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8" d="100"/>
          <a:sy n="88" d="100"/>
        </p:scale>
        <p:origin x="57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05893E57-8F51-4E7E-A422-BC0BC895EE7F}" type="datetimeFigureOut">
              <a:rPr lang="fr-FR" smtClean="0"/>
              <a:t>09/12/2022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28FC9FF-3710-49A7-9D97-80C701DED083}" type="slidenum">
              <a:rPr lang="fr-FR" smtClean="0"/>
              <a:t>‹N°›</a:t>
            </a:fld>
            <a:endParaRPr lang="fr-FR"/>
          </a:p>
        </p:txBody>
      </p:sp>
    </p:spTree>
    <p:extLst>
      <p:ext uri="{BB962C8B-B14F-4D97-AF65-F5344CB8AC3E}">
        <p14:creationId xmlns:p14="http://schemas.microsoft.com/office/powerpoint/2010/main" val="3273387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5893E57-8F51-4E7E-A422-BC0BC895EE7F}" type="datetimeFigureOut">
              <a:rPr lang="fr-FR" smtClean="0"/>
              <a:t>09/12/2022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28FC9FF-3710-49A7-9D97-80C701DED083}" type="slidenum">
              <a:rPr lang="fr-FR" smtClean="0"/>
              <a:t>‹N°›</a:t>
            </a:fld>
            <a:endParaRPr lang="fr-FR"/>
          </a:p>
        </p:txBody>
      </p:sp>
    </p:spTree>
    <p:extLst>
      <p:ext uri="{BB962C8B-B14F-4D97-AF65-F5344CB8AC3E}">
        <p14:creationId xmlns:p14="http://schemas.microsoft.com/office/powerpoint/2010/main" val="3017337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5893E57-8F51-4E7E-A422-BC0BC895EE7F}" type="datetimeFigureOut">
              <a:rPr lang="fr-FR" smtClean="0"/>
              <a:t>09/12/2022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28FC9FF-3710-49A7-9D97-80C701DED083}" type="slidenum">
              <a:rPr lang="fr-FR" smtClean="0"/>
              <a:t>‹N°›</a:t>
            </a:fld>
            <a:endParaRPr lang="fr-FR"/>
          </a:p>
        </p:txBody>
      </p:sp>
    </p:spTree>
    <p:extLst>
      <p:ext uri="{BB962C8B-B14F-4D97-AF65-F5344CB8AC3E}">
        <p14:creationId xmlns:p14="http://schemas.microsoft.com/office/powerpoint/2010/main" val="3076369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5893E57-8F51-4E7E-A422-BC0BC895EE7F}" type="datetimeFigureOut">
              <a:rPr lang="fr-FR" smtClean="0"/>
              <a:t>09/12/2022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28FC9FF-3710-49A7-9D97-80C701DED083}" type="slidenum">
              <a:rPr lang="fr-FR" smtClean="0"/>
              <a:t>‹N°›</a:t>
            </a:fld>
            <a:endParaRPr lang="fr-FR"/>
          </a:p>
        </p:txBody>
      </p:sp>
    </p:spTree>
    <p:extLst>
      <p:ext uri="{BB962C8B-B14F-4D97-AF65-F5344CB8AC3E}">
        <p14:creationId xmlns:p14="http://schemas.microsoft.com/office/powerpoint/2010/main" val="1963957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05893E57-8F51-4E7E-A422-BC0BC895EE7F}" type="datetimeFigureOut">
              <a:rPr lang="fr-FR" smtClean="0"/>
              <a:t>09/12/2022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28FC9FF-3710-49A7-9D97-80C701DED083}" type="slidenum">
              <a:rPr lang="fr-FR" smtClean="0"/>
              <a:t>‹N°›</a:t>
            </a:fld>
            <a:endParaRPr lang="fr-FR"/>
          </a:p>
        </p:txBody>
      </p:sp>
    </p:spTree>
    <p:extLst>
      <p:ext uri="{BB962C8B-B14F-4D97-AF65-F5344CB8AC3E}">
        <p14:creationId xmlns:p14="http://schemas.microsoft.com/office/powerpoint/2010/main" val="2051870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05893E57-8F51-4E7E-A422-BC0BC895EE7F}" type="datetimeFigureOut">
              <a:rPr lang="fr-FR" smtClean="0"/>
              <a:t>09/12/2022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28FC9FF-3710-49A7-9D97-80C701DED083}" type="slidenum">
              <a:rPr lang="fr-FR" smtClean="0"/>
              <a:t>‹N°›</a:t>
            </a:fld>
            <a:endParaRPr lang="fr-FR"/>
          </a:p>
        </p:txBody>
      </p:sp>
    </p:spTree>
    <p:extLst>
      <p:ext uri="{BB962C8B-B14F-4D97-AF65-F5344CB8AC3E}">
        <p14:creationId xmlns:p14="http://schemas.microsoft.com/office/powerpoint/2010/main" val="3304300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05893E57-8F51-4E7E-A422-BC0BC895EE7F}" type="datetimeFigureOut">
              <a:rPr lang="fr-FR" smtClean="0"/>
              <a:t>09/12/2022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C28FC9FF-3710-49A7-9D97-80C701DED083}" type="slidenum">
              <a:rPr lang="fr-FR" smtClean="0"/>
              <a:t>‹N°›</a:t>
            </a:fld>
            <a:endParaRPr lang="fr-FR"/>
          </a:p>
        </p:txBody>
      </p:sp>
    </p:spTree>
    <p:extLst>
      <p:ext uri="{BB962C8B-B14F-4D97-AF65-F5344CB8AC3E}">
        <p14:creationId xmlns:p14="http://schemas.microsoft.com/office/powerpoint/2010/main" val="3738370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05893E57-8F51-4E7E-A422-BC0BC895EE7F}" type="datetimeFigureOut">
              <a:rPr lang="fr-FR" smtClean="0"/>
              <a:t>09/12/2022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C28FC9FF-3710-49A7-9D97-80C701DED083}" type="slidenum">
              <a:rPr lang="fr-FR" smtClean="0"/>
              <a:t>‹N°›</a:t>
            </a:fld>
            <a:endParaRPr lang="fr-FR"/>
          </a:p>
        </p:txBody>
      </p:sp>
    </p:spTree>
    <p:extLst>
      <p:ext uri="{BB962C8B-B14F-4D97-AF65-F5344CB8AC3E}">
        <p14:creationId xmlns:p14="http://schemas.microsoft.com/office/powerpoint/2010/main" val="211904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5893E57-8F51-4E7E-A422-BC0BC895EE7F}" type="datetimeFigureOut">
              <a:rPr lang="fr-FR" smtClean="0"/>
              <a:t>09/12/2022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C28FC9FF-3710-49A7-9D97-80C701DED083}" type="slidenum">
              <a:rPr lang="fr-FR" smtClean="0"/>
              <a:t>‹N°›</a:t>
            </a:fld>
            <a:endParaRPr lang="fr-FR"/>
          </a:p>
        </p:txBody>
      </p:sp>
    </p:spTree>
    <p:extLst>
      <p:ext uri="{BB962C8B-B14F-4D97-AF65-F5344CB8AC3E}">
        <p14:creationId xmlns:p14="http://schemas.microsoft.com/office/powerpoint/2010/main" val="1554114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05893E57-8F51-4E7E-A422-BC0BC895EE7F}" type="datetimeFigureOut">
              <a:rPr lang="fr-FR" smtClean="0"/>
              <a:t>09/12/2022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28FC9FF-3710-49A7-9D97-80C701DED083}" type="slidenum">
              <a:rPr lang="fr-FR" smtClean="0"/>
              <a:t>‹N°›</a:t>
            </a:fld>
            <a:endParaRPr lang="fr-FR"/>
          </a:p>
        </p:txBody>
      </p:sp>
    </p:spTree>
    <p:extLst>
      <p:ext uri="{BB962C8B-B14F-4D97-AF65-F5344CB8AC3E}">
        <p14:creationId xmlns:p14="http://schemas.microsoft.com/office/powerpoint/2010/main" val="3281938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05893E57-8F51-4E7E-A422-BC0BC895EE7F}" type="datetimeFigureOut">
              <a:rPr lang="fr-FR" smtClean="0"/>
              <a:t>09/12/2022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28FC9FF-3710-49A7-9D97-80C701DED083}" type="slidenum">
              <a:rPr lang="fr-FR" smtClean="0"/>
              <a:t>‹N°›</a:t>
            </a:fld>
            <a:endParaRPr lang="fr-FR"/>
          </a:p>
        </p:txBody>
      </p:sp>
    </p:spTree>
    <p:extLst>
      <p:ext uri="{BB962C8B-B14F-4D97-AF65-F5344CB8AC3E}">
        <p14:creationId xmlns:p14="http://schemas.microsoft.com/office/powerpoint/2010/main" val="2707779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893E57-8F51-4E7E-A422-BC0BC895EE7F}" type="datetimeFigureOut">
              <a:rPr lang="fr-FR" smtClean="0"/>
              <a:t>09/12/2022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8FC9FF-3710-49A7-9D97-80C701DED083}" type="slidenum">
              <a:rPr lang="fr-FR" smtClean="0"/>
              <a:t>‹N°›</a:t>
            </a:fld>
            <a:endParaRPr lang="fr-FR"/>
          </a:p>
        </p:txBody>
      </p:sp>
    </p:spTree>
    <p:extLst>
      <p:ext uri="{BB962C8B-B14F-4D97-AF65-F5344CB8AC3E}">
        <p14:creationId xmlns:p14="http://schemas.microsoft.com/office/powerpoint/2010/main" val="1372517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endParaRPr lang="fr-FR"/>
          </a:p>
        </p:txBody>
      </p:sp>
      <p:sp>
        <p:nvSpPr>
          <p:cNvPr id="3" name="Sous-titre 2"/>
          <p:cNvSpPr>
            <a:spLocks noGrp="1"/>
          </p:cNvSpPr>
          <p:nvPr>
            <p:ph type="subTitle" idx="1"/>
          </p:nvPr>
        </p:nvSpPr>
        <p:spPr/>
        <p:txBody>
          <a:bodyPr/>
          <a:lstStyle/>
          <a:p>
            <a:endParaRPr lang="fr-FR"/>
          </a:p>
        </p:txBody>
      </p:sp>
    </p:spTree>
    <p:extLst>
      <p:ext uri="{BB962C8B-B14F-4D97-AF65-F5344CB8AC3E}">
        <p14:creationId xmlns:p14="http://schemas.microsoft.com/office/powerpoint/2010/main" val="3455378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EB6D8A09-70EE-99BC-D5A6-DA5CF1BA68E8}"/>
              </a:ext>
            </a:extLst>
          </p:cNvPr>
          <p:cNvSpPr txBox="1"/>
          <p:nvPr/>
        </p:nvSpPr>
        <p:spPr>
          <a:xfrm>
            <a:off x="107873" y="1181789"/>
            <a:ext cx="7022270" cy="549381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363538" marR="254000" indent="-363538" algn="just">
              <a:lnSpc>
                <a:spcPct val="150000"/>
              </a:lnSpc>
              <a:buFont typeface="Wingdings" panose="05000000000000000000" pitchFamily="2" charset="2"/>
              <a:buChar char="q"/>
            </a:pPr>
            <a:r>
              <a:rPr lang="fr-FR" sz="1800" spc="-50" dirty="0">
                <a:effectLst/>
                <a:ea typeface="Times New Roman" panose="02020603050405020304" pitchFamily="18" charset="0"/>
              </a:rPr>
              <a:t>La vitesse de rotation de l’induit est élevé, ce qui permet de réaliser un </a:t>
            </a:r>
            <a:r>
              <a:rPr lang="fr-FR" sz="1800" spc="-50" dirty="0" err="1">
                <a:effectLst/>
                <a:ea typeface="Times New Roman" panose="02020603050405020304" pitchFamily="18" charset="0"/>
              </a:rPr>
              <a:t>gàin</a:t>
            </a:r>
            <a:r>
              <a:rPr lang="fr-FR" sz="1800" spc="-50" dirty="0">
                <a:effectLst/>
                <a:ea typeface="Times New Roman" panose="02020603050405020304" pitchFamily="18" charset="0"/>
              </a:rPr>
              <a:t> sensible de poids et de volume non négligeable, en diminuant le nombre de conducteurs de  </a:t>
            </a:r>
            <a:r>
              <a:rPr lang="fr-FR" sz="1800" spc="-50" dirty="0" smtClean="0">
                <a:effectLst/>
                <a:ea typeface="Times New Roman" panose="02020603050405020304" pitchFamily="18" charset="0"/>
              </a:rPr>
              <a:t>l’induit</a:t>
            </a:r>
            <a:endParaRPr lang="fr-FR" sz="1800" spc="-50" dirty="0">
              <a:effectLst/>
              <a:ea typeface="Times New Roman" panose="02020603050405020304" pitchFamily="18" charset="0"/>
            </a:endParaRPr>
          </a:p>
          <a:p>
            <a:pPr marL="363538" indent="-363538" algn="just">
              <a:lnSpc>
                <a:spcPct val="150000"/>
              </a:lnSpc>
              <a:buFont typeface="Wingdings" panose="05000000000000000000" pitchFamily="2" charset="2"/>
              <a:buChar char="q"/>
            </a:pPr>
            <a:r>
              <a:rPr lang="fr-FR" sz="1800" spc="-50" dirty="0">
                <a:effectLst/>
                <a:ea typeface="Times New Roman" panose="02020603050405020304" pitchFamily="18" charset="0"/>
              </a:rPr>
              <a:t>Enroulements supplémentaires:</a:t>
            </a:r>
          </a:p>
          <a:p>
            <a:pPr marL="363538" algn="just">
              <a:lnSpc>
                <a:spcPct val="150000"/>
              </a:lnSpc>
            </a:pPr>
            <a:r>
              <a:rPr lang="fr-FR" sz="1800" spc="-50" dirty="0">
                <a:effectLst/>
                <a:ea typeface="Times New Roman" panose="02020603050405020304" pitchFamily="18" charset="0"/>
              </a:rPr>
              <a:t>Elles sont pourvues d’enroulements supplémentaires, améliorant leurs performances techniques.</a:t>
            </a:r>
          </a:p>
          <a:p>
            <a:pPr marL="715963" lvl="1" indent="-352425" algn="just">
              <a:lnSpc>
                <a:spcPct val="150000"/>
              </a:lnSpc>
              <a:buFont typeface="Courier New" panose="02070309020205020404" pitchFamily="49" charset="0"/>
              <a:buChar char="o"/>
            </a:pPr>
            <a:r>
              <a:rPr lang="fr-FR" spc="-50" dirty="0">
                <a:effectLst/>
                <a:ea typeface="Times New Roman" panose="02020603050405020304" pitchFamily="18" charset="0"/>
              </a:rPr>
              <a:t>Les enroulements de compensation: Ils neutralisent le phénomène de réaction magnétique de l’induit.</a:t>
            </a:r>
          </a:p>
          <a:p>
            <a:pPr marL="715963" lvl="1" indent="-352425" algn="just">
              <a:lnSpc>
                <a:spcPct val="150000"/>
              </a:lnSpc>
              <a:buFont typeface="Courier New" panose="02070309020205020404" pitchFamily="49" charset="0"/>
              <a:buChar char="o"/>
            </a:pPr>
            <a:r>
              <a:rPr lang="fr-FR" spc="-50" dirty="0">
                <a:effectLst/>
                <a:ea typeface="Times New Roman" panose="02020603050405020304" pitchFamily="18" charset="0"/>
              </a:rPr>
              <a:t>Les pôles de commutation: Ils améliorent la commutation (limitation des étincelles entre balais et lames de collecteur), toujours délicate à grandes vitesses et à débit élevé.</a:t>
            </a:r>
          </a:p>
          <a:p>
            <a:pPr marL="363538" algn="just">
              <a:lnSpc>
                <a:spcPct val="150000"/>
              </a:lnSpc>
            </a:pPr>
            <a:r>
              <a:rPr lang="fr-FR" sz="1800" dirty="0">
                <a:solidFill>
                  <a:srgbClr val="000000"/>
                </a:solidFill>
                <a:effectLst/>
                <a:ea typeface="DejaVu Sans" panose="020B0603030804020204" pitchFamily="34" charset="0"/>
              </a:rPr>
              <a:t>Ces divers enroulements sont connectés en série avec l’induit, et sont donc parcourus par le même courant</a:t>
            </a:r>
            <a:endParaRPr lang="fr-FR" dirty="0"/>
          </a:p>
        </p:txBody>
      </p:sp>
      <p:sp>
        <p:nvSpPr>
          <p:cNvPr id="6" name="ZoneTexte 5">
            <a:extLst>
              <a:ext uri="{FF2B5EF4-FFF2-40B4-BE49-F238E27FC236}">
                <a16:creationId xmlns:a16="http://schemas.microsoft.com/office/drawing/2014/main" id="{16597500-3E49-5F04-F8BD-97283728B662}"/>
              </a:ext>
            </a:extLst>
          </p:cNvPr>
          <p:cNvSpPr txBox="1"/>
          <p:nvPr/>
        </p:nvSpPr>
        <p:spPr>
          <a:xfrm>
            <a:off x="4089552" y="658510"/>
            <a:ext cx="4624789"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just">
              <a:buClr>
                <a:srgbClr val="000000"/>
              </a:buClr>
              <a:buSzPts val="1200"/>
              <a:tabLst>
                <a:tab pos="282575" algn="l"/>
              </a:tabLst>
            </a:pPr>
            <a:r>
              <a:rPr lang="fr-FR" sz="1800" b="1" u="none" strike="noStrike" spc="-50" dirty="0">
                <a:effectLst/>
                <a:ea typeface="Times New Roman" panose="02020603050405020304" pitchFamily="18" charset="0"/>
                <a:cs typeface="Times New Roman" panose="02020603050405020304" pitchFamily="18" charset="0"/>
              </a:rPr>
              <a:t>PARTICULARITES DES GENERATRICES D’AVIATION</a:t>
            </a:r>
          </a:p>
        </p:txBody>
      </p:sp>
      <p:sp>
        <p:nvSpPr>
          <p:cNvPr id="7" name="ZoneTexte 6">
            <a:extLst>
              <a:ext uri="{FF2B5EF4-FFF2-40B4-BE49-F238E27FC236}">
                <a16:creationId xmlns:a16="http://schemas.microsoft.com/office/drawing/2014/main" id="{BDF0383F-6439-4C88-F0B1-B87F4ACCCD44}"/>
              </a:ext>
            </a:extLst>
          </p:cNvPr>
          <p:cNvSpPr txBox="1"/>
          <p:nvPr/>
        </p:nvSpPr>
        <p:spPr>
          <a:xfrm>
            <a:off x="2778556" y="135231"/>
            <a:ext cx="6704681"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spcBef>
                <a:spcPts val="1200"/>
              </a:spcBef>
              <a:buSzPts val="1600"/>
            </a:pPr>
            <a:r>
              <a:rPr lang="fr-FR" sz="1800" b="1" kern="0" dirty="0" smtClean="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GENERATION </a:t>
            </a:r>
            <a:r>
              <a:rPr lang="fr-FR" sz="18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ET DISTRIBUTION DE COURANT CONTINU</a:t>
            </a:r>
          </a:p>
        </p:txBody>
      </p:sp>
      <p:pic>
        <p:nvPicPr>
          <p:cNvPr id="8" name="Espace réservé du contenu 4">
            <a:extLst>
              <a:ext uri="{FF2B5EF4-FFF2-40B4-BE49-F238E27FC236}">
                <a16:creationId xmlns:a16="http://schemas.microsoft.com/office/drawing/2014/main" id="{E566FFF6-65E4-E548-8E38-D83A50918444}"/>
              </a:ext>
            </a:extLst>
          </p:cNvPr>
          <p:cNvPicPr>
            <a:picLocks noGrp="1" noChangeAspect="1"/>
          </p:cNvPicPr>
          <p:nvPr>
            <p:ph idx="1"/>
          </p:nvPr>
        </p:nvPicPr>
        <p:blipFill rotWithShape="1">
          <a:blip r:embed="rId2"/>
          <a:srcRect l="5993" r="13548"/>
          <a:stretch/>
        </p:blipFill>
        <p:spPr>
          <a:xfrm>
            <a:off x="7307950" y="2114432"/>
            <a:ext cx="4689106" cy="3082329"/>
          </a:xfr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32754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7407DA5F-9933-A7AA-A612-D72E60AC9A93}"/>
              </a:ext>
            </a:extLst>
          </p:cNvPr>
          <p:cNvSpPr txBox="1"/>
          <p:nvPr/>
        </p:nvSpPr>
        <p:spPr>
          <a:xfrm>
            <a:off x="372277" y="1122780"/>
            <a:ext cx="11644829" cy="3831818"/>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gn="just">
              <a:lnSpc>
                <a:spcPct val="150000"/>
              </a:lnSpc>
              <a:buFont typeface="Arial" panose="020B0604020202020204" pitchFamily="34" charset="0"/>
              <a:buChar char="•"/>
            </a:pPr>
            <a:r>
              <a:rPr lang="fr-FR" dirty="0"/>
              <a:t>Influence de l’altitude: L’usure des balais est rapide en atmosphère raréfiée, la commutation devient </a:t>
            </a:r>
            <a:r>
              <a:rPr lang="fr-FR" dirty="0" smtClean="0"/>
              <a:t>plus mauvaise </a:t>
            </a:r>
            <a:r>
              <a:rPr lang="fr-FR" dirty="0"/>
              <a:t>lorsque la pression atmosphérique décroît. </a:t>
            </a:r>
            <a:endParaRPr lang="fr-FR" dirty="0" smtClean="0"/>
          </a:p>
          <a:p>
            <a:pPr marL="285750" indent="-285750" algn="just">
              <a:lnSpc>
                <a:spcPct val="150000"/>
              </a:lnSpc>
              <a:buFont typeface="Arial" panose="020B0604020202020204" pitchFamily="34" charset="0"/>
              <a:buChar char="•"/>
            </a:pPr>
            <a:r>
              <a:rPr lang="fr-FR" dirty="0" smtClean="0"/>
              <a:t>Il </a:t>
            </a:r>
            <a:r>
              <a:rPr lang="fr-FR" dirty="0"/>
              <a:t>devient nécessaire d’utiliser des charbons spéciaux, ainsi que d’accroître leur nombre par ligne de balais.</a:t>
            </a:r>
          </a:p>
          <a:p>
            <a:pPr marL="285750" indent="-285750" algn="just">
              <a:lnSpc>
                <a:spcPct val="150000"/>
              </a:lnSpc>
              <a:buFont typeface="Arial" panose="020B0604020202020204" pitchFamily="34" charset="0"/>
              <a:buChar char="•"/>
            </a:pPr>
            <a:r>
              <a:rPr lang="fr-FR" dirty="0" smtClean="0"/>
              <a:t>Inducteur </a:t>
            </a:r>
            <a:r>
              <a:rPr lang="fr-FR" dirty="0"/>
              <a:t>tétrapolaire (4 pôles inducteurs): </a:t>
            </a:r>
            <a:r>
              <a:rPr lang="fr-FR" dirty="0" smtClean="0"/>
              <a:t>deux </a:t>
            </a:r>
            <a:r>
              <a:rPr lang="fr-FR" dirty="0"/>
              <a:t>fois plus puissante qu’une dynamo bipolaire, ceci pour un même induit, et à égalité de flux utile par pôle.</a:t>
            </a:r>
          </a:p>
          <a:p>
            <a:pPr marL="285750" indent="-285750" algn="just">
              <a:lnSpc>
                <a:spcPct val="150000"/>
              </a:lnSpc>
              <a:buFont typeface="Arial" panose="020B0604020202020204" pitchFamily="34" charset="0"/>
              <a:buChar char="•"/>
            </a:pPr>
            <a:r>
              <a:rPr lang="fr-FR" dirty="0" smtClean="0"/>
              <a:t>Entraînement</a:t>
            </a:r>
            <a:r>
              <a:rPr lang="fr-FR" dirty="0"/>
              <a:t>: Sur les </a:t>
            </a:r>
            <a:r>
              <a:rPr lang="fr-FR" dirty="0" err="1"/>
              <a:t>turbo-réacteurs</a:t>
            </a:r>
            <a:r>
              <a:rPr lang="fr-FR" dirty="0"/>
              <a:t> la génératrice est supportée par un relais d’accessoire entraîné par le réacteur à l’aide d’un arbre à cardans. L’entraînement comporte parfois un limiteur de couple.</a:t>
            </a:r>
          </a:p>
          <a:p>
            <a:pPr marL="285750" indent="-285750" algn="just">
              <a:lnSpc>
                <a:spcPct val="150000"/>
              </a:lnSpc>
              <a:buFont typeface="Arial" panose="020B0604020202020204" pitchFamily="34" charset="0"/>
              <a:buChar char="•"/>
            </a:pPr>
            <a:r>
              <a:rPr lang="fr-FR" dirty="0" smtClean="0"/>
              <a:t>Rendement </a:t>
            </a:r>
            <a:r>
              <a:rPr lang="fr-FR" dirty="0"/>
              <a:t>électrique:  Assez faible de l’ordre de 70 à 75 %.</a:t>
            </a:r>
          </a:p>
          <a:p>
            <a:pPr marL="285750" indent="-285750" algn="just">
              <a:lnSpc>
                <a:spcPct val="150000"/>
              </a:lnSpc>
              <a:buFont typeface="Arial" panose="020B0604020202020204" pitchFamily="34" charset="0"/>
              <a:buChar char="•"/>
            </a:pPr>
            <a:r>
              <a:rPr lang="fr-FR" dirty="0" smtClean="0"/>
              <a:t>Rendement </a:t>
            </a:r>
            <a:r>
              <a:rPr lang="fr-FR" dirty="0"/>
              <a:t>massique: Le rapport puissance/poids est satisfaisant : 400 à 500 W par kg.</a:t>
            </a:r>
          </a:p>
        </p:txBody>
      </p:sp>
      <p:sp>
        <p:nvSpPr>
          <p:cNvPr id="5" name="ZoneTexte 4">
            <a:extLst>
              <a:ext uri="{FF2B5EF4-FFF2-40B4-BE49-F238E27FC236}">
                <a16:creationId xmlns:a16="http://schemas.microsoft.com/office/drawing/2014/main" id="{BDF0383F-6439-4C88-F0B1-B87F4ACCCD44}"/>
              </a:ext>
            </a:extLst>
          </p:cNvPr>
          <p:cNvSpPr txBox="1"/>
          <p:nvPr/>
        </p:nvSpPr>
        <p:spPr>
          <a:xfrm>
            <a:off x="2778556" y="135231"/>
            <a:ext cx="6704681"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spcBef>
                <a:spcPts val="1200"/>
              </a:spcBef>
              <a:buSzPts val="1600"/>
            </a:pPr>
            <a:r>
              <a:rPr lang="fr-FR" sz="1800" b="1" kern="0" dirty="0" smtClean="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GENERATION </a:t>
            </a:r>
            <a:r>
              <a:rPr lang="fr-FR" sz="18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ET DISTRIBUTION DE COURANT CONTINU</a:t>
            </a:r>
          </a:p>
        </p:txBody>
      </p:sp>
    </p:spTree>
    <p:extLst>
      <p:ext uri="{BB962C8B-B14F-4D97-AF65-F5344CB8AC3E}">
        <p14:creationId xmlns:p14="http://schemas.microsoft.com/office/powerpoint/2010/main" val="2533882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187734F4-1E34-933F-B46F-5958CD922EDE}"/>
              </a:ext>
            </a:extLst>
          </p:cNvPr>
          <p:cNvSpPr txBox="1"/>
          <p:nvPr/>
        </p:nvSpPr>
        <p:spPr>
          <a:xfrm>
            <a:off x="738129" y="1031097"/>
            <a:ext cx="10928733" cy="4801314"/>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buFont typeface="Wingdings" panose="05000000000000000000" pitchFamily="2" charset="2"/>
              <a:buChar char="q"/>
            </a:pPr>
            <a:r>
              <a:rPr lang="fr-FR" dirty="0"/>
              <a:t>Ventilation: </a:t>
            </a:r>
          </a:p>
          <a:p>
            <a:pPr marL="742950" lvl="1" indent="-285750">
              <a:buFont typeface="Courier New" panose="02070309020205020404" pitchFamily="49" charset="0"/>
              <a:buChar char="o"/>
            </a:pPr>
            <a:r>
              <a:rPr lang="fr-FR" dirty="0"/>
              <a:t>Elle doit être impérativement assurée, car on a cherché à obtenir la puissance maximum pour un poids minimum.</a:t>
            </a:r>
          </a:p>
          <a:p>
            <a:pPr marL="742950" lvl="1" indent="-285750">
              <a:buFont typeface="Courier New" panose="02070309020205020404" pitchFamily="49" charset="0"/>
              <a:buChar char="o"/>
            </a:pPr>
            <a:r>
              <a:rPr lang="fr-FR" dirty="0"/>
              <a:t>Il </a:t>
            </a:r>
            <a:r>
              <a:rPr lang="fr-FR" dirty="0" smtClean="0"/>
              <a:t>faut éliminer </a:t>
            </a:r>
            <a:r>
              <a:rPr lang="fr-FR" dirty="0"/>
              <a:t>les calories engendrées pendant le fonctionnement. </a:t>
            </a:r>
          </a:p>
          <a:p>
            <a:pPr marL="742950" lvl="1" indent="-285750">
              <a:buFont typeface="Courier New" panose="02070309020205020404" pitchFamily="49" charset="0"/>
              <a:buChar char="o"/>
            </a:pPr>
            <a:r>
              <a:rPr lang="fr-FR" dirty="0"/>
              <a:t>Le principe consiste à effectuer un prélèvement d’air extérieur, et par l’intermédiaire d’une prise dynamique le faire circuler à travers la dynamo, assurant ainsi un refroidissement efficace au cours du vol.	</a:t>
            </a:r>
          </a:p>
          <a:p>
            <a:pPr marL="285750" indent="-285750" algn="just">
              <a:buFont typeface="Wingdings" panose="05000000000000000000" pitchFamily="2" charset="2"/>
              <a:buChar char="q"/>
            </a:pPr>
            <a:r>
              <a:rPr lang="fr-FR" dirty="0"/>
              <a:t>Fonctionnement au sol: </a:t>
            </a:r>
          </a:p>
          <a:p>
            <a:pPr marL="742950" lvl="1" indent="-285750" algn="just">
              <a:buFont typeface="Courier New" panose="02070309020205020404" pitchFamily="49" charset="0"/>
              <a:buChar char="o"/>
            </a:pPr>
            <a:r>
              <a:rPr lang="fr-FR" dirty="0"/>
              <a:t>Il	faut limiter la puissance des dynamos dans cette configuration, en raison de </a:t>
            </a:r>
            <a:r>
              <a:rPr lang="fr-FR" dirty="0" smtClean="0"/>
              <a:t>l’insuffisance </a:t>
            </a:r>
            <a:r>
              <a:rPr lang="fr-FR" dirty="0"/>
              <a:t>de la ventilation. </a:t>
            </a:r>
          </a:p>
          <a:p>
            <a:pPr marL="742950" lvl="1" indent="-285750" algn="just">
              <a:buFont typeface="Courier New" panose="02070309020205020404" pitchFamily="49" charset="0"/>
              <a:buChar char="o"/>
            </a:pPr>
            <a:r>
              <a:rPr lang="fr-FR" dirty="0"/>
              <a:t>La solution consiste à délester le réseau des servitudes non indispensables.</a:t>
            </a:r>
          </a:p>
          <a:p>
            <a:pPr marL="742950" lvl="1" indent="-285750" algn="just">
              <a:buFont typeface="Courier New" panose="02070309020205020404" pitchFamily="49" charset="0"/>
              <a:buChar char="o"/>
            </a:pPr>
            <a:r>
              <a:rPr lang="fr-FR" dirty="0"/>
              <a:t>De nombreux avions disposent de relais de délestage commandés par les amortisseurs de trains principaux. Ces relais excités au sol coupent l’alimentation des servitudes à forte consommation.</a:t>
            </a:r>
          </a:p>
          <a:p>
            <a:pPr marL="742950" lvl="1" indent="-285750" algn="just">
              <a:buFont typeface="Courier New" panose="02070309020205020404" pitchFamily="49" charset="0"/>
              <a:buChar char="o"/>
            </a:pPr>
            <a:r>
              <a:rPr lang="fr-FR" dirty="0"/>
              <a:t>Dès le déjaugeage, les relais se désexcitent, l’alimentation des servitudes est possible.</a:t>
            </a:r>
          </a:p>
          <a:p>
            <a:pPr lvl="1" algn="just"/>
            <a:endParaRPr lang="fr-FR" dirty="0"/>
          </a:p>
          <a:p>
            <a:pPr marL="285750" indent="-285750" algn="just">
              <a:buFont typeface="Wingdings" panose="05000000000000000000" pitchFamily="2" charset="2"/>
              <a:buChar char="q"/>
            </a:pPr>
            <a:r>
              <a:rPr lang="fr-FR" dirty="0"/>
              <a:t>Puissance utilisable au sol : 30 % de la puissance </a:t>
            </a:r>
            <a:r>
              <a:rPr lang="fr-FR" dirty="0" smtClean="0"/>
              <a:t>disponible: Le </a:t>
            </a:r>
            <a:r>
              <a:rPr lang="fr-FR" dirty="0"/>
              <a:t>contrôle se fait à l’aide de l’ampèremètre indiquant le débit de la génératrice</a:t>
            </a:r>
          </a:p>
        </p:txBody>
      </p:sp>
      <p:sp>
        <p:nvSpPr>
          <p:cNvPr id="3" name="ZoneTexte 2">
            <a:extLst>
              <a:ext uri="{FF2B5EF4-FFF2-40B4-BE49-F238E27FC236}">
                <a16:creationId xmlns:a16="http://schemas.microsoft.com/office/drawing/2014/main" id="{82D314A3-30A1-42C1-0825-FDB78C3101A0}"/>
              </a:ext>
            </a:extLst>
          </p:cNvPr>
          <p:cNvSpPr txBox="1"/>
          <p:nvPr/>
        </p:nvSpPr>
        <p:spPr>
          <a:xfrm>
            <a:off x="2842352" y="148551"/>
            <a:ext cx="6704681"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spcBef>
                <a:spcPts val="1200"/>
              </a:spcBef>
              <a:buSzPts val="1600"/>
            </a:pPr>
            <a:r>
              <a:rPr lang="fr-FR" sz="1800" b="1" kern="0" dirty="0" smtClean="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GENERATION </a:t>
            </a:r>
            <a:r>
              <a:rPr lang="fr-FR" sz="18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ET DISTRIBUTION DE COURANT CONTINU</a:t>
            </a:r>
          </a:p>
        </p:txBody>
      </p:sp>
    </p:spTree>
    <p:extLst>
      <p:ext uri="{BB962C8B-B14F-4D97-AF65-F5344CB8AC3E}">
        <p14:creationId xmlns:p14="http://schemas.microsoft.com/office/powerpoint/2010/main" val="2914550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34A099D0-75FA-D5FE-91E7-F04DB70657B0}"/>
              </a:ext>
            </a:extLst>
          </p:cNvPr>
          <p:cNvSpPr txBox="1"/>
          <p:nvPr/>
        </p:nvSpPr>
        <p:spPr>
          <a:xfrm>
            <a:off x="385590" y="982239"/>
            <a:ext cx="10968210" cy="5632311"/>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nSpc>
                <a:spcPct val="200000"/>
              </a:lnSpc>
              <a:buFont typeface="Wingdings" panose="05000000000000000000" pitchFamily="2" charset="2"/>
              <a:buChar char="§"/>
            </a:pPr>
            <a:r>
              <a:rPr lang="fr-FR" dirty="0"/>
              <a:t>absence de magnétisme rémanent,</a:t>
            </a:r>
          </a:p>
          <a:p>
            <a:pPr marL="285750" indent="-285750">
              <a:lnSpc>
                <a:spcPct val="200000"/>
              </a:lnSpc>
              <a:buFont typeface="Wingdings" panose="05000000000000000000" pitchFamily="2" charset="2"/>
              <a:buChar char="§"/>
            </a:pPr>
            <a:r>
              <a:rPr lang="fr-FR" dirty="0"/>
              <a:t>excitation shunt coupée,</a:t>
            </a:r>
          </a:p>
          <a:p>
            <a:pPr marL="285750" indent="-285750">
              <a:lnSpc>
                <a:spcPct val="200000"/>
              </a:lnSpc>
              <a:buFont typeface="Wingdings" panose="05000000000000000000" pitchFamily="2" charset="2"/>
              <a:buChar char="§"/>
            </a:pPr>
            <a:r>
              <a:rPr lang="fr-FR" dirty="0"/>
              <a:t>connexions induit/collecteur défectueuses,</a:t>
            </a:r>
          </a:p>
          <a:p>
            <a:pPr marL="285750" indent="-285750">
              <a:lnSpc>
                <a:spcPct val="200000"/>
              </a:lnSpc>
              <a:buFont typeface="Wingdings" panose="05000000000000000000" pitchFamily="2" charset="2"/>
              <a:buChar char="§"/>
            </a:pPr>
            <a:r>
              <a:rPr lang="fr-FR" dirty="0"/>
              <a:t>balais usés ou insuffisamment rodés,</a:t>
            </a:r>
          </a:p>
          <a:p>
            <a:pPr marL="285750" indent="-285750">
              <a:lnSpc>
                <a:spcPct val="200000"/>
              </a:lnSpc>
              <a:buFont typeface="Wingdings" panose="05000000000000000000" pitchFamily="2" charset="2"/>
              <a:buChar char="§"/>
            </a:pPr>
            <a:r>
              <a:rPr lang="fr-FR" dirty="0"/>
              <a:t>pression de contact des balais insuffisante,</a:t>
            </a:r>
          </a:p>
          <a:p>
            <a:pPr marL="285750" indent="-285750">
              <a:lnSpc>
                <a:spcPct val="200000"/>
              </a:lnSpc>
              <a:buFont typeface="Wingdings" panose="05000000000000000000" pitchFamily="2" charset="2"/>
              <a:buChar char="§"/>
            </a:pPr>
            <a:r>
              <a:rPr lang="fr-FR" dirty="0"/>
              <a:t>calage des balais déplacé,</a:t>
            </a:r>
          </a:p>
          <a:p>
            <a:pPr marL="285750" indent="-285750">
              <a:lnSpc>
                <a:spcPct val="200000"/>
              </a:lnSpc>
              <a:buFont typeface="Wingdings" panose="05000000000000000000" pitchFamily="2" charset="2"/>
              <a:buChar char="§"/>
            </a:pPr>
            <a:r>
              <a:rPr lang="fr-FR" dirty="0"/>
              <a:t>collecteur creusé - encrassé,</a:t>
            </a:r>
          </a:p>
          <a:p>
            <a:pPr marL="285750" indent="-285750">
              <a:lnSpc>
                <a:spcPct val="200000"/>
              </a:lnSpc>
              <a:buFont typeface="Wingdings" panose="05000000000000000000" pitchFamily="2" charset="2"/>
              <a:buChar char="§"/>
            </a:pPr>
            <a:r>
              <a:rPr lang="fr-FR" dirty="0"/>
              <a:t>rupture de connexions des balais,</a:t>
            </a:r>
          </a:p>
          <a:p>
            <a:pPr marL="285750" indent="-285750">
              <a:lnSpc>
                <a:spcPct val="200000"/>
              </a:lnSpc>
              <a:buFont typeface="Wingdings" panose="05000000000000000000" pitchFamily="2" charset="2"/>
              <a:buChar char="§"/>
            </a:pPr>
            <a:r>
              <a:rPr lang="fr-FR" dirty="0"/>
              <a:t>mise à la masse des porte balais,</a:t>
            </a:r>
          </a:p>
          <a:p>
            <a:pPr marL="285750" indent="-285750">
              <a:lnSpc>
                <a:spcPct val="200000"/>
              </a:lnSpc>
              <a:buFont typeface="Wingdings" panose="05000000000000000000" pitchFamily="2" charset="2"/>
              <a:buChar char="§"/>
            </a:pPr>
            <a:r>
              <a:rPr lang="fr-FR" dirty="0"/>
              <a:t>roulements défectueux.</a:t>
            </a:r>
          </a:p>
        </p:txBody>
      </p:sp>
      <p:sp>
        <p:nvSpPr>
          <p:cNvPr id="3" name="ZoneTexte 2">
            <a:extLst>
              <a:ext uri="{FF2B5EF4-FFF2-40B4-BE49-F238E27FC236}">
                <a16:creationId xmlns:a16="http://schemas.microsoft.com/office/drawing/2014/main" id="{E299BD60-9587-E782-CD3F-F0A43E6BB1D3}"/>
              </a:ext>
            </a:extLst>
          </p:cNvPr>
          <p:cNvSpPr txBox="1"/>
          <p:nvPr/>
        </p:nvSpPr>
        <p:spPr>
          <a:xfrm>
            <a:off x="2842352" y="148551"/>
            <a:ext cx="6704681"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spcBef>
                <a:spcPts val="1200"/>
              </a:spcBef>
              <a:buSzPts val="1600"/>
            </a:pPr>
            <a:r>
              <a:rPr lang="fr-FR" sz="18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Chapitre 08 :GENERATION ET DISTRIBUTION DE COURANT CONTINU</a:t>
            </a:r>
          </a:p>
        </p:txBody>
      </p:sp>
      <p:sp>
        <p:nvSpPr>
          <p:cNvPr id="5" name="ZoneTexte 4">
            <a:extLst>
              <a:ext uri="{FF2B5EF4-FFF2-40B4-BE49-F238E27FC236}">
                <a16:creationId xmlns:a16="http://schemas.microsoft.com/office/drawing/2014/main" id="{C3E7E9D5-1E11-55CA-7A11-A889B221F598}"/>
              </a:ext>
            </a:extLst>
          </p:cNvPr>
          <p:cNvSpPr txBox="1"/>
          <p:nvPr/>
        </p:nvSpPr>
        <p:spPr>
          <a:xfrm>
            <a:off x="4597400" y="612907"/>
            <a:ext cx="2997200"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b="1" dirty="0"/>
              <a:t>CAS DE PANNES POSSIBLES</a:t>
            </a:r>
          </a:p>
        </p:txBody>
      </p:sp>
    </p:spTree>
    <p:extLst>
      <p:ext uri="{BB962C8B-B14F-4D97-AF65-F5344CB8AC3E}">
        <p14:creationId xmlns:p14="http://schemas.microsoft.com/office/powerpoint/2010/main" val="457485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E904B114-271B-7F2E-D4F9-912C83AD9E06}"/>
              </a:ext>
            </a:extLst>
          </p:cNvPr>
          <p:cNvSpPr txBox="1"/>
          <p:nvPr/>
        </p:nvSpPr>
        <p:spPr>
          <a:xfrm>
            <a:off x="624748" y="1026360"/>
            <a:ext cx="10942504" cy="923330"/>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285750" marR="266700" indent="-285750" algn="just">
              <a:buFont typeface="Arial" panose="020B0604020202020204" pitchFamily="34" charset="0"/>
              <a:buChar char="•"/>
            </a:pPr>
            <a:r>
              <a:rPr lang="fr-FR" spc="-50" dirty="0">
                <a:effectLst/>
                <a:ea typeface="Times New Roman" panose="02020603050405020304" pitchFamily="18" charset="0"/>
              </a:rPr>
              <a:t>Les groupes </a:t>
            </a:r>
            <a:r>
              <a:rPr lang="fr-FR" spc="-50" dirty="0" err="1">
                <a:effectLst/>
                <a:ea typeface="Times New Roman" panose="02020603050405020304" pitchFamily="18" charset="0"/>
              </a:rPr>
              <a:t>moto-propulseurs</a:t>
            </a:r>
            <a:r>
              <a:rPr lang="fr-FR" spc="-50" dirty="0">
                <a:effectLst/>
                <a:ea typeface="Times New Roman" panose="02020603050405020304" pitchFamily="18" charset="0"/>
              </a:rPr>
              <a:t> sont caractérisés par des variations de régime importantes.</a:t>
            </a:r>
          </a:p>
          <a:p>
            <a:pPr marL="285750" marR="266700" indent="-285750" algn="just">
              <a:buFont typeface="Arial" panose="020B0604020202020204" pitchFamily="34" charset="0"/>
              <a:buChar char="•"/>
            </a:pPr>
            <a:r>
              <a:rPr lang="fr-FR" spc="-50" dirty="0">
                <a:ea typeface="Times New Roman" panose="02020603050405020304" pitchFamily="18" charset="0"/>
              </a:rPr>
              <a:t>Il</a:t>
            </a:r>
            <a:r>
              <a:rPr lang="fr-FR" spc="-50" dirty="0">
                <a:effectLst/>
                <a:ea typeface="Times New Roman" panose="02020603050405020304" pitchFamily="18" charset="0"/>
              </a:rPr>
              <a:t> en résulte des variations de vitesse des générateurs</a:t>
            </a:r>
          </a:p>
          <a:p>
            <a:pPr marL="285750" marR="266700" indent="-285750" algn="just">
              <a:buFont typeface="Arial" panose="020B0604020202020204" pitchFamily="34" charset="0"/>
              <a:buChar char="•"/>
            </a:pPr>
            <a:r>
              <a:rPr lang="fr-FR" dirty="0"/>
              <a:t>la tension développée par les générateurs: E = </a:t>
            </a:r>
            <a:r>
              <a:rPr lang="fr-FR" dirty="0" err="1" smtClean="0"/>
              <a:t>n.Nd</a:t>
            </a:r>
            <a:r>
              <a:rPr lang="el-GR" dirty="0" smtClean="0"/>
              <a:t>φ</a:t>
            </a:r>
            <a:r>
              <a:rPr lang="fr-FR" dirty="0" smtClean="0"/>
              <a:t>/</a:t>
            </a:r>
            <a:r>
              <a:rPr lang="fr-FR" dirty="0" err="1" smtClean="0"/>
              <a:t>dt</a:t>
            </a:r>
            <a:endParaRPr lang="fr-FR" spc="-50" dirty="0">
              <a:effectLst/>
              <a:ea typeface="Times New Roman" panose="02020603050405020304" pitchFamily="18" charset="0"/>
            </a:endParaRPr>
          </a:p>
        </p:txBody>
      </p:sp>
      <p:sp>
        <p:nvSpPr>
          <p:cNvPr id="7" name="ZoneTexte 6">
            <a:extLst>
              <a:ext uri="{FF2B5EF4-FFF2-40B4-BE49-F238E27FC236}">
                <a16:creationId xmlns:a16="http://schemas.microsoft.com/office/drawing/2014/main" id="{67240C79-1B14-8C1B-8F49-04F38CFF1A58}"/>
              </a:ext>
            </a:extLst>
          </p:cNvPr>
          <p:cNvSpPr txBox="1"/>
          <p:nvPr/>
        </p:nvSpPr>
        <p:spPr>
          <a:xfrm>
            <a:off x="4088176" y="137577"/>
            <a:ext cx="4347072" cy="338554"/>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spcBef>
                <a:spcPts val="1200"/>
              </a:spcBef>
              <a:buSzPts val="1600"/>
            </a:pPr>
            <a:r>
              <a:rPr lang="fr-FR" sz="1600" b="1" kern="0" dirty="0" smtClean="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REGULATION </a:t>
            </a:r>
            <a:r>
              <a:rPr lang="fr-FR" sz="16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DE TENSION DES DYNAMOS</a:t>
            </a:r>
          </a:p>
        </p:txBody>
      </p:sp>
      <p:sp>
        <p:nvSpPr>
          <p:cNvPr id="9" name="ZoneTexte 8">
            <a:extLst>
              <a:ext uri="{FF2B5EF4-FFF2-40B4-BE49-F238E27FC236}">
                <a16:creationId xmlns:a16="http://schemas.microsoft.com/office/drawing/2014/main" id="{8EAE6941-78A6-BE74-819D-EDB3ADF7FD56}"/>
              </a:ext>
            </a:extLst>
          </p:cNvPr>
          <p:cNvSpPr txBox="1"/>
          <p:nvPr/>
        </p:nvSpPr>
        <p:spPr>
          <a:xfrm>
            <a:off x="2641294" y="5550412"/>
            <a:ext cx="6097836" cy="923330"/>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fr-FR" dirty="0"/>
              <a:t>Un régulateur de tension automatique est donc indispensable, </a:t>
            </a:r>
          </a:p>
          <a:p>
            <a:pPr algn="just"/>
            <a:r>
              <a:rPr lang="fr-FR" dirty="0"/>
              <a:t>placé en série avec l’inducteur shunt de la génératrice,</a:t>
            </a:r>
          </a:p>
          <a:p>
            <a:pPr algn="just"/>
            <a:r>
              <a:rPr lang="fr-FR" dirty="0"/>
              <a:t> il contrôle l’intensité du courant d’excitation.</a:t>
            </a:r>
          </a:p>
        </p:txBody>
      </p:sp>
      <p:sp>
        <p:nvSpPr>
          <p:cNvPr id="6" name="ZoneTexte 5">
            <a:extLst>
              <a:ext uri="{FF2B5EF4-FFF2-40B4-BE49-F238E27FC236}">
                <a16:creationId xmlns:a16="http://schemas.microsoft.com/office/drawing/2014/main" id="{2E4E8EC6-5B75-7926-0389-B3DEE016439B}"/>
              </a:ext>
            </a:extLst>
          </p:cNvPr>
          <p:cNvSpPr txBox="1"/>
          <p:nvPr/>
        </p:nvSpPr>
        <p:spPr>
          <a:xfrm>
            <a:off x="4318612" y="555849"/>
            <a:ext cx="3886200" cy="338554"/>
          </a:xfrm>
          <a:prstGeom prst="rect">
            <a:avLst/>
          </a:prstGeom>
          <a:noFill/>
          <a:ln w="12700" cap="flat" cmpd="sng" algn="ctr">
            <a:no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1">
              <a:spcBef>
                <a:spcPts val="200"/>
              </a:spcBef>
            </a:pPr>
            <a:r>
              <a:rPr lang="fr-FR" sz="16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REGULATEUR A PILE DE CARBONE</a:t>
            </a:r>
          </a:p>
        </p:txBody>
      </p:sp>
      <p:sp>
        <p:nvSpPr>
          <p:cNvPr id="3" name="ZoneTexte 2">
            <a:extLst>
              <a:ext uri="{FF2B5EF4-FFF2-40B4-BE49-F238E27FC236}">
                <a16:creationId xmlns:a16="http://schemas.microsoft.com/office/drawing/2014/main" id="{8329689A-1760-016C-A1E0-8DF763651726}"/>
              </a:ext>
            </a:extLst>
          </p:cNvPr>
          <p:cNvSpPr txBox="1"/>
          <p:nvPr/>
        </p:nvSpPr>
        <p:spPr>
          <a:xfrm>
            <a:off x="624748" y="2481957"/>
            <a:ext cx="10942504" cy="646331"/>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285750" marR="266700" indent="-285750" algn="just">
              <a:buFont typeface="Arial" panose="020B0604020202020204" pitchFamily="34" charset="0"/>
              <a:buChar char="•"/>
            </a:pPr>
            <a:r>
              <a:rPr lang="fr-FR" spc="-50" dirty="0">
                <a:effectLst/>
                <a:ea typeface="Times New Roman" panose="02020603050405020304" pitchFamily="18" charset="0"/>
              </a:rPr>
              <a:t>Le débit des générateur est aussi fonction du nombre de servitudes branchées</a:t>
            </a:r>
          </a:p>
          <a:p>
            <a:pPr marL="285750" indent="-285750">
              <a:buFont typeface="Arial" panose="020B0604020202020204" pitchFamily="34" charset="0"/>
              <a:buChar char="•"/>
            </a:pPr>
            <a:r>
              <a:rPr lang="fr-FR" dirty="0"/>
              <a:t>des variations de débit	U = E - ri</a:t>
            </a:r>
          </a:p>
        </p:txBody>
      </p:sp>
      <p:sp>
        <p:nvSpPr>
          <p:cNvPr id="4" name="Flèche : bas 3">
            <a:extLst>
              <a:ext uri="{FF2B5EF4-FFF2-40B4-BE49-F238E27FC236}">
                <a16:creationId xmlns:a16="http://schemas.microsoft.com/office/drawing/2014/main" id="{47A08B01-A657-065B-A10C-2A929D781216}"/>
              </a:ext>
            </a:extLst>
          </p:cNvPr>
          <p:cNvSpPr/>
          <p:nvPr/>
        </p:nvSpPr>
        <p:spPr>
          <a:xfrm>
            <a:off x="5475383" y="3283027"/>
            <a:ext cx="429658" cy="4466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a:extLst>
              <a:ext uri="{FF2B5EF4-FFF2-40B4-BE49-F238E27FC236}">
                <a16:creationId xmlns:a16="http://schemas.microsoft.com/office/drawing/2014/main" id="{30996B93-8FF8-9C62-4751-7AE376DCB433}"/>
              </a:ext>
            </a:extLst>
          </p:cNvPr>
          <p:cNvSpPr txBox="1"/>
          <p:nvPr/>
        </p:nvSpPr>
        <p:spPr>
          <a:xfrm>
            <a:off x="2641294" y="3884452"/>
            <a:ext cx="6097836" cy="923330"/>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fr-FR" dirty="0"/>
              <a:t>Une surtension ou une sous tension peuvent entraîner:</a:t>
            </a:r>
          </a:p>
          <a:p>
            <a:pPr marL="285750" indent="-285750" algn="just">
              <a:buFont typeface="Arial" panose="020B0604020202020204" pitchFamily="34" charset="0"/>
              <a:buChar char="•"/>
            </a:pPr>
            <a:r>
              <a:rPr lang="fr-FR" dirty="0"/>
              <a:t>un mauvais fonctionnement des appareils</a:t>
            </a:r>
          </a:p>
          <a:p>
            <a:pPr marL="285750" indent="-285750" algn="just">
              <a:buFont typeface="Arial" panose="020B0604020202020204" pitchFamily="34" charset="0"/>
              <a:buChar char="•"/>
            </a:pPr>
            <a:r>
              <a:rPr lang="fr-FR" dirty="0"/>
              <a:t>Provoquer leur détérioration.</a:t>
            </a:r>
          </a:p>
        </p:txBody>
      </p:sp>
      <p:sp>
        <p:nvSpPr>
          <p:cNvPr id="11" name="Flèche : bas 10">
            <a:extLst>
              <a:ext uri="{FF2B5EF4-FFF2-40B4-BE49-F238E27FC236}">
                <a16:creationId xmlns:a16="http://schemas.microsoft.com/office/drawing/2014/main" id="{757D6E92-B65E-FC5F-4A10-E0F1F498171A}"/>
              </a:ext>
            </a:extLst>
          </p:cNvPr>
          <p:cNvSpPr/>
          <p:nvPr/>
        </p:nvSpPr>
        <p:spPr>
          <a:xfrm>
            <a:off x="5475383" y="4962521"/>
            <a:ext cx="429658" cy="4466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80767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1AF79F9A-E87C-E2F6-CB87-F56E05653A32}"/>
              </a:ext>
            </a:extLst>
          </p:cNvPr>
          <p:cNvSpPr txBox="1"/>
          <p:nvPr/>
        </p:nvSpPr>
        <p:spPr>
          <a:xfrm>
            <a:off x="561860" y="1408824"/>
            <a:ext cx="5530596" cy="5078313"/>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lnSpc>
                <a:spcPct val="150000"/>
              </a:lnSpc>
            </a:pPr>
            <a:r>
              <a:rPr lang="fr-FR" b="1" u="sng" dirty="0"/>
              <a:t>ROLE</a:t>
            </a:r>
          </a:p>
          <a:p>
            <a:pPr>
              <a:lnSpc>
                <a:spcPct val="150000"/>
              </a:lnSpc>
            </a:pPr>
            <a:r>
              <a:rPr lang="fr-FR" dirty="0"/>
              <a:t>Limiter les écarts de tension développés par la génératrice à 28 v ± 0,5 en fonction :</a:t>
            </a:r>
          </a:p>
          <a:p>
            <a:pPr marL="285750" indent="-285750">
              <a:lnSpc>
                <a:spcPct val="150000"/>
              </a:lnSpc>
              <a:buFont typeface="Arial" panose="020B0604020202020204" pitchFamily="34" charset="0"/>
              <a:buChar char="•"/>
            </a:pPr>
            <a:r>
              <a:rPr lang="fr-FR" dirty="0"/>
              <a:t>des variations de vitesse</a:t>
            </a:r>
          </a:p>
          <a:p>
            <a:pPr marL="285750" indent="-285750">
              <a:lnSpc>
                <a:spcPct val="150000"/>
              </a:lnSpc>
              <a:buFont typeface="Arial" panose="020B0604020202020204" pitchFamily="34" charset="0"/>
              <a:buChar char="•"/>
            </a:pPr>
            <a:r>
              <a:rPr lang="fr-FR" dirty="0"/>
              <a:t>des variations de débit</a:t>
            </a:r>
          </a:p>
          <a:p>
            <a:pPr>
              <a:lnSpc>
                <a:spcPct val="150000"/>
              </a:lnSpc>
            </a:pPr>
            <a:r>
              <a:rPr lang="fr-FR" dirty="0"/>
              <a:t>ce qui aura pour effet de :</a:t>
            </a:r>
          </a:p>
          <a:p>
            <a:pPr marL="285750" indent="-285750">
              <a:lnSpc>
                <a:spcPct val="150000"/>
              </a:lnSpc>
              <a:buFont typeface="Arial" panose="020B0604020202020204" pitchFamily="34" charset="0"/>
              <a:buChar char="•"/>
            </a:pPr>
            <a:r>
              <a:rPr lang="fr-FR" dirty="0"/>
              <a:t>surexciter la génératrice aux faibles vitesses ou aux grands débits</a:t>
            </a:r>
          </a:p>
          <a:p>
            <a:pPr marL="285750" indent="-285750">
              <a:lnSpc>
                <a:spcPct val="150000"/>
              </a:lnSpc>
              <a:buFont typeface="Arial" panose="020B0604020202020204" pitchFamily="34" charset="0"/>
              <a:buChar char="•"/>
            </a:pPr>
            <a:r>
              <a:rPr lang="fr-FR" dirty="0"/>
              <a:t>sous exciter la génératrice aux grandes vitesses ou aux faibles débits</a:t>
            </a:r>
          </a:p>
          <a:p>
            <a:pPr marL="285750" indent="-285750">
              <a:lnSpc>
                <a:spcPct val="150000"/>
              </a:lnSpc>
              <a:buFont typeface="Arial" panose="020B0604020202020204" pitchFamily="34" charset="0"/>
              <a:buChar char="•"/>
            </a:pPr>
            <a:r>
              <a:rPr lang="fr-FR" dirty="0"/>
              <a:t>Assurer une </a:t>
            </a:r>
            <a:r>
              <a:rPr lang="fr-FR" dirty="0" err="1"/>
              <a:t>équirépartition</a:t>
            </a:r>
            <a:r>
              <a:rPr lang="fr-FR" dirty="0"/>
              <a:t> des charges des génératrices lors du couplage en parallèle.</a:t>
            </a:r>
          </a:p>
        </p:txBody>
      </p:sp>
      <p:sp>
        <p:nvSpPr>
          <p:cNvPr id="3" name="ZoneTexte 2">
            <a:extLst>
              <a:ext uri="{FF2B5EF4-FFF2-40B4-BE49-F238E27FC236}">
                <a16:creationId xmlns:a16="http://schemas.microsoft.com/office/drawing/2014/main" id="{F7B0CE74-0182-1786-46DB-1DBED8BCEAAE}"/>
              </a:ext>
            </a:extLst>
          </p:cNvPr>
          <p:cNvSpPr txBox="1"/>
          <p:nvPr/>
        </p:nvSpPr>
        <p:spPr>
          <a:xfrm>
            <a:off x="2842352" y="148551"/>
            <a:ext cx="6704681"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spcBef>
                <a:spcPts val="1200"/>
              </a:spcBef>
              <a:buSzPts val="1600"/>
            </a:pPr>
            <a:r>
              <a:rPr lang="fr-FR" sz="18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Chapitre 08 :GENERATION ET DISTRIBUTION DE COURANT CONTINU</a:t>
            </a:r>
          </a:p>
        </p:txBody>
      </p:sp>
      <p:sp>
        <p:nvSpPr>
          <p:cNvPr id="2" name="ZoneTexte 1">
            <a:extLst>
              <a:ext uri="{FF2B5EF4-FFF2-40B4-BE49-F238E27FC236}">
                <a16:creationId xmlns:a16="http://schemas.microsoft.com/office/drawing/2014/main" id="{A0495261-7CA4-4CA1-AECB-8AF006395DFA}"/>
              </a:ext>
            </a:extLst>
          </p:cNvPr>
          <p:cNvSpPr txBox="1"/>
          <p:nvPr/>
        </p:nvSpPr>
        <p:spPr>
          <a:xfrm>
            <a:off x="4032174" y="720118"/>
            <a:ext cx="3886200"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1">
              <a:spcBef>
                <a:spcPts val="200"/>
              </a:spcBef>
            </a:pPr>
            <a:r>
              <a:rPr lang="fr-FR"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REGULATEUR A PILE DE CARBONE</a:t>
            </a:r>
          </a:p>
        </p:txBody>
      </p:sp>
      <p:pic>
        <p:nvPicPr>
          <p:cNvPr id="6" name="Espace réservé du contenu 4">
            <a:extLst>
              <a:ext uri="{FF2B5EF4-FFF2-40B4-BE49-F238E27FC236}">
                <a16:creationId xmlns:a16="http://schemas.microsoft.com/office/drawing/2014/main" id="{FAF11750-289A-CF57-31C0-FB753C2E510E}"/>
              </a:ext>
            </a:extLst>
          </p:cNvPr>
          <p:cNvPicPr>
            <a:picLocks noGrp="1" noChangeAspect="1"/>
          </p:cNvPicPr>
          <p:nvPr>
            <p:ph idx="1"/>
          </p:nvPr>
        </p:nvPicPr>
        <p:blipFill>
          <a:blip r:embed="rId2"/>
          <a:stretch>
            <a:fillRect/>
          </a:stretch>
        </p:blipFill>
        <p:spPr>
          <a:xfrm>
            <a:off x="6262577" y="1408824"/>
            <a:ext cx="5805375" cy="4318805"/>
          </a:xfrm>
        </p:spPr>
        <p:style>
          <a:lnRef idx="2">
            <a:schemeClr val="accent2"/>
          </a:lnRef>
          <a:fillRef idx="1">
            <a:schemeClr val="lt1"/>
          </a:fillRef>
          <a:effectRef idx="0">
            <a:schemeClr val="accent2"/>
          </a:effectRef>
          <a:fontRef idx="minor">
            <a:schemeClr val="dk1"/>
          </a:fontRef>
        </p:style>
      </p:pic>
      <p:sp>
        <p:nvSpPr>
          <p:cNvPr id="7" name="ZoneTexte 6">
            <a:extLst>
              <a:ext uri="{FF2B5EF4-FFF2-40B4-BE49-F238E27FC236}">
                <a16:creationId xmlns:a16="http://schemas.microsoft.com/office/drawing/2014/main" id="{0CAA7518-6518-B036-9600-D1614DD7BBD8}"/>
              </a:ext>
            </a:extLst>
          </p:cNvPr>
          <p:cNvSpPr txBox="1"/>
          <p:nvPr/>
        </p:nvSpPr>
        <p:spPr>
          <a:xfrm>
            <a:off x="7620662" y="5893114"/>
            <a:ext cx="3572220" cy="307777"/>
          </a:xfrm>
          <a:prstGeom prst="rect">
            <a:avLst/>
          </a:prstGeom>
          <a:noFill/>
          <a:ln w="12700" cap="flat" cmpd="sng" algn="ctr">
            <a:no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buClr>
                <a:srgbClr val="000000"/>
              </a:buClr>
              <a:buSzPts val="1200"/>
              <a:tabLst>
                <a:tab pos="269875" algn="l"/>
              </a:tabLst>
            </a:pPr>
            <a:r>
              <a:rPr lang="fr-FR" sz="1400" u="none" strike="noStrike" spc="-50" dirty="0">
                <a:solidFill>
                  <a:srgbClr val="000000"/>
                </a:solidFill>
                <a:effectLst/>
                <a:ea typeface="Times New Roman" panose="02020603050405020304" pitchFamily="18" charset="0"/>
                <a:cs typeface="Times New Roman" panose="02020603050405020304" pitchFamily="18" charset="0"/>
              </a:rPr>
              <a:t>Régulateur éléments constitutifs</a:t>
            </a:r>
            <a:endParaRPr lang="fr-FR" sz="1400" u="none" strike="noStrike" spc="-50"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53209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9F3E4B87-7062-73FE-5525-39382AE12A3E}"/>
              </a:ext>
            </a:extLst>
          </p:cNvPr>
          <p:cNvPicPr>
            <a:picLocks noGrp="1" noChangeAspect="1"/>
          </p:cNvPicPr>
          <p:nvPr>
            <p:ph idx="1"/>
          </p:nvPr>
        </p:nvPicPr>
        <p:blipFill>
          <a:blip r:embed="rId2"/>
          <a:stretch>
            <a:fillRect/>
          </a:stretch>
        </p:blipFill>
        <p:spPr>
          <a:xfrm>
            <a:off x="7572195" y="1253331"/>
            <a:ext cx="3949676" cy="4351338"/>
          </a:xfrm>
        </p:spPr>
      </p:pic>
      <p:sp>
        <p:nvSpPr>
          <p:cNvPr id="3" name="ZoneTexte 2">
            <a:extLst>
              <a:ext uri="{FF2B5EF4-FFF2-40B4-BE49-F238E27FC236}">
                <a16:creationId xmlns:a16="http://schemas.microsoft.com/office/drawing/2014/main" id="{6376A960-5B30-4758-FEE3-56E41954BC1E}"/>
              </a:ext>
            </a:extLst>
          </p:cNvPr>
          <p:cNvSpPr txBox="1"/>
          <p:nvPr/>
        </p:nvSpPr>
        <p:spPr>
          <a:xfrm>
            <a:off x="272900" y="1169109"/>
            <a:ext cx="6864196" cy="3416320"/>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buFont typeface="Arial" panose="020B0604020202020204" pitchFamily="34" charset="0"/>
              <a:buChar char="•"/>
            </a:pPr>
            <a:r>
              <a:rPr lang="fr-FR" dirty="0"/>
              <a:t>Disques de carbone alternés, épaisseur 1 mm environ.</a:t>
            </a:r>
          </a:p>
          <a:p>
            <a:pPr marL="285750" indent="-285750">
              <a:buFont typeface="Arial" panose="020B0604020202020204" pitchFamily="34" charset="0"/>
              <a:buChar char="•"/>
            </a:pPr>
            <a:r>
              <a:rPr lang="fr-FR" dirty="0"/>
              <a:t>Résistance de 1,5 à 40 </a:t>
            </a:r>
            <a:r>
              <a:rPr lang="el-GR" dirty="0"/>
              <a:t>Ω</a:t>
            </a:r>
            <a:r>
              <a:rPr lang="fr-FR" dirty="0"/>
              <a:t>.</a:t>
            </a:r>
          </a:p>
          <a:p>
            <a:pPr marL="285750" indent="-285750">
              <a:buFont typeface="Arial" panose="020B0604020202020204" pitchFamily="34" charset="0"/>
              <a:buChar char="•"/>
            </a:pPr>
            <a:r>
              <a:rPr lang="fr-FR" dirty="0"/>
              <a:t>Les rondelles de carbone ont un coefficient de température négatif ; </a:t>
            </a:r>
          </a:p>
          <a:p>
            <a:pPr marL="285750" indent="-285750">
              <a:buFont typeface="Arial" panose="020B0604020202020204" pitchFamily="34" charset="0"/>
              <a:buChar char="•"/>
            </a:pPr>
            <a:r>
              <a:rPr lang="fr-FR" dirty="0"/>
              <a:t>à chaque extrémité sont prévues deux vis de réglage :</a:t>
            </a:r>
          </a:p>
          <a:p>
            <a:pPr marL="742950" lvl="1" indent="-285750">
              <a:buFont typeface="Courier New" panose="02070309020205020404" pitchFamily="49" charset="0"/>
              <a:buChar char="o"/>
            </a:pPr>
            <a:r>
              <a:rPr lang="fr-FR" dirty="0"/>
              <a:t>L’une règle la compression des rondelles de carbone.</a:t>
            </a:r>
          </a:p>
          <a:p>
            <a:pPr marL="742950" lvl="1" indent="-285750">
              <a:buFont typeface="Courier New" panose="02070309020205020404" pitchFamily="49" charset="0"/>
              <a:buChar char="o"/>
            </a:pPr>
            <a:r>
              <a:rPr lang="fr-FR" dirty="0"/>
              <a:t>L’autre, la course du noyau magnétique de l’électro-aimant, donc l’entrefer, d’où la force d’attraction.</a:t>
            </a:r>
          </a:p>
          <a:p>
            <a:pPr marL="285750" indent="-285750">
              <a:buFont typeface="Arial" panose="020B0604020202020204" pitchFamily="34" charset="0"/>
              <a:buChar char="•"/>
            </a:pPr>
            <a:r>
              <a:rPr lang="fr-FR" dirty="0"/>
              <a:t>Le régulateur est pourvu d’ailettes permettant d’assurer le refroidissement ; </a:t>
            </a:r>
          </a:p>
          <a:p>
            <a:pPr marL="285750" indent="-285750">
              <a:buFont typeface="Arial" panose="020B0604020202020204" pitchFamily="34" charset="0"/>
              <a:buChar char="•"/>
            </a:pPr>
            <a:r>
              <a:rPr lang="fr-FR" dirty="0"/>
              <a:t>La température moyenne est comprise entre 75 et 120°. </a:t>
            </a:r>
          </a:p>
          <a:p>
            <a:pPr marL="285750" indent="-285750">
              <a:buFont typeface="Arial" panose="020B0604020202020204" pitchFamily="34" charset="0"/>
              <a:buChar char="•"/>
            </a:pPr>
            <a:r>
              <a:rPr lang="fr-FR" dirty="0"/>
              <a:t>La pile de carbone est comprimée, soit par un ressort, soit par un diaphragme selon les caractéristiques de leurs enroulements. </a:t>
            </a:r>
          </a:p>
        </p:txBody>
      </p:sp>
      <p:sp>
        <p:nvSpPr>
          <p:cNvPr id="4" name="ZoneTexte 3">
            <a:extLst>
              <a:ext uri="{FF2B5EF4-FFF2-40B4-BE49-F238E27FC236}">
                <a16:creationId xmlns:a16="http://schemas.microsoft.com/office/drawing/2014/main" id="{68AAD1FD-5F6E-95FE-70D7-B38624B89986}"/>
              </a:ext>
            </a:extLst>
          </p:cNvPr>
          <p:cNvSpPr txBox="1"/>
          <p:nvPr/>
        </p:nvSpPr>
        <p:spPr>
          <a:xfrm>
            <a:off x="2842352" y="148551"/>
            <a:ext cx="6704681"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spcBef>
                <a:spcPts val="1200"/>
              </a:spcBef>
              <a:buSzPts val="1600"/>
            </a:pPr>
            <a:r>
              <a:rPr lang="fr-FR" sz="18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Chapitre 08 :GENERATION ET DISTRIBUTION DE COURANT CONTINU</a:t>
            </a:r>
          </a:p>
        </p:txBody>
      </p:sp>
      <p:sp>
        <p:nvSpPr>
          <p:cNvPr id="6" name="ZoneTexte 5">
            <a:extLst>
              <a:ext uri="{FF2B5EF4-FFF2-40B4-BE49-F238E27FC236}">
                <a16:creationId xmlns:a16="http://schemas.microsoft.com/office/drawing/2014/main" id="{D6522539-C9B3-23EB-0707-B39B5821BD8E}"/>
              </a:ext>
            </a:extLst>
          </p:cNvPr>
          <p:cNvSpPr txBox="1"/>
          <p:nvPr/>
        </p:nvSpPr>
        <p:spPr>
          <a:xfrm>
            <a:off x="4032174" y="606366"/>
            <a:ext cx="3886200"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1">
              <a:spcBef>
                <a:spcPts val="200"/>
              </a:spcBef>
            </a:pPr>
            <a:r>
              <a:rPr lang="fr-FR"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REGULATEUR A PILE DE CARBONE</a:t>
            </a:r>
          </a:p>
        </p:txBody>
      </p:sp>
      <p:graphicFrame>
        <p:nvGraphicFramePr>
          <p:cNvPr id="8" name="Tableau 7">
            <a:extLst>
              <a:ext uri="{FF2B5EF4-FFF2-40B4-BE49-F238E27FC236}">
                <a16:creationId xmlns:a16="http://schemas.microsoft.com/office/drawing/2014/main" id="{35455602-62F4-1A57-C5E4-DE9241D86722}"/>
              </a:ext>
            </a:extLst>
          </p:cNvPr>
          <p:cNvGraphicFramePr>
            <a:graphicFrameLocks noGrp="1"/>
          </p:cNvGraphicFramePr>
          <p:nvPr>
            <p:extLst/>
          </p:nvPr>
        </p:nvGraphicFramePr>
        <p:xfrm>
          <a:off x="776936" y="4975468"/>
          <a:ext cx="6360160" cy="1426845"/>
        </p:xfrm>
        <a:graphic>
          <a:graphicData uri="http://schemas.openxmlformats.org/drawingml/2006/table">
            <a:tbl>
              <a:tblPr>
                <a:tableStyleId>{5C22544A-7EE6-4342-B048-85BDC9FD1C3A}</a:tableStyleId>
              </a:tblPr>
              <a:tblGrid>
                <a:gridCol w="130175">
                  <a:extLst>
                    <a:ext uri="{9D8B030D-6E8A-4147-A177-3AD203B41FA5}">
                      <a16:colId xmlns:a16="http://schemas.microsoft.com/office/drawing/2014/main" val="3727563336"/>
                    </a:ext>
                  </a:extLst>
                </a:gridCol>
                <a:gridCol w="1961515">
                  <a:extLst>
                    <a:ext uri="{9D8B030D-6E8A-4147-A177-3AD203B41FA5}">
                      <a16:colId xmlns:a16="http://schemas.microsoft.com/office/drawing/2014/main" val="2243081825"/>
                    </a:ext>
                  </a:extLst>
                </a:gridCol>
                <a:gridCol w="2117090">
                  <a:extLst>
                    <a:ext uri="{9D8B030D-6E8A-4147-A177-3AD203B41FA5}">
                      <a16:colId xmlns:a16="http://schemas.microsoft.com/office/drawing/2014/main" val="498124583"/>
                    </a:ext>
                  </a:extLst>
                </a:gridCol>
                <a:gridCol w="308610">
                  <a:extLst>
                    <a:ext uri="{9D8B030D-6E8A-4147-A177-3AD203B41FA5}">
                      <a16:colId xmlns:a16="http://schemas.microsoft.com/office/drawing/2014/main" val="1953058725"/>
                    </a:ext>
                  </a:extLst>
                </a:gridCol>
                <a:gridCol w="1842770">
                  <a:extLst>
                    <a:ext uri="{9D8B030D-6E8A-4147-A177-3AD203B41FA5}">
                      <a16:colId xmlns:a16="http://schemas.microsoft.com/office/drawing/2014/main" val="1114877486"/>
                    </a:ext>
                  </a:extLst>
                </a:gridCol>
              </a:tblGrid>
              <a:tr h="162560">
                <a:tc>
                  <a:txBody>
                    <a:bodyPr/>
                    <a:lstStyle/>
                    <a:p>
                      <a:pPr indent="-1295400" algn="l">
                        <a:lnSpc>
                          <a:spcPts val="1100"/>
                        </a:lnSpc>
                        <a:spcAft>
                          <a:spcPts val="6000"/>
                        </a:spcAft>
                      </a:pPr>
                      <a:r>
                        <a:rPr lang="fr-FR" sz="1100" spc="0">
                          <a:effectLst/>
                        </a:rPr>
                        <a:t>1</a:t>
                      </a:r>
                      <a:endParaRPr lang="fr-FR" sz="1200" spc="-5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1295400" algn="l">
                        <a:lnSpc>
                          <a:spcPts val="1100"/>
                        </a:lnSpc>
                        <a:spcAft>
                          <a:spcPts val="6000"/>
                        </a:spcAft>
                      </a:pPr>
                      <a:r>
                        <a:rPr lang="fr-FR" sz="1100" spc="0">
                          <a:effectLst/>
                        </a:rPr>
                        <a:t>noyau de réglage</a:t>
                      </a:r>
                      <a:endParaRPr lang="fr-FR" sz="1200" spc="-50">
                        <a:effectLst/>
                        <a:latin typeface="Times New Roman" panose="02020603050405020304" pitchFamily="18" charset="0"/>
                        <a:ea typeface="Times New Roman" panose="02020603050405020304" pitchFamily="18" charset="0"/>
                      </a:endParaRPr>
                    </a:p>
                  </a:txBody>
                  <a:tcPr marL="6350" marR="6350" marT="0" marB="0"/>
                </a:tc>
                <a:tc>
                  <a:txBody>
                    <a:bodyPr/>
                    <a:lstStyle/>
                    <a:p>
                      <a:pPr marL="139700" indent="-1295400" algn="l">
                        <a:lnSpc>
                          <a:spcPts val="1100"/>
                        </a:lnSpc>
                        <a:spcAft>
                          <a:spcPts val="6000"/>
                        </a:spcAft>
                      </a:pPr>
                      <a:r>
                        <a:rPr lang="fr-FR" sz="1100" spc="0">
                          <a:effectLst/>
                        </a:rPr>
                        <a:t>10 pastille de carbone</a:t>
                      </a:r>
                      <a:endParaRPr lang="fr-FR" sz="1200" spc="-50">
                        <a:effectLst/>
                        <a:latin typeface="Times New Roman" panose="02020603050405020304" pitchFamily="18" charset="0"/>
                        <a:ea typeface="Times New Roman" panose="02020603050405020304" pitchFamily="18" charset="0"/>
                      </a:endParaRPr>
                    </a:p>
                  </a:txBody>
                  <a:tcPr marL="6350" marR="6350" marT="0" marB="0"/>
                </a:tc>
                <a:tc>
                  <a:txBody>
                    <a:bodyPr/>
                    <a:lstStyle/>
                    <a:p>
                      <a:pPr marL="127000" indent="-1295400" algn="l">
                        <a:lnSpc>
                          <a:spcPts val="1100"/>
                        </a:lnSpc>
                        <a:spcAft>
                          <a:spcPts val="6000"/>
                        </a:spcAft>
                      </a:pPr>
                      <a:r>
                        <a:rPr lang="fr-FR" sz="1100" spc="0">
                          <a:effectLst/>
                        </a:rPr>
                        <a:t>19</a:t>
                      </a:r>
                      <a:endParaRPr lang="fr-FR" sz="1200" spc="-50">
                        <a:effectLst/>
                        <a:latin typeface="Times New Roman" panose="02020603050405020304" pitchFamily="18" charset="0"/>
                        <a:ea typeface="Times New Roman" panose="02020603050405020304" pitchFamily="18" charset="0"/>
                      </a:endParaRPr>
                    </a:p>
                  </a:txBody>
                  <a:tcPr marL="6350" marR="6350" marT="0" marB="0"/>
                </a:tc>
                <a:tc>
                  <a:txBody>
                    <a:bodyPr/>
                    <a:lstStyle/>
                    <a:p>
                      <a:pPr indent="-1295400" algn="l">
                        <a:lnSpc>
                          <a:spcPts val="1100"/>
                        </a:lnSpc>
                        <a:spcAft>
                          <a:spcPts val="6000"/>
                        </a:spcAft>
                      </a:pPr>
                      <a:r>
                        <a:rPr lang="fr-FR" sz="1100" spc="0">
                          <a:effectLst/>
                        </a:rPr>
                        <a:t>résistance</a:t>
                      </a:r>
                      <a:endParaRPr lang="fr-FR" sz="1200" spc="-5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2593526254"/>
                  </a:ext>
                </a:extLst>
              </a:tr>
              <a:tr h="151130">
                <a:tc>
                  <a:txBody>
                    <a:bodyPr/>
                    <a:lstStyle/>
                    <a:p>
                      <a:pPr indent="-1295400" algn="l">
                        <a:lnSpc>
                          <a:spcPts val="800"/>
                        </a:lnSpc>
                        <a:spcAft>
                          <a:spcPts val="6000"/>
                        </a:spcAft>
                      </a:pPr>
                      <a:r>
                        <a:rPr lang="fr-FR" sz="800" spc="0">
                          <a:effectLst/>
                        </a:rPr>
                        <a:t>2</a:t>
                      </a:r>
                      <a:endParaRPr lang="fr-FR" sz="1200" spc="-5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1295400" algn="l">
                        <a:lnSpc>
                          <a:spcPts val="1100"/>
                        </a:lnSpc>
                        <a:spcAft>
                          <a:spcPts val="6000"/>
                        </a:spcAft>
                      </a:pPr>
                      <a:r>
                        <a:rPr lang="fr-FR" sz="1100" spc="0" dirty="0">
                          <a:effectLst/>
                        </a:rPr>
                        <a:t>couvercle</a:t>
                      </a:r>
                      <a:endParaRPr lang="fr-FR" sz="1200" spc="-5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marL="139700" indent="-1295400" algn="l">
                        <a:lnSpc>
                          <a:spcPts val="1100"/>
                        </a:lnSpc>
                        <a:spcAft>
                          <a:spcPts val="6000"/>
                        </a:spcAft>
                      </a:pPr>
                      <a:r>
                        <a:rPr lang="fr-FR" sz="1100" spc="0">
                          <a:effectLst/>
                        </a:rPr>
                        <a:t>11 carter alliage, léger</a:t>
                      </a:r>
                      <a:endParaRPr lang="fr-FR" sz="1200" spc="-50">
                        <a:effectLst/>
                        <a:latin typeface="Times New Roman" panose="02020603050405020304" pitchFamily="18" charset="0"/>
                        <a:ea typeface="Times New Roman" panose="02020603050405020304" pitchFamily="18" charset="0"/>
                      </a:endParaRPr>
                    </a:p>
                  </a:txBody>
                  <a:tcPr marL="6350" marR="6350" marT="0" marB="0"/>
                </a:tc>
                <a:tc>
                  <a:txBody>
                    <a:bodyPr/>
                    <a:lstStyle/>
                    <a:p>
                      <a:pPr marL="127000" indent="-1295400" algn="l">
                        <a:lnSpc>
                          <a:spcPts val="1100"/>
                        </a:lnSpc>
                        <a:spcAft>
                          <a:spcPts val="6000"/>
                        </a:spcAft>
                      </a:pPr>
                      <a:r>
                        <a:rPr lang="fr-FR" sz="1100" spc="0">
                          <a:effectLst/>
                        </a:rPr>
                        <a:t>20</a:t>
                      </a:r>
                      <a:endParaRPr lang="fr-FR" sz="1200" spc="-5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1295400" algn="l">
                        <a:lnSpc>
                          <a:spcPts val="1100"/>
                        </a:lnSpc>
                        <a:spcAft>
                          <a:spcPts val="6000"/>
                        </a:spcAft>
                      </a:pPr>
                      <a:r>
                        <a:rPr lang="fr-FR" sz="1100" spc="0">
                          <a:effectLst/>
                        </a:rPr>
                        <a:t>résistance</a:t>
                      </a:r>
                      <a:endParaRPr lang="fr-FR" sz="1200" spc="-5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286169216"/>
                  </a:ext>
                </a:extLst>
              </a:tr>
              <a:tr h="155575">
                <a:tc>
                  <a:txBody>
                    <a:bodyPr/>
                    <a:lstStyle/>
                    <a:p>
                      <a:pPr indent="-1295400" algn="l">
                        <a:lnSpc>
                          <a:spcPts val="1100"/>
                        </a:lnSpc>
                        <a:spcAft>
                          <a:spcPts val="6000"/>
                        </a:spcAft>
                      </a:pPr>
                      <a:r>
                        <a:rPr lang="fr-FR" sz="1100" spc="0">
                          <a:effectLst/>
                        </a:rPr>
                        <a:t>3</a:t>
                      </a:r>
                      <a:endParaRPr lang="fr-FR" sz="1200" spc="-5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1295400" algn="l">
                        <a:lnSpc>
                          <a:spcPts val="1100"/>
                        </a:lnSpc>
                        <a:spcAft>
                          <a:spcPts val="6000"/>
                        </a:spcAft>
                      </a:pPr>
                      <a:r>
                        <a:rPr lang="fr-FR" sz="1100" spc="0">
                          <a:effectLst/>
                        </a:rPr>
                        <a:t>bobine à 2 enroulements</a:t>
                      </a:r>
                      <a:endParaRPr lang="fr-FR" sz="1200" spc="-5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marL="139700" indent="-1295400" algn="l">
                        <a:lnSpc>
                          <a:spcPts val="1100"/>
                        </a:lnSpc>
                        <a:spcAft>
                          <a:spcPts val="6000"/>
                        </a:spcAft>
                      </a:pPr>
                      <a:r>
                        <a:rPr lang="fr-FR" sz="1100" spc="0">
                          <a:effectLst/>
                        </a:rPr>
                        <a:t>12 tube de pile</a:t>
                      </a:r>
                      <a:endParaRPr lang="fr-FR" sz="1200" spc="-5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marL="127000" indent="-1295400" algn="l">
                        <a:lnSpc>
                          <a:spcPts val="1100"/>
                        </a:lnSpc>
                        <a:spcAft>
                          <a:spcPts val="6000"/>
                        </a:spcAft>
                      </a:pPr>
                      <a:r>
                        <a:rPr lang="fr-FR" sz="1100" spc="0">
                          <a:effectLst/>
                        </a:rPr>
                        <a:t>21</a:t>
                      </a:r>
                      <a:endParaRPr lang="fr-FR" sz="1200" spc="-5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1295400" algn="l">
                        <a:lnSpc>
                          <a:spcPts val="1100"/>
                        </a:lnSpc>
                        <a:spcAft>
                          <a:spcPts val="6000"/>
                        </a:spcAft>
                      </a:pPr>
                      <a:r>
                        <a:rPr lang="fr-FR" sz="1100" spc="0">
                          <a:effectLst/>
                        </a:rPr>
                        <a:t>isolant de plots</a:t>
                      </a:r>
                      <a:endParaRPr lang="fr-FR" sz="1200" spc="-5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1712633181"/>
                  </a:ext>
                </a:extLst>
              </a:tr>
              <a:tr h="160020">
                <a:tc>
                  <a:txBody>
                    <a:bodyPr/>
                    <a:lstStyle/>
                    <a:p>
                      <a:pPr indent="-1295400" algn="l">
                        <a:lnSpc>
                          <a:spcPts val="1100"/>
                        </a:lnSpc>
                        <a:spcAft>
                          <a:spcPts val="6000"/>
                        </a:spcAft>
                      </a:pPr>
                      <a:r>
                        <a:rPr lang="fr-FR" sz="1100" spc="0">
                          <a:effectLst/>
                        </a:rPr>
                        <a:t>4</a:t>
                      </a:r>
                      <a:endParaRPr lang="fr-FR" sz="1200" spc="-50">
                        <a:effectLst/>
                        <a:latin typeface="Times New Roman" panose="02020603050405020304" pitchFamily="18" charset="0"/>
                        <a:ea typeface="Times New Roman" panose="02020603050405020304" pitchFamily="18" charset="0"/>
                      </a:endParaRPr>
                    </a:p>
                  </a:txBody>
                  <a:tcPr marL="6350" marR="6350" marT="0" marB="0"/>
                </a:tc>
                <a:tc>
                  <a:txBody>
                    <a:bodyPr/>
                    <a:lstStyle/>
                    <a:p>
                      <a:pPr indent="-1295400" algn="l">
                        <a:lnSpc>
                          <a:spcPts val="1100"/>
                        </a:lnSpc>
                        <a:spcAft>
                          <a:spcPts val="6000"/>
                        </a:spcAft>
                      </a:pPr>
                      <a:r>
                        <a:rPr lang="fr-FR" sz="1100" spc="0">
                          <a:effectLst/>
                        </a:rPr>
                        <a:t>ensemble membrane</a:t>
                      </a:r>
                      <a:endParaRPr lang="fr-FR" sz="1200" spc="-50">
                        <a:effectLst/>
                        <a:latin typeface="Times New Roman" panose="02020603050405020304" pitchFamily="18" charset="0"/>
                        <a:ea typeface="Times New Roman" panose="02020603050405020304" pitchFamily="18" charset="0"/>
                      </a:endParaRPr>
                    </a:p>
                  </a:txBody>
                  <a:tcPr marL="6350" marR="6350" marT="0" marB="0"/>
                </a:tc>
                <a:tc>
                  <a:txBody>
                    <a:bodyPr/>
                    <a:lstStyle/>
                    <a:p>
                      <a:pPr marL="139700" indent="-1295400" algn="l">
                        <a:lnSpc>
                          <a:spcPts val="1100"/>
                        </a:lnSpc>
                        <a:spcAft>
                          <a:spcPts val="6000"/>
                        </a:spcAft>
                      </a:pPr>
                      <a:r>
                        <a:rPr lang="fr-FR" sz="1100" spc="0">
                          <a:effectLst/>
                        </a:rPr>
                        <a:t>13 pile de carbone</a:t>
                      </a:r>
                      <a:endParaRPr lang="fr-FR" sz="1200" spc="-50">
                        <a:effectLst/>
                        <a:latin typeface="Times New Roman" panose="02020603050405020304" pitchFamily="18" charset="0"/>
                        <a:ea typeface="Times New Roman" panose="02020603050405020304" pitchFamily="18" charset="0"/>
                      </a:endParaRPr>
                    </a:p>
                  </a:txBody>
                  <a:tcPr marL="6350" marR="6350" marT="0" marB="0"/>
                </a:tc>
                <a:tc>
                  <a:txBody>
                    <a:bodyPr/>
                    <a:lstStyle/>
                    <a:p>
                      <a:pPr marL="127000" indent="-1295400" algn="l">
                        <a:lnSpc>
                          <a:spcPts val="1100"/>
                        </a:lnSpc>
                        <a:spcAft>
                          <a:spcPts val="6000"/>
                        </a:spcAft>
                      </a:pPr>
                      <a:r>
                        <a:rPr lang="fr-FR" sz="1100" spc="0">
                          <a:effectLst/>
                        </a:rPr>
                        <a:t>22</a:t>
                      </a:r>
                      <a:endParaRPr lang="fr-FR" sz="1200" spc="-5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1295400" algn="l">
                        <a:lnSpc>
                          <a:spcPts val="1100"/>
                        </a:lnSpc>
                        <a:spcAft>
                          <a:spcPts val="6000"/>
                        </a:spcAft>
                      </a:pPr>
                      <a:r>
                        <a:rPr lang="fr-FR" sz="1100" spc="0">
                          <a:effectLst/>
                        </a:rPr>
                        <a:t>potentiomètre</a:t>
                      </a:r>
                      <a:endParaRPr lang="fr-FR" sz="1200" spc="-5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1139359922"/>
                  </a:ext>
                </a:extLst>
              </a:tr>
              <a:tr h="153035">
                <a:tc>
                  <a:txBody>
                    <a:bodyPr/>
                    <a:lstStyle/>
                    <a:p>
                      <a:pPr indent="-1295400" algn="l">
                        <a:lnSpc>
                          <a:spcPts val="1100"/>
                        </a:lnSpc>
                        <a:spcAft>
                          <a:spcPts val="6000"/>
                        </a:spcAft>
                      </a:pPr>
                      <a:r>
                        <a:rPr lang="fr-FR" sz="1100" spc="0">
                          <a:effectLst/>
                        </a:rPr>
                        <a:t>5</a:t>
                      </a:r>
                      <a:endParaRPr lang="fr-FR" sz="1200" spc="-5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1295400" algn="l">
                        <a:lnSpc>
                          <a:spcPts val="1100"/>
                        </a:lnSpc>
                        <a:spcAft>
                          <a:spcPts val="6000"/>
                        </a:spcAft>
                      </a:pPr>
                      <a:r>
                        <a:rPr lang="fr-FR" sz="1100" spc="0">
                          <a:effectLst/>
                        </a:rPr>
                        <a:t>membrane en bronze</a:t>
                      </a:r>
                      <a:endParaRPr lang="fr-FR" sz="1200" spc="-5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marL="139700" indent="-1295400" algn="l">
                        <a:lnSpc>
                          <a:spcPts val="1100"/>
                        </a:lnSpc>
                        <a:spcAft>
                          <a:spcPts val="6000"/>
                        </a:spcAft>
                      </a:pPr>
                      <a:r>
                        <a:rPr lang="fr-FR" sz="1100" spc="0">
                          <a:effectLst/>
                        </a:rPr>
                        <a:t>14 frein</a:t>
                      </a:r>
                      <a:endParaRPr lang="fr-FR" sz="1200" spc="-50">
                        <a:effectLst/>
                        <a:latin typeface="Times New Roman" panose="02020603050405020304" pitchFamily="18" charset="0"/>
                        <a:ea typeface="Times New Roman" panose="02020603050405020304" pitchFamily="18" charset="0"/>
                      </a:endParaRPr>
                    </a:p>
                  </a:txBody>
                  <a:tcPr marL="6350" marR="6350" marT="0" marB="0" anchor="b"/>
                </a:tc>
                <a:tc gridSpan="2">
                  <a:txBody>
                    <a:bodyPr/>
                    <a:lstStyle/>
                    <a:p>
                      <a:pPr marL="127000" indent="-1295400" algn="l">
                        <a:lnSpc>
                          <a:spcPts val="1100"/>
                        </a:lnSpc>
                        <a:spcAft>
                          <a:spcPts val="6000"/>
                        </a:spcAft>
                      </a:pPr>
                      <a:r>
                        <a:rPr lang="fr-FR" sz="1100" spc="0">
                          <a:effectLst/>
                        </a:rPr>
                        <a:t>23 plots le contact</a:t>
                      </a:r>
                      <a:endParaRPr lang="fr-FR" sz="1200" spc="-50">
                        <a:effectLst/>
                        <a:latin typeface="Times New Roman" panose="02020603050405020304" pitchFamily="18" charset="0"/>
                        <a:ea typeface="Times New Roman" panose="02020603050405020304" pitchFamily="18" charset="0"/>
                      </a:endParaRPr>
                    </a:p>
                  </a:txBody>
                  <a:tcPr marL="6350" marR="6350" marT="0" marB="0" anchor="b"/>
                </a:tc>
                <a:tc hMerge="1">
                  <a:txBody>
                    <a:bodyPr/>
                    <a:lstStyle/>
                    <a:p>
                      <a:endParaRPr lang="fr-FR"/>
                    </a:p>
                  </a:txBody>
                  <a:tcPr/>
                </a:tc>
                <a:extLst>
                  <a:ext uri="{0D108BD9-81ED-4DB2-BD59-A6C34878D82A}">
                    <a16:rowId xmlns:a16="http://schemas.microsoft.com/office/drawing/2014/main" val="1876806912"/>
                  </a:ext>
                </a:extLst>
              </a:tr>
              <a:tr h="160020">
                <a:tc>
                  <a:txBody>
                    <a:bodyPr/>
                    <a:lstStyle/>
                    <a:p>
                      <a:pPr indent="-1295400" algn="l">
                        <a:lnSpc>
                          <a:spcPts val="1100"/>
                        </a:lnSpc>
                        <a:spcAft>
                          <a:spcPts val="6000"/>
                        </a:spcAft>
                      </a:pPr>
                      <a:r>
                        <a:rPr lang="fr-FR" sz="1100" spc="0">
                          <a:effectLst/>
                        </a:rPr>
                        <a:t>6</a:t>
                      </a:r>
                      <a:endParaRPr lang="fr-FR" sz="1200" spc="-5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1295400" algn="l">
                        <a:lnSpc>
                          <a:spcPts val="1100"/>
                        </a:lnSpc>
                        <a:spcAft>
                          <a:spcPts val="6000"/>
                        </a:spcAft>
                      </a:pPr>
                      <a:r>
                        <a:rPr lang="fr-FR" sz="1100" spc="0">
                          <a:effectLst/>
                        </a:rPr>
                        <a:t>rondelle alliage léger</a:t>
                      </a:r>
                      <a:endParaRPr lang="fr-FR" sz="1200" spc="-50">
                        <a:effectLst/>
                        <a:latin typeface="Times New Roman" panose="02020603050405020304" pitchFamily="18" charset="0"/>
                        <a:ea typeface="Times New Roman" panose="02020603050405020304" pitchFamily="18" charset="0"/>
                      </a:endParaRPr>
                    </a:p>
                  </a:txBody>
                  <a:tcPr marL="6350" marR="6350" marT="0" marB="0"/>
                </a:tc>
                <a:tc>
                  <a:txBody>
                    <a:bodyPr/>
                    <a:lstStyle/>
                    <a:p>
                      <a:pPr marL="139700" indent="-1295400" algn="l">
                        <a:lnSpc>
                          <a:spcPts val="1100"/>
                        </a:lnSpc>
                        <a:spcAft>
                          <a:spcPts val="6000"/>
                        </a:spcAft>
                      </a:pPr>
                      <a:r>
                        <a:rPr lang="fr-FR" sz="1100" spc="0">
                          <a:effectLst/>
                        </a:rPr>
                        <a:t>15 vis de réglage</a:t>
                      </a:r>
                      <a:endParaRPr lang="fr-FR" sz="1200" spc="-50">
                        <a:effectLst/>
                        <a:latin typeface="Times New Roman" panose="02020603050405020304" pitchFamily="18" charset="0"/>
                        <a:ea typeface="Times New Roman" panose="02020603050405020304" pitchFamily="18" charset="0"/>
                      </a:endParaRPr>
                    </a:p>
                  </a:txBody>
                  <a:tcPr marL="6350" marR="6350" marT="0" marB="0"/>
                </a:tc>
                <a:tc>
                  <a:txBody>
                    <a:bodyPr/>
                    <a:lstStyle/>
                    <a:p>
                      <a:pPr marL="139700" indent="-1295400" algn="l">
                        <a:lnSpc>
                          <a:spcPts val="1100"/>
                        </a:lnSpc>
                        <a:spcAft>
                          <a:spcPts val="6000"/>
                        </a:spcAft>
                      </a:pPr>
                      <a:r>
                        <a:rPr lang="fr-FR" sz="1100" spc="0">
                          <a:effectLst/>
                        </a:rPr>
                        <a:t>24</a:t>
                      </a:r>
                      <a:endParaRPr lang="fr-FR" sz="1200" spc="-50">
                        <a:effectLst/>
                        <a:latin typeface="Times New Roman" panose="02020603050405020304" pitchFamily="18" charset="0"/>
                        <a:ea typeface="Times New Roman" panose="02020603050405020304" pitchFamily="18" charset="0"/>
                      </a:endParaRPr>
                    </a:p>
                  </a:txBody>
                  <a:tcPr marL="6350" marR="6350" marT="0" marB="0"/>
                </a:tc>
                <a:tc>
                  <a:txBody>
                    <a:bodyPr/>
                    <a:lstStyle/>
                    <a:p>
                      <a:pPr indent="-1295400" algn="l">
                        <a:lnSpc>
                          <a:spcPts val="1100"/>
                        </a:lnSpc>
                        <a:spcAft>
                          <a:spcPts val="6000"/>
                        </a:spcAft>
                      </a:pPr>
                      <a:r>
                        <a:rPr lang="fr-FR" sz="1100" spc="0">
                          <a:effectLst/>
                        </a:rPr>
                        <a:t>fixation potentiomètre</a:t>
                      </a:r>
                      <a:endParaRPr lang="fr-FR" sz="1200" spc="-5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4271729729"/>
                  </a:ext>
                </a:extLst>
              </a:tr>
              <a:tr h="148590">
                <a:tc>
                  <a:txBody>
                    <a:bodyPr/>
                    <a:lstStyle/>
                    <a:p>
                      <a:pPr indent="-1295400" algn="l">
                        <a:lnSpc>
                          <a:spcPts val="1100"/>
                        </a:lnSpc>
                        <a:spcAft>
                          <a:spcPts val="6000"/>
                        </a:spcAft>
                      </a:pPr>
                      <a:r>
                        <a:rPr lang="fr-FR" sz="1100" spc="0">
                          <a:effectLst/>
                        </a:rPr>
                        <a:t>7</a:t>
                      </a:r>
                      <a:endParaRPr lang="fr-FR" sz="1200" spc="-50">
                        <a:effectLst/>
                        <a:latin typeface="Times New Roman" panose="02020603050405020304" pitchFamily="18" charset="0"/>
                        <a:ea typeface="Times New Roman" panose="02020603050405020304" pitchFamily="18" charset="0"/>
                      </a:endParaRPr>
                    </a:p>
                  </a:txBody>
                  <a:tcPr marL="6350" marR="6350" marT="0" marB="0"/>
                </a:tc>
                <a:tc>
                  <a:txBody>
                    <a:bodyPr/>
                    <a:lstStyle/>
                    <a:p>
                      <a:pPr indent="-1295400" algn="l">
                        <a:lnSpc>
                          <a:spcPts val="1100"/>
                        </a:lnSpc>
                        <a:spcAft>
                          <a:spcPts val="6000"/>
                        </a:spcAft>
                      </a:pPr>
                      <a:r>
                        <a:rPr lang="fr-FR" sz="1100" spc="0">
                          <a:effectLst/>
                        </a:rPr>
                        <a:t>armature de fer</a:t>
                      </a:r>
                      <a:endParaRPr lang="fr-FR" sz="1200" spc="-50">
                        <a:effectLst/>
                        <a:latin typeface="Times New Roman" panose="02020603050405020304" pitchFamily="18" charset="0"/>
                        <a:ea typeface="Times New Roman" panose="02020603050405020304" pitchFamily="18" charset="0"/>
                      </a:endParaRPr>
                    </a:p>
                  </a:txBody>
                  <a:tcPr marL="6350" marR="6350" marT="0" marB="0"/>
                </a:tc>
                <a:tc>
                  <a:txBody>
                    <a:bodyPr/>
                    <a:lstStyle/>
                    <a:p>
                      <a:pPr marL="139700" indent="-1295400" algn="l">
                        <a:lnSpc>
                          <a:spcPts val="1100"/>
                        </a:lnSpc>
                        <a:spcAft>
                          <a:spcPts val="6000"/>
                        </a:spcAft>
                      </a:pPr>
                      <a:r>
                        <a:rPr lang="fr-FR" sz="1100" spc="0">
                          <a:effectLst/>
                        </a:rPr>
                        <a:t>16 pastille de carbone</a:t>
                      </a:r>
                      <a:endParaRPr lang="fr-FR" sz="1200" spc="-50">
                        <a:effectLst/>
                        <a:latin typeface="Times New Roman" panose="02020603050405020304" pitchFamily="18" charset="0"/>
                        <a:ea typeface="Times New Roman" panose="02020603050405020304" pitchFamily="18" charset="0"/>
                      </a:endParaRPr>
                    </a:p>
                  </a:txBody>
                  <a:tcPr marL="6350" marR="6350" marT="0" marB="0"/>
                </a:tc>
                <a:tc>
                  <a:txBody>
                    <a:bodyPr/>
                    <a:lstStyle/>
                    <a:p>
                      <a:pPr marL="139700" indent="-1295400" algn="l">
                        <a:lnSpc>
                          <a:spcPts val="1100"/>
                        </a:lnSpc>
                        <a:spcAft>
                          <a:spcPts val="6000"/>
                        </a:spcAft>
                      </a:pPr>
                      <a:r>
                        <a:rPr lang="fr-FR" sz="1100" spc="0">
                          <a:effectLst/>
                        </a:rPr>
                        <a:t>15</a:t>
                      </a:r>
                      <a:endParaRPr lang="fr-FR" sz="1200" spc="-50">
                        <a:effectLst/>
                        <a:latin typeface="Times New Roman" panose="02020603050405020304" pitchFamily="18" charset="0"/>
                        <a:ea typeface="Times New Roman" panose="02020603050405020304" pitchFamily="18" charset="0"/>
                      </a:endParaRPr>
                    </a:p>
                  </a:txBody>
                  <a:tcPr marL="6350" marR="6350" marT="0" marB="0"/>
                </a:tc>
                <a:tc>
                  <a:txBody>
                    <a:bodyPr/>
                    <a:lstStyle/>
                    <a:p>
                      <a:pPr indent="-1295400" algn="l">
                        <a:lnSpc>
                          <a:spcPts val="1100"/>
                        </a:lnSpc>
                        <a:spcAft>
                          <a:spcPts val="6000"/>
                        </a:spcAft>
                      </a:pPr>
                      <a:r>
                        <a:rPr lang="fr-FR" sz="1100" spc="0">
                          <a:effectLst/>
                        </a:rPr>
                        <a:t>carcasse fer extra doux</a:t>
                      </a:r>
                      <a:endParaRPr lang="fr-FR" sz="1200" spc="-5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3150537225"/>
                  </a:ext>
                </a:extLst>
              </a:tr>
              <a:tr h="155575">
                <a:tc>
                  <a:txBody>
                    <a:bodyPr/>
                    <a:lstStyle/>
                    <a:p>
                      <a:pPr indent="-1295400" algn="l">
                        <a:lnSpc>
                          <a:spcPts val="1100"/>
                        </a:lnSpc>
                        <a:spcAft>
                          <a:spcPts val="6000"/>
                        </a:spcAft>
                      </a:pPr>
                      <a:r>
                        <a:rPr lang="fr-FR" sz="1100" spc="0">
                          <a:effectLst/>
                        </a:rPr>
                        <a:t>8</a:t>
                      </a:r>
                      <a:endParaRPr lang="fr-FR" sz="1200" spc="-5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1295400" algn="l">
                        <a:lnSpc>
                          <a:spcPts val="1100"/>
                        </a:lnSpc>
                        <a:spcAft>
                          <a:spcPts val="6000"/>
                        </a:spcAft>
                      </a:pPr>
                      <a:r>
                        <a:rPr lang="fr-FR" sz="1100" spc="0">
                          <a:effectLst/>
                        </a:rPr>
                        <a:t>isolant</a:t>
                      </a:r>
                      <a:endParaRPr lang="fr-FR" sz="1200" spc="-5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marL="139700" indent="-1295400" algn="l">
                        <a:lnSpc>
                          <a:spcPts val="1100"/>
                        </a:lnSpc>
                        <a:spcAft>
                          <a:spcPts val="6000"/>
                        </a:spcAft>
                      </a:pPr>
                      <a:r>
                        <a:rPr lang="fr-FR" sz="1100" spc="0">
                          <a:effectLst/>
                        </a:rPr>
                        <a:t>17 couvercle</a:t>
                      </a:r>
                      <a:endParaRPr lang="fr-FR" sz="1200" spc="-50">
                        <a:effectLst/>
                        <a:latin typeface="Times New Roman" panose="02020603050405020304" pitchFamily="18" charset="0"/>
                        <a:ea typeface="Times New Roman" panose="02020603050405020304" pitchFamily="18" charset="0"/>
                      </a:endParaRPr>
                    </a:p>
                  </a:txBody>
                  <a:tcPr marL="6350" marR="6350" marT="0" marB="0" anchor="b"/>
                </a:tc>
                <a:tc>
                  <a:txBody>
                    <a:bodyPr/>
                    <a:lstStyle/>
                    <a:p>
                      <a:r>
                        <a:rPr lang="fr-FR" sz="500">
                          <a:effectLst/>
                        </a:rPr>
                        <a:t> </a:t>
                      </a:r>
                      <a:endParaRPr lang="fr-FR" sz="1200">
                        <a:solidFill>
                          <a:srgbClr val="000000"/>
                        </a:solidFill>
                        <a:effectLst/>
                        <a:latin typeface="DejaVu Sans" panose="020B0603030804020204" pitchFamily="34" charset="0"/>
                        <a:ea typeface="DejaVu Sans" panose="020B0603030804020204" pitchFamily="34" charset="0"/>
                      </a:endParaRPr>
                    </a:p>
                  </a:txBody>
                  <a:tcPr marL="6350" marR="6350" marT="0" marB="0"/>
                </a:tc>
                <a:tc>
                  <a:txBody>
                    <a:bodyPr/>
                    <a:lstStyle/>
                    <a:p>
                      <a:r>
                        <a:rPr lang="fr-FR" sz="500">
                          <a:effectLst/>
                        </a:rPr>
                        <a:t> </a:t>
                      </a:r>
                      <a:endParaRPr lang="fr-FR" sz="1200">
                        <a:solidFill>
                          <a:srgbClr val="000000"/>
                        </a:solidFill>
                        <a:effectLst/>
                        <a:latin typeface="DejaVu Sans" panose="020B0603030804020204" pitchFamily="34" charset="0"/>
                        <a:ea typeface="DejaVu Sans" panose="020B0603030804020204" pitchFamily="34" charset="0"/>
                      </a:endParaRPr>
                    </a:p>
                  </a:txBody>
                  <a:tcPr marL="6350" marR="6350" marT="0" marB="0"/>
                </a:tc>
                <a:extLst>
                  <a:ext uri="{0D108BD9-81ED-4DB2-BD59-A6C34878D82A}">
                    <a16:rowId xmlns:a16="http://schemas.microsoft.com/office/drawing/2014/main" val="4114893353"/>
                  </a:ext>
                </a:extLst>
              </a:tr>
              <a:tr h="180340">
                <a:tc>
                  <a:txBody>
                    <a:bodyPr/>
                    <a:lstStyle/>
                    <a:p>
                      <a:pPr indent="-1295400" algn="l">
                        <a:lnSpc>
                          <a:spcPts val="1100"/>
                        </a:lnSpc>
                        <a:spcAft>
                          <a:spcPts val="6000"/>
                        </a:spcAft>
                      </a:pPr>
                      <a:r>
                        <a:rPr lang="fr-FR" sz="1100" spc="0">
                          <a:effectLst/>
                        </a:rPr>
                        <a:t>9</a:t>
                      </a:r>
                      <a:endParaRPr lang="fr-FR" sz="1200" spc="-50">
                        <a:effectLst/>
                        <a:latin typeface="Times New Roman" panose="02020603050405020304" pitchFamily="18" charset="0"/>
                        <a:ea typeface="Times New Roman" panose="02020603050405020304" pitchFamily="18" charset="0"/>
                      </a:endParaRPr>
                    </a:p>
                  </a:txBody>
                  <a:tcPr marL="6350" marR="6350" marT="0" marB="0"/>
                </a:tc>
                <a:tc>
                  <a:txBody>
                    <a:bodyPr/>
                    <a:lstStyle/>
                    <a:p>
                      <a:pPr indent="-1295400" algn="l">
                        <a:lnSpc>
                          <a:spcPts val="1100"/>
                        </a:lnSpc>
                        <a:spcAft>
                          <a:spcPts val="6000"/>
                        </a:spcAft>
                      </a:pPr>
                      <a:r>
                        <a:rPr lang="fr-FR" sz="1100" spc="0">
                          <a:effectLst/>
                        </a:rPr>
                        <a:t>pose charbon</a:t>
                      </a:r>
                      <a:endParaRPr lang="fr-FR" sz="1200" spc="-50">
                        <a:effectLst/>
                        <a:latin typeface="Times New Roman" panose="02020603050405020304" pitchFamily="18" charset="0"/>
                        <a:ea typeface="Times New Roman" panose="02020603050405020304" pitchFamily="18" charset="0"/>
                      </a:endParaRPr>
                    </a:p>
                  </a:txBody>
                  <a:tcPr marL="6350" marR="6350" marT="0" marB="0"/>
                </a:tc>
                <a:tc>
                  <a:txBody>
                    <a:bodyPr/>
                    <a:lstStyle/>
                    <a:p>
                      <a:pPr marL="139700" indent="-1295400" algn="l">
                        <a:lnSpc>
                          <a:spcPts val="1100"/>
                        </a:lnSpc>
                        <a:spcAft>
                          <a:spcPts val="6000"/>
                        </a:spcAft>
                      </a:pPr>
                      <a:r>
                        <a:rPr lang="fr-FR" sz="1100" spc="0">
                          <a:effectLst/>
                        </a:rPr>
                        <a:t>18 support alliage léger</a:t>
                      </a:r>
                      <a:endParaRPr lang="fr-FR" sz="1200" spc="-50">
                        <a:effectLst/>
                        <a:latin typeface="Times New Roman" panose="02020603050405020304" pitchFamily="18" charset="0"/>
                        <a:ea typeface="Times New Roman" panose="02020603050405020304" pitchFamily="18" charset="0"/>
                      </a:endParaRPr>
                    </a:p>
                  </a:txBody>
                  <a:tcPr marL="6350" marR="6350" marT="0" marB="0"/>
                </a:tc>
                <a:tc>
                  <a:txBody>
                    <a:bodyPr/>
                    <a:lstStyle/>
                    <a:p>
                      <a:r>
                        <a:rPr lang="fr-FR" sz="500">
                          <a:effectLst/>
                        </a:rPr>
                        <a:t> </a:t>
                      </a:r>
                      <a:endParaRPr lang="fr-FR" sz="1200">
                        <a:solidFill>
                          <a:srgbClr val="000000"/>
                        </a:solidFill>
                        <a:effectLst/>
                        <a:latin typeface="DejaVu Sans" panose="020B0603030804020204" pitchFamily="34" charset="0"/>
                        <a:ea typeface="DejaVu Sans" panose="020B0603030804020204" pitchFamily="34" charset="0"/>
                      </a:endParaRPr>
                    </a:p>
                  </a:txBody>
                  <a:tcPr marL="6350" marR="6350" marT="0" marB="0"/>
                </a:tc>
                <a:tc>
                  <a:txBody>
                    <a:bodyPr/>
                    <a:lstStyle/>
                    <a:p>
                      <a:r>
                        <a:rPr lang="fr-FR" sz="500" dirty="0">
                          <a:effectLst/>
                        </a:rPr>
                        <a:t> </a:t>
                      </a:r>
                      <a:endParaRPr lang="fr-FR" sz="1200" dirty="0">
                        <a:solidFill>
                          <a:srgbClr val="000000"/>
                        </a:solidFill>
                        <a:effectLst/>
                        <a:latin typeface="DejaVu Sans" panose="020B0603030804020204" pitchFamily="34" charset="0"/>
                        <a:ea typeface="DejaVu Sans" panose="020B0603030804020204" pitchFamily="34" charset="0"/>
                      </a:endParaRPr>
                    </a:p>
                  </a:txBody>
                  <a:tcPr marL="6350" marR="6350" marT="0" marB="0"/>
                </a:tc>
                <a:extLst>
                  <a:ext uri="{0D108BD9-81ED-4DB2-BD59-A6C34878D82A}">
                    <a16:rowId xmlns:a16="http://schemas.microsoft.com/office/drawing/2014/main" val="1468339604"/>
                  </a:ext>
                </a:extLst>
              </a:tr>
            </a:tbl>
          </a:graphicData>
        </a:graphic>
      </p:graphicFrame>
    </p:spTree>
    <p:extLst>
      <p:ext uri="{BB962C8B-B14F-4D97-AF65-F5344CB8AC3E}">
        <p14:creationId xmlns:p14="http://schemas.microsoft.com/office/powerpoint/2010/main" val="21467279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6B9A8635-6628-8F8D-276B-27A850C5B10D}"/>
              </a:ext>
            </a:extLst>
          </p:cNvPr>
          <p:cNvSpPr txBox="1"/>
          <p:nvPr/>
        </p:nvSpPr>
        <p:spPr>
          <a:xfrm>
            <a:off x="231105" y="1726527"/>
            <a:ext cx="7601888" cy="3970318"/>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gn="just">
              <a:buFont typeface="Arial" panose="020B0604020202020204" pitchFamily="34" charset="0"/>
              <a:buChar char="•"/>
            </a:pPr>
            <a:r>
              <a:rPr lang="fr-FR" dirty="0"/>
              <a:t>La régulation de tension des dynamos est assurée en agissant sur l’intensité d’excitation;</a:t>
            </a:r>
          </a:p>
          <a:p>
            <a:pPr marL="285750" indent="-285750" algn="just">
              <a:buFont typeface="Arial" panose="020B0604020202020204" pitchFamily="34" charset="0"/>
              <a:buChar char="•"/>
            </a:pPr>
            <a:r>
              <a:rPr lang="fr-FR" dirty="0"/>
              <a:t>une résistance variable est insérée dans le circuit d’excitation; </a:t>
            </a:r>
          </a:p>
          <a:p>
            <a:pPr marL="285750" indent="-285750" algn="just">
              <a:buFont typeface="Arial" panose="020B0604020202020204" pitchFamily="34" charset="0"/>
              <a:buChar char="•"/>
            </a:pPr>
            <a:r>
              <a:rPr lang="fr-FR" dirty="0"/>
              <a:t>cette résistance variable est constituée par un empilage de rondelles de carbone;</a:t>
            </a:r>
          </a:p>
          <a:p>
            <a:pPr marL="285750" indent="-285750" algn="just">
              <a:buFont typeface="Arial" panose="020B0604020202020204" pitchFamily="34" charset="0"/>
              <a:buChar char="•"/>
            </a:pPr>
            <a:r>
              <a:rPr lang="fr-FR" dirty="0"/>
              <a:t>La résistance électrique de cette pile varie avec la pression à laquelle elle est soumise;</a:t>
            </a:r>
          </a:p>
          <a:p>
            <a:pPr marL="285750" indent="-285750" algn="just">
              <a:buFont typeface="Arial" panose="020B0604020202020204" pitchFamily="34" charset="0"/>
              <a:buChar char="•"/>
            </a:pPr>
            <a:r>
              <a:rPr lang="fr-FR" dirty="0"/>
              <a:t>la résistance de contact est inversement proportionnelle à la surface de contact et à la pression exercée;</a:t>
            </a:r>
          </a:p>
          <a:p>
            <a:pPr marL="285750" indent="-285750" algn="just">
              <a:buFont typeface="Arial" panose="020B0604020202020204" pitchFamily="34" charset="0"/>
              <a:buChar char="•"/>
            </a:pPr>
            <a:r>
              <a:rPr lang="fr-FR" dirty="0"/>
              <a:t>La pile de carbone est placée dans un cylindre doublé intérieurement de céramique, portant des ailettes pour en favoriser le refroidissement (prise d’air extérieur ou ventilateur. </a:t>
            </a:r>
          </a:p>
          <a:p>
            <a:pPr marL="285750" indent="-285750" algn="just">
              <a:buFont typeface="Arial" panose="020B0604020202020204" pitchFamily="34" charset="0"/>
              <a:buChar char="•"/>
            </a:pPr>
            <a:r>
              <a:rPr lang="fr-FR" dirty="0"/>
              <a:t>Cette pile est maintenue comprimée par une armature à ressort ou par un diaphragme.</a:t>
            </a:r>
          </a:p>
        </p:txBody>
      </p:sp>
      <p:sp>
        <p:nvSpPr>
          <p:cNvPr id="3" name="ZoneTexte 2">
            <a:extLst>
              <a:ext uri="{FF2B5EF4-FFF2-40B4-BE49-F238E27FC236}">
                <a16:creationId xmlns:a16="http://schemas.microsoft.com/office/drawing/2014/main" id="{65F7C17A-B7A0-4F9F-5212-4C76AC9A5BC8}"/>
              </a:ext>
            </a:extLst>
          </p:cNvPr>
          <p:cNvSpPr txBox="1"/>
          <p:nvPr/>
        </p:nvSpPr>
        <p:spPr>
          <a:xfrm>
            <a:off x="2842352" y="148551"/>
            <a:ext cx="6704681"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spcBef>
                <a:spcPts val="1200"/>
              </a:spcBef>
              <a:buSzPts val="1600"/>
            </a:pPr>
            <a:r>
              <a:rPr lang="fr-FR" sz="18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Chapitre 08 :GENERATION ET DISTRIBUTION DE COURANT CONTINU</a:t>
            </a:r>
          </a:p>
        </p:txBody>
      </p:sp>
      <p:sp>
        <p:nvSpPr>
          <p:cNvPr id="4" name="ZoneTexte 3">
            <a:extLst>
              <a:ext uri="{FF2B5EF4-FFF2-40B4-BE49-F238E27FC236}">
                <a16:creationId xmlns:a16="http://schemas.microsoft.com/office/drawing/2014/main" id="{2EA11C78-DFD5-3ECC-647E-A02FFAD10F8A}"/>
              </a:ext>
            </a:extLst>
          </p:cNvPr>
          <p:cNvSpPr txBox="1"/>
          <p:nvPr/>
        </p:nvSpPr>
        <p:spPr>
          <a:xfrm>
            <a:off x="4032174" y="720118"/>
            <a:ext cx="3886200"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1">
              <a:spcBef>
                <a:spcPts val="200"/>
              </a:spcBef>
            </a:pPr>
            <a:r>
              <a:rPr lang="fr-FR"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REGULATEUR A PILE DE CARBONE</a:t>
            </a:r>
          </a:p>
        </p:txBody>
      </p:sp>
      <p:pic>
        <p:nvPicPr>
          <p:cNvPr id="6" name="Espace réservé du contenu 4">
            <a:extLst>
              <a:ext uri="{FF2B5EF4-FFF2-40B4-BE49-F238E27FC236}">
                <a16:creationId xmlns:a16="http://schemas.microsoft.com/office/drawing/2014/main" id="{68E5462E-B51E-1578-20E8-F1E2E573BA6B}"/>
              </a:ext>
            </a:extLst>
          </p:cNvPr>
          <p:cNvPicPr>
            <a:picLocks noGrp="1" noChangeAspect="1"/>
          </p:cNvPicPr>
          <p:nvPr>
            <p:ph idx="1"/>
          </p:nvPr>
        </p:nvPicPr>
        <p:blipFill>
          <a:blip r:embed="rId2"/>
          <a:stretch>
            <a:fillRect/>
          </a:stretch>
        </p:blipFill>
        <p:spPr>
          <a:xfrm>
            <a:off x="8031296" y="904784"/>
            <a:ext cx="3767730" cy="2904164"/>
          </a:xfrm>
        </p:spPr>
        <p:style>
          <a:lnRef idx="2">
            <a:schemeClr val="accent2"/>
          </a:lnRef>
          <a:fillRef idx="1">
            <a:schemeClr val="lt1"/>
          </a:fillRef>
          <a:effectRef idx="0">
            <a:schemeClr val="accent2"/>
          </a:effectRef>
          <a:fontRef idx="minor">
            <a:schemeClr val="dk1"/>
          </a:fontRef>
        </p:style>
      </p:pic>
      <p:pic>
        <p:nvPicPr>
          <p:cNvPr id="8" name="Espace réservé du contenu 4">
            <a:extLst>
              <a:ext uri="{FF2B5EF4-FFF2-40B4-BE49-F238E27FC236}">
                <a16:creationId xmlns:a16="http://schemas.microsoft.com/office/drawing/2014/main" id="{D4E05272-25DB-E35A-FA5D-BD341E4064C0}"/>
              </a:ext>
            </a:extLst>
          </p:cNvPr>
          <p:cNvPicPr>
            <a:picLocks noChangeAspect="1"/>
          </p:cNvPicPr>
          <p:nvPr/>
        </p:nvPicPr>
        <p:blipFill rotWithShape="1">
          <a:blip r:embed="rId3"/>
          <a:srcRect l="5993" r="13548"/>
          <a:stretch/>
        </p:blipFill>
        <p:spPr>
          <a:xfrm>
            <a:off x="8031296" y="4008398"/>
            <a:ext cx="3731709" cy="2452995"/>
          </a:xfrm>
          <a:prstGeom prst="rect">
            <a:avLst/>
          </a:prstGeo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6779312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6F822B40-3A6B-8057-BFC7-7A01EFA9D6B7}"/>
              </a:ext>
            </a:extLst>
          </p:cNvPr>
          <p:cNvSpPr txBox="1"/>
          <p:nvPr/>
        </p:nvSpPr>
        <p:spPr>
          <a:xfrm>
            <a:off x="351161" y="2365568"/>
            <a:ext cx="6997089" cy="2126864"/>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gn="just">
              <a:lnSpc>
                <a:spcPct val="150000"/>
              </a:lnSpc>
              <a:buFont typeface="Arial" panose="020B0604020202020204" pitchFamily="34" charset="0"/>
              <a:buChar char="•"/>
            </a:pPr>
            <a:r>
              <a:rPr lang="fr-FR" dirty="0"/>
              <a:t>A l’arrêt la pile est comprimée, sa résistance est minimum.</a:t>
            </a:r>
          </a:p>
          <a:p>
            <a:pPr marL="285750" indent="-285750" algn="just">
              <a:lnSpc>
                <a:spcPct val="150000"/>
              </a:lnSpc>
              <a:buFont typeface="Arial" panose="020B0604020202020204" pitchFamily="34" charset="0"/>
              <a:buChar char="•"/>
            </a:pPr>
            <a:r>
              <a:rPr lang="fr-FR" dirty="0"/>
              <a:t>L’armature peut être plus ou moins attirée par un électro-aimant supportant deux enroulements :</a:t>
            </a:r>
          </a:p>
          <a:p>
            <a:pPr marL="285750" indent="-285750" algn="just">
              <a:lnSpc>
                <a:spcPct val="150000"/>
              </a:lnSpc>
              <a:buFont typeface="Arial" panose="020B0604020202020204" pitchFamily="34" charset="0"/>
              <a:buChar char="•"/>
            </a:pPr>
            <a:r>
              <a:rPr lang="fr-FR" dirty="0"/>
              <a:t>l’un sensible à la tension génératrice (enroulement de tension),</a:t>
            </a:r>
          </a:p>
          <a:p>
            <a:pPr marL="285750" indent="-285750" algn="just">
              <a:lnSpc>
                <a:spcPct val="150000"/>
              </a:lnSpc>
              <a:buFont typeface="Arial" panose="020B0604020202020204" pitchFamily="34" charset="0"/>
              <a:buChar char="•"/>
            </a:pPr>
            <a:r>
              <a:rPr lang="fr-FR" dirty="0"/>
              <a:t>l’autre au débit (enroulement d’équilibrage).</a:t>
            </a:r>
          </a:p>
        </p:txBody>
      </p:sp>
      <p:sp>
        <p:nvSpPr>
          <p:cNvPr id="3" name="ZoneTexte 2">
            <a:extLst>
              <a:ext uri="{FF2B5EF4-FFF2-40B4-BE49-F238E27FC236}">
                <a16:creationId xmlns:a16="http://schemas.microsoft.com/office/drawing/2014/main" id="{9B2EFF73-68DA-C2F6-3C64-1355D3514223}"/>
              </a:ext>
            </a:extLst>
          </p:cNvPr>
          <p:cNvSpPr txBox="1"/>
          <p:nvPr/>
        </p:nvSpPr>
        <p:spPr>
          <a:xfrm>
            <a:off x="2842352" y="148551"/>
            <a:ext cx="6704681"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spcBef>
                <a:spcPts val="1200"/>
              </a:spcBef>
              <a:buSzPts val="1600"/>
            </a:pPr>
            <a:r>
              <a:rPr lang="fr-FR" sz="18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Chapitre 08 :GENERATION ET DISTRIBUTION DE COURANT CONTINU</a:t>
            </a:r>
          </a:p>
        </p:txBody>
      </p:sp>
      <p:sp>
        <p:nvSpPr>
          <p:cNvPr id="4" name="ZoneTexte 3">
            <a:extLst>
              <a:ext uri="{FF2B5EF4-FFF2-40B4-BE49-F238E27FC236}">
                <a16:creationId xmlns:a16="http://schemas.microsoft.com/office/drawing/2014/main" id="{53B2129D-76B7-6A69-EF68-5D1DA0DDBB41}"/>
              </a:ext>
            </a:extLst>
          </p:cNvPr>
          <p:cNvSpPr txBox="1"/>
          <p:nvPr/>
        </p:nvSpPr>
        <p:spPr>
          <a:xfrm>
            <a:off x="4032174" y="720118"/>
            <a:ext cx="3886200"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1">
              <a:spcBef>
                <a:spcPts val="200"/>
              </a:spcBef>
            </a:pPr>
            <a:r>
              <a:rPr lang="fr-FR"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REGULATEUR A PILE DE CARBONE</a:t>
            </a:r>
          </a:p>
        </p:txBody>
      </p:sp>
      <p:pic>
        <p:nvPicPr>
          <p:cNvPr id="6" name="Espace réservé du contenu 4">
            <a:extLst>
              <a:ext uri="{FF2B5EF4-FFF2-40B4-BE49-F238E27FC236}">
                <a16:creationId xmlns:a16="http://schemas.microsoft.com/office/drawing/2014/main" id="{B84B413F-84FB-6A7F-8472-3EC80467B39D}"/>
              </a:ext>
            </a:extLst>
          </p:cNvPr>
          <p:cNvPicPr>
            <a:picLocks noGrp="1" noChangeAspect="1"/>
          </p:cNvPicPr>
          <p:nvPr>
            <p:ph idx="1"/>
          </p:nvPr>
        </p:nvPicPr>
        <p:blipFill>
          <a:blip r:embed="rId2"/>
          <a:stretch>
            <a:fillRect/>
          </a:stretch>
        </p:blipFill>
        <p:spPr>
          <a:xfrm>
            <a:off x="7417716" y="1697998"/>
            <a:ext cx="4557580" cy="3512980"/>
          </a:xfr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37841211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oneTexte 8">
            <a:extLst>
              <a:ext uri="{FF2B5EF4-FFF2-40B4-BE49-F238E27FC236}">
                <a16:creationId xmlns:a16="http://schemas.microsoft.com/office/drawing/2014/main" id="{D2AAE0CE-8E7E-0050-73EF-94467BB845AD}"/>
              </a:ext>
            </a:extLst>
          </p:cNvPr>
          <p:cNvSpPr txBox="1"/>
          <p:nvPr/>
        </p:nvSpPr>
        <p:spPr>
          <a:xfrm>
            <a:off x="601797" y="1697998"/>
            <a:ext cx="7316577" cy="4204356"/>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gn="just">
              <a:lnSpc>
                <a:spcPct val="150000"/>
              </a:lnSpc>
              <a:buFont typeface="Arial" panose="020B0604020202020204" pitchFamily="34" charset="0"/>
              <a:buChar char="•"/>
            </a:pPr>
            <a:r>
              <a:rPr lang="fr-FR" dirty="0"/>
              <a:t>Le flux produit par la bobine de tension détermine une force attractive qui a pour résultat de décomprimer la pile de carbone, </a:t>
            </a:r>
          </a:p>
          <a:p>
            <a:pPr marL="285750" indent="-285750" algn="just">
              <a:lnSpc>
                <a:spcPct val="150000"/>
              </a:lnSpc>
              <a:buFont typeface="Arial" panose="020B0604020202020204" pitchFamily="34" charset="0"/>
              <a:buChar char="•"/>
            </a:pPr>
            <a:r>
              <a:rPr lang="fr-FR" dirty="0"/>
              <a:t>la grandeur de cette force étant fonction de la tension développée par la génératrice.</a:t>
            </a:r>
          </a:p>
          <a:p>
            <a:pPr marL="285750" indent="-285750" algn="just">
              <a:lnSpc>
                <a:spcPct val="150000"/>
              </a:lnSpc>
              <a:buFont typeface="Arial" panose="020B0604020202020204" pitchFamily="34" charset="0"/>
              <a:buChar char="•"/>
            </a:pPr>
            <a:r>
              <a:rPr lang="fr-FR" dirty="0"/>
              <a:t>L’enroulement d’équilibrage peut être traversé par des courants de sens différents, la valeur de ce flux est fonction du déséquilibre des débits des dynamos ; </a:t>
            </a:r>
          </a:p>
          <a:p>
            <a:pPr marL="285750" indent="-285750" algn="just">
              <a:lnSpc>
                <a:spcPct val="150000"/>
              </a:lnSpc>
              <a:buFont typeface="Arial" panose="020B0604020202020204" pitchFamily="34" charset="0"/>
              <a:buChar char="•"/>
            </a:pPr>
            <a:r>
              <a:rPr lang="fr-FR" dirty="0"/>
              <a:t>ce flux suivant son sens viendra renforcer ou diminuer celui de la bobine de tension, d’où action sur </a:t>
            </a:r>
            <a:r>
              <a:rPr lang="el-GR" dirty="0"/>
              <a:t>φ</a:t>
            </a:r>
            <a:r>
              <a:rPr lang="de-DE" dirty="0"/>
              <a:t> </a:t>
            </a:r>
            <a:r>
              <a:rPr lang="fr-FR" dirty="0"/>
              <a:t>inducteur, donc sur la FEM, puis sur le courant débité.</a:t>
            </a:r>
          </a:p>
        </p:txBody>
      </p:sp>
      <p:sp>
        <p:nvSpPr>
          <p:cNvPr id="3" name="ZoneTexte 2">
            <a:extLst>
              <a:ext uri="{FF2B5EF4-FFF2-40B4-BE49-F238E27FC236}">
                <a16:creationId xmlns:a16="http://schemas.microsoft.com/office/drawing/2014/main" id="{9B2EFF73-68DA-C2F6-3C64-1355D3514223}"/>
              </a:ext>
            </a:extLst>
          </p:cNvPr>
          <p:cNvSpPr txBox="1"/>
          <p:nvPr/>
        </p:nvSpPr>
        <p:spPr>
          <a:xfrm>
            <a:off x="2842352" y="148551"/>
            <a:ext cx="6704681"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spcBef>
                <a:spcPts val="1200"/>
              </a:spcBef>
              <a:buSzPts val="1600"/>
            </a:pPr>
            <a:r>
              <a:rPr lang="fr-FR" sz="18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Chapitre 08 :GENERATION ET DISTRIBUTION DE COURANT CONTINU</a:t>
            </a:r>
          </a:p>
        </p:txBody>
      </p:sp>
      <p:sp>
        <p:nvSpPr>
          <p:cNvPr id="4" name="ZoneTexte 3">
            <a:extLst>
              <a:ext uri="{FF2B5EF4-FFF2-40B4-BE49-F238E27FC236}">
                <a16:creationId xmlns:a16="http://schemas.microsoft.com/office/drawing/2014/main" id="{53B2129D-76B7-6A69-EF68-5D1DA0DDBB41}"/>
              </a:ext>
            </a:extLst>
          </p:cNvPr>
          <p:cNvSpPr txBox="1"/>
          <p:nvPr/>
        </p:nvSpPr>
        <p:spPr>
          <a:xfrm>
            <a:off x="4032174" y="720118"/>
            <a:ext cx="3886200"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1">
              <a:spcBef>
                <a:spcPts val="200"/>
              </a:spcBef>
            </a:pPr>
            <a:r>
              <a:rPr lang="fr-FR"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REGULATEUR A PILE DE CARBONE</a:t>
            </a:r>
          </a:p>
        </p:txBody>
      </p:sp>
      <p:pic>
        <p:nvPicPr>
          <p:cNvPr id="6" name="Espace réservé du contenu 4">
            <a:extLst>
              <a:ext uri="{FF2B5EF4-FFF2-40B4-BE49-F238E27FC236}">
                <a16:creationId xmlns:a16="http://schemas.microsoft.com/office/drawing/2014/main" id="{B84B413F-84FB-6A7F-8472-3EC80467B39D}"/>
              </a:ext>
            </a:extLst>
          </p:cNvPr>
          <p:cNvPicPr>
            <a:picLocks noGrp="1" noChangeAspect="1"/>
          </p:cNvPicPr>
          <p:nvPr>
            <p:ph idx="1"/>
          </p:nvPr>
        </p:nvPicPr>
        <p:blipFill>
          <a:blip r:embed="rId2"/>
          <a:stretch>
            <a:fillRect/>
          </a:stretch>
        </p:blipFill>
        <p:spPr>
          <a:xfrm>
            <a:off x="8119431" y="2138673"/>
            <a:ext cx="3767730" cy="2904164"/>
          </a:xfr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4029462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du contenu 6">
            <a:extLst>
              <a:ext uri="{FF2B5EF4-FFF2-40B4-BE49-F238E27FC236}">
                <a16:creationId xmlns:a16="http://schemas.microsoft.com/office/drawing/2014/main" id="{FA419D67-A335-D2BE-6F80-EB82B6FD9912}"/>
              </a:ext>
            </a:extLst>
          </p:cNvPr>
          <p:cNvPicPr>
            <a:picLocks noGrp="1" noChangeAspect="1"/>
          </p:cNvPicPr>
          <p:nvPr>
            <p:ph idx="1"/>
          </p:nvPr>
        </p:nvPicPr>
        <p:blipFill>
          <a:blip r:embed="rId2"/>
          <a:stretch>
            <a:fillRect/>
          </a:stretch>
        </p:blipFill>
        <p:spPr>
          <a:xfrm>
            <a:off x="1614204" y="623709"/>
            <a:ext cx="8042184" cy="5985683"/>
          </a:xfrm>
        </p:spPr>
      </p:pic>
      <p:sp>
        <p:nvSpPr>
          <p:cNvPr id="5" name="ZoneTexte 4">
            <a:extLst>
              <a:ext uri="{FF2B5EF4-FFF2-40B4-BE49-F238E27FC236}">
                <a16:creationId xmlns:a16="http://schemas.microsoft.com/office/drawing/2014/main" id="{A58DBB7E-7D90-3BAC-AB11-62F3067E6DDD}"/>
              </a:ext>
            </a:extLst>
          </p:cNvPr>
          <p:cNvSpPr txBox="1"/>
          <p:nvPr/>
        </p:nvSpPr>
        <p:spPr>
          <a:xfrm>
            <a:off x="2475582" y="115894"/>
            <a:ext cx="6704681"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spcBef>
                <a:spcPts val="1200"/>
              </a:spcBef>
              <a:buSzPts val="1600"/>
            </a:pPr>
            <a:r>
              <a:rPr lang="fr-FR" sz="1800" b="1" kern="0" dirty="0" smtClean="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GENERATION </a:t>
            </a:r>
            <a:r>
              <a:rPr lang="fr-FR" sz="18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ET DISTRIBUTION DE COURANT CONTINU</a:t>
            </a:r>
          </a:p>
        </p:txBody>
      </p:sp>
    </p:spTree>
    <p:extLst>
      <p:ext uri="{BB962C8B-B14F-4D97-AF65-F5344CB8AC3E}">
        <p14:creationId xmlns:p14="http://schemas.microsoft.com/office/powerpoint/2010/main" val="3705986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B0C891C5-4B24-A8AC-2D04-7E1572E10D3F}"/>
              </a:ext>
            </a:extLst>
          </p:cNvPr>
          <p:cNvSpPr txBox="1"/>
          <p:nvPr/>
        </p:nvSpPr>
        <p:spPr>
          <a:xfrm>
            <a:off x="183614" y="1850922"/>
            <a:ext cx="5644305" cy="3970318"/>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b="1" dirty="0"/>
              <a:t>Augmentation du régime moteur</a:t>
            </a:r>
          </a:p>
          <a:p>
            <a:pPr marL="285750" indent="-285750" algn="just">
              <a:buFont typeface="Arial" panose="020B0604020202020204" pitchFamily="34" charset="0"/>
              <a:buChar char="•"/>
            </a:pPr>
            <a:r>
              <a:rPr lang="fr-FR" dirty="0"/>
              <a:t>La vitesse de rotation de l’induit croît entraînant une augmentation de la FEM et par suite, de la tension fournie par la génératrice : E=</a:t>
            </a:r>
            <a:r>
              <a:rPr lang="fr-FR" dirty="0" err="1"/>
              <a:t>nN</a:t>
            </a:r>
            <a:r>
              <a:rPr lang="el-GR" dirty="0"/>
              <a:t>φ</a:t>
            </a:r>
            <a:endParaRPr lang="fr-FR" dirty="0"/>
          </a:p>
          <a:p>
            <a:pPr marL="285750" indent="-285750" algn="just">
              <a:buFont typeface="Arial" panose="020B0604020202020204" pitchFamily="34" charset="0"/>
              <a:buChar char="•"/>
            </a:pPr>
            <a:r>
              <a:rPr lang="fr-FR" dirty="0"/>
              <a:t>La DDP appliquée à la bobine de tension du régulateur étant proportionnelle à celle de la génératrice</a:t>
            </a:r>
          </a:p>
          <a:p>
            <a:pPr marL="285750" indent="-285750" algn="just">
              <a:buFont typeface="Arial" panose="020B0604020202020204" pitchFamily="34" charset="0"/>
              <a:buChar char="•"/>
            </a:pPr>
            <a:r>
              <a:rPr lang="fr-FR" dirty="0"/>
              <a:t>l’intensité dans cet enroulement croît, ce qui se traduit par une augmentation des grandeurs suivantes :</a:t>
            </a:r>
          </a:p>
          <a:p>
            <a:pPr algn="ctr"/>
            <a:r>
              <a:rPr lang="fr-FR" b="1" dirty="0"/>
              <a:t>CHAMP - FLUX - FORCE ATTRACTIVE</a:t>
            </a:r>
          </a:p>
          <a:p>
            <a:pPr marL="285750" indent="-285750" algn="just">
              <a:buFont typeface="Arial" panose="020B0604020202020204" pitchFamily="34" charset="0"/>
              <a:buChar char="•"/>
            </a:pPr>
            <a:r>
              <a:rPr lang="fr-FR" dirty="0"/>
              <a:t>Ce qui a pour conséquences :</a:t>
            </a:r>
          </a:p>
          <a:p>
            <a:pPr marL="285750" indent="-285750" algn="just">
              <a:buFont typeface="Courier New" panose="02070309020205020404" pitchFamily="49" charset="0"/>
              <a:buChar char="o"/>
            </a:pPr>
            <a:r>
              <a:rPr lang="fr-FR" dirty="0"/>
              <a:t>une décompression de la pile de carbone,</a:t>
            </a:r>
          </a:p>
          <a:p>
            <a:pPr marL="285750" indent="-285750" algn="just">
              <a:buFont typeface="Courier New" panose="02070309020205020404" pitchFamily="49" charset="0"/>
              <a:buChar char="o"/>
            </a:pPr>
            <a:r>
              <a:rPr lang="fr-FR" dirty="0"/>
              <a:t>la résistance totale du circuit d’excitation augmente,</a:t>
            </a:r>
          </a:p>
          <a:p>
            <a:pPr marL="285750" indent="-285750" algn="just">
              <a:buFont typeface="Courier New" panose="02070309020205020404" pitchFamily="49" charset="0"/>
              <a:buChar char="o"/>
            </a:pPr>
            <a:r>
              <a:rPr lang="fr-FR" dirty="0"/>
              <a:t>diminution du courant inducteur, du flux, de la FEM ainsi que de la tension aux bornes de la machine</a:t>
            </a:r>
          </a:p>
        </p:txBody>
      </p:sp>
      <p:sp>
        <p:nvSpPr>
          <p:cNvPr id="9" name="ZoneTexte 8">
            <a:extLst>
              <a:ext uri="{FF2B5EF4-FFF2-40B4-BE49-F238E27FC236}">
                <a16:creationId xmlns:a16="http://schemas.microsoft.com/office/drawing/2014/main" id="{A48EEE69-A088-596F-7DB0-2E2F47428833}"/>
              </a:ext>
            </a:extLst>
          </p:cNvPr>
          <p:cNvSpPr txBox="1"/>
          <p:nvPr/>
        </p:nvSpPr>
        <p:spPr>
          <a:xfrm>
            <a:off x="6364080" y="1850922"/>
            <a:ext cx="5644306" cy="3970318"/>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b="1" dirty="0"/>
              <a:t>Diminution du régime moteur</a:t>
            </a:r>
          </a:p>
          <a:p>
            <a:pPr marL="285750" indent="-285750" algn="just">
              <a:buFont typeface="Arial" panose="020B0604020202020204" pitchFamily="34" charset="0"/>
              <a:buChar char="•"/>
            </a:pPr>
            <a:r>
              <a:rPr lang="fr-FR" dirty="0"/>
              <a:t>La vitesse de rotation de l’induit décroît, entraînant une diminution de la FEM et par suite de la tension fournie par la génératrice.</a:t>
            </a:r>
          </a:p>
          <a:p>
            <a:pPr marL="285750" indent="-285750" algn="just">
              <a:buFont typeface="Arial" panose="020B0604020202020204" pitchFamily="34" charset="0"/>
              <a:buChar char="•"/>
            </a:pPr>
            <a:r>
              <a:rPr lang="fr-FR" dirty="0"/>
              <a:t>La DDP appliquée à la bobine de tension diminue,</a:t>
            </a:r>
          </a:p>
          <a:p>
            <a:pPr marL="285750" indent="-285750" algn="just">
              <a:buFont typeface="Arial" panose="020B0604020202020204" pitchFamily="34" charset="0"/>
              <a:buChar char="•"/>
            </a:pPr>
            <a:r>
              <a:rPr lang="fr-FR" dirty="0"/>
              <a:t>l’intensité dans cet enroulement décroît, ce qui se traduit par une diminution des grandeurs suivantes:</a:t>
            </a:r>
          </a:p>
          <a:p>
            <a:pPr algn="ctr"/>
            <a:r>
              <a:rPr lang="fr-FR" dirty="0"/>
              <a:t> </a:t>
            </a:r>
            <a:r>
              <a:rPr lang="fr-FR" b="1" dirty="0"/>
              <a:t>CHAMP - FLUX - FORCE ATTRACTIVE</a:t>
            </a:r>
          </a:p>
          <a:p>
            <a:pPr marL="285750" indent="-285750" algn="just">
              <a:buFont typeface="Arial" panose="020B0604020202020204" pitchFamily="34" charset="0"/>
              <a:buChar char="•"/>
            </a:pPr>
            <a:r>
              <a:rPr lang="fr-FR" dirty="0"/>
              <a:t>Ce qui a pour conséquences :</a:t>
            </a:r>
          </a:p>
          <a:p>
            <a:pPr marL="285750" indent="-285750" algn="just">
              <a:buFont typeface="Courier New" panose="02070309020205020404" pitchFamily="49" charset="0"/>
              <a:buChar char="o"/>
            </a:pPr>
            <a:r>
              <a:rPr lang="fr-FR" dirty="0"/>
              <a:t>une compression de la pile de carbone {action mécanique du diaphragme prépondérante),</a:t>
            </a:r>
          </a:p>
          <a:p>
            <a:pPr marL="285750" indent="-285750" algn="just">
              <a:buFont typeface="Courier New" panose="02070309020205020404" pitchFamily="49" charset="0"/>
              <a:buChar char="o"/>
            </a:pPr>
            <a:r>
              <a:rPr lang="fr-FR" dirty="0"/>
              <a:t>la résistance totale du circuit d’excitation diminue,</a:t>
            </a:r>
          </a:p>
          <a:p>
            <a:pPr marL="285750" indent="-285750" algn="just">
              <a:buFont typeface="Courier New" panose="02070309020205020404" pitchFamily="49" charset="0"/>
              <a:buChar char="o"/>
            </a:pPr>
            <a:r>
              <a:rPr lang="fr-FR" dirty="0"/>
              <a:t>d’où augmentation du courant inducteur, du flux, de la FEM, ainsi que de la tension aux bornes de la machine.</a:t>
            </a:r>
          </a:p>
        </p:txBody>
      </p:sp>
      <p:sp>
        <p:nvSpPr>
          <p:cNvPr id="3" name="ZoneTexte 2">
            <a:extLst>
              <a:ext uri="{FF2B5EF4-FFF2-40B4-BE49-F238E27FC236}">
                <a16:creationId xmlns:a16="http://schemas.microsoft.com/office/drawing/2014/main" id="{79FA5CE4-5020-16AC-A413-6641EC993623}"/>
              </a:ext>
            </a:extLst>
          </p:cNvPr>
          <p:cNvSpPr txBox="1"/>
          <p:nvPr/>
        </p:nvSpPr>
        <p:spPr>
          <a:xfrm>
            <a:off x="4620657" y="1171098"/>
            <a:ext cx="2709233"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b="1" u="sng" dirty="0"/>
              <a:t>Cas de Fonctionnement</a:t>
            </a:r>
          </a:p>
        </p:txBody>
      </p:sp>
      <p:sp>
        <p:nvSpPr>
          <p:cNvPr id="4" name="ZoneTexte 3">
            <a:extLst>
              <a:ext uri="{FF2B5EF4-FFF2-40B4-BE49-F238E27FC236}">
                <a16:creationId xmlns:a16="http://schemas.microsoft.com/office/drawing/2014/main" id="{32A54F1C-D6E8-B7FA-D460-7F72B1E2288B}"/>
              </a:ext>
            </a:extLst>
          </p:cNvPr>
          <p:cNvSpPr txBox="1"/>
          <p:nvPr/>
        </p:nvSpPr>
        <p:spPr>
          <a:xfrm>
            <a:off x="2842352" y="148551"/>
            <a:ext cx="6704681"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spcBef>
                <a:spcPts val="1200"/>
              </a:spcBef>
              <a:buSzPts val="1600"/>
            </a:pPr>
            <a:r>
              <a:rPr lang="fr-FR" sz="18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Chapitre 08 :GENERATION ET DISTRIBUTION DE COURANT CONTINU</a:t>
            </a:r>
          </a:p>
        </p:txBody>
      </p:sp>
      <p:sp>
        <p:nvSpPr>
          <p:cNvPr id="6" name="ZoneTexte 5">
            <a:extLst>
              <a:ext uri="{FF2B5EF4-FFF2-40B4-BE49-F238E27FC236}">
                <a16:creationId xmlns:a16="http://schemas.microsoft.com/office/drawing/2014/main" id="{F67D1F21-381D-1D9E-8C7B-ECDF84367634}"/>
              </a:ext>
            </a:extLst>
          </p:cNvPr>
          <p:cNvSpPr txBox="1"/>
          <p:nvPr/>
        </p:nvSpPr>
        <p:spPr>
          <a:xfrm>
            <a:off x="4032174" y="720118"/>
            <a:ext cx="3886200"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1">
              <a:spcBef>
                <a:spcPts val="200"/>
              </a:spcBef>
            </a:pPr>
            <a:r>
              <a:rPr lang="fr-FR"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REGULATEUR A PILE DE CARBONE</a:t>
            </a:r>
          </a:p>
        </p:txBody>
      </p:sp>
    </p:spTree>
    <p:extLst>
      <p:ext uri="{BB962C8B-B14F-4D97-AF65-F5344CB8AC3E}">
        <p14:creationId xmlns:p14="http://schemas.microsoft.com/office/powerpoint/2010/main" val="38789216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49966BFF-6A8A-B842-9389-C6A5D21A67AC}"/>
              </a:ext>
            </a:extLst>
          </p:cNvPr>
          <p:cNvSpPr txBox="1"/>
          <p:nvPr/>
        </p:nvSpPr>
        <p:spPr>
          <a:xfrm>
            <a:off x="717015" y="1361626"/>
            <a:ext cx="10211718" cy="1477328"/>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De nombreux avions sont actuellement équipés de régulateurs électroniques qui présentent comme avantages:</a:t>
            </a:r>
          </a:p>
          <a:p>
            <a:r>
              <a:rPr lang="fr-FR" dirty="0"/>
              <a:t>un meilleur transitoire, </a:t>
            </a:r>
          </a:p>
          <a:p>
            <a:r>
              <a:rPr lang="fr-FR" dirty="0"/>
              <a:t>une plus grande précision que les régulateurs à pile de carbone, </a:t>
            </a:r>
          </a:p>
          <a:p>
            <a:r>
              <a:rPr lang="fr-FR" dirty="0"/>
              <a:t>une dissipation minimale due à un transistor de puissance qui fonctionne en commutation</a:t>
            </a:r>
          </a:p>
        </p:txBody>
      </p:sp>
      <p:sp>
        <p:nvSpPr>
          <p:cNvPr id="4" name="ZoneTexte 3">
            <a:extLst>
              <a:ext uri="{FF2B5EF4-FFF2-40B4-BE49-F238E27FC236}">
                <a16:creationId xmlns:a16="http://schemas.microsoft.com/office/drawing/2014/main" id="{3634016B-2F76-AD5A-78BF-88DCC2F92313}"/>
              </a:ext>
            </a:extLst>
          </p:cNvPr>
          <p:cNvSpPr txBox="1"/>
          <p:nvPr/>
        </p:nvSpPr>
        <p:spPr>
          <a:xfrm>
            <a:off x="4113882" y="592022"/>
            <a:ext cx="3660354"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1">
              <a:spcBef>
                <a:spcPts val="200"/>
              </a:spcBef>
            </a:pPr>
            <a:r>
              <a:rPr lang="fr-FR"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REGULATEUR ELECTRONIQUE</a:t>
            </a:r>
          </a:p>
        </p:txBody>
      </p:sp>
      <p:sp>
        <p:nvSpPr>
          <p:cNvPr id="5" name="ZoneTexte 4">
            <a:extLst>
              <a:ext uri="{FF2B5EF4-FFF2-40B4-BE49-F238E27FC236}">
                <a16:creationId xmlns:a16="http://schemas.microsoft.com/office/drawing/2014/main" id="{CF06F4B4-6E68-152B-EDB1-9314EA733E0A}"/>
              </a:ext>
            </a:extLst>
          </p:cNvPr>
          <p:cNvSpPr txBox="1"/>
          <p:nvPr/>
        </p:nvSpPr>
        <p:spPr>
          <a:xfrm>
            <a:off x="2842352" y="148551"/>
            <a:ext cx="6704681"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spcBef>
                <a:spcPts val="1200"/>
              </a:spcBef>
              <a:buSzPts val="1600"/>
            </a:pPr>
            <a:r>
              <a:rPr lang="fr-FR" sz="18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Chapitre 08 :GENERATION ET DISTRIBUTION DE COURANT CONTINU</a:t>
            </a:r>
          </a:p>
        </p:txBody>
      </p:sp>
      <p:pic>
        <p:nvPicPr>
          <p:cNvPr id="6" name="Espace réservé du contenu 4">
            <a:extLst>
              <a:ext uri="{FF2B5EF4-FFF2-40B4-BE49-F238E27FC236}">
                <a16:creationId xmlns:a16="http://schemas.microsoft.com/office/drawing/2014/main" id="{D0330F9A-EEC6-D295-466C-F526F9054C0A}"/>
              </a:ext>
            </a:extLst>
          </p:cNvPr>
          <p:cNvPicPr>
            <a:picLocks noGrp="1" noChangeAspect="1"/>
          </p:cNvPicPr>
          <p:nvPr>
            <p:ph idx="1"/>
          </p:nvPr>
        </p:nvPicPr>
        <p:blipFill>
          <a:blip r:embed="rId2"/>
          <a:stretch>
            <a:fillRect/>
          </a:stretch>
        </p:blipFill>
        <p:spPr>
          <a:xfrm>
            <a:off x="3082112" y="3127652"/>
            <a:ext cx="4960201" cy="3143966"/>
          </a:xfr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33784524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90611D27-7CE7-2FFA-DA12-8B7B9C2CCA53}"/>
              </a:ext>
            </a:extLst>
          </p:cNvPr>
          <p:cNvPicPr>
            <a:picLocks noGrp="1" noChangeAspect="1"/>
          </p:cNvPicPr>
          <p:nvPr>
            <p:ph idx="1"/>
          </p:nvPr>
        </p:nvPicPr>
        <p:blipFill>
          <a:blip r:embed="rId2"/>
          <a:stretch>
            <a:fillRect/>
          </a:stretch>
        </p:blipFill>
        <p:spPr>
          <a:xfrm>
            <a:off x="1615918" y="754911"/>
            <a:ext cx="8476339" cy="3222965"/>
          </a:xfrm>
        </p:spPr>
        <p:style>
          <a:lnRef idx="2">
            <a:schemeClr val="accent2"/>
          </a:lnRef>
          <a:fillRef idx="1">
            <a:schemeClr val="lt1"/>
          </a:fillRef>
          <a:effectRef idx="0">
            <a:schemeClr val="accent2"/>
          </a:effectRef>
          <a:fontRef idx="minor">
            <a:schemeClr val="dk1"/>
          </a:fontRef>
        </p:style>
      </p:pic>
      <p:sp>
        <p:nvSpPr>
          <p:cNvPr id="6" name="ZoneTexte 5">
            <a:extLst>
              <a:ext uri="{FF2B5EF4-FFF2-40B4-BE49-F238E27FC236}">
                <a16:creationId xmlns:a16="http://schemas.microsoft.com/office/drawing/2014/main" id="{22C1949A-5BDD-8ED5-B256-376FF357BD25}"/>
              </a:ext>
            </a:extLst>
          </p:cNvPr>
          <p:cNvSpPr txBox="1"/>
          <p:nvPr/>
        </p:nvSpPr>
        <p:spPr>
          <a:xfrm>
            <a:off x="3643829" y="132549"/>
            <a:ext cx="4420518"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spcBef>
                <a:spcPts val="1200"/>
              </a:spcBef>
              <a:buSzPts val="1600"/>
            </a:pPr>
            <a:r>
              <a:rPr lang="fr-FR" sz="1800" b="1" kern="0" dirty="0" smtClean="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CONJONCTEUR </a:t>
            </a:r>
            <a:r>
              <a:rPr lang="fr-FR" sz="18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 DISJONCTEUR</a:t>
            </a:r>
          </a:p>
        </p:txBody>
      </p:sp>
      <p:sp>
        <p:nvSpPr>
          <p:cNvPr id="8" name="ZoneTexte 7">
            <a:extLst>
              <a:ext uri="{FF2B5EF4-FFF2-40B4-BE49-F238E27FC236}">
                <a16:creationId xmlns:a16="http://schemas.microsoft.com/office/drawing/2014/main" id="{DEAF0300-C10F-9795-6C8A-7C0745A26EBB}"/>
              </a:ext>
            </a:extLst>
          </p:cNvPr>
          <p:cNvSpPr txBox="1"/>
          <p:nvPr/>
        </p:nvSpPr>
        <p:spPr>
          <a:xfrm>
            <a:off x="336270" y="4230906"/>
            <a:ext cx="11614725" cy="2031325"/>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buFont typeface="Arial" panose="020B0604020202020204" pitchFamily="34" charset="0"/>
              <a:buChar char="•"/>
            </a:pPr>
            <a:r>
              <a:rPr lang="fr-FR" dirty="0"/>
              <a:t>Le conjoncteur - disjoncteur de type différentiel polarisé est le plus répandu et équipe les avions </a:t>
            </a:r>
            <a:r>
              <a:rPr lang="fr-FR" dirty="0" err="1"/>
              <a:t>multimoteurs</a:t>
            </a:r>
            <a:r>
              <a:rPr lang="fr-FR" dirty="0"/>
              <a:t>.</a:t>
            </a:r>
          </a:p>
          <a:p>
            <a:pPr marL="285750" indent="-285750">
              <a:buFont typeface="Arial" panose="020B0604020202020204" pitchFamily="34" charset="0"/>
              <a:buChar char="•"/>
            </a:pPr>
            <a:r>
              <a:rPr lang="fr-FR" dirty="0" smtClean="0"/>
              <a:t>Connecter </a:t>
            </a:r>
            <a:r>
              <a:rPr lang="fr-FR" dirty="0"/>
              <a:t>la génératrice sur la barre bus dès que la tension génératrice est supérieure de 0,5 v à celle de la bus,</a:t>
            </a:r>
          </a:p>
          <a:p>
            <a:pPr marL="285750" indent="-285750">
              <a:buFont typeface="Arial" panose="020B0604020202020204" pitchFamily="34" charset="0"/>
              <a:buChar char="•"/>
            </a:pPr>
            <a:r>
              <a:rPr lang="fr-FR" dirty="0"/>
              <a:t>Déconnecter la génératrice de la bus lorsqu’il s’établit un courant de retour de sens bus </a:t>
            </a:r>
            <a:r>
              <a:rPr lang="fr-FR" dirty="0" err="1"/>
              <a:t>Géné</a:t>
            </a:r>
            <a:r>
              <a:rPr lang="fr-FR" dirty="0"/>
              <a:t> compris entre 15 et </a:t>
            </a:r>
            <a:r>
              <a:rPr lang="fr-FR" dirty="0" smtClean="0"/>
              <a:t>25</a:t>
            </a:r>
          </a:p>
          <a:p>
            <a:r>
              <a:rPr lang="fr-FR" dirty="0" smtClean="0"/>
              <a:t> </a:t>
            </a:r>
          </a:p>
          <a:p>
            <a:r>
              <a:rPr lang="fr-FR" dirty="0"/>
              <a:t>Il  comprend:</a:t>
            </a:r>
          </a:p>
          <a:p>
            <a:pPr marL="285750" indent="-285750">
              <a:buFont typeface="Arial" panose="020B0604020202020204" pitchFamily="34" charset="0"/>
              <a:buChar char="•"/>
            </a:pPr>
            <a:r>
              <a:rPr lang="fr-FR" dirty="0"/>
              <a:t>un relais différentiel polarisé connecté entre le + </a:t>
            </a:r>
            <a:r>
              <a:rPr lang="fr-FR" dirty="0" err="1"/>
              <a:t>Géné</a:t>
            </a:r>
            <a:r>
              <a:rPr lang="fr-FR" dirty="0"/>
              <a:t> et la barre BUS fonctionnant sous une DDP de 0,5 v</a:t>
            </a:r>
          </a:p>
          <a:p>
            <a:pPr marL="285750" indent="-285750">
              <a:buFont typeface="Arial" panose="020B0604020202020204" pitchFamily="34" charset="0"/>
              <a:buChar char="•"/>
            </a:pPr>
            <a:r>
              <a:rPr lang="fr-FR" dirty="0"/>
              <a:t>un relais principal ou contacteur de ligne s’enclenchant sous une DDP minimale de 20 v.</a:t>
            </a:r>
          </a:p>
        </p:txBody>
      </p:sp>
    </p:spTree>
    <p:extLst>
      <p:ext uri="{BB962C8B-B14F-4D97-AF65-F5344CB8AC3E}">
        <p14:creationId xmlns:p14="http://schemas.microsoft.com/office/powerpoint/2010/main" val="11410048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Espace réservé du contenu 4">
            <a:extLst>
              <a:ext uri="{FF2B5EF4-FFF2-40B4-BE49-F238E27FC236}">
                <a16:creationId xmlns:a16="http://schemas.microsoft.com/office/drawing/2014/main" id="{A8184E88-00A4-1758-D4B4-56D8F358461B}"/>
              </a:ext>
            </a:extLst>
          </p:cNvPr>
          <p:cNvPicPr>
            <a:picLocks noChangeAspect="1"/>
          </p:cNvPicPr>
          <p:nvPr/>
        </p:nvPicPr>
        <p:blipFill>
          <a:blip r:embed="rId2"/>
          <a:stretch>
            <a:fillRect/>
          </a:stretch>
        </p:blipFill>
        <p:spPr>
          <a:xfrm>
            <a:off x="2585750" y="1304830"/>
            <a:ext cx="6433851" cy="3075041"/>
          </a:xfrm>
          <a:prstGeom prst="rect">
            <a:avLst/>
          </a:prstGeom>
        </p:spPr>
        <p:style>
          <a:lnRef idx="2">
            <a:schemeClr val="accent2"/>
          </a:lnRef>
          <a:fillRef idx="1">
            <a:schemeClr val="lt1"/>
          </a:fillRef>
          <a:effectRef idx="0">
            <a:schemeClr val="accent2"/>
          </a:effectRef>
          <a:fontRef idx="minor">
            <a:schemeClr val="dk1"/>
          </a:fontRef>
        </p:style>
      </p:pic>
      <p:sp>
        <p:nvSpPr>
          <p:cNvPr id="4" name="ZoneTexte 3">
            <a:extLst>
              <a:ext uri="{FF2B5EF4-FFF2-40B4-BE49-F238E27FC236}">
                <a16:creationId xmlns:a16="http://schemas.microsoft.com/office/drawing/2014/main" id="{1541B220-7A49-C1E3-A2B2-4B5A18D8681F}"/>
              </a:ext>
            </a:extLst>
          </p:cNvPr>
          <p:cNvSpPr txBox="1"/>
          <p:nvPr/>
        </p:nvSpPr>
        <p:spPr>
          <a:xfrm>
            <a:off x="360803" y="4786176"/>
            <a:ext cx="10883747" cy="1477328"/>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gn="just">
              <a:buFont typeface="Arial" panose="020B0604020202020204" pitchFamily="34" charset="0"/>
              <a:buChar char="•"/>
            </a:pPr>
            <a:r>
              <a:rPr lang="fr-FR" dirty="0"/>
              <a:t>C'est un filament de fer dans une atmosphère d’hydrogène </a:t>
            </a:r>
          </a:p>
          <a:p>
            <a:pPr marL="285750" indent="-285750" algn="just">
              <a:buFont typeface="Arial" panose="020B0604020202020204" pitchFamily="34" charset="0"/>
              <a:buChar char="•"/>
            </a:pPr>
            <a:r>
              <a:rPr lang="fr-FR" dirty="0"/>
              <a:t>Sa résistance croît lorsque la température augmente. </a:t>
            </a:r>
          </a:p>
          <a:p>
            <a:pPr marL="285750" indent="-285750" algn="just">
              <a:buFont typeface="Arial" panose="020B0604020202020204" pitchFamily="34" charset="0"/>
              <a:buChar char="•"/>
            </a:pPr>
            <a:r>
              <a:rPr lang="fr-FR" dirty="0"/>
              <a:t>Lorsque la DDP aux bornes du relais différentiel est importante, l'intensité traversant l'enroulement est élevée. </a:t>
            </a:r>
          </a:p>
          <a:p>
            <a:pPr marL="285750" indent="-285750" algn="just">
              <a:buFont typeface="Arial" panose="020B0604020202020204" pitchFamily="34" charset="0"/>
              <a:buChar char="•"/>
            </a:pPr>
            <a:r>
              <a:rPr lang="fr-FR" dirty="0"/>
              <a:t>La température du filament croît ce qui limite la valeur du courant </a:t>
            </a:r>
          </a:p>
          <a:p>
            <a:pPr marL="285750" indent="-285750" algn="just">
              <a:buFont typeface="Arial" panose="020B0604020202020204" pitchFamily="34" charset="0"/>
              <a:buChar char="•"/>
            </a:pPr>
            <a:r>
              <a:rPr lang="fr-FR" dirty="0"/>
              <a:t>Ce qui évite une détérioration de l'enroulement différentiel,</a:t>
            </a:r>
          </a:p>
        </p:txBody>
      </p:sp>
      <p:sp>
        <p:nvSpPr>
          <p:cNvPr id="7" name="ZoneTexte 6">
            <a:extLst>
              <a:ext uri="{FF2B5EF4-FFF2-40B4-BE49-F238E27FC236}">
                <a16:creationId xmlns:a16="http://schemas.microsoft.com/office/drawing/2014/main" id="{C20CBB99-1684-DA4D-5BC7-E88217124FFF}"/>
              </a:ext>
            </a:extLst>
          </p:cNvPr>
          <p:cNvSpPr txBox="1"/>
          <p:nvPr/>
        </p:nvSpPr>
        <p:spPr>
          <a:xfrm>
            <a:off x="4364975" y="710016"/>
            <a:ext cx="3219680"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b="1"/>
              <a:t>ROLE DE LA LAMPE BALLAST</a:t>
            </a:r>
            <a:endParaRPr lang="fr-FR"/>
          </a:p>
        </p:txBody>
      </p:sp>
      <p:sp>
        <p:nvSpPr>
          <p:cNvPr id="8" name="ZoneTexte 7">
            <a:extLst>
              <a:ext uri="{FF2B5EF4-FFF2-40B4-BE49-F238E27FC236}">
                <a16:creationId xmlns:a16="http://schemas.microsoft.com/office/drawing/2014/main" id="{CB310452-F894-245D-4985-C907F43ABE13}"/>
              </a:ext>
            </a:extLst>
          </p:cNvPr>
          <p:cNvSpPr txBox="1"/>
          <p:nvPr/>
        </p:nvSpPr>
        <p:spPr>
          <a:xfrm>
            <a:off x="3643829" y="132549"/>
            <a:ext cx="4420518"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spcBef>
                <a:spcPts val="1200"/>
              </a:spcBef>
              <a:buSzPts val="1600"/>
            </a:pPr>
            <a:r>
              <a:rPr lang="fr-FR" sz="1800" b="1" kern="0" dirty="0" smtClean="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CONJONCTEUR </a:t>
            </a:r>
            <a:r>
              <a:rPr lang="fr-FR" sz="18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 DISJONCTEUR</a:t>
            </a:r>
          </a:p>
        </p:txBody>
      </p:sp>
    </p:spTree>
    <p:extLst>
      <p:ext uri="{BB962C8B-B14F-4D97-AF65-F5344CB8AC3E}">
        <p14:creationId xmlns:p14="http://schemas.microsoft.com/office/powerpoint/2010/main" val="38572401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1E209ECE-E5D8-A514-20E7-B12930EDDA93}"/>
              </a:ext>
            </a:extLst>
          </p:cNvPr>
          <p:cNvSpPr txBox="1"/>
          <p:nvPr/>
        </p:nvSpPr>
        <p:spPr>
          <a:xfrm>
            <a:off x="474643" y="1043702"/>
            <a:ext cx="11324422" cy="1711366"/>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50000"/>
              </a:lnSpc>
            </a:pPr>
            <a:r>
              <a:rPr lang="fr-FR" dirty="0"/>
              <a:t>On couple les génératrices en parallèle lorsque </a:t>
            </a:r>
            <a:r>
              <a:rPr lang="fr-FR" dirty="0" smtClean="0"/>
              <a:t>l’on </a:t>
            </a:r>
            <a:r>
              <a:rPr lang="fr-FR" dirty="0"/>
              <a:t>veut disposer d'une puissance </a:t>
            </a:r>
            <a:r>
              <a:rPr lang="fr-FR" dirty="0" smtClean="0"/>
              <a:t>électrique </a:t>
            </a:r>
            <a:r>
              <a:rPr lang="fr-FR" dirty="0"/>
              <a:t>plus élevée</a:t>
            </a:r>
            <a:r>
              <a:rPr lang="fr-FR" dirty="0" smtClean="0"/>
              <a:t>.</a:t>
            </a:r>
            <a:endParaRPr lang="fr-FR" dirty="0"/>
          </a:p>
          <a:p>
            <a:pPr>
              <a:lnSpc>
                <a:spcPct val="150000"/>
              </a:lnSpc>
            </a:pPr>
            <a:r>
              <a:rPr lang="fr-FR" dirty="0"/>
              <a:t>Pour ce faire, il faut :</a:t>
            </a:r>
          </a:p>
          <a:p>
            <a:pPr>
              <a:lnSpc>
                <a:spcPct val="150000"/>
              </a:lnSpc>
            </a:pPr>
            <a:r>
              <a:rPr lang="fr-FR" dirty="0"/>
              <a:t>a) que les dynamos développent des tensions respectives identiques,</a:t>
            </a:r>
          </a:p>
          <a:p>
            <a:pPr>
              <a:lnSpc>
                <a:spcPct val="150000"/>
              </a:lnSpc>
            </a:pPr>
            <a:r>
              <a:rPr lang="fr-FR" dirty="0"/>
              <a:t>b) prévoir un dispositif d’équilibrage des débits.</a:t>
            </a:r>
          </a:p>
        </p:txBody>
      </p:sp>
      <p:sp>
        <p:nvSpPr>
          <p:cNvPr id="9" name="ZoneTexte 8">
            <a:extLst>
              <a:ext uri="{FF2B5EF4-FFF2-40B4-BE49-F238E27FC236}">
                <a16:creationId xmlns:a16="http://schemas.microsoft.com/office/drawing/2014/main" id="{03E7BF3A-1DC2-F2AF-A663-D20A138378C6}"/>
              </a:ext>
            </a:extLst>
          </p:cNvPr>
          <p:cNvSpPr txBox="1"/>
          <p:nvPr/>
        </p:nvSpPr>
        <p:spPr>
          <a:xfrm>
            <a:off x="3214172" y="277255"/>
            <a:ext cx="6097836"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b="1" kern="0" dirty="0" smtClean="0">
                <a:solidFill>
                  <a:srgbClr val="4472C4"/>
                </a:solidFill>
                <a:latin typeface="Calibri Light" panose="020F0302020204030204" pitchFamily="34" charset="0"/>
                <a:cs typeface="Times New Roman" panose="02020603050405020304" pitchFamily="18" charset="0"/>
              </a:rPr>
              <a:t>COUPLAGE </a:t>
            </a:r>
            <a:r>
              <a:rPr lang="fr-FR" b="1" kern="0" dirty="0">
                <a:solidFill>
                  <a:srgbClr val="4472C4"/>
                </a:solidFill>
                <a:latin typeface="Calibri Light" panose="020F0302020204030204" pitchFamily="34" charset="0"/>
                <a:cs typeface="Times New Roman" panose="02020603050405020304" pitchFamily="18" charset="0"/>
              </a:rPr>
              <a:t>EN PARALLELE DES DYNAMOS</a:t>
            </a:r>
          </a:p>
        </p:txBody>
      </p:sp>
      <p:sp>
        <p:nvSpPr>
          <p:cNvPr id="11" name="ZoneTexte 10">
            <a:extLst>
              <a:ext uri="{FF2B5EF4-FFF2-40B4-BE49-F238E27FC236}">
                <a16:creationId xmlns:a16="http://schemas.microsoft.com/office/drawing/2014/main" id="{B585B22A-A15D-5874-A11A-0E5156E34324}"/>
              </a:ext>
            </a:extLst>
          </p:cNvPr>
          <p:cNvSpPr txBox="1"/>
          <p:nvPr/>
        </p:nvSpPr>
        <p:spPr>
          <a:xfrm>
            <a:off x="474643" y="3150015"/>
            <a:ext cx="11324422" cy="1754326"/>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50000"/>
              </a:lnSpc>
            </a:pPr>
            <a:r>
              <a:rPr lang="fr-FR" b="1" dirty="0"/>
              <a:t>ROLE DU CIRCUIT D'EQUILIBRAGE</a:t>
            </a:r>
          </a:p>
          <a:p>
            <a:pPr>
              <a:lnSpc>
                <a:spcPct val="150000"/>
              </a:lnSpc>
            </a:pPr>
            <a:r>
              <a:rPr lang="fr-FR" dirty="0"/>
              <a:t>1°) Permettre le couplage de la seconde génératrice sur le réseau.</a:t>
            </a:r>
          </a:p>
          <a:p>
            <a:pPr>
              <a:lnSpc>
                <a:spcPct val="150000"/>
              </a:lnSpc>
            </a:pPr>
            <a:r>
              <a:rPr lang="fr-FR" dirty="0"/>
              <a:t>2°) Assurer une </a:t>
            </a:r>
            <a:r>
              <a:rPr lang="fr-FR" dirty="0" err="1"/>
              <a:t>équirépartition</a:t>
            </a:r>
            <a:r>
              <a:rPr lang="fr-FR" dirty="0"/>
              <a:t> des charges, de façon qu’elles fonctionnent dans des conditions identiques de rendement et </a:t>
            </a:r>
            <a:r>
              <a:rPr lang="fr-FR" dirty="0" smtClean="0"/>
              <a:t>d'</a:t>
            </a:r>
            <a:r>
              <a:rPr lang="fr-FR" dirty="0" err="1" smtClean="0"/>
              <a:t>échaufement</a:t>
            </a:r>
            <a:r>
              <a:rPr lang="fr-FR" dirty="0"/>
              <a:t>.</a:t>
            </a:r>
          </a:p>
        </p:txBody>
      </p:sp>
    </p:spTree>
    <p:extLst>
      <p:ext uri="{BB962C8B-B14F-4D97-AF65-F5344CB8AC3E}">
        <p14:creationId xmlns:p14="http://schemas.microsoft.com/office/powerpoint/2010/main" val="21992365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F82FD6AD-DF9B-D18E-EEDE-88C5BC4A886B}"/>
              </a:ext>
            </a:extLst>
          </p:cNvPr>
          <p:cNvSpPr txBox="1"/>
          <p:nvPr/>
        </p:nvSpPr>
        <p:spPr>
          <a:xfrm>
            <a:off x="550840" y="1004331"/>
            <a:ext cx="11391441" cy="1477328"/>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Elles consistent essentiellement en quatre sortes de détection ou de protection.</a:t>
            </a:r>
          </a:p>
          <a:p>
            <a:pPr marL="342900" indent="-342900">
              <a:buFont typeface="+mj-lt"/>
              <a:buAutoNum type="arabicPeriod"/>
            </a:pPr>
            <a:r>
              <a:rPr lang="fr-FR" dirty="0"/>
              <a:t>Contre les surchauffes des dynamos.</a:t>
            </a:r>
          </a:p>
          <a:p>
            <a:pPr marL="342900" indent="-342900">
              <a:buFont typeface="+mj-lt"/>
              <a:buAutoNum type="arabicPeriod"/>
            </a:pPr>
            <a:r>
              <a:rPr lang="fr-FR" dirty="0"/>
              <a:t>Contre les surcharges (surintensités débitées).</a:t>
            </a:r>
          </a:p>
          <a:p>
            <a:pPr marL="342900" indent="-342900">
              <a:buFont typeface="+mj-lt"/>
              <a:buAutoNum type="arabicPeriod"/>
            </a:pPr>
            <a:r>
              <a:rPr lang="fr-FR" dirty="0"/>
              <a:t>Contre les courts-circuits sur les feeders.</a:t>
            </a:r>
          </a:p>
          <a:p>
            <a:pPr marL="342900" indent="-342900">
              <a:buFont typeface="+mj-lt"/>
              <a:buAutoNum type="arabicPeriod"/>
            </a:pPr>
            <a:r>
              <a:rPr lang="fr-FR" dirty="0"/>
              <a:t>Contre les surtensions génératrices.</a:t>
            </a:r>
          </a:p>
        </p:txBody>
      </p:sp>
      <p:sp>
        <p:nvSpPr>
          <p:cNvPr id="7" name="ZoneTexte 6">
            <a:extLst>
              <a:ext uri="{FF2B5EF4-FFF2-40B4-BE49-F238E27FC236}">
                <a16:creationId xmlns:a16="http://schemas.microsoft.com/office/drawing/2014/main" id="{515E446A-1B60-5AF1-A22F-FA924FA82FE3}"/>
              </a:ext>
            </a:extLst>
          </p:cNvPr>
          <p:cNvSpPr txBox="1"/>
          <p:nvPr/>
        </p:nvSpPr>
        <p:spPr>
          <a:xfrm>
            <a:off x="2692246" y="131026"/>
            <a:ext cx="5930760"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smtClean="0">
                <a:solidFill>
                  <a:srgbClr val="0070C0"/>
                </a:solidFill>
              </a:rPr>
              <a:t>PROTECTIONS </a:t>
            </a:r>
            <a:r>
              <a:rPr lang="fr-FR" dirty="0">
                <a:solidFill>
                  <a:srgbClr val="0070C0"/>
                </a:solidFill>
              </a:rPr>
              <a:t>DES CIRCUITS DE GENERATION</a:t>
            </a:r>
          </a:p>
        </p:txBody>
      </p:sp>
      <p:sp>
        <p:nvSpPr>
          <p:cNvPr id="3" name="ZoneTexte 2">
            <a:extLst>
              <a:ext uri="{FF2B5EF4-FFF2-40B4-BE49-F238E27FC236}">
                <a16:creationId xmlns:a16="http://schemas.microsoft.com/office/drawing/2014/main" id="{794FCB1F-952C-1975-89B6-89228A239084}"/>
              </a:ext>
            </a:extLst>
          </p:cNvPr>
          <p:cNvSpPr txBox="1"/>
          <p:nvPr/>
        </p:nvSpPr>
        <p:spPr>
          <a:xfrm>
            <a:off x="550840" y="2714348"/>
            <a:ext cx="11391440" cy="3693319"/>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a:t>DETECTION DE SURCHAUFFE</a:t>
            </a:r>
          </a:p>
          <a:p>
            <a:r>
              <a:rPr lang="fr-FR" dirty="0"/>
              <a:t>La surchauffe génératrice peut être la conséquence :</a:t>
            </a:r>
          </a:p>
          <a:p>
            <a:pPr marL="342900" indent="-342900">
              <a:buFont typeface="+mj-lt"/>
              <a:buAutoNum type="alphaLcPeriod"/>
            </a:pPr>
            <a:r>
              <a:rPr lang="fr-FR" dirty="0"/>
              <a:t>d'une ventilation défaillante,</a:t>
            </a:r>
          </a:p>
          <a:p>
            <a:pPr marL="342900" indent="-342900">
              <a:buFont typeface="+mj-lt"/>
              <a:buAutoNum type="alphaLcPeriod"/>
            </a:pPr>
            <a:r>
              <a:rPr lang="fr-FR" dirty="0"/>
              <a:t>d'un frottement d'origine mécanique,</a:t>
            </a:r>
          </a:p>
          <a:p>
            <a:pPr marL="342900" indent="-342900">
              <a:buFont typeface="+mj-lt"/>
              <a:buAutoNum type="alphaLcPeriod"/>
            </a:pPr>
            <a:r>
              <a:rPr lang="fr-FR" dirty="0"/>
              <a:t>d’une surcharge permanente non détectée.</a:t>
            </a:r>
          </a:p>
          <a:p>
            <a:endParaRPr lang="fr-FR" b="1" dirty="0"/>
          </a:p>
          <a:p>
            <a:r>
              <a:rPr lang="fr-FR" b="1" dirty="0"/>
              <a:t>Elément de détection</a:t>
            </a:r>
          </a:p>
          <a:p>
            <a:pPr marL="285750" indent="-285750">
              <a:buFont typeface="Arial" panose="020B0604020202020204" pitchFamily="34" charset="0"/>
              <a:buChar char="•"/>
            </a:pPr>
            <a:r>
              <a:rPr lang="fr-FR" dirty="0"/>
              <a:t>Un bilame est vissé sur la carcasse de la génératrice ; </a:t>
            </a:r>
          </a:p>
          <a:p>
            <a:pPr marL="285750" indent="-285750">
              <a:buFont typeface="Arial" panose="020B0604020202020204" pitchFamily="34" charset="0"/>
              <a:buChar char="•"/>
            </a:pPr>
            <a:r>
              <a:rPr lang="fr-FR" dirty="0"/>
              <a:t>dès que la température atteint une valeur excessive, le bilame se déforme et détermine :</a:t>
            </a:r>
          </a:p>
          <a:p>
            <a:pPr marL="742950" lvl="1" indent="-285750">
              <a:buFont typeface="Courier New" panose="02070309020205020404" pitchFamily="49" charset="0"/>
              <a:buChar char="o"/>
            </a:pPr>
            <a:r>
              <a:rPr lang="fr-FR" dirty="0"/>
              <a:t>l’allumage d’un voyant rouge de signalisation sans provoquer la mise hors circuit de la génératrice.</a:t>
            </a:r>
          </a:p>
          <a:p>
            <a:pPr marL="742950" lvl="1" indent="-285750">
              <a:buFont typeface="Courier New" panose="02070309020205020404" pitchFamily="49" charset="0"/>
              <a:buChar char="o"/>
            </a:pPr>
            <a:r>
              <a:rPr lang="fr-FR" dirty="0"/>
              <a:t>déconnecter le réseau, </a:t>
            </a:r>
          </a:p>
          <a:p>
            <a:pPr marL="742950" lvl="1" indent="-285750">
              <a:buFont typeface="Courier New" panose="02070309020205020404" pitchFamily="49" charset="0"/>
              <a:buChar char="o"/>
            </a:pPr>
            <a:r>
              <a:rPr lang="fr-FR" dirty="0"/>
              <a:t>couper son circuit d’excitation (disjoncteur), </a:t>
            </a:r>
          </a:p>
          <a:p>
            <a:pPr lvl="1"/>
            <a:r>
              <a:rPr lang="fr-FR" dirty="0"/>
              <a:t>afin d’éliminer toute cause électrique de surchauffe.</a:t>
            </a:r>
          </a:p>
        </p:txBody>
      </p:sp>
    </p:spTree>
    <p:extLst>
      <p:ext uri="{BB962C8B-B14F-4D97-AF65-F5344CB8AC3E}">
        <p14:creationId xmlns:p14="http://schemas.microsoft.com/office/powerpoint/2010/main" val="30788938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15AFA509-E08F-2B2D-7CAC-006D428BCCCD}"/>
              </a:ext>
            </a:extLst>
          </p:cNvPr>
          <p:cNvSpPr txBox="1"/>
          <p:nvPr/>
        </p:nvSpPr>
        <p:spPr>
          <a:xfrm>
            <a:off x="747311" y="692740"/>
            <a:ext cx="10697378" cy="1754326"/>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b="1" dirty="0"/>
              <a:t>SURCHARGE GENERATRICE</a:t>
            </a:r>
          </a:p>
          <a:p>
            <a:pPr marL="285750" indent="-285750">
              <a:buFont typeface="Arial" panose="020B0604020202020204" pitchFamily="34" charset="0"/>
              <a:buChar char="•"/>
            </a:pPr>
            <a:r>
              <a:rPr lang="fr-FR" dirty="0"/>
              <a:t>Elle résulte d’une surintensité fournie par une </a:t>
            </a:r>
            <a:r>
              <a:rPr lang="fr-FR" dirty="0" smtClean="0"/>
              <a:t>génératrice: dans </a:t>
            </a:r>
            <a:r>
              <a:rPr lang="fr-FR" dirty="0"/>
              <a:t>le cas où à l’issue de la perte de contrôle d’un second organe de </a:t>
            </a:r>
            <a:r>
              <a:rPr lang="fr-FR" dirty="0" smtClean="0"/>
              <a:t>génération</a:t>
            </a:r>
            <a:r>
              <a:rPr lang="fr-FR" dirty="0"/>
              <a:t>.</a:t>
            </a:r>
          </a:p>
          <a:p>
            <a:pPr marL="285750" indent="-285750">
              <a:buFont typeface="Arial" panose="020B0604020202020204" pitchFamily="34" charset="0"/>
              <a:buChar char="•"/>
            </a:pPr>
            <a:r>
              <a:rPr lang="fr-FR" dirty="0"/>
              <a:t>le réseau n’aurait pas été délesté en conséquence.</a:t>
            </a:r>
          </a:p>
          <a:p>
            <a:pPr marL="285750" indent="-285750">
              <a:buFont typeface="Arial" panose="020B0604020202020204" pitchFamily="34" charset="0"/>
              <a:buChar char="•"/>
            </a:pPr>
            <a:r>
              <a:rPr lang="fr-FR" dirty="0"/>
              <a:t>Le schéma ci-après fait mention d’éléments détecteurs de surchauffe et de surcharge</a:t>
            </a:r>
          </a:p>
          <a:p>
            <a:pPr marL="285750" indent="-285750">
              <a:buFont typeface="Arial" panose="020B0604020202020204" pitchFamily="34" charset="0"/>
              <a:buChar char="•"/>
            </a:pPr>
            <a:r>
              <a:rPr lang="fr-FR" dirty="0"/>
              <a:t>avec possibilité de discriminer le défaut.</a:t>
            </a:r>
          </a:p>
        </p:txBody>
      </p:sp>
      <p:pic>
        <p:nvPicPr>
          <p:cNvPr id="9" name="Image 8">
            <a:extLst>
              <a:ext uri="{FF2B5EF4-FFF2-40B4-BE49-F238E27FC236}">
                <a16:creationId xmlns:a16="http://schemas.microsoft.com/office/drawing/2014/main" id="{48001DA9-FF38-7DE9-14D3-4EA9A7D8298C}"/>
              </a:ext>
            </a:extLst>
          </p:cNvPr>
          <p:cNvPicPr>
            <a:picLocks noChangeAspect="1"/>
          </p:cNvPicPr>
          <p:nvPr/>
        </p:nvPicPr>
        <p:blipFill>
          <a:blip r:embed="rId2"/>
          <a:stretch>
            <a:fillRect/>
          </a:stretch>
        </p:blipFill>
        <p:spPr>
          <a:xfrm>
            <a:off x="2235045" y="2870569"/>
            <a:ext cx="7157519" cy="3584422"/>
          </a:xfrm>
          <a:prstGeom prst="rect">
            <a:avLst/>
          </a:prstGeom>
        </p:spPr>
        <p:style>
          <a:lnRef idx="2">
            <a:schemeClr val="accent2"/>
          </a:lnRef>
          <a:fillRef idx="1">
            <a:schemeClr val="lt1"/>
          </a:fillRef>
          <a:effectRef idx="0">
            <a:schemeClr val="accent2"/>
          </a:effectRef>
          <a:fontRef idx="minor">
            <a:schemeClr val="dk1"/>
          </a:fontRef>
        </p:style>
      </p:pic>
      <p:sp>
        <p:nvSpPr>
          <p:cNvPr id="3" name="ZoneTexte 2">
            <a:extLst>
              <a:ext uri="{FF2B5EF4-FFF2-40B4-BE49-F238E27FC236}">
                <a16:creationId xmlns:a16="http://schemas.microsoft.com/office/drawing/2014/main" id="{962706F3-EECE-D144-3C66-378A82E1C7D4}"/>
              </a:ext>
            </a:extLst>
          </p:cNvPr>
          <p:cNvSpPr txBox="1"/>
          <p:nvPr/>
        </p:nvSpPr>
        <p:spPr>
          <a:xfrm>
            <a:off x="2235045" y="99129"/>
            <a:ext cx="8023033"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a:solidFill>
                  <a:srgbClr val="0070C0"/>
                </a:solidFill>
              </a:rPr>
              <a:t>Chapitre 13 : PROTECTIONS DES CIRCUITS DE GENERATION</a:t>
            </a:r>
          </a:p>
        </p:txBody>
      </p:sp>
    </p:spTree>
    <p:extLst>
      <p:ext uri="{BB962C8B-B14F-4D97-AF65-F5344CB8AC3E}">
        <p14:creationId xmlns:p14="http://schemas.microsoft.com/office/powerpoint/2010/main" val="24339581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Espace réservé du contenu 8">
            <a:extLst>
              <a:ext uri="{FF2B5EF4-FFF2-40B4-BE49-F238E27FC236}">
                <a16:creationId xmlns:a16="http://schemas.microsoft.com/office/drawing/2014/main" id="{2C184221-B577-A55C-BBE0-933D562D78AA}"/>
              </a:ext>
            </a:extLst>
          </p:cNvPr>
          <p:cNvPicPr>
            <a:picLocks noGrp="1" noChangeAspect="1"/>
          </p:cNvPicPr>
          <p:nvPr>
            <p:ph idx="1"/>
          </p:nvPr>
        </p:nvPicPr>
        <p:blipFill>
          <a:blip r:embed="rId2"/>
          <a:stretch>
            <a:fillRect/>
          </a:stretch>
        </p:blipFill>
        <p:spPr>
          <a:xfrm>
            <a:off x="1711389" y="606810"/>
            <a:ext cx="7605317" cy="3191517"/>
          </a:xfrm>
        </p:spPr>
        <p:style>
          <a:lnRef idx="2">
            <a:schemeClr val="accent2"/>
          </a:lnRef>
          <a:fillRef idx="1">
            <a:schemeClr val="lt1"/>
          </a:fillRef>
          <a:effectRef idx="0">
            <a:schemeClr val="accent2"/>
          </a:effectRef>
          <a:fontRef idx="minor">
            <a:schemeClr val="dk1"/>
          </a:fontRef>
        </p:style>
      </p:pic>
      <p:sp>
        <p:nvSpPr>
          <p:cNvPr id="5" name="ZoneTexte 4">
            <a:extLst>
              <a:ext uri="{FF2B5EF4-FFF2-40B4-BE49-F238E27FC236}">
                <a16:creationId xmlns:a16="http://schemas.microsoft.com/office/drawing/2014/main" id="{F787E06A-8247-014D-398E-A3A4828A095E}"/>
              </a:ext>
            </a:extLst>
          </p:cNvPr>
          <p:cNvSpPr txBox="1"/>
          <p:nvPr/>
        </p:nvSpPr>
        <p:spPr>
          <a:xfrm>
            <a:off x="586541" y="4166268"/>
            <a:ext cx="10641440" cy="1892826"/>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buFont typeface="Arial" panose="020B0604020202020204" pitchFamily="34" charset="0"/>
              <a:buChar char="•"/>
            </a:pPr>
            <a:r>
              <a:rPr lang="fr-FR" dirty="0"/>
              <a:t>On appelle feeder le câble qui assure la liaison </a:t>
            </a:r>
            <a:r>
              <a:rPr lang="fr-FR" dirty="0" smtClean="0"/>
              <a:t>de la génératrice </a:t>
            </a:r>
            <a:r>
              <a:rPr lang="fr-FR" dirty="0"/>
              <a:t>avec la barre-bus.</a:t>
            </a:r>
          </a:p>
          <a:p>
            <a:pPr marL="285750" indent="-285750">
              <a:buFont typeface="Arial" panose="020B0604020202020204" pitchFamily="34" charset="0"/>
              <a:buChar char="•"/>
            </a:pPr>
            <a:r>
              <a:rPr lang="fr-FR" dirty="0"/>
              <a:t>Ce câble de puissance est traversé par l’intensité débitée, </a:t>
            </a:r>
          </a:p>
          <a:p>
            <a:pPr marL="285750" indent="-285750">
              <a:lnSpc>
                <a:spcPct val="150000"/>
              </a:lnSpc>
              <a:buFont typeface="Arial" panose="020B0604020202020204" pitchFamily="34" charset="0"/>
              <a:buChar char="•"/>
            </a:pPr>
            <a:r>
              <a:rPr lang="fr-FR" dirty="0"/>
              <a:t>Celle-ci pouvant atteindre plusieurs centaines d’ampères.</a:t>
            </a:r>
          </a:p>
          <a:p>
            <a:pPr marL="285750" indent="-285750">
              <a:buFont typeface="Arial" panose="020B0604020202020204" pitchFamily="34" charset="0"/>
              <a:buChar char="•"/>
            </a:pPr>
            <a:r>
              <a:rPr lang="fr-FR" dirty="0"/>
              <a:t>Un défaut de feeder est un court-circuit accidentel sur le feeder, </a:t>
            </a:r>
          </a:p>
          <a:p>
            <a:pPr marL="285750" indent="-285750">
              <a:buFont typeface="Arial" panose="020B0604020202020204" pitchFamily="34" charset="0"/>
              <a:buChar char="•"/>
            </a:pPr>
            <a:r>
              <a:rPr lang="fr-FR" dirty="0"/>
              <a:t>Il peut se traduire par une libération d’énergie considérable, susceptible d’engendrer l’incendie à bord.</a:t>
            </a:r>
          </a:p>
          <a:p>
            <a:pPr marL="285750" indent="-285750">
              <a:buFont typeface="Arial" panose="020B0604020202020204" pitchFamily="34" charset="0"/>
              <a:buChar char="•"/>
            </a:pPr>
            <a:r>
              <a:rPr lang="fr-FR" dirty="0"/>
              <a:t>Il faut donc prévoir un dispositif de protection permettant de se prémunir contre ce type de défaut.</a:t>
            </a:r>
          </a:p>
        </p:txBody>
      </p:sp>
      <p:sp>
        <p:nvSpPr>
          <p:cNvPr id="7" name="ZoneTexte 6">
            <a:extLst>
              <a:ext uri="{FF2B5EF4-FFF2-40B4-BE49-F238E27FC236}">
                <a16:creationId xmlns:a16="http://schemas.microsoft.com/office/drawing/2014/main" id="{44EC7129-7B04-6380-B019-2504DDF12E8C}"/>
              </a:ext>
            </a:extLst>
          </p:cNvPr>
          <p:cNvSpPr txBox="1"/>
          <p:nvPr/>
        </p:nvSpPr>
        <p:spPr>
          <a:xfrm>
            <a:off x="3861228" y="82187"/>
            <a:ext cx="3305637"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spcBef>
                <a:spcPts val="1200"/>
              </a:spcBef>
              <a:buSzPts val="1600"/>
            </a:pPr>
            <a:r>
              <a:rPr lang="fr-FR" sz="1800" b="1" kern="0" dirty="0" smtClean="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DEFAUT </a:t>
            </a:r>
            <a:r>
              <a:rPr lang="fr-FR" sz="1800" b="1" kern="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DE FEEDER</a:t>
            </a:r>
          </a:p>
        </p:txBody>
      </p:sp>
    </p:spTree>
    <p:extLst>
      <p:ext uri="{BB962C8B-B14F-4D97-AF65-F5344CB8AC3E}">
        <p14:creationId xmlns:p14="http://schemas.microsoft.com/office/powerpoint/2010/main" val="29591475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5B35C7F0-38F9-86AC-FFEB-601641EEB40A}"/>
              </a:ext>
            </a:extLst>
          </p:cNvPr>
          <p:cNvSpPr txBox="1"/>
          <p:nvPr/>
        </p:nvSpPr>
        <p:spPr>
          <a:xfrm>
            <a:off x="218959" y="4090897"/>
            <a:ext cx="11754081" cy="923330"/>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buFont typeface="Arial" panose="020B0604020202020204" pitchFamily="34" charset="0"/>
              <a:buChar char="•"/>
            </a:pPr>
            <a:r>
              <a:rPr lang="fr-FR" dirty="0"/>
              <a:t>Un défaut de surtension génératrice résulte en général, d'anomalies imputables au régulateur de tension;</a:t>
            </a:r>
          </a:p>
          <a:p>
            <a:pPr marL="285750" indent="-285750">
              <a:buFont typeface="Arial" panose="020B0604020202020204" pitchFamily="34" charset="0"/>
              <a:buChar char="•"/>
            </a:pPr>
            <a:r>
              <a:rPr lang="fr-FR" dirty="0"/>
              <a:t>Sur les avions modernes, les circuits de génération de bord sont pourvus de dispositifs dont le rôle est de protéger le réseau, ainsi que les organes de génération contre les défauts de ce type.</a:t>
            </a:r>
          </a:p>
        </p:txBody>
      </p:sp>
      <p:sp>
        <p:nvSpPr>
          <p:cNvPr id="7" name="ZoneTexte 6">
            <a:extLst>
              <a:ext uri="{FF2B5EF4-FFF2-40B4-BE49-F238E27FC236}">
                <a16:creationId xmlns:a16="http://schemas.microsoft.com/office/drawing/2014/main" id="{EC749F07-D11D-7C58-05C2-85E1B5BA0EB6}"/>
              </a:ext>
            </a:extLst>
          </p:cNvPr>
          <p:cNvSpPr txBox="1"/>
          <p:nvPr/>
        </p:nvSpPr>
        <p:spPr>
          <a:xfrm>
            <a:off x="4112503" y="140330"/>
            <a:ext cx="3511169"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a:t>DEFAUT DE SURTENSION</a:t>
            </a:r>
          </a:p>
        </p:txBody>
      </p:sp>
      <p:pic>
        <p:nvPicPr>
          <p:cNvPr id="3" name="Image 2">
            <a:extLst>
              <a:ext uri="{FF2B5EF4-FFF2-40B4-BE49-F238E27FC236}">
                <a16:creationId xmlns:a16="http://schemas.microsoft.com/office/drawing/2014/main" id="{29011C2D-D940-24CF-1F9C-C34E4F57F435}"/>
              </a:ext>
            </a:extLst>
          </p:cNvPr>
          <p:cNvPicPr>
            <a:picLocks noChangeAspect="1"/>
          </p:cNvPicPr>
          <p:nvPr/>
        </p:nvPicPr>
        <p:blipFill>
          <a:blip r:embed="rId2"/>
          <a:stretch>
            <a:fillRect/>
          </a:stretch>
        </p:blipFill>
        <p:spPr>
          <a:xfrm>
            <a:off x="2543389" y="813916"/>
            <a:ext cx="6649396" cy="2879426"/>
          </a:xfrm>
          <a:prstGeom prst="rect">
            <a:avLst/>
          </a:prstGeo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358977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97CF8CE7-A98E-F4DB-B2F1-E1B34C4A5508}"/>
              </a:ext>
            </a:extLst>
          </p:cNvPr>
          <p:cNvSpPr txBox="1"/>
          <p:nvPr/>
        </p:nvSpPr>
        <p:spPr>
          <a:xfrm>
            <a:off x="1020077" y="1163843"/>
            <a:ext cx="9868818" cy="4619854"/>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indent="-1295400" algn="just">
              <a:lnSpc>
                <a:spcPct val="150000"/>
              </a:lnSpc>
            </a:pPr>
            <a:r>
              <a:rPr lang="fr-FR" sz="1800" spc="-50" dirty="0">
                <a:effectLst/>
                <a:ea typeface="Times New Roman" panose="02020603050405020304" pitchFamily="18" charset="0"/>
              </a:rPr>
              <a:t>Les éléments constitutifs d’un circuit de génération et de distribution de courant continu comportent par réacteur :</a:t>
            </a:r>
          </a:p>
          <a:p>
            <a:pPr marL="342900" lvl="0" indent="-342900" algn="just">
              <a:lnSpc>
                <a:spcPct val="150000"/>
              </a:lnSpc>
              <a:buClr>
                <a:srgbClr val="000000"/>
              </a:buClr>
              <a:buSzPts val="1200"/>
              <a:buFont typeface="+mj-lt"/>
              <a:buAutoNum type="arabicPeriod"/>
              <a:tabLst>
                <a:tab pos="172720" algn="l"/>
              </a:tabLst>
            </a:pPr>
            <a:r>
              <a:rPr lang="fr-FR" sz="1800" u="none" strike="noStrike" spc="-50" dirty="0">
                <a:effectLst/>
                <a:ea typeface="Times New Roman" panose="02020603050405020304" pitchFamily="18" charset="0"/>
                <a:cs typeface="Times New Roman" panose="02020603050405020304" pitchFamily="18" charset="0"/>
              </a:rPr>
              <a:t>un générateur de courant continu : la dynamo ;</a:t>
            </a:r>
          </a:p>
          <a:p>
            <a:pPr marL="342900" lvl="0" indent="-342900" algn="just">
              <a:lnSpc>
                <a:spcPct val="150000"/>
              </a:lnSpc>
              <a:buClr>
                <a:srgbClr val="000000"/>
              </a:buClr>
              <a:buSzPts val="1200"/>
              <a:buFont typeface="+mj-lt"/>
              <a:buAutoNum type="arabicPeriod"/>
              <a:tabLst>
                <a:tab pos="198120" algn="l"/>
              </a:tabLst>
            </a:pPr>
            <a:r>
              <a:rPr lang="fr-FR" sz="1800" u="none" strike="noStrike" spc="-50" dirty="0">
                <a:effectLst/>
                <a:ea typeface="Times New Roman" panose="02020603050405020304" pitchFamily="18" charset="0"/>
                <a:cs typeface="Times New Roman" panose="02020603050405020304" pitchFamily="18" charset="0"/>
              </a:rPr>
              <a:t>un dispositif de régulation de tension 28 v ± 0,5 v permettant de limiter les écarts de </a:t>
            </a:r>
            <a:r>
              <a:rPr lang="fr-FR" sz="1800" spc="-50" dirty="0">
                <a:effectLst/>
                <a:ea typeface="Times New Roman" panose="02020603050405020304" pitchFamily="18" charset="0"/>
              </a:rPr>
              <a:t>tension en fonction des variations de régime et de débit du générateur ;</a:t>
            </a:r>
          </a:p>
          <a:p>
            <a:pPr marL="342900" lvl="0" indent="-342900" algn="just">
              <a:lnSpc>
                <a:spcPct val="150000"/>
              </a:lnSpc>
              <a:buClr>
                <a:srgbClr val="000000"/>
              </a:buClr>
              <a:buSzPts val="1200"/>
              <a:buFont typeface="+mj-lt"/>
              <a:buAutoNum type="arabicPeriod"/>
              <a:tabLst>
                <a:tab pos="508635" algn="l"/>
              </a:tabLst>
            </a:pPr>
            <a:r>
              <a:rPr lang="fr-FR" sz="1800" u="none" strike="noStrike" spc="-50" dirty="0">
                <a:effectLst/>
                <a:latin typeface="Times New Roman" panose="02020603050405020304" pitchFamily="18" charset="0"/>
                <a:ea typeface="Times New Roman" panose="02020603050405020304" pitchFamily="18" charset="0"/>
                <a:cs typeface="Times New Roman" panose="02020603050405020304" pitchFamily="18" charset="0"/>
              </a:rPr>
              <a:t>un organe de liaison, qui se situe entre le générateur et la barre-bus, le conjoncteur- </a:t>
            </a:r>
            <a:r>
              <a:rPr lang="fr-FR" sz="1800" spc="-50" dirty="0">
                <a:effectLst/>
                <a:latin typeface="Times New Roman" panose="02020603050405020304" pitchFamily="18" charset="0"/>
                <a:ea typeface="Times New Roman" panose="02020603050405020304" pitchFamily="18" charset="0"/>
              </a:rPr>
              <a:t>disjoncteur ;</a:t>
            </a:r>
          </a:p>
          <a:p>
            <a:pPr marL="342900" lvl="0" indent="-342900" algn="just">
              <a:lnSpc>
                <a:spcPct val="150000"/>
              </a:lnSpc>
              <a:buClr>
                <a:srgbClr val="000000"/>
              </a:buClr>
              <a:buSzPts val="1200"/>
              <a:buFont typeface="+mj-lt"/>
              <a:buAutoNum type="arabicPeriod"/>
              <a:tabLst>
                <a:tab pos="521970" algn="l"/>
              </a:tabLst>
            </a:pPr>
            <a:r>
              <a:rPr lang="fr-FR" sz="1800" u="none" strike="noStrike" spc="-50" dirty="0">
                <a:effectLst/>
                <a:latin typeface="Times New Roman" panose="02020603050405020304" pitchFamily="18" charset="0"/>
                <a:ea typeface="Times New Roman" panose="02020603050405020304" pitchFamily="18" charset="0"/>
                <a:cs typeface="Times New Roman" panose="02020603050405020304" pitchFamily="18" charset="0"/>
              </a:rPr>
              <a:t>un dispositif d’équilibrage, ayant pour but de répartir équitablement les charges sur </a:t>
            </a:r>
            <a:r>
              <a:rPr lang="fr-FR" sz="1800" spc="-50" dirty="0">
                <a:effectLst/>
                <a:latin typeface="Times New Roman" panose="02020603050405020304" pitchFamily="18" charset="0"/>
                <a:ea typeface="Times New Roman" panose="02020603050405020304" pitchFamily="18" charset="0"/>
              </a:rPr>
              <a:t>chaque dynamo lors du couplage en parallèle des générateurs ;</a:t>
            </a:r>
          </a:p>
          <a:p>
            <a:pPr marL="342900" lvl="0" indent="-342900" algn="just">
              <a:lnSpc>
                <a:spcPct val="150000"/>
              </a:lnSpc>
              <a:buClr>
                <a:srgbClr val="000000"/>
              </a:buClr>
              <a:buSzPts val="1200"/>
              <a:buFont typeface="+mj-lt"/>
              <a:buAutoNum type="arabicPeriod"/>
              <a:tabLst>
                <a:tab pos="521970" algn="l"/>
              </a:tabLst>
            </a:pPr>
            <a:r>
              <a:rPr lang="fr-FR" sz="1800" u="none" strike="noStrike" spc="-50" dirty="0">
                <a:effectLst/>
                <a:latin typeface="Times New Roman" panose="02020603050405020304" pitchFamily="18" charset="0"/>
                <a:ea typeface="Times New Roman" panose="02020603050405020304" pitchFamily="18" charset="0"/>
                <a:cs typeface="Times New Roman" panose="02020603050405020304" pitchFamily="18" charset="0"/>
              </a:rPr>
              <a:t>une batterie de bord utilisée en secours;</a:t>
            </a:r>
          </a:p>
          <a:p>
            <a:pPr marL="342900" lvl="0" indent="-342900" algn="just">
              <a:lnSpc>
                <a:spcPct val="150000"/>
              </a:lnSpc>
              <a:buClr>
                <a:srgbClr val="000000"/>
              </a:buClr>
              <a:buSzPts val="1200"/>
              <a:buFont typeface="+mj-lt"/>
              <a:buAutoNum type="arabicPeriod"/>
              <a:tabLst>
                <a:tab pos="521970" algn="l"/>
              </a:tabLst>
            </a:pPr>
            <a:r>
              <a:rPr lang="fr-FR" sz="1800" u="none" strike="noStrike" spc="-50" dirty="0" smtClean="0">
                <a:effectLst/>
                <a:latin typeface="Times New Roman" panose="02020603050405020304" pitchFamily="18" charset="0"/>
                <a:ea typeface="Times New Roman" panose="02020603050405020304" pitchFamily="18" charset="0"/>
                <a:cs typeface="Times New Roman" panose="02020603050405020304" pitchFamily="18" charset="0"/>
              </a:rPr>
              <a:t>un </a:t>
            </a:r>
            <a:r>
              <a:rPr lang="fr-FR" sz="1800" u="none" strike="noStrike" spc="-50" dirty="0">
                <a:effectLst/>
                <a:latin typeface="Times New Roman" panose="02020603050405020304" pitchFamily="18" charset="0"/>
                <a:ea typeface="Times New Roman" panose="02020603050405020304" pitchFamily="18" charset="0"/>
                <a:cs typeface="Times New Roman" panose="02020603050405020304" pitchFamily="18" charset="0"/>
              </a:rPr>
              <a:t>groupe de parc 28 v, permettant l’alimentation du réseau de bord, dans la </a:t>
            </a:r>
            <a:r>
              <a:rPr lang="fr-FR" sz="1800" spc="-50" dirty="0">
                <a:effectLst/>
                <a:latin typeface="Times New Roman" panose="02020603050405020304" pitchFamily="18" charset="0"/>
                <a:ea typeface="Times New Roman" panose="02020603050405020304" pitchFamily="18" charset="0"/>
              </a:rPr>
              <a:t>configuration sol.</a:t>
            </a:r>
          </a:p>
          <a:p>
            <a:pPr marL="304800" indent="-1295400" algn="just">
              <a:lnSpc>
                <a:spcPct val="150000"/>
              </a:lnSpc>
            </a:pPr>
            <a:endParaRPr lang="fr-FR" sz="1800" spc="-50" dirty="0">
              <a:effectLst/>
              <a:ea typeface="Times New Roman" panose="02020603050405020304" pitchFamily="18" charset="0"/>
            </a:endParaRPr>
          </a:p>
        </p:txBody>
      </p:sp>
      <p:sp>
        <p:nvSpPr>
          <p:cNvPr id="3" name="ZoneTexte 2">
            <a:extLst>
              <a:ext uri="{FF2B5EF4-FFF2-40B4-BE49-F238E27FC236}">
                <a16:creationId xmlns:a16="http://schemas.microsoft.com/office/drawing/2014/main" id="{5315C774-6E64-1D56-A8AB-5FA2F9DC8D71}"/>
              </a:ext>
            </a:extLst>
          </p:cNvPr>
          <p:cNvSpPr txBox="1"/>
          <p:nvPr/>
        </p:nvSpPr>
        <p:spPr>
          <a:xfrm>
            <a:off x="2842352" y="148551"/>
            <a:ext cx="6704681"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spcBef>
                <a:spcPts val="1200"/>
              </a:spcBef>
              <a:buSzPts val="1600"/>
            </a:pPr>
            <a:r>
              <a:rPr lang="fr-FR" sz="18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Chapitre 08 :GENERATION ET DISTRIBUTION DE COURANT CONTINU</a:t>
            </a:r>
          </a:p>
        </p:txBody>
      </p:sp>
    </p:spTree>
    <p:extLst>
      <p:ext uri="{BB962C8B-B14F-4D97-AF65-F5344CB8AC3E}">
        <p14:creationId xmlns:p14="http://schemas.microsoft.com/office/powerpoint/2010/main" val="3391953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1A05BE69-0796-2381-9A05-F405CBDFE7DE}"/>
              </a:ext>
            </a:extLst>
          </p:cNvPr>
          <p:cNvSpPr txBox="1"/>
          <p:nvPr/>
        </p:nvSpPr>
        <p:spPr>
          <a:xfrm>
            <a:off x="180754" y="1259621"/>
            <a:ext cx="7729870" cy="4247317"/>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just">
              <a:lnSpc>
                <a:spcPct val="150000"/>
              </a:lnSpc>
            </a:pPr>
            <a:r>
              <a:rPr lang="fr-FR" b="1" dirty="0"/>
              <a:t>DISTRIBUTION</a:t>
            </a:r>
            <a:r>
              <a:rPr lang="fr-FR" dirty="0"/>
              <a:t>: </a:t>
            </a:r>
            <a:endParaRPr lang="fr-FR" dirty="0" smtClean="0"/>
          </a:p>
          <a:p>
            <a:pPr marL="285750" indent="-285750" algn="just">
              <a:lnSpc>
                <a:spcPct val="150000"/>
              </a:lnSpc>
              <a:buFont typeface="Arial" panose="020B0604020202020204" pitchFamily="34" charset="0"/>
              <a:buChar char="•"/>
            </a:pPr>
            <a:r>
              <a:rPr lang="fr-FR" dirty="0" smtClean="0"/>
              <a:t>une </a:t>
            </a:r>
            <a:r>
              <a:rPr lang="fr-FR" dirty="0"/>
              <a:t>bus principale, susceptible d’être alimentée par les sources d’énergie principales, dynamos ou groupe de parc 28 v ;</a:t>
            </a:r>
          </a:p>
          <a:p>
            <a:pPr marL="285750" indent="-285750" algn="just">
              <a:lnSpc>
                <a:spcPct val="150000"/>
              </a:lnSpc>
              <a:buFont typeface="Arial" panose="020B0604020202020204" pitchFamily="34" charset="0"/>
              <a:buChar char="•"/>
            </a:pPr>
            <a:r>
              <a:rPr lang="fr-FR" dirty="0"/>
              <a:t>un réseau de bus secondaire, en liaison avec la bus principale à travers les organes de protection, fusibles, disjoncteurs ;</a:t>
            </a:r>
          </a:p>
          <a:p>
            <a:pPr marL="285750" indent="-285750" algn="just">
              <a:lnSpc>
                <a:spcPct val="150000"/>
              </a:lnSpc>
              <a:buFont typeface="Arial" panose="020B0604020202020204" pitchFamily="34" charset="0"/>
              <a:buChar char="•"/>
            </a:pPr>
            <a:r>
              <a:rPr lang="fr-FR" dirty="0"/>
              <a:t>la distribution peut comporter une bus délestable automatiquement en cas de panne en vol d’un générateur (dynamo). </a:t>
            </a:r>
          </a:p>
          <a:p>
            <a:pPr marL="285750" indent="-285750" algn="just">
              <a:lnSpc>
                <a:spcPct val="150000"/>
              </a:lnSpc>
              <a:buFont typeface="Arial" panose="020B0604020202020204" pitchFamily="34" charset="0"/>
              <a:buChar char="•"/>
            </a:pPr>
            <a:r>
              <a:rPr lang="fr-FR" dirty="0"/>
              <a:t>La perte de 50 % de la puissance disponible impose la restriction pour certaines servitudes, notamment les gros consommateurs de courant(cuisines, certains éclairages, dégivrage des eaux usées, etc.) </a:t>
            </a:r>
            <a:r>
              <a:rPr lang="fr-FR" dirty="0" smtClean="0"/>
              <a:t>;</a:t>
            </a:r>
            <a:endParaRPr lang="fr-FR" dirty="0"/>
          </a:p>
        </p:txBody>
      </p:sp>
      <p:sp>
        <p:nvSpPr>
          <p:cNvPr id="3" name="ZoneTexte 2">
            <a:extLst>
              <a:ext uri="{FF2B5EF4-FFF2-40B4-BE49-F238E27FC236}">
                <a16:creationId xmlns:a16="http://schemas.microsoft.com/office/drawing/2014/main" id="{C4380A6E-CA15-F436-888F-1E390C1B1C96}"/>
              </a:ext>
            </a:extLst>
          </p:cNvPr>
          <p:cNvSpPr txBox="1"/>
          <p:nvPr/>
        </p:nvSpPr>
        <p:spPr>
          <a:xfrm>
            <a:off x="2842352" y="148551"/>
            <a:ext cx="6704681"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spcBef>
                <a:spcPts val="1200"/>
              </a:spcBef>
              <a:buSzPts val="1600"/>
            </a:pPr>
            <a:r>
              <a:rPr lang="fr-FR" sz="18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Chapitre 08 :GENERATION ET DISTRIBUTION DE COURANT CONTINU</a:t>
            </a:r>
          </a:p>
        </p:txBody>
      </p:sp>
      <p:pic>
        <p:nvPicPr>
          <p:cNvPr id="4" name="Espace réservé du contenu 6">
            <a:extLst>
              <a:ext uri="{FF2B5EF4-FFF2-40B4-BE49-F238E27FC236}">
                <a16:creationId xmlns:a16="http://schemas.microsoft.com/office/drawing/2014/main" id="{FA419D67-A335-D2BE-6F80-EB82B6FD9912}"/>
              </a:ext>
            </a:extLst>
          </p:cNvPr>
          <p:cNvPicPr>
            <a:picLocks noGrp="1" noChangeAspect="1"/>
          </p:cNvPicPr>
          <p:nvPr>
            <p:ph idx="1"/>
          </p:nvPr>
        </p:nvPicPr>
        <p:blipFill rotWithShape="1">
          <a:blip r:embed="rId2"/>
          <a:srcRect l="49074"/>
          <a:stretch/>
        </p:blipFill>
        <p:spPr>
          <a:xfrm>
            <a:off x="8096440" y="687504"/>
            <a:ext cx="4095560" cy="5985683"/>
          </a:xfrm>
        </p:spPr>
      </p:pic>
    </p:spTree>
    <p:extLst>
      <p:ext uri="{BB962C8B-B14F-4D97-AF65-F5344CB8AC3E}">
        <p14:creationId xmlns:p14="http://schemas.microsoft.com/office/powerpoint/2010/main" val="1131934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1A05BE69-0796-2381-9A05-F405CBDFE7DE}"/>
              </a:ext>
            </a:extLst>
          </p:cNvPr>
          <p:cNvSpPr txBox="1"/>
          <p:nvPr/>
        </p:nvSpPr>
        <p:spPr>
          <a:xfrm>
            <a:off x="180753" y="1514802"/>
            <a:ext cx="7623545" cy="3416320"/>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50000"/>
              </a:lnSpc>
            </a:pPr>
            <a:r>
              <a:rPr lang="fr-FR" b="1" dirty="0"/>
              <a:t>DISTRIBUTION</a:t>
            </a:r>
            <a:r>
              <a:rPr lang="fr-FR" dirty="0"/>
              <a:t>: </a:t>
            </a:r>
            <a:endParaRPr lang="fr-FR" dirty="0" smtClean="0"/>
          </a:p>
          <a:p>
            <a:pPr>
              <a:lnSpc>
                <a:spcPct val="150000"/>
              </a:lnSpc>
            </a:pPr>
            <a:r>
              <a:rPr lang="fr-FR" dirty="0" smtClean="0"/>
              <a:t>une </a:t>
            </a:r>
            <a:r>
              <a:rPr lang="fr-FR" dirty="0"/>
              <a:t>bus secours : </a:t>
            </a:r>
            <a:r>
              <a:rPr lang="fr-FR" dirty="0" smtClean="0"/>
              <a:t>normalement </a:t>
            </a:r>
            <a:r>
              <a:rPr lang="fr-FR" dirty="0"/>
              <a:t>alimentée par le réseau de bord, </a:t>
            </a:r>
          </a:p>
          <a:p>
            <a:pPr marL="361950" lvl="1" indent="-361950" algn="just">
              <a:lnSpc>
                <a:spcPct val="150000"/>
              </a:lnSpc>
              <a:buFont typeface="Courier New" panose="02070309020205020404" pitchFamily="49" charset="0"/>
              <a:buChar char="o"/>
            </a:pPr>
            <a:r>
              <a:rPr lang="fr-FR" dirty="0"/>
              <a:t>Il permet d’assurer la recharge de la batterie en permanence. </a:t>
            </a:r>
          </a:p>
          <a:p>
            <a:pPr marL="361950" lvl="1" indent="-361950" algn="just">
              <a:lnSpc>
                <a:spcPct val="150000"/>
              </a:lnSpc>
              <a:buFont typeface="Courier New" panose="02070309020205020404" pitchFamily="49" charset="0"/>
              <a:buChar char="o"/>
            </a:pPr>
            <a:r>
              <a:rPr lang="fr-FR" dirty="0"/>
              <a:t>En cas de panne des 2 générateurs principaux, la batterie assure l’alimentation exclusive de la bus de secours afin d’assurer le fonctionnement d’équipements indispensables à la poursuite du vol.</a:t>
            </a:r>
          </a:p>
          <a:p>
            <a:pPr marL="361950" lvl="1" indent="-361950" algn="just">
              <a:lnSpc>
                <a:spcPct val="150000"/>
              </a:lnSpc>
              <a:buFont typeface="Courier New" panose="02070309020205020404" pitchFamily="49" charset="0"/>
              <a:buChar char="o"/>
            </a:pPr>
            <a:r>
              <a:rPr lang="fr-FR" dirty="0"/>
              <a:t>Les avionneurs définissent toujours un bilan électrique secours, sur lequel figure la liste des équipements indispensables et leurs consommations.</a:t>
            </a:r>
          </a:p>
        </p:txBody>
      </p:sp>
      <p:sp>
        <p:nvSpPr>
          <p:cNvPr id="3" name="ZoneTexte 2">
            <a:extLst>
              <a:ext uri="{FF2B5EF4-FFF2-40B4-BE49-F238E27FC236}">
                <a16:creationId xmlns:a16="http://schemas.microsoft.com/office/drawing/2014/main" id="{C4380A6E-CA15-F436-888F-1E390C1B1C96}"/>
              </a:ext>
            </a:extLst>
          </p:cNvPr>
          <p:cNvSpPr txBox="1"/>
          <p:nvPr/>
        </p:nvSpPr>
        <p:spPr>
          <a:xfrm>
            <a:off x="2842352" y="148551"/>
            <a:ext cx="6704681"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spcBef>
                <a:spcPts val="1200"/>
              </a:spcBef>
              <a:buSzPts val="1600"/>
            </a:pPr>
            <a:r>
              <a:rPr lang="fr-FR" sz="1800" b="1" kern="0" dirty="0" smtClean="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GENERATION </a:t>
            </a:r>
            <a:r>
              <a:rPr lang="fr-FR" sz="18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ET DISTRIBUTION DE COURANT CONTINU</a:t>
            </a:r>
          </a:p>
        </p:txBody>
      </p:sp>
      <p:pic>
        <p:nvPicPr>
          <p:cNvPr id="4" name="Espace réservé du contenu 6">
            <a:extLst>
              <a:ext uri="{FF2B5EF4-FFF2-40B4-BE49-F238E27FC236}">
                <a16:creationId xmlns:a16="http://schemas.microsoft.com/office/drawing/2014/main" id="{FA419D67-A335-D2BE-6F80-EB82B6FD9912}"/>
              </a:ext>
            </a:extLst>
          </p:cNvPr>
          <p:cNvPicPr>
            <a:picLocks noGrp="1" noChangeAspect="1"/>
          </p:cNvPicPr>
          <p:nvPr>
            <p:ph idx="1"/>
          </p:nvPr>
        </p:nvPicPr>
        <p:blipFill rotWithShape="1">
          <a:blip r:embed="rId2"/>
          <a:srcRect l="49074"/>
          <a:stretch/>
        </p:blipFill>
        <p:spPr>
          <a:xfrm>
            <a:off x="8096440" y="687504"/>
            <a:ext cx="4095560" cy="5985683"/>
          </a:xfrm>
        </p:spPr>
      </p:pic>
    </p:spTree>
    <p:extLst>
      <p:ext uri="{BB962C8B-B14F-4D97-AF65-F5344CB8AC3E}">
        <p14:creationId xmlns:p14="http://schemas.microsoft.com/office/powerpoint/2010/main" val="3677603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D27D9FEA-F0CD-3B6D-2E16-7C3171A5CC2F}"/>
              </a:ext>
            </a:extLst>
          </p:cNvPr>
          <p:cNvSpPr txBox="1"/>
          <p:nvPr/>
        </p:nvSpPr>
        <p:spPr>
          <a:xfrm>
            <a:off x="3385401" y="656357"/>
            <a:ext cx="6097836"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1">
              <a:spcBef>
                <a:spcPts val="200"/>
              </a:spcBef>
            </a:pPr>
            <a:r>
              <a:rPr lang="fr-FR"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MACHINES GENERATRICES - DYNAMOS</a:t>
            </a:r>
          </a:p>
        </p:txBody>
      </p:sp>
      <p:sp>
        <p:nvSpPr>
          <p:cNvPr id="9" name="ZoneTexte 8">
            <a:extLst>
              <a:ext uri="{FF2B5EF4-FFF2-40B4-BE49-F238E27FC236}">
                <a16:creationId xmlns:a16="http://schemas.microsoft.com/office/drawing/2014/main" id="{382D1A27-FE6E-5B25-EBE1-E9098F42F930}"/>
              </a:ext>
            </a:extLst>
          </p:cNvPr>
          <p:cNvSpPr txBox="1"/>
          <p:nvPr/>
        </p:nvSpPr>
        <p:spPr>
          <a:xfrm>
            <a:off x="354738" y="2091883"/>
            <a:ext cx="5663289" cy="2957861"/>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gn="just">
              <a:lnSpc>
                <a:spcPct val="150000"/>
              </a:lnSpc>
              <a:buFont typeface="Arial" panose="020B0604020202020204" pitchFamily="34" charset="0"/>
              <a:buChar char="•"/>
            </a:pPr>
            <a:r>
              <a:rPr lang="fr-FR" dirty="0"/>
              <a:t>C’est l’organe destiné à fournir la puissance électrique sur le réseau de bord sous la tension de 28 v</a:t>
            </a:r>
          </a:p>
          <a:p>
            <a:pPr marL="285750" indent="-285750" algn="just">
              <a:lnSpc>
                <a:spcPct val="150000"/>
              </a:lnSpc>
              <a:buFont typeface="Arial" panose="020B0604020202020204" pitchFamily="34" charset="0"/>
              <a:buChar char="•"/>
            </a:pPr>
            <a:r>
              <a:rPr lang="fr-FR" dirty="0"/>
              <a:t>Le réseau à partir duquel sont connectées </a:t>
            </a:r>
            <a:r>
              <a:rPr lang="fr-FR" dirty="0" smtClean="0"/>
              <a:t>les </a:t>
            </a:r>
            <a:r>
              <a:rPr lang="fr-FR" dirty="0"/>
              <a:t>servitudes.</a:t>
            </a:r>
          </a:p>
          <a:p>
            <a:pPr marL="285750" indent="-285750" algn="just">
              <a:lnSpc>
                <a:spcPct val="150000"/>
              </a:lnSpc>
              <a:buFont typeface="Arial" panose="020B0604020202020204" pitchFamily="34" charset="0"/>
              <a:buChar char="•"/>
            </a:pPr>
            <a:r>
              <a:rPr lang="fr-FR" dirty="0"/>
              <a:t>Les génératrices sont de type shunt, tétrapolaires, identiques dans le principe aux génératrices industrielles.</a:t>
            </a:r>
          </a:p>
        </p:txBody>
      </p:sp>
      <p:sp>
        <p:nvSpPr>
          <p:cNvPr id="2" name="ZoneTexte 1">
            <a:extLst>
              <a:ext uri="{FF2B5EF4-FFF2-40B4-BE49-F238E27FC236}">
                <a16:creationId xmlns:a16="http://schemas.microsoft.com/office/drawing/2014/main" id="{BDF0383F-6439-4C88-F0B1-B87F4ACCCD44}"/>
              </a:ext>
            </a:extLst>
          </p:cNvPr>
          <p:cNvSpPr txBox="1"/>
          <p:nvPr/>
        </p:nvSpPr>
        <p:spPr>
          <a:xfrm>
            <a:off x="2778556" y="135231"/>
            <a:ext cx="6704681"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spcBef>
                <a:spcPts val="1200"/>
              </a:spcBef>
              <a:buSzPts val="1600"/>
            </a:pPr>
            <a:r>
              <a:rPr lang="fr-FR" sz="1800" b="1" kern="0" dirty="0" smtClean="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GENERATION </a:t>
            </a:r>
            <a:r>
              <a:rPr lang="fr-FR" sz="18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ET DISTRIBUTION DE COURANT CONTINU</a:t>
            </a:r>
          </a:p>
        </p:txBody>
      </p:sp>
      <p:pic>
        <p:nvPicPr>
          <p:cNvPr id="3" name="Image 2"/>
          <p:cNvPicPr>
            <a:picLocks noChangeAspect="1"/>
          </p:cNvPicPr>
          <p:nvPr/>
        </p:nvPicPr>
        <p:blipFill>
          <a:blip r:embed="rId2"/>
          <a:stretch>
            <a:fillRect/>
          </a:stretch>
        </p:blipFill>
        <p:spPr>
          <a:xfrm>
            <a:off x="6901970" y="1611720"/>
            <a:ext cx="3953873" cy="4227182"/>
          </a:xfrm>
          <a:prstGeom prst="rect">
            <a:avLst/>
          </a:prstGeom>
        </p:spPr>
      </p:pic>
    </p:spTree>
    <p:extLst>
      <p:ext uri="{BB962C8B-B14F-4D97-AF65-F5344CB8AC3E}">
        <p14:creationId xmlns:p14="http://schemas.microsoft.com/office/powerpoint/2010/main" val="2728904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CC1637BC-2E26-B94F-1714-7153335CEE45}"/>
              </a:ext>
            </a:extLst>
          </p:cNvPr>
          <p:cNvSpPr txBox="1"/>
          <p:nvPr/>
        </p:nvSpPr>
        <p:spPr>
          <a:xfrm>
            <a:off x="4089553" y="658510"/>
            <a:ext cx="4012894"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buClr>
                <a:srgbClr val="000000"/>
              </a:buClr>
              <a:buSzPts val="1200"/>
              <a:tabLst>
                <a:tab pos="604520" algn="l"/>
              </a:tabLst>
            </a:pPr>
            <a:r>
              <a:rPr lang="fr-FR" sz="1800" b="1" u="none" strike="noStrike" spc="-50" dirty="0">
                <a:effectLst/>
                <a:ea typeface="Times New Roman" panose="02020603050405020304" pitchFamily="18" charset="0"/>
                <a:cs typeface="Times New Roman" panose="02020603050405020304" pitchFamily="18" charset="0"/>
              </a:rPr>
              <a:t>PROPRIETES DE LA GENERATRICE SHUNT</a:t>
            </a:r>
          </a:p>
        </p:txBody>
      </p:sp>
      <p:sp>
        <p:nvSpPr>
          <p:cNvPr id="4" name="ZoneTexte 3">
            <a:extLst>
              <a:ext uri="{FF2B5EF4-FFF2-40B4-BE49-F238E27FC236}">
                <a16:creationId xmlns:a16="http://schemas.microsoft.com/office/drawing/2014/main" id="{07CE02DB-73B8-E67D-415B-A41A89B98B61}"/>
              </a:ext>
            </a:extLst>
          </p:cNvPr>
          <p:cNvSpPr txBox="1"/>
          <p:nvPr/>
        </p:nvSpPr>
        <p:spPr>
          <a:xfrm>
            <a:off x="775465" y="1472337"/>
            <a:ext cx="10090532" cy="1200329"/>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342900" indent="-342900">
              <a:buSzPct val="100000"/>
              <a:buFont typeface="+mj-lt"/>
              <a:buAutoNum type="alphaLcPeriod"/>
            </a:pPr>
            <a:r>
              <a:rPr lang="fr-FR" sz="1800" dirty="0">
                <a:solidFill>
                  <a:srgbClr val="000000"/>
                </a:solidFill>
                <a:effectLst/>
                <a:ea typeface="DejaVu Sans" panose="020B0603030804020204" pitchFamily="34" charset="0"/>
              </a:rPr>
              <a:t>Elle s’amorce à circuit ouvert</a:t>
            </a:r>
          </a:p>
          <a:p>
            <a:pPr marL="342900" lvl="0" indent="-342900" algn="just">
              <a:buClr>
                <a:srgbClr val="000000"/>
              </a:buClr>
              <a:buSzPct val="100000"/>
              <a:buFont typeface="+mj-lt"/>
              <a:buAutoNum type="alphaLcPeriod"/>
              <a:tabLst>
                <a:tab pos="554990" algn="l"/>
              </a:tabLst>
            </a:pPr>
            <a:r>
              <a:rPr lang="fr-FR" dirty="0">
                <a:solidFill>
                  <a:srgbClr val="000000"/>
                </a:solidFill>
                <a:ea typeface="DejaVu Sans" panose="020B0603030804020204" pitchFamily="34" charset="0"/>
              </a:rPr>
              <a:t>Sa caractéristique rie tension U = f(I) est plate d’où facilité de régulation.</a:t>
            </a:r>
          </a:p>
          <a:p>
            <a:pPr marL="342900" marR="254000" lvl="0" indent="-342900" algn="just">
              <a:buClr>
                <a:srgbClr val="000000"/>
              </a:buClr>
              <a:buSzPct val="100000"/>
              <a:buFont typeface="+mj-lt"/>
              <a:buAutoNum type="alphaLcPeriod"/>
              <a:tabLst>
                <a:tab pos="554990" algn="l"/>
              </a:tabLst>
            </a:pPr>
            <a:r>
              <a:rPr lang="fr-FR" dirty="0">
                <a:solidFill>
                  <a:srgbClr val="000000"/>
                </a:solidFill>
                <a:ea typeface="DejaVu Sans" panose="020B0603030804020204" pitchFamily="34" charset="0"/>
              </a:rPr>
              <a:t>Un court-circuit aux bornes de l’induit, se traduit par son désamorçage sans risque d’incendie.</a:t>
            </a:r>
          </a:p>
          <a:p>
            <a:pPr marL="342900" lvl="0" indent="-342900" algn="just">
              <a:buClr>
                <a:srgbClr val="000000"/>
              </a:buClr>
              <a:buSzPct val="100000"/>
              <a:buFont typeface="+mj-lt"/>
              <a:buAutoNum type="alphaLcPeriod"/>
              <a:tabLst>
                <a:tab pos="554990" algn="l"/>
              </a:tabLst>
            </a:pPr>
            <a:r>
              <a:rPr lang="fr-FR" dirty="0">
                <a:solidFill>
                  <a:srgbClr val="000000"/>
                </a:solidFill>
                <a:ea typeface="DejaVu Sans" panose="020B0603030804020204" pitchFamily="34" charset="0"/>
              </a:rPr>
              <a:t>Elle est </a:t>
            </a:r>
            <a:r>
              <a:rPr lang="fr-FR" sz="1800" u="none" strike="noStrike" spc="-50" dirty="0">
                <a:effectLst/>
                <a:ea typeface="Times New Roman" panose="02020603050405020304" pitchFamily="18" charset="0"/>
                <a:cs typeface="Times New Roman" panose="02020603050405020304" pitchFamily="18" charset="0"/>
              </a:rPr>
              <a:t>bien adaptée à la charge d’une batterie d’accus.</a:t>
            </a:r>
          </a:p>
        </p:txBody>
      </p:sp>
      <p:pic>
        <p:nvPicPr>
          <p:cNvPr id="9" name="Espace réservé du contenu 4">
            <a:extLst>
              <a:ext uri="{FF2B5EF4-FFF2-40B4-BE49-F238E27FC236}">
                <a16:creationId xmlns:a16="http://schemas.microsoft.com/office/drawing/2014/main" id="{E566FFF6-65E4-E548-8E38-D83A50918444}"/>
              </a:ext>
            </a:extLst>
          </p:cNvPr>
          <p:cNvPicPr>
            <a:picLocks noGrp="1" noChangeAspect="1"/>
          </p:cNvPicPr>
          <p:nvPr>
            <p:ph idx="1"/>
          </p:nvPr>
        </p:nvPicPr>
        <p:blipFill rotWithShape="1">
          <a:blip r:embed="rId2"/>
          <a:srcRect l="5993" r="13548"/>
          <a:stretch/>
        </p:blipFill>
        <p:spPr>
          <a:xfrm>
            <a:off x="3476178" y="2799666"/>
            <a:ext cx="4689106" cy="3082329"/>
          </a:xfrm>
        </p:spPr>
        <p:style>
          <a:lnRef idx="2">
            <a:schemeClr val="accent2"/>
          </a:lnRef>
          <a:fillRef idx="1">
            <a:schemeClr val="lt1"/>
          </a:fillRef>
          <a:effectRef idx="0">
            <a:schemeClr val="accent2"/>
          </a:effectRef>
          <a:fontRef idx="minor">
            <a:schemeClr val="dk1"/>
          </a:fontRef>
        </p:style>
      </p:pic>
      <p:sp>
        <p:nvSpPr>
          <p:cNvPr id="10" name="ZoneTexte 9">
            <a:extLst>
              <a:ext uri="{FF2B5EF4-FFF2-40B4-BE49-F238E27FC236}">
                <a16:creationId xmlns:a16="http://schemas.microsoft.com/office/drawing/2014/main" id="{FA68DB6C-C408-1AF6-E578-1952851A43D6}"/>
              </a:ext>
            </a:extLst>
          </p:cNvPr>
          <p:cNvSpPr txBox="1"/>
          <p:nvPr/>
        </p:nvSpPr>
        <p:spPr>
          <a:xfrm>
            <a:off x="2679700" y="6126544"/>
            <a:ext cx="6096000" cy="369332"/>
          </a:xfrm>
          <a:prstGeom prst="rect">
            <a:avLst/>
          </a:prstGeom>
          <a:noFill/>
          <a:ln w="12700" cap="flat" cmpd="sng" algn="ctr">
            <a:no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a:t>SCHEMA DE PRINCIPE D’UNE GENERATRICE DE BORD</a:t>
            </a:r>
          </a:p>
        </p:txBody>
      </p:sp>
      <p:sp>
        <p:nvSpPr>
          <p:cNvPr id="7" name="ZoneTexte 6">
            <a:extLst>
              <a:ext uri="{FF2B5EF4-FFF2-40B4-BE49-F238E27FC236}">
                <a16:creationId xmlns:a16="http://schemas.microsoft.com/office/drawing/2014/main" id="{BDF0383F-6439-4C88-F0B1-B87F4ACCCD44}"/>
              </a:ext>
            </a:extLst>
          </p:cNvPr>
          <p:cNvSpPr txBox="1"/>
          <p:nvPr/>
        </p:nvSpPr>
        <p:spPr>
          <a:xfrm>
            <a:off x="2778556" y="135231"/>
            <a:ext cx="6704681"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spcBef>
                <a:spcPts val="1200"/>
              </a:spcBef>
              <a:buSzPts val="1600"/>
            </a:pPr>
            <a:r>
              <a:rPr lang="fr-FR" sz="1800" b="1" kern="0" dirty="0" smtClean="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GENERATION </a:t>
            </a:r>
            <a:r>
              <a:rPr lang="fr-FR" sz="18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ET DISTRIBUTION DE COURANT CONTINU</a:t>
            </a:r>
          </a:p>
        </p:txBody>
      </p:sp>
    </p:spTree>
    <p:extLst>
      <p:ext uri="{BB962C8B-B14F-4D97-AF65-F5344CB8AC3E}">
        <p14:creationId xmlns:p14="http://schemas.microsoft.com/office/powerpoint/2010/main" val="2907603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77C401F2-42F8-02C1-68B3-9B3B84A4F186}"/>
              </a:ext>
            </a:extLst>
          </p:cNvPr>
          <p:cNvPicPr>
            <a:picLocks noGrp="1" noChangeAspect="1"/>
          </p:cNvPicPr>
          <p:nvPr>
            <p:ph idx="1"/>
          </p:nvPr>
        </p:nvPicPr>
        <p:blipFill rotWithShape="1">
          <a:blip r:embed="rId2"/>
          <a:srcRect r="23746"/>
          <a:stretch/>
        </p:blipFill>
        <p:spPr>
          <a:xfrm rot="5400000">
            <a:off x="2135808" y="-864980"/>
            <a:ext cx="4729600" cy="8143783"/>
          </a:xfrm>
        </p:spPr>
        <p:style>
          <a:lnRef idx="2">
            <a:schemeClr val="accent2"/>
          </a:lnRef>
          <a:fillRef idx="1">
            <a:schemeClr val="lt1"/>
          </a:fillRef>
          <a:effectRef idx="0">
            <a:schemeClr val="accent2"/>
          </a:effectRef>
          <a:fontRef idx="minor">
            <a:schemeClr val="dk1"/>
          </a:fontRef>
        </p:style>
      </p:pic>
      <p:pic>
        <p:nvPicPr>
          <p:cNvPr id="4" name="Image 3">
            <a:extLst>
              <a:ext uri="{FF2B5EF4-FFF2-40B4-BE49-F238E27FC236}">
                <a16:creationId xmlns:a16="http://schemas.microsoft.com/office/drawing/2014/main" id="{6DD52991-C060-847A-4652-326B6BB92ACF}"/>
              </a:ext>
            </a:extLst>
          </p:cNvPr>
          <p:cNvPicPr>
            <a:picLocks noChangeAspect="1"/>
          </p:cNvPicPr>
          <p:nvPr/>
        </p:nvPicPr>
        <p:blipFill rotWithShape="1">
          <a:blip r:embed="rId3"/>
          <a:srcRect l="-14965" t="57593" r="14965" b="2963"/>
          <a:stretch/>
        </p:blipFill>
        <p:spPr>
          <a:xfrm rot="5400000">
            <a:off x="9301544" y="835974"/>
            <a:ext cx="2036774" cy="2705100"/>
          </a:xfrm>
          <a:prstGeom prst="rect">
            <a:avLst/>
          </a:prstGeom>
        </p:spPr>
      </p:pic>
      <p:pic>
        <p:nvPicPr>
          <p:cNvPr id="6" name="Image 5">
            <a:extLst>
              <a:ext uri="{FF2B5EF4-FFF2-40B4-BE49-F238E27FC236}">
                <a16:creationId xmlns:a16="http://schemas.microsoft.com/office/drawing/2014/main" id="{2192F9A2-EDF2-E835-79CE-F45BC9A2FA86}"/>
              </a:ext>
            </a:extLst>
          </p:cNvPr>
          <p:cNvPicPr>
            <a:picLocks noChangeAspect="1"/>
          </p:cNvPicPr>
          <p:nvPr/>
        </p:nvPicPr>
        <p:blipFill rotWithShape="1">
          <a:blip r:embed="rId3"/>
          <a:srcRect t="2963" r="10717" b="55556"/>
          <a:stretch/>
        </p:blipFill>
        <p:spPr>
          <a:xfrm rot="5400000">
            <a:off x="9480538" y="3086605"/>
            <a:ext cx="1818487" cy="2844800"/>
          </a:xfrm>
          <a:prstGeom prst="rect">
            <a:avLst/>
          </a:prstGeom>
        </p:spPr>
      </p:pic>
      <p:sp>
        <p:nvSpPr>
          <p:cNvPr id="8" name="ZoneTexte 7">
            <a:extLst>
              <a:ext uri="{FF2B5EF4-FFF2-40B4-BE49-F238E27FC236}">
                <a16:creationId xmlns:a16="http://schemas.microsoft.com/office/drawing/2014/main" id="{BDF0383F-6439-4C88-F0B1-B87F4ACCCD44}"/>
              </a:ext>
            </a:extLst>
          </p:cNvPr>
          <p:cNvSpPr txBox="1"/>
          <p:nvPr/>
        </p:nvSpPr>
        <p:spPr>
          <a:xfrm>
            <a:off x="2778556" y="135231"/>
            <a:ext cx="6704681"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spcBef>
                <a:spcPts val="1200"/>
              </a:spcBef>
              <a:buSzPts val="1600"/>
            </a:pPr>
            <a:r>
              <a:rPr lang="fr-FR" sz="1800" b="1" kern="0" dirty="0" smtClean="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GENERATION </a:t>
            </a:r>
            <a:r>
              <a:rPr lang="fr-FR" sz="18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ET DISTRIBUTION DE COURANT CONTINU</a:t>
            </a:r>
          </a:p>
        </p:txBody>
      </p:sp>
    </p:spTree>
    <p:extLst>
      <p:ext uri="{BB962C8B-B14F-4D97-AF65-F5344CB8AC3E}">
        <p14:creationId xmlns:p14="http://schemas.microsoft.com/office/powerpoint/2010/main" val="2838608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4">
            <a:extLst>
              <a:ext uri="{FF2B5EF4-FFF2-40B4-BE49-F238E27FC236}">
                <a16:creationId xmlns:a16="http://schemas.microsoft.com/office/drawing/2014/main" id="{9B58F03B-FE29-A630-917B-DC9DF66C8470}"/>
              </a:ext>
            </a:extLst>
          </p:cNvPr>
          <p:cNvSpPr txBox="1"/>
          <p:nvPr/>
        </p:nvSpPr>
        <p:spPr>
          <a:xfrm>
            <a:off x="946225" y="1323162"/>
            <a:ext cx="10090533" cy="1754326"/>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defPPr>
              <a:defRPr lang="fr-F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R="3619500" lvl="0" algn="l">
              <a:buClr>
                <a:srgbClr val="000000"/>
              </a:buClr>
              <a:buSzPts val="1200"/>
              <a:tabLst>
                <a:tab pos="278130" algn="l"/>
              </a:tabLst>
            </a:pPr>
            <a:r>
              <a:rPr lang="fr-FR" sz="1800" u="none" strike="noStrike" spc="-50" dirty="0">
                <a:effectLst/>
                <a:ea typeface="Times New Roman" panose="02020603050405020304" pitchFamily="18" charset="0"/>
                <a:cs typeface="Times New Roman" panose="02020603050405020304" pitchFamily="18" charset="0"/>
              </a:rPr>
              <a:t>Conditions à respecter :</a:t>
            </a:r>
          </a:p>
          <a:p>
            <a:pPr marL="342900" indent="-342900" algn="just">
              <a:buClr>
                <a:srgbClr val="000000"/>
              </a:buClr>
              <a:buSzPct val="100000"/>
              <a:buFont typeface="+mj-lt"/>
              <a:buAutoNum type="arabicPeriod"/>
              <a:tabLst>
                <a:tab pos="473075" algn="l"/>
              </a:tabLst>
            </a:pPr>
            <a:r>
              <a:rPr lang="fr-FR" spc="-50" dirty="0">
                <a:cs typeface="Times New Roman" panose="02020603050405020304" pitchFamily="18" charset="0"/>
              </a:rPr>
              <a:t>présence d’un champ rémanent au niveau du circuit inducteur,</a:t>
            </a:r>
          </a:p>
          <a:p>
            <a:pPr marL="342900" indent="-342900" algn="just">
              <a:buClr>
                <a:srgbClr val="000000"/>
              </a:buClr>
              <a:buSzPct val="100000"/>
              <a:buFont typeface="+mj-lt"/>
              <a:buAutoNum type="arabicPeriod"/>
              <a:tabLst>
                <a:tab pos="473075" algn="l"/>
              </a:tabLst>
            </a:pPr>
            <a:r>
              <a:rPr lang="fr-FR" spc="-50" dirty="0">
                <a:cs typeface="Times New Roman" panose="02020603050405020304" pitchFamily="18" charset="0"/>
              </a:rPr>
              <a:t>respect du sens de rotation de l’organe induit,</a:t>
            </a:r>
          </a:p>
          <a:p>
            <a:pPr marL="342900" indent="-342900" algn="just">
              <a:buClr>
                <a:srgbClr val="000000"/>
              </a:buClr>
              <a:buSzPct val="100000"/>
              <a:buFont typeface="+mj-lt"/>
              <a:buAutoNum type="arabicPeriod"/>
              <a:tabLst>
                <a:tab pos="473075" algn="l"/>
              </a:tabLst>
            </a:pPr>
            <a:r>
              <a:rPr lang="fr-FR" spc="-50" dirty="0">
                <a:cs typeface="Times New Roman" panose="02020603050405020304" pitchFamily="18" charset="0"/>
              </a:rPr>
              <a:t>vitesse de rotation minimale de l’induit (définie par le constructeur),</a:t>
            </a:r>
          </a:p>
          <a:p>
            <a:pPr marL="342900" indent="-342900" algn="just">
              <a:buClr>
                <a:srgbClr val="000000"/>
              </a:buClr>
              <a:buSzPct val="100000"/>
              <a:buFont typeface="+mj-lt"/>
              <a:buAutoNum type="arabicPeriod"/>
              <a:tabLst>
                <a:tab pos="473075" algn="l"/>
              </a:tabLst>
            </a:pPr>
            <a:r>
              <a:rPr lang="fr-FR" spc="-50" dirty="0">
                <a:cs typeface="Times New Roman" panose="02020603050405020304" pitchFamily="18" charset="0"/>
              </a:rPr>
              <a:t>connexions induit/inducteur correctes.</a:t>
            </a:r>
          </a:p>
          <a:p>
            <a:pPr algn="just">
              <a:buClr>
                <a:srgbClr val="000000"/>
              </a:buClr>
              <a:buSzPct val="100000"/>
              <a:tabLst>
                <a:tab pos="473075" algn="l"/>
              </a:tabLst>
            </a:pPr>
            <a:r>
              <a:rPr lang="fr-FR" spc="-50" dirty="0">
                <a:cs typeface="Times New Roman" panose="02020603050405020304" pitchFamily="18" charset="0"/>
              </a:rPr>
              <a:t>Le contrôle </a:t>
            </a:r>
            <a:r>
              <a:rPr lang="fr-FR" sz="1800" spc="-50" dirty="0">
                <a:effectLst/>
                <a:ea typeface="Times New Roman" panose="02020603050405020304" pitchFamily="18" charset="0"/>
              </a:rPr>
              <a:t>de l’amorçage s’effectue à l’aide du voltmètre de bord.</a:t>
            </a:r>
          </a:p>
        </p:txBody>
      </p:sp>
      <p:sp>
        <p:nvSpPr>
          <p:cNvPr id="9" name="ZoneTexte 8">
            <a:extLst>
              <a:ext uri="{FF2B5EF4-FFF2-40B4-BE49-F238E27FC236}">
                <a16:creationId xmlns:a16="http://schemas.microsoft.com/office/drawing/2014/main" id="{44FEA6E9-BF43-587A-2719-1A0F08085F12}"/>
              </a:ext>
            </a:extLst>
          </p:cNvPr>
          <p:cNvSpPr txBox="1"/>
          <p:nvPr/>
        </p:nvSpPr>
        <p:spPr>
          <a:xfrm>
            <a:off x="4581792" y="665029"/>
            <a:ext cx="2819400"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sz="1800" b="1" u="none" strike="noStrike" spc="-50" dirty="0">
                <a:effectLst/>
                <a:ea typeface="Times New Roman" panose="02020603050405020304" pitchFamily="18" charset="0"/>
                <a:cs typeface="Times New Roman" panose="02020603050405020304" pitchFamily="18" charset="0"/>
              </a:rPr>
              <a:t>AMORÇAGE DE LA DYNAMO</a:t>
            </a:r>
            <a:endParaRPr lang="fr-FR" b="1" dirty="0"/>
          </a:p>
        </p:txBody>
      </p:sp>
      <p:pic>
        <p:nvPicPr>
          <p:cNvPr id="5" name="Espace réservé du contenu 4">
            <a:extLst>
              <a:ext uri="{FF2B5EF4-FFF2-40B4-BE49-F238E27FC236}">
                <a16:creationId xmlns:a16="http://schemas.microsoft.com/office/drawing/2014/main" id="{E566FFF6-65E4-E548-8E38-D83A50918444}"/>
              </a:ext>
            </a:extLst>
          </p:cNvPr>
          <p:cNvPicPr>
            <a:picLocks noGrp="1" noChangeAspect="1"/>
          </p:cNvPicPr>
          <p:nvPr>
            <p:ph idx="1"/>
          </p:nvPr>
        </p:nvPicPr>
        <p:blipFill rotWithShape="1">
          <a:blip r:embed="rId2"/>
          <a:srcRect l="5993" r="13548"/>
          <a:stretch/>
        </p:blipFill>
        <p:spPr>
          <a:xfrm>
            <a:off x="3476178" y="3366289"/>
            <a:ext cx="4689106" cy="3082329"/>
          </a:xfrm>
        </p:spPr>
        <p:style>
          <a:lnRef idx="2">
            <a:schemeClr val="accent2"/>
          </a:lnRef>
          <a:fillRef idx="1">
            <a:schemeClr val="lt1"/>
          </a:fillRef>
          <a:effectRef idx="0">
            <a:schemeClr val="accent2"/>
          </a:effectRef>
          <a:fontRef idx="minor">
            <a:schemeClr val="dk1"/>
          </a:fontRef>
        </p:style>
      </p:pic>
      <p:sp>
        <p:nvSpPr>
          <p:cNvPr id="6" name="ZoneTexte 5">
            <a:extLst>
              <a:ext uri="{FF2B5EF4-FFF2-40B4-BE49-F238E27FC236}">
                <a16:creationId xmlns:a16="http://schemas.microsoft.com/office/drawing/2014/main" id="{BDF0383F-6439-4C88-F0B1-B87F4ACCCD44}"/>
              </a:ext>
            </a:extLst>
          </p:cNvPr>
          <p:cNvSpPr txBox="1"/>
          <p:nvPr/>
        </p:nvSpPr>
        <p:spPr>
          <a:xfrm>
            <a:off x="2778556" y="135231"/>
            <a:ext cx="6704681"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spcBef>
                <a:spcPts val="1200"/>
              </a:spcBef>
              <a:buSzPts val="1600"/>
            </a:pPr>
            <a:r>
              <a:rPr lang="fr-FR" sz="1800" b="1" kern="0" dirty="0" smtClean="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GENERATION </a:t>
            </a:r>
            <a:r>
              <a:rPr lang="fr-FR" sz="18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ET DISTRIBUTION DE COURANT CONTINU</a:t>
            </a:r>
          </a:p>
        </p:txBody>
      </p:sp>
    </p:spTree>
    <p:extLst>
      <p:ext uri="{BB962C8B-B14F-4D97-AF65-F5344CB8AC3E}">
        <p14:creationId xmlns:p14="http://schemas.microsoft.com/office/powerpoint/2010/main" val="361136717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2498</Words>
  <Application>Microsoft Office PowerPoint</Application>
  <PresentationFormat>Grand écran</PresentationFormat>
  <Paragraphs>266</Paragraphs>
  <Slides>28</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28</vt:i4>
      </vt:variant>
    </vt:vector>
  </HeadingPairs>
  <TitlesOfParts>
    <vt:vector size="36" baseType="lpstr">
      <vt:lpstr>Arial</vt:lpstr>
      <vt:lpstr>Calibri</vt:lpstr>
      <vt:lpstr>Calibri Light</vt:lpstr>
      <vt:lpstr>Courier New</vt:lpstr>
      <vt:lpstr>DejaVu Sans</vt:lpstr>
      <vt:lpstr>Times New Roman</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Ahmed Youssef</dc:creator>
  <cp:lastModifiedBy>Ahmed Youssef</cp:lastModifiedBy>
  <cp:revision>1</cp:revision>
  <dcterms:created xsi:type="dcterms:W3CDTF">2022-12-09T10:02:13Z</dcterms:created>
  <dcterms:modified xsi:type="dcterms:W3CDTF">2022-12-09T10:02:41Z</dcterms:modified>
</cp:coreProperties>
</file>