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7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8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1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8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8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12006-35D4-4BC0-A5B2-DF95B196200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E955-4A2F-4613-AB99-230A6EF4D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28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2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11" y="3756453"/>
            <a:ext cx="11800703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Les </a:t>
            </a:r>
            <a:r>
              <a:rPr lang="fr-FR" dirty="0"/>
              <a:t>moteurs asynchrones, appelés également moteurs à induction, constituent la </a:t>
            </a:r>
            <a:r>
              <a:rPr lang="fr-FR" dirty="0" smtClean="0"/>
              <a:t>majorité des </a:t>
            </a:r>
            <a:r>
              <a:rPr lang="fr-FR" dirty="0"/>
              <a:t>moteurs à courants alternatifs polyphasés.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Ils </a:t>
            </a:r>
            <a:r>
              <a:rPr lang="fr-FR" dirty="0"/>
              <a:t>sont simples et de constitution </a:t>
            </a:r>
            <a:r>
              <a:rPr lang="fr-FR" dirty="0" smtClean="0"/>
              <a:t>très robuste</a:t>
            </a:r>
            <a:r>
              <a:rPr lang="fr-FR" dirty="0"/>
              <a:t>, ils ne sont pas générateurs de parasites et ne nécessitent pas d'entretien.</a:t>
            </a:r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Le </a:t>
            </a:r>
            <a:r>
              <a:rPr lang="fr-FR" dirty="0"/>
              <a:t>moteur se compose de 2 éléments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/>
              <a:t>stator triphasé,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/>
              <a:t>rotor de type cage d'écureuil.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2127" y="168974"/>
            <a:ext cx="2379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ASYNCHRONE</a:t>
            </a:r>
          </a:p>
        </p:txBody>
      </p:sp>
      <p:pic>
        <p:nvPicPr>
          <p:cNvPr id="1026" name="Picture 2" descr="Moteur asynchr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6" y="617325"/>
            <a:ext cx="5795659" cy="3060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2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5138" y="1225108"/>
            <a:ext cx="1055914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Son </a:t>
            </a:r>
            <a:r>
              <a:rPr lang="fr-FR" dirty="0"/>
              <a:t>but est de créer, lorsqu'il est alimenté, le champ magnétique tournant.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stator peut être </a:t>
            </a:r>
            <a:r>
              <a:rPr lang="fr-FR" dirty="0" smtClean="0"/>
              <a:t>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bipolaire</a:t>
            </a:r>
            <a:r>
              <a:rPr lang="fr-FR" dirty="0" smtClean="0"/>
              <a:t> </a:t>
            </a:r>
            <a:r>
              <a:rPr lang="fr-FR" dirty="0"/>
              <a:t>correspond à 2 pôles par phase soit une paire P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tétrapolaire</a:t>
            </a:r>
            <a:r>
              <a:rPr lang="fr-FR" dirty="0" smtClean="0"/>
              <a:t> </a:t>
            </a:r>
            <a:r>
              <a:rPr lang="fr-FR" dirty="0"/>
              <a:t>correspond à 4 pôles par phase soit 2 paires P = 2 </a:t>
            </a:r>
          </a:p>
        </p:txBody>
      </p:sp>
      <p:pic>
        <p:nvPicPr>
          <p:cNvPr id="1028" name="Picture 4" descr="Courant triphasé 2 pô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8" y="3140400"/>
            <a:ext cx="5062704" cy="2531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 descr="Moteur triphasé 4 pô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18" y="3535816"/>
            <a:ext cx="3810000" cy="1695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827134" y="152792"/>
            <a:ext cx="2379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ASYNCHRONE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73237" y="688950"/>
            <a:ext cx="36874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STATOR OU INDUCTEUR (PARTIE FIXE)</a:t>
            </a:r>
          </a:p>
        </p:txBody>
      </p:sp>
    </p:spTree>
    <p:extLst>
      <p:ext uri="{BB962C8B-B14F-4D97-AF65-F5344CB8AC3E}">
        <p14:creationId xmlns:p14="http://schemas.microsoft.com/office/powerpoint/2010/main" val="24984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538" y="4025755"/>
            <a:ext cx="1033054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L'ensemble </a:t>
            </a:r>
            <a:r>
              <a:rPr lang="fr-FR" dirty="0"/>
              <a:t>a l'aspect d'une cage d'écureuil, l'entrefer est réduit entre stator et rotor afin </a:t>
            </a:r>
            <a:r>
              <a:rPr lang="fr-FR" dirty="0" smtClean="0"/>
              <a:t>de réduire </a:t>
            </a:r>
            <a:r>
              <a:rPr lang="fr-FR" dirty="0"/>
              <a:t>la puissance </a:t>
            </a:r>
            <a:r>
              <a:rPr lang="fr-FR" dirty="0" smtClean="0"/>
              <a:t>réactive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192483" y="669136"/>
            <a:ext cx="17486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ROTOR </a:t>
            </a:r>
            <a:r>
              <a:rPr lang="en-US" dirty="0"/>
              <a:t>(</a:t>
            </a:r>
            <a:r>
              <a:rPr lang="en-US" dirty="0" smtClean="0"/>
              <a:t>INDUIT)</a:t>
            </a:r>
            <a:endParaRPr lang="en-US" dirty="0"/>
          </a:p>
        </p:txBody>
      </p:sp>
      <p:pic>
        <p:nvPicPr>
          <p:cNvPr id="8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34" y="1457083"/>
            <a:ext cx="3884374" cy="22028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827134" y="152792"/>
            <a:ext cx="2379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ASYNCHRONE</a:t>
            </a:r>
          </a:p>
        </p:txBody>
      </p:sp>
      <p:pic>
        <p:nvPicPr>
          <p:cNvPr id="5122" name="Picture 2" descr="Moteur Asynchrone ou Synchrone : nombre de (paires) Pôle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32" y="141907"/>
            <a:ext cx="3810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1157132"/>
            <a:ext cx="3799115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1885" y="4232426"/>
                <a:ext cx="10951029" cy="13680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dirty="0" smtClean="0"/>
                  <a:t>Le </a:t>
                </a:r>
                <a:r>
                  <a:rPr lang="fr-FR" dirty="0"/>
                  <a:t>stator est alimenté par les courants triphasés de pulsation </a:t>
                </a:r>
                <a:r>
                  <a:rPr lang="el-GR" dirty="0" smtClean="0"/>
                  <a:t>ω</a:t>
                </a:r>
                <a:r>
                  <a:rPr lang="fr-FR" dirty="0" smtClean="0"/>
                  <a:t>;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il se crée à l'intérieur un champ dont la vitesse est donnée par la relation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fr-FR" sz="2000" dirty="0"/>
              </a:p>
              <a:p>
                <a:r>
                  <a:rPr lang="fr-FR" dirty="0" smtClean="0"/>
                  <a:t>Ce </a:t>
                </a:r>
                <a:r>
                  <a:rPr lang="fr-FR" dirty="0"/>
                  <a:t>champ tournant balaie les conducteurs du rotor, d'où création de FEM induites. </a:t>
                </a:r>
                <a:endParaRPr lang="fr-FR" dirty="0" smtClean="0"/>
              </a:p>
              <a:p>
                <a:r>
                  <a:rPr lang="fr-FR" dirty="0" smtClean="0"/>
                  <a:t>Le </a:t>
                </a:r>
                <a:r>
                  <a:rPr lang="fr-FR" dirty="0"/>
                  <a:t>rotor étant en court-circuit, il prend naissance </a:t>
                </a:r>
                <a:r>
                  <a:rPr lang="fr-FR" dirty="0" smtClean="0"/>
                  <a:t>des courants </a:t>
                </a:r>
                <a:r>
                  <a:rPr lang="fr-FR" dirty="0"/>
                  <a:t>induits dans les conducteurs.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4232426"/>
                <a:ext cx="10951029" cy="1368003"/>
              </a:xfrm>
              <a:prstGeom prst="rect">
                <a:avLst/>
              </a:prstGeom>
              <a:blipFill>
                <a:blip r:embed="rId3"/>
                <a:stretch>
                  <a:fillRect l="-389" t="-1762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Schéma principe de fonctionnemen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60" y="1157133"/>
            <a:ext cx="3407229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8" descr="https://energieplus-lesite.be/wp-content/uploads/2019/03/troisdoigt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1157131"/>
            <a:ext cx="3026228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4396631" y="593232"/>
            <a:ext cx="324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PRINCIPE DE FONCTIONNEMENT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7134" y="152792"/>
            <a:ext cx="2379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ASYNCHRONE</a:t>
            </a:r>
          </a:p>
        </p:txBody>
      </p:sp>
    </p:spTree>
    <p:extLst>
      <p:ext uri="{BB962C8B-B14F-4D97-AF65-F5344CB8AC3E}">
        <p14:creationId xmlns:p14="http://schemas.microsoft.com/office/powerpoint/2010/main" val="10519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4" y="1010618"/>
            <a:ext cx="3799115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6" descr="Schéma principe de fonctionne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28" y="1010618"/>
            <a:ext cx="3407229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8" descr="https://energieplus-lesite.be/wp-content/uploads/2019/03/troisdoigt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5" y="1010618"/>
            <a:ext cx="3026228" cy="2776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4396631" y="513478"/>
            <a:ext cx="32406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PRINCIPE DE FONCTIONNEMENT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84" y="4411454"/>
            <a:ext cx="1095102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Ces courants sont soumis à l’influence du champ tournant,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en résulte des forces </a:t>
            </a:r>
            <a:r>
              <a:rPr lang="fr-FR" dirty="0" smtClean="0"/>
              <a:t>qui créent </a:t>
            </a:r>
            <a:r>
              <a:rPr lang="fr-FR" dirty="0"/>
              <a:t>le couple électromagnétique.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rotor étant libre, le couple l'entraîne dans le </a:t>
            </a:r>
            <a:r>
              <a:rPr lang="fr-FR" dirty="0" smtClean="0"/>
              <a:t>même sens </a:t>
            </a:r>
            <a:r>
              <a:rPr lang="fr-FR" dirty="0"/>
              <a:t>que le champ afin de réduire la vitesse relative (Loi de Lenz), mais il tourne à </a:t>
            </a:r>
            <a:r>
              <a:rPr lang="fr-FR" dirty="0" smtClean="0"/>
              <a:t>une vitesse </a:t>
            </a:r>
            <a:r>
              <a:rPr lang="fr-FR" dirty="0"/>
              <a:t>inférieure à celle du champ. </a:t>
            </a:r>
            <a:endParaRPr lang="fr-FR" dirty="0" smtClean="0"/>
          </a:p>
          <a:p>
            <a:r>
              <a:rPr lang="fr-FR" dirty="0" smtClean="0"/>
              <a:t>C'est </a:t>
            </a:r>
            <a:r>
              <a:rPr lang="fr-FR" dirty="0"/>
              <a:t>parce que les 2 mouvements ne sont </a:t>
            </a:r>
            <a:r>
              <a:rPr lang="fr-FR" dirty="0" smtClean="0"/>
              <a:t>pas synchrones </a:t>
            </a:r>
            <a:r>
              <a:rPr lang="fr-FR" dirty="0"/>
              <a:t>que l'on appelle ce moteur asynchrone.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7134" y="16584"/>
            <a:ext cx="2379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ASYNCHRONE</a:t>
            </a:r>
          </a:p>
        </p:txBody>
      </p:sp>
    </p:spTree>
    <p:extLst>
      <p:ext uri="{BB962C8B-B14F-4D97-AF65-F5344CB8AC3E}">
        <p14:creationId xmlns:p14="http://schemas.microsoft.com/office/powerpoint/2010/main" val="6902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8507" y="261649"/>
            <a:ext cx="22466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SYNCHRONE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359195"/>
            <a:ext cx="109183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dirty="0"/>
              <a:t>Le moteur synchrone se compose, comme le moteur asynchrone, d’un stator et d’un rotor séparés par un entrefer. </a:t>
            </a:r>
            <a:endParaRPr lang="fr-FR" dirty="0" smtClean="0"/>
          </a:p>
          <a:p>
            <a:pPr algn="just"/>
            <a:r>
              <a:rPr lang="fr-FR" dirty="0" smtClean="0"/>
              <a:t>La </a:t>
            </a:r>
            <a:r>
              <a:rPr lang="fr-FR" dirty="0"/>
              <a:t>seule différence se situe au niveau de la conception du rotor. </a:t>
            </a:r>
            <a:endParaRPr lang="fr-FR" dirty="0" smtClean="0"/>
          </a:p>
          <a:p>
            <a:pPr algn="just"/>
            <a:r>
              <a:rPr lang="fr-FR" dirty="0" smtClean="0"/>
              <a:t>La </a:t>
            </a:r>
            <a:r>
              <a:rPr lang="fr-FR" dirty="0"/>
              <a:t>figure </a:t>
            </a:r>
            <a:r>
              <a:rPr lang="fr-FR" dirty="0" smtClean="0"/>
              <a:t>montre </a:t>
            </a:r>
            <a:r>
              <a:rPr lang="fr-FR" dirty="0"/>
              <a:t>un rotor à pôles saillants constitués d’aimants permanents ou d’électro-aimants alimentés en courant continu.</a:t>
            </a:r>
            <a:endParaRPr lang="en-US" dirty="0"/>
          </a:p>
        </p:txBody>
      </p:sp>
      <p:pic>
        <p:nvPicPr>
          <p:cNvPr id="8194" name="Picture 2" descr="synchrone 7) Le moteurs synchrone devient asynchrone a) Principe de  fonctionement du moteur asynchrone | Moteur électrique, Moteur, Moteur  magne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96" y="3362846"/>
            <a:ext cx="4480833" cy="298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upload.wikimedia.org/wikipedia/commons/0/03/Sink-320x240-3x-rot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1" y="3166874"/>
            <a:ext cx="4049486" cy="334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462641" y="1375002"/>
            <a:ext cx="1091837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le démarrage, le moteur tourne en synchronisme avec le champ tournant.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vide les axes des pôles du champ tournant et du rotor sont confondus.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</a:t>
            </a:r>
            <a:r>
              <a:rPr lang="fr-FR" dirty="0"/>
              <a:t>charge, les axes sont légèrement décalés.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vitesse du moteur synchrone est constante quelle que soit la charge.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/>
              <a:t>couple moteur est proportionnel à la tension à ses bornes.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98507" y="261649"/>
            <a:ext cx="22466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MOTEUR SYNCHRONE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59F913F-498B-0A2F-ED21-B3AFCFE64307}"/>
              </a:ext>
            </a:extLst>
          </p:cNvPr>
          <p:cNvSpPr txBox="1"/>
          <p:nvPr/>
        </p:nvSpPr>
        <p:spPr>
          <a:xfrm>
            <a:off x="4625707" y="118298"/>
            <a:ext cx="308747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ts val="1600"/>
            </a:pPr>
            <a:r>
              <a:rPr lang="fr-FR" sz="1800" b="1" kern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CONNEXION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5FF9C0-4C63-A61F-B7E2-AB1A6CA8E987}"/>
              </a:ext>
            </a:extLst>
          </p:cNvPr>
          <p:cNvSpPr txBox="1"/>
          <p:nvPr/>
        </p:nvSpPr>
        <p:spPr>
          <a:xfrm>
            <a:off x="5401552" y="591763"/>
            <a:ext cx="1622233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ctr"/>
            <a:r>
              <a:rPr lang="fr-FR" sz="1800" spc="-50" dirty="0">
                <a:effectLst/>
                <a:ea typeface="Times New Roman" panose="02020603050405020304" pitchFamily="18" charset="0"/>
              </a:rPr>
              <a:t>INVERSEURS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E4D7E6-B952-307F-13B8-5A4818ECC0DA}"/>
              </a:ext>
            </a:extLst>
          </p:cNvPr>
          <p:cNvSpPr txBox="1"/>
          <p:nvPr/>
        </p:nvSpPr>
        <p:spPr>
          <a:xfrm>
            <a:off x="1161938" y="1037497"/>
            <a:ext cx="7950507" cy="4129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5900" marR="1219200" indent="-1295400" algn="l">
              <a:lnSpc>
                <a:spcPts val="2720"/>
              </a:lnSpc>
              <a:spcAft>
                <a:spcPts val="6000"/>
              </a:spcAft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Appareils destinés à croiser les connexions d’un ou plusieurs circuits.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DF6741-5BC0-5C30-9FA4-2E0E3F9DB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50"/>
          <a:stretch/>
        </p:blipFill>
        <p:spPr>
          <a:xfrm>
            <a:off x="1161938" y="1599772"/>
            <a:ext cx="1911769" cy="2237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53721DB-9618-F40D-AFB7-29F12B86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1" r="49725"/>
          <a:stretch/>
        </p:blipFill>
        <p:spPr>
          <a:xfrm>
            <a:off x="3715670" y="1598292"/>
            <a:ext cx="1820074" cy="2237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47AFF6-9A94-3676-DE5C-3481DB0EF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45" r="26499"/>
          <a:stretch/>
        </p:blipFill>
        <p:spPr>
          <a:xfrm>
            <a:off x="6231867" y="1609169"/>
            <a:ext cx="1820074" cy="2237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6CB4BDC-EF52-85F7-8B35-722B27A10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27"/>
          <a:stretch/>
        </p:blipFill>
        <p:spPr>
          <a:xfrm>
            <a:off x="8870756" y="1620046"/>
            <a:ext cx="1729648" cy="2237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7546533A-9C2A-D101-EBE5-5E09629FC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8463"/>
          <a:stretch/>
        </p:blipFill>
        <p:spPr>
          <a:xfrm>
            <a:off x="1078934" y="4431811"/>
            <a:ext cx="1975575" cy="20000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6F464D2-53B0-156B-1DDE-4CAAC985C301}"/>
              </a:ext>
            </a:extLst>
          </p:cNvPr>
          <p:cNvSpPr txBox="1"/>
          <p:nvPr/>
        </p:nvSpPr>
        <p:spPr>
          <a:xfrm>
            <a:off x="1109149" y="3969150"/>
            <a:ext cx="805608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5900" indent="-1295400" algn="l"/>
            <a:r>
              <a:rPr lang="fr-FR" sz="1800" spc="-50" dirty="0">
                <a:effectLst/>
                <a:ea typeface="Times New Roman" panose="02020603050405020304" pitchFamily="18" charset="0"/>
              </a:rPr>
              <a:t>Appareils inverseurs ou interrupteurs commandés par pression manuelle.</a:t>
            </a: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6B01D3F5-EFFB-7A8E-57A9-60916D872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4" r="52871"/>
          <a:stretch/>
        </p:blipFill>
        <p:spPr>
          <a:xfrm>
            <a:off x="3700830" y="4407541"/>
            <a:ext cx="1820074" cy="2000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63D91B7E-87FC-37D6-74DB-E73935B8E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40" r="26125"/>
          <a:stretch/>
        </p:blipFill>
        <p:spPr>
          <a:xfrm>
            <a:off x="6212669" y="4407541"/>
            <a:ext cx="1820073" cy="2000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0055893-E3BF-243B-910B-D9E338A78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37"/>
          <a:stretch/>
        </p:blipFill>
        <p:spPr>
          <a:xfrm>
            <a:off x="8851558" y="4407541"/>
            <a:ext cx="1729648" cy="2000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5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Youssef</dc:creator>
  <cp:lastModifiedBy>Ahmed Youssef</cp:lastModifiedBy>
  <cp:revision>1</cp:revision>
  <dcterms:created xsi:type="dcterms:W3CDTF">2022-12-09T09:56:32Z</dcterms:created>
  <dcterms:modified xsi:type="dcterms:W3CDTF">2022-12-09T09:56:46Z</dcterms:modified>
</cp:coreProperties>
</file>