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8" d="100"/>
          <a:sy n="88"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1146A02F-DC22-4FAB-A908-64549400F723}" type="datetimeFigureOut">
              <a:rPr lang="fr-FR" smtClean="0"/>
              <a:t>09/12/2022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5EFB7B5-BE6A-49E0-AE6A-8956F19961FE}" type="slidenum">
              <a:rPr lang="fr-FR" smtClean="0"/>
              <a:t>‹N°›</a:t>
            </a:fld>
            <a:endParaRPr lang="fr-FR"/>
          </a:p>
        </p:txBody>
      </p:sp>
    </p:spTree>
    <p:extLst>
      <p:ext uri="{BB962C8B-B14F-4D97-AF65-F5344CB8AC3E}">
        <p14:creationId xmlns:p14="http://schemas.microsoft.com/office/powerpoint/2010/main" val="471211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1146A02F-DC22-4FAB-A908-64549400F723}" type="datetimeFigureOut">
              <a:rPr lang="fr-FR" smtClean="0"/>
              <a:t>09/12/2022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5EFB7B5-BE6A-49E0-AE6A-8956F19961FE}" type="slidenum">
              <a:rPr lang="fr-FR" smtClean="0"/>
              <a:t>‹N°›</a:t>
            </a:fld>
            <a:endParaRPr lang="fr-FR"/>
          </a:p>
        </p:txBody>
      </p:sp>
    </p:spTree>
    <p:extLst>
      <p:ext uri="{BB962C8B-B14F-4D97-AF65-F5344CB8AC3E}">
        <p14:creationId xmlns:p14="http://schemas.microsoft.com/office/powerpoint/2010/main" val="3489181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1146A02F-DC22-4FAB-A908-64549400F723}" type="datetimeFigureOut">
              <a:rPr lang="fr-FR" smtClean="0"/>
              <a:t>09/12/2022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5EFB7B5-BE6A-49E0-AE6A-8956F19961FE}" type="slidenum">
              <a:rPr lang="fr-FR" smtClean="0"/>
              <a:t>‹N°›</a:t>
            </a:fld>
            <a:endParaRPr lang="fr-FR"/>
          </a:p>
        </p:txBody>
      </p:sp>
    </p:spTree>
    <p:extLst>
      <p:ext uri="{BB962C8B-B14F-4D97-AF65-F5344CB8AC3E}">
        <p14:creationId xmlns:p14="http://schemas.microsoft.com/office/powerpoint/2010/main" val="2372351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1146A02F-DC22-4FAB-A908-64549400F723}" type="datetimeFigureOut">
              <a:rPr lang="fr-FR" smtClean="0"/>
              <a:t>09/12/2022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5EFB7B5-BE6A-49E0-AE6A-8956F19961FE}" type="slidenum">
              <a:rPr lang="fr-FR" smtClean="0"/>
              <a:t>‹N°›</a:t>
            </a:fld>
            <a:endParaRPr lang="fr-FR"/>
          </a:p>
        </p:txBody>
      </p:sp>
    </p:spTree>
    <p:extLst>
      <p:ext uri="{BB962C8B-B14F-4D97-AF65-F5344CB8AC3E}">
        <p14:creationId xmlns:p14="http://schemas.microsoft.com/office/powerpoint/2010/main" val="460939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1146A02F-DC22-4FAB-A908-64549400F723}" type="datetimeFigureOut">
              <a:rPr lang="fr-FR" smtClean="0"/>
              <a:t>09/12/2022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A5EFB7B5-BE6A-49E0-AE6A-8956F19961FE}" type="slidenum">
              <a:rPr lang="fr-FR" smtClean="0"/>
              <a:t>‹N°›</a:t>
            </a:fld>
            <a:endParaRPr lang="fr-FR"/>
          </a:p>
        </p:txBody>
      </p:sp>
    </p:spTree>
    <p:extLst>
      <p:ext uri="{BB962C8B-B14F-4D97-AF65-F5344CB8AC3E}">
        <p14:creationId xmlns:p14="http://schemas.microsoft.com/office/powerpoint/2010/main" val="561487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1146A02F-DC22-4FAB-A908-64549400F723}" type="datetimeFigureOut">
              <a:rPr lang="fr-FR" smtClean="0"/>
              <a:t>09/12/2022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5EFB7B5-BE6A-49E0-AE6A-8956F19961FE}" type="slidenum">
              <a:rPr lang="fr-FR" smtClean="0"/>
              <a:t>‹N°›</a:t>
            </a:fld>
            <a:endParaRPr lang="fr-FR"/>
          </a:p>
        </p:txBody>
      </p:sp>
    </p:spTree>
    <p:extLst>
      <p:ext uri="{BB962C8B-B14F-4D97-AF65-F5344CB8AC3E}">
        <p14:creationId xmlns:p14="http://schemas.microsoft.com/office/powerpoint/2010/main" val="2928827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1146A02F-DC22-4FAB-A908-64549400F723}" type="datetimeFigureOut">
              <a:rPr lang="fr-FR" smtClean="0"/>
              <a:t>09/12/2022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A5EFB7B5-BE6A-49E0-AE6A-8956F19961FE}" type="slidenum">
              <a:rPr lang="fr-FR" smtClean="0"/>
              <a:t>‹N°›</a:t>
            </a:fld>
            <a:endParaRPr lang="fr-FR"/>
          </a:p>
        </p:txBody>
      </p:sp>
    </p:spTree>
    <p:extLst>
      <p:ext uri="{BB962C8B-B14F-4D97-AF65-F5344CB8AC3E}">
        <p14:creationId xmlns:p14="http://schemas.microsoft.com/office/powerpoint/2010/main" val="3777348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1146A02F-DC22-4FAB-A908-64549400F723}" type="datetimeFigureOut">
              <a:rPr lang="fr-FR" smtClean="0"/>
              <a:t>09/12/2022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A5EFB7B5-BE6A-49E0-AE6A-8956F19961FE}" type="slidenum">
              <a:rPr lang="fr-FR" smtClean="0"/>
              <a:t>‹N°›</a:t>
            </a:fld>
            <a:endParaRPr lang="fr-FR"/>
          </a:p>
        </p:txBody>
      </p:sp>
    </p:spTree>
    <p:extLst>
      <p:ext uri="{BB962C8B-B14F-4D97-AF65-F5344CB8AC3E}">
        <p14:creationId xmlns:p14="http://schemas.microsoft.com/office/powerpoint/2010/main" val="1620770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1146A02F-DC22-4FAB-A908-64549400F723}" type="datetimeFigureOut">
              <a:rPr lang="fr-FR" smtClean="0"/>
              <a:t>09/12/2022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A5EFB7B5-BE6A-49E0-AE6A-8956F19961FE}" type="slidenum">
              <a:rPr lang="fr-FR" smtClean="0"/>
              <a:t>‹N°›</a:t>
            </a:fld>
            <a:endParaRPr lang="fr-FR"/>
          </a:p>
        </p:txBody>
      </p:sp>
    </p:spTree>
    <p:extLst>
      <p:ext uri="{BB962C8B-B14F-4D97-AF65-F5344CB8AC3E}">
        <p14:creationId xmlns:p14="http://schemas.microsoft.com/office/powerpoint/2010/main" val="649540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1146A02F-DC22-4FAB-A908-64549400F723}" type="datetimeFigureOut">
              <a:rPr lang="fr-FR" smtClean="0"/>
              <a:t>09/12/2022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5EFB7B5-BE6A-49E0-AE6A-8956F19961FE}" type="slidenum">
              <a:rPr lang="fr-FR" smtClean="0"/>
              <a:t>‹N°›</a:t>
            </a:fld>
            <a:endParaRPr lang="fr-FR"/>
          </a:p>
        </p:txBody>
      </p:sp>
    </p:spTree>
    <p:extLst>
      <p:ext uri="{BB962C8B-B14F-4D97-AF65-F5344CB8AC3E}">
        <p14:creationId xmlns:p14="http://schemas.microsoft.com/office/powerpoint/2010/main" val="1971911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1146A02F-DC22-4FAB-A908-64549400F723}" type="datetimeFigureOut">
              <a:rPr lang="fr-FR" smtClean="0"/>
              <a:t>09/12/2022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A5EFB7B5-BE6A-49E0-AE6A-8956F19961FE}" type="slidenum">
              <a:rPr lang="fr-FR" smtClean="0"/>
              <a:t>‹N°›</a:t>
            </a:fld>
            <a:endParaRPr lang="fr-FR"/>
          </a:p>
        </p:txBody>
      </p:sp>
    </p:spTree>
    <p:extLst>
      <p:ext uri="{BB962C8B-B14F-4D97-AF65-F5344CB8AC3E}">
        <p14:creationId xmlns:p14="http://schemas.microsoft.com/office/powerpoint/2010/main" val="1165718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46A02F-DC22-4FAB-A908-64549400F723}" type="datetimeFigureOut">
              <a:rPr lang="fr-FR" smtClean="0"/>
              <a:t>09/12/2022</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EFB7B5-BE6A-49E0-AE6A-8956F19961FE}" type="slidenum">
              <a:rPr lang="fr-FR" smtClean="0"/>
              <a:t>‹N°›</a:t>
            </a:fld>
            <a:endParaRPr lang="fr-FR"/>
          </a:p>
        </p:txBody>
      </p:sp>
    </p:spTree>
    <p:extLst>
      <p:ext uri="{BB962C8B-B14F-4D97-AF65-F5344CB8AC3E}">
        <p14:creationId xmlns:p14="http://schemas.microsoft.com/office/powerpoint/2010/main" val="661927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endParaRPr lang="fr-FR"/>
          </a:p>
        </p:txBody>
      </p:sp>
      <p:sp>
        <p:nvSpPr>
          <p:cNvPr id="3" name="Sous-titre 2"/>
          <p:cNvSpPr>
            <a:spLocks noGrp="1"/>
          </p:cNvSpPr>
          <p:nvPr>
            <p:ph type="subTitle" idx="1"/>
          </p:nvPr>
        </p:nvSpPr>
        <p:spPr/>
        <p:txBody>
          <a:bodyPr/>
          <a:lstStyle/>
          <a:p>
            <a:endParaRPr lang="fr-FR"/>
          </a:p>
        </p:txBody>
      </p:sp>
    </p:spTree>
    <p:extLst>
      <p:ext uri="{BB962C8B-B14F-4D97-AF65-F5344CB8AC3E}">
        <p14:creationId xmlns:p14="http://schemas.microsoft.com/office/powerpoint/2010/main" val="3026844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985D9D-C9CD-913C-3028-4EC55937BE02}"/>
              </a:ext>
            </a:extLst>
          </p:cNvPr>
          <p:cNvSpPr>
            <a:spLocks noGrp="1"/>
          </p:cNvSpPr>
          <p:nvPr>
            <p:ph type="title"/>
          </p:nvPr>
        </p:nvSpPr>
        <p:spPr/>
        <p:txBody>
          <a:bodyPr/>
          <a:lstStyle/>
          <a:p>
            <a:endParaRPr lang="fr-FR"/>
          </a:p>
        </p:txBody>
      </p:sp>
      <p:sp>
        <p:nvSpPr>
          <p:cNvPr id="5" name="ZoneTexte 4">
            <a:extLst>
              <a:ext uri="{FF2B5EF4-FFF2-40B4-BE49-F238E27FC236}">
                <a16:creationId xmlns:a16="http://schemas.microsoft.com/office/drawing/2014/main" id="{A6FA12C8-36BD-7CA9-AA1A-1ED6E8AF8606}"/>
              </a:ext>
            </a:extLst>
          </p:cNvPr>
          <p:cNvSpPr txBox="1"/>
          <p:nvPr/>
        </p:nvSpPr>
        <p:spPr>
          <a:xfrm>
            <a:off x="290111" y="365125"/>
            <a:ext cx="11611778" cy="1477328"/>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b="1" dirty="0"/>
              <a:t>NATURE DES PARASITES</a:t>
            </a:r>
          </a:p>
          <a:p>
            <a:r>
              <a:rPr lang="fr-FR" dirty="0"/>
              <a:t>Leurs origines sont diverses, on peut les classer en 3 catégories :</a:t>
            </a:r>
          </a:p>
          <a:p>
            <a:pPr marL="285750" indent="-285750">
              <a:buFont typeface="Arial" panose="020B0604020202020204" pitchFamily="34" charset="0"/>
              <a:buChar char="•"/>
            </a:pPr>
            <a:r>
              <a:rPr lang="fr-FR" dirty="0"/>
              <a:t>les parasites atmosphériques,</a:t>
            </a:r>
          </a:p>
          <a:p>
            <a:pPr marL="285750" indent="-285750">
              <a:buFont typeface="Arial" panose="020B0604020202020204" pitchFamily="34" charset="0"/>
              <a:buChar char="•"/>
            </a:pPr>
            <a:r>
              <a:rPr lang="fr-FR" dirty="0"/>
              <a:t>les parasites électrostatiques,</a:t>
            </a:r>
          </a:p>
          <a:p>
            <a:pPr marL="285750" indent="-285750">
              <a:buFont typeface="Arial" panose="020B0604020202020204" pitchFamily="34" charset="0"/>
              <a:buChar char="•"/>
            </a:pPr>
            <a:r>
              <a:rPr lang="fr-FR" dirty="0"/>
              <a:t>les parasites électriques.</a:t>
            </a:r>
          </a:p>
        </p:txBody>
      </p:sp>
      <p:sp>
        <p:nvSpPr>
          <p:cNvPr id="7" name="ZoneTexte 6">
            <a:extLst>
              <a:ext uri="{FF2B5EF4-FFF2-40B4-BE49-F238E27FC236}">
                <a16:creationId xmlns:a16="http://schemas.microsoft.com/office/drawing/2014/main" id="{44967AA9-34D5-BB13-068A-656DD8FF3233}"/>
              </a:ext>
            </a:extLst>
          </p:cNvPr>
          <p:cNvSpPr txBox="1"/>
          <p:nvPr/>
        </p:nvSpPr>
        <p:spPr>
          <a:xfrm>
            <a:off x="290111" y="2239074"/>
            <a:ext cx="11611778" cy="3970318"/>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fr-FR" b="1" dirty="0"/>
              <a:t>PARASITES ATMOSPHERIQUES</a:t>
            </a:r>
          </a:p>
          <a:p>
            <a:pPr algn="just"/>
            <a:r>
              <a:rPr lang="fr-FR" dirty="0"/>
              <a:t>Les avions actuels sont construits en aluminium ; </a:t>
            </a:r>
          </a:p>
          <a:p>
            <a:pPr algn="just"/>
            <a:r>
              <a:rPr lang="fr-FR" dirty="0"/>
              <a:t>ils constituent de véritables cages de Faraday, sur lesquelles glisse la foudre, </a:t>
            </a:r>
          </a:p>
          <a:p>
            <a:pPr algn="just"/>
            <a:r>
              <a:rPr lang="fr-FR" dirty="0"/>
              <a:t>les aéronefs que la technique prépare pour les années à venir utiliseront beaucoup de matériaux composites (fibres de verre, carbone) </a:t>
            </a:r>
          </a:p>
          <a:p>
            <a:pPr algn="just"/>
            <a:r>
              <a:rPr lang="fr-FR" dirty="0"/>
              <a:t>ils présentent l’inconvénient d’être perméables aux parasites atmosphériques, </a:t>
            </a:r>
          </a:p>
          <a:p>
            <a:pPr algn="just"/>
            <a:r>
              <a:rPr lang="fr-FR" dirty="0"/>
              <a:t>d’où le risque d’atteindre les commandes de ces futurs avions. </a:t>
            </a:r>
          </a:p>
          <a:p>
            <a:pPr algn="just"/>
            <a:r>
              <a:rPr lang="fr-FR" dirty="0"/>
              <a:t>Ces commandes seront électriques, placées sous le contrôle d’ordinateurs, ce qui pose un vrai problème, </a:t>
            </a:r>
          </a:p>
          <a:p>
            <a:pPr algn="just"/>
            <a:r>
              <a:rPr lang="fr-FR" dirty="0"/>
              <a:t>car l’électronique caractérisée par une rapidité de réaction permettra à ces avions d’être plus sûrs que les avions actuels à condition toutefois que les équipements soient placés dans des endroits de l’appareil protégés de la foudre, et faire en sorte que l’information dans l’avion, qu’elle émane du pilote ou d’un système automatique, ne soit pas confondue avec un signal parasite, produit par un éclair.</a:t>
            </a:r>
          </a:p>
          <a:p>
            <a:pPr algn="just"/>
            <a:r>
              <a:rPr lang="fr-FR" dirty="0"/>
              <a:t>Les fibres optiques seront très certainement utilisées dans le futur, pour faire circuler l’information car elles sont insensibles aux parasites. </a:t>
            </a:r>
          </a:p>
        </p:txBody>
      </p:sp>
    </p:spTree>
    <p:extLst>
      <p:ext uri="{BB962C8B-B14F-4D97-AF65-F5344CB8AC3E}">
        <p14:creationId xmlns:p14="http://schemas.microsoft.com/office/powerpoint/2010/main" val="299071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493D6243-FA3E-C902-398D-84041044DBFA}"/>
              </a:ext>
            </a:extLst>
          </p:cNvPr>
          <p:cNvSpPr txBox="1"/>
          <p:nvPr/>
        </p:nvSpPr>
        <p:spPr>
          <a:xfrm>
            <a:off x="637953" y="889844"/>
            <a:ext cx="11068494" cy="3416320"/>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PARASITES ELECTRIQUES</a:t>
            </a:r>
          </a:p>
          <a:p>
            <a:r>
              <a:rPr lang="fr-FR" dirty="0"/>
              <a:t>Ces derniers résultent du fonctionnement d’appareillages de bord tels que :</a:t>
            </a:r>
          </a:p>
          <a:p>
            <a:pPr marL="285750" indent="-285750">
              <a:buFont typeface="Arial" panose="020B0604020202020204" pitchFamily="34" charset="0"/>
              <a:buChar char="•"/>
            </a:pPr>
            <a:r>
              <a:rPr lang="fr-FR" dirty="0"/>
              <a:t>dynamos,</a:t>
            </a:r>
          </a:p>
          <a:p>
            <a:pPr marL="285750" indent="-285750">
              <a:buFont typeface="Arial" panose="020B0604020202020204" pitchFamily="34" charset="0"/>
              <a:buChar char="•"/>
            </a:pPr>
            <a:r>
              <a:rPr lang="fr-FR" dirty="0"/>
              <a:t>moteurs,</a:t>
            </a:r>
          </a:p>
          <a:p>
            <a:pPr marL="285750" indent="-285750">
              <a:buFont typeface="Arial" panose="020B0604020202020204" pitchFamily="34" charset="0"/>
              <a:buChar char="•"/>
            </a:pPr>
            <a:r>
              <a:rPr lang="fr-FR" dirty="0"/>
              <a:t>relais,</a:t>
            </a:r>
          </a:p>
          <a:p>
            <a:pPr marL="285750" indent="-285750">
              <a:buFont typeface="Arial" panose="020B0604020202020204" pitchFamily="34" charset="0"/>
              <a:buChar char="•"/>
            </a:pPr>
            <a:r>
              <a:rPr lang="fr-FR" dirty="0"/>
              <a:t>dispositifs d’allumage.</a:t>
            </a:r>
          </a:p>
          <a:p>
            <a:r>
              <a:rPr lang="fr-FR" dirty="0"/>
              <a:t>Il est donc nécessaire d’éliminer ces parasites, afin qu’ils ne perturbent pas le fonctionnement des récepteurs de bord.</a:t>
            </a:r>
          </a:p>
          <a:p>
            <a:r>
              <a:rPr lang="fr-FR" dirty="0"/>
              <a:t>Les parasites quelle que soit leur nature peuvent être considérés comme un courant électrique  haute fréquence susceptible d’atteindre les récepteurs de différentes façons, à </a:t>
            </a:r>
            <a:r>
              <a:rPr lang="fr-FR" dirty="0" err="1"/>
              <a:t>conditionqu’il</a:t>
            </a:r>
            <a:r>
              <a:rPr lang="fr-FR" dirty="0"/>
              <a:t> y ait couplage entre eux.</a:t>
            </a:r>
          </a:p>
          <a:p>
            <a:r>
              <a:rPr lang="fr-FR" dirty="0"/>
              <a:t>Le couplage se définit comme la façon dont l'énergie électromagnétique ou électrostatique se transmet de la source de parasites aux récepteurs de bord.</a:t>
            </a:r>
          </a:p>
        </p:txBody>
      </p:sp>
    </p:spTree>
    <p:extLst>
      <p:ext uri="{BB962C8B-B14F-4D97-AF65-F5344CB8AC3E}">
        <p14:creationId xmlns:p14="http://schemas.microsoft.com/office/powerpoint/2010/main" val="2432616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C65B6CC6-23A7-AAEB-4F11-065445C57586}"/>
              </a:ext>
            </a:extLst>
          </p:cNvPr>
          <p:cNvSpPr txBox="1"/>
          <p:nvPr/>
        </p:nvSpPr>
        <p:spPr>
          <a:xfrm>
            <a:off x="350874" y="289679"/>
            <a:ext cx="11079125" cy="6463308"/>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fr-FR" b="1" dirty="0"/>
              <a:t>TRANSMISSIONS DES PARASITES</a:t>
            </a:r>
          </a:p>
          <a:p>
            <a:pPr algn="just"/>
            <a:r>
              <a:rPr lang="fr-FR" dirty="0"/>
              <a:t>Ils peuvent se transmettre :</a:t>
            </a:r>
          </a:p>
          <a:p>
            <a:pPr marL="285750" indent="-285750" algn="just">
              <a:buFont typeface="Arial" panose="020B0604020202020204" pitchFamily="34" charset="0"/>
              <a:buChar char="•"/>
            </a:pPr>
            <a:r>
              <a:rPr lang="fr-FR" dirty="0"/>
              <a:t>par conduction,</a:t>
            </a:r>
          </a:p>
          <a:p>
            <a:pPr marL="285750" indent="-285750" algn="just">
              <a:buFont typeface="Arial" panose="020B0604020202020204" pitchFamily="34" charset="0"/>
              <a:buChar char="•"/>
            </a:pPr>
            <a:r>
              <a:rPr lang="fr-FR" dirty="0"/>
              <a:t>par induction,</a:t>
            </a:r>
          </a:p>
          <a:p>
            <a:pPr marL="285750" indent="-285750" algn="just">
              <a:buFont typeface="Arial" panose="020B0604020202020204" pitchFamily="34" charset="0"/>
              <a:buChar char="•"/>
            </a:pPr>
            <a:r>
              <a:rPr lang="fr-FR" dirty="0"/>
              <a:t>par rayonnement.</a:t>
            </a:r>
          </a:p>
          <a:p>
            <a:pPr algn="just"/>
            <a:r>
              <a:rPr lang="fr-FR" b="1" dirty="0"/>
              <a:t>ACOUPLAGE PAR CONDUCTION</a:t>
            </a:r>
          </a:p>
          <a:p>
            <a:pPr algn="just"/>
            <a:r>
              <a:rPr lang="fr-FR" dirty="0"/>
              <a:t>Les courants parasites se propagent par les câbles d’alimentation et peuvent ainsi atteindre les circuits des appareillages radio.</a:t>
            </a:r>
          </a:p>
          <a:p>
            <a:pPr algn="just"/>
            <a:r>
              <a:rPr lang="fr-FR" dirty="0"/>
              <a:t>Remède:</a:t>
            </a:r>
          </a:p>
          <a:p>
            <a:pPr algn="just"/>
            <a:r>
              <a:rPr lang="fr-FR" dirty="0"/>
              <a:t>Cette propagation peut être évitée par l'emploi de filtres placés soit sur les câbles d’alimentation, soit sur l’alimentation du récepteur</a:t>
            </a:r>
          </a:p>
          <a:p>
            <a:pPr algn="just"/>
            <a:r>
              <a:rPr lang="fr-FR" b="1" dirty="0"/>
              <a:t>COUPLAGE PAR INDUCTION</a:t>
            </a:r>
          </a:p>
          <a:p>
            <a:pPr algn="just"/>
            <a:r>
              <a:rPr lang="fr-FR" dirty="0"/>
              <a:t>Les lignes de force du champ magnétique peuvent atteindre les circuits récepteurs si la source de parasites est placée à proximité.</a:t>
            </a:r>
          </a:p>
          <a:p>
            <a:pPr algn="just"/>
            <a:r>
              <a:rPr lang="fr-FR" dirty="0"/>
              <a:t>Remède</a:t>
            </a:r>
          </a:p>
          <a:p>
            <a:pPr algn="just"/>
            <a:r>
              <a:rPr lang="fr-FR" dirty="0"/>
              <a:t>Il faut dériver le champ magnétique parasite, cela conduit à enfermer Soit la source, soit le récepteur, dans un blindage magnétique à haute perméabilité.</a:t>
            </a:r>
          </a:p>
          <a:p>
            <a:pPr algn="just"/>
            <a:r>
              <a:rPr lang="fr-FR" b="1" dirty="0"/>
              <a:t>COUPLAGE PAR RAYONNEMENT</a:t>
            </a:r>
          </a:p>
          <a:p>
            <a:pPr algn="just"/>
            <a:r>
              <a:rPr lang="fr-FR" dirty="0"/>
              <a:t>Les courants parasites HF créent un rayonnement électromagnétique qui se manifeste sous forme d’une énergie rayonnante.</a:t>
            </a:r>
          </a:p>
          <a:p>
            <a:pPr algn="just"/>
            <a:r>
              <a:rPr lang="fr-FR" dirty="0"/>
              <a:t>Remède</a:t>
            </a:r>
          </a:p>
          <a:p>
            <a:pPr algn="just"/>
            <a:r>
              <a:rPr lang="fr-FR" dirty="0"/>
              <a:t>Il suffît d’utiliser des blindages en métal très conducteur (cuivre rouge - aluminium) qui absorbent cette énergie émise</a:t>
            </a:r>
          </a:p>
        </p:txBody>
      </p:sp>
    </p:spTree>
    <p:extLst>
      <p:ext uri="{BB962C8B-B14F-4D97-AF65-F5344CB8AC3E}">
        <p14:creationId xmlns:p14="http://schemas.microsoft.com/office/powerpoint/2010/main" val="257518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3C21E7A9-72CB-96BD-D4BE-0AAEEA2CBD0C}"/>
              </a:ext>
            </a:extLst>
          </p:cNvPr>
          <p:cNvSpPr txBox="1"/>
          <p:nvPr/>
        </p:nvSpPr>
        <p:spPr>
          <a:xfrm>
            <a:off x="440365" y="826699"/>
            <a:ext cx="11429999" cy="1477328"/>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b="1" dirty="0"/>
              <a:t>ORIGINE DES CHARGES</a:t>
            </a:r>
          </a:p>
          <a:p>
            <a:r>
              <a:rPr lang="fr-FR" dirty="0"/>
              <a:t>Un avion se déplaçant à grande vitesse acquiert des charges électrostatiques importantes dont les causes sont :</a:t>
            </a:r>
          </a:p>
          <a:p>
            <a:pPr marL="285750" indent="-285750">
              <a:buFont typeface="Arial" panose="020B0604020202020204" pitchFamily="34" charset="0"/>
              <a:buChar char="•"/>
            </a:pPr>
            <a:r>
              <a:rPr lang="fr-FR" dirty="0"/>
              <a:t>frottement de la surface de l’avion contre des particules de sable, de cristaux de neige, de poussière,</a:t>
            </a:r>
          </a:p>
          <a:p>
            <a:pPr marL="285750" indent="-285750">
              <a:buFont typeface="Arial" panose="020B0604020202020204" pitchFamily="34" charset="0"/>
              <a:buChar char="•"/>
            </a:pPr>
            <a:r>
              <a:rPr lang="fr-FR" dirty="0"/>
              <a:t>impact de l’avion contre des particules possédant des charges électriques importantes (nuages à caractère orageux),</a:t>
            </a:r>
          </a:p>
          <a:p>
            <a:pPr marL="285750" indent="-285750">
              <a:buFont typeface="Arial" panose="020B0604020202020204" pitchFamily="34" charset="0"/>
              <a:buChar char="•"/>
            </a:pPr>
            <a:r>
              <a:rPr lang="fr-FR" dirty="0"/>
              <a:t>élimination mécanique d’ions dans les gaz d’échappement (moteurs, turbines).</a:t>
            </a:r>
          </a:p>
        </p:txBody>
      </p:sp>
      <p:sp>
        <p:nvSpPr>
          <p:cNvPr id="9" name="ZoneTexte 8">
            <a:extLst>
              <a:ext uri="{FF2B5EF4-FFF2-40B4-BE49-F238E27FC236}">
                <a16:creationId xmlns:a16="http://schemas.microsoft.com/office/drawing/2014/main" id="{90557E14-BAAF-BFE8-4E03-FBB1BDA7F82A}"/>
              </a:ext>
            </a:extLst>
          </p:cNvPr>
          <p:cNvSpPr txBox="1"/>
          <p:nvPr/>
        </p:nvSpPr>
        <p:spPr>
          <a:xfrm>
            <a:off x="3750635" y="121991"/>
            <a:ext cx="4510863"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dirty="0"/>
              <a:t>Chapitre 40 : CHARGES ELECTROSTATIQUES</a:t>
            </a:r>
          </a:p>
        </p:txBody>
      </p:sp>
      <p:sp>
        <p:nvSpPr>
          <p:cNvPr id="11" name="ZoneTexte 10">
            <a:extLst>
              <a:ext uri="{FF2B5EF4-FFF2-40B4-BE49-F238E27FC236}">
                <a16:creationId xmlns:a16="http://schemas.microsoft.com/office/drawing/2014/main" id="{436830C3-BFF3-ED36-39A2-925E37AF1D9E}"/>
              </a:ext>
            </a:extLst>
          </p:cNvPr>
          <p:cNvSpPr txBox="1"/>
          <p:nvPr/>
        </p:nvSpPr>
        <p:spPr>
          <a:xfrm>
            <a:off x="440365" y="2614529"/>
            <a:ext cx="11429999" cy="2308324"/>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Ces phénomènes divers accumulent sur l’avion une certaine quantité d’électricité qui donne naissance à un courant de charge pouvant atteindre 1 mA sous des potentiels de 500 000 Volts.</a:t>
            </a:r>
          </a:p>
          <a:p>
            <a:r>
              <a:rPr lang="fr-FR" dirty="0"/>
              <a:t>Ces potentiels dépendent :</a:t>
            </a:r>
          </a:p>
          <a:p>
            <a:pPr marL="285750" indent="-285750">
              <a:buFont typeface="Arial" panose="020B0604020202020204" pitchFamily="34" charset="0"/>
              <a:buChar char="•"/>
            </a:pPr>
            <a:r>
              <a:rPr lang="fr-FR" dirty="0"/>
              <a:t>de la vitesse de l’avion,</a:t>
            </a:r>
          </a:p>
          <a:p>
            <a:pPr marL="285750" indent="-285750">
              <a:buFont typeface="Arial" panose="020B0604020202020204" pitchFamily="34" charset="0"/>
              <a:buChar char="•"/>
            </a:pPr>
            <a:r>
              <a:rPr lang="fr-FR" dirty="0"/>
              <a:t>de sa géométrie extérieure,</a:t>
            </a:r>
          </a:p>
          <a:p>
            <a:pPr marL="285750" indent="-285750">
              <a:buFont typeface="Arial" panose="020B0604020202020204" pitchFamily="34" charset="0"/>
              <a:buChar char="•"/>
            </a:pPr>
            <a:r>
              <a:rPr lang="fr-FR" dirty="0"/>
              <a:t>de la nature des météores traversés,</a:t>
            </a:r>
          </a:p>
          <a:p>
            <a:pPr marL="285750" indent="-285750">
              <a:buFont typeface="Arial" panose="020B0604020202020204" pitchFamily="34" charset="0"/>
              <a:buChar char="•"/>
            </a:pPr>
            <a:r>
              <a:rPr lang="fr-FR" dirty="0"/>
              <a:t>de la température avec un maximum vers - 7°,</a:t>
            </a:r>
          </a:p>
          <a:p>
            <a:pPr marL="285750" indent="-285750">
              <a:buFont typeface="Arial" panose="020B0604020202020204" pitchFamily="34" charset="0"/>
              <a:buChar char="•"/>
            </a:pPr>
            <a:r>
              <a:rPr lang="fr-FR" dirty="0"/>
              <a:t>du régime moteur.</a:t>
            </a:r>
          </a:p>
        </p:txBody>
      </p:sp>
    </p:spTree>
    <p:extLst>
      <p:ext uri="{BB962C8B-B14F-4D97-AF65-F5344CB8AC3E}">
        <p14:creationId xmlns:p14="http://schemas.microsoft.com/office/powerpoint/2010/main" val="4179657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5FC555-45E1-CD88-BF46-32D8F12206FB}"/>
              </a:ext>
            </a:extLst>
          </p:cNvPr>
          <p:cNvSpPr>
            <a:spLocks noGrp="1"/>
          </p:cNvSpPr>
          <p:nvPr>
            <p:ph type="title"/>
          </p:nvPr>
        </p:nvSpPr>
        <p:spPr/>
        <p:txBody>
          <a:bodyPr/>
          <a:lstStyle/>
          <a:p>
            <a:endParaRPr lang="fr-FR"/>
          </a:p>
        </p:txBody>
      </p:sp>
      <p:sp>
        <p:nvSpPr>
          <p:cNvPr id="4" name="ZoneTexte 3">
            <a:extLst>
              <a:ext uri="{FF2B5EF4-FFF2-40B4-BE49-F238E27FC236}">
                <a16:creationId xmlns:a16="http://schemas.microsoft.com/office/drawing/2014/main" id="{DCF21F21-5106-2A5E-41A5-D5FA9523C5DD}"/>
              </a:ext>
            </a:extLst>
          </p:cNvPr>
          <p:cNvSpPr txBox="1"/>
          <p:nvPr/>
        </p:nvSpPr>
        <p:spPr>
          <a:xfrm>
            <a:off x="285307" y="365125"/>
            <a:ext cx="11430000" cy="2585323"/>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Il est donc nécessaire que toutes les pièces métalliques de l’appareil soient au même potentiel, afin d’éviter les décharges électriques entre elles.</a:t>
            </a:r>
          </a:p>
          <a:p>
            <a:r>
              <a:rPr lang="fr-FR" dirty="0"/>
              <a:t>Conséquence :</a:t>
            </a:r>
          </a:p>
          <a:p>
            <a:r>
              <a:rPr lang="fr-FR" dirty="0"/>
              <a:t>On peut considérer que l’avion, au cours de son vol, est caractérisé par une charge auto- induite, et le voisinage de masses électriques (nuages électrisés) peut amener, en des points particuliers, une accumulation d’électricité avec risque de décharge (pouvoir des pointes) :</a:t>
            </a:r>
          </a:p>
          <a:p>
            <a:pPr marL="285750" indent="-285750">
              <a:buFont typeface="Arial" panose="020B0604020202020204" pitchFamily="34" charset="0"/>
              <a:buChar char="•"/>
            </a:pPr>
            <a:r>
              <a:rPr lang="fr-FR" dirty="0"/>
              <a:t>ailes,</a:t>
            </a:r>
          </a:p>
          <a:p>
            <a:pPr marL="285750" indent="-285750">
              <a:buFont typeface="Arial" panose="020B0604020202020204" pitchFamily="34" charset="0"/>
              <a:buChar char="•"/>
            </a:pPr>
            <a:r>
              <a:rPr lang="fr-FR" dirty="0"/>
              <a:t>hélices,</a:t>
            </a:r>
          </a:p>
          <a:p>
            <a:pPr marL="285750" indent="-285750">
              <a:buFont typeface="Arial" panose="020B0604020202020204" pitchFamily="34" charset="0"/>
              <a:buChar char="•"/>
            </a:pPr>
            <a:r>
              <a:rPr lang="fr-FR" dirty="0"/>
              <a:t>mâts d’antennes.</a:t>
            </a:r>
          </a:p>
        </p:txBody>
      </p:sp>
      <p:sp>
        <p:nvSpPr>
          <p:cNvPr id="6" name="ZoneTexte 5">
            <a:extLst>
              <a:ext uri="{FF2B5EF4-FFF2-40B4-BE49-F238E27FC236}">
                <a16:creationId xmlns:a16="http://schemas.microsoft.com/office/drawing/2014/main" id="{1D82491F-DF82-25FE-C5B5-EDFE297593FC}"/>
              </a:ext>
            </a:extLst>
          </p:cNvPr>
          <p:cNvSpPr txBox="1"/>
          <p:nvPr/>
        </p:nvSpPr>
        <p:spPr>
          <a:xfrm>
            <a:off x="243663" y="2325515"/>
            <a:ext cx="11513288" cy="3416320"/>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fr-FR" b="1" dirty="0"/>
              <a:t>NECESSITE DE LIMITER LE POTENTIEL DE L’AVION</a:t>
            </a:r>
          </a:p>
          <a:p>
            <a:pPr algn="just"/>
            <a:r>
              <a:rPr lang="fr-FR" dirty="0"/>
              <a:t>La solution consiste à utiliser des </a:t>
            </a:r>
            <a:r>
              <a:rPr lang="fr-FR" dirty="0" err="1"/>
              <a:t>déperditeurs</a:t>
            </a:r>
            <a:r>
              <a:rPr lang="fr-FR" dirty="0"/>
              <a:t> de potentiels qui, basés sur la propriété des pointes, sont placés sur les bords de fuite des ailes. </a:t>
            </a:r>
          </a:p>
          <a:p>
            <a:pPr algn="just"/>
            <a:r>
              <a:rPr lang="fr-FR" dirty="0"/>
              <a:t>Leur rôle est d’écouler les charges électrostatiques, ce qui a pour effet de limiter le potentiel de l’avion, ainsi que de canaliser les phénomènes d'effluves.</a:t>
            </a:r>
          </a:p>
          <a:p>
            <a:pPr algn="just"/>
            <a:r>
              <a:rPr lang="fr-FR" dirty="0"/>
              <a:t>On utilise pour ce faire :</a:t>
            </a:r>
          </a:p>
          <a:p>
            <a:pPr algn="just"/>
            <a:r>
              <a:rPr lang="fr-FR" dirty="0"/>
              <a:t>-	des pointes de tungstène,</a:t>
            </a:r>
          </a:p>
          <a:p>
            <a:pPr algn="just"/>
            <a:r>
              <a:rPr lang="fr-FR" dirty="0"/>
              <a:t>-	des. mèches de coton imprégnées de sels d’argent,</a:t>
            </a:r>
          </a:p>
          <a:p>
            <a:pPr algn="just"/>
            <a:r>
              <a:rPr lang="fr-FR" dirty="0"/>
              <a:t>-	plus récemment, des pointes métalliques en forme de faisceaux, un cadmiage particulièrement soigné les protégeant contre la corrosion.</a:t>
            </a:r>
          </a:p>
          <a:p>
            <a:pPr algn="just"/>
            <a:r>
              <a:rPr lang="fr-FR" dirty="0"/>
              <a:t>On peut ainsi abaisser le potentiel électrostatique de l’avion, à une valeur ne dépassant pas 10 000 Volts, pratiquement sans danger pour le personnel</a:t>
            </a:r>
          </a:p>
        </p:txBody>
      </p:sp>
    </p:spTree>
    <p:extLst>
      <p:ext uri="{BB962C8B-B14F-4D97-AF65-F5344CB8AC3E}">
        <p14:creationId xmlns:p14="http://schemas.microsoft.com/office/powerpoint/2010/main" val="54241394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753</Words>
  <Application>Microsoft Office PowerPoint</Application>
  <PresentationFormat>Grand écran</PresentationFormat>
  <Paragraphs>67</Paragraphs>
  <Slides>6</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6</vt:i4>
      </vt:variant>
    </vt:vector>
  </HeadingPairs>
  <TitlesOfParts>
    <vt:vector size="10" baseType="lpstr">
      <vt:lpstr>Arial</vt:lpstr>
      <vt:lpstr>Calibri</vt:lpstr>
      <vt:lpstr>Calibri Light</vt:lpstr>
      <vt:lpstr>Thème Office</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Ahmed Youssef</dc:creator>
  <cp:lastModifiedBy>Ahmed Youssef</cp:lastModifiedBy>
  <cp:revision>1</cp:revision>
  <dcterms:created xsi:type="dcterms:W3CDTF">2022-12-09T09:50:52Z</dcterms:created>
  <dcterms:modified xsi:type="dcterms:W3CDTF">2022-12-09T09:51:19Z</dcterms:modified>
</cp:coreProperties>
</file>