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243897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123118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298329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321620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10869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C4AD82E-3186-43FF-AC8F-5EF866A5CDF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269686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C4AD82E-3186-43FF-AC8F-5EF866A5CDF8}"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239185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C4AD82E-3186-43FF-AC8F-5EF866A5CDF8}"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72196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C4AD82E-3186-43FF-AC8F-5EF866A5CDF8}"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14844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C4AD82E-3186-43FF-AC8F-5EF866A5CDF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30549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C4AD82E-3186-43FF-AC8F-5EF866A5CDF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D390488-E160-4364-89DC-AE4E20443D6A}" type="slidenum">
              <a:rPr lang="fr-FR" smtClean="0"/>
              <a:t>‹N°›</a:t>
            </a:fld>
            <a:endParaRPr lang="fr-FR"/>
          </a:p>
        </p:txBody>
      </p:sp>
    </p:spTree>
    <p:extLst>
      <p:ext uri="{BB962C8B-B14F-4D97-AF65-F5344CB8AC3E}">
        <p14:creationId xmlns:p14="http://schemas.microsoft.com/office/powerpoint/2010/main" val="221529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AD82E-3186-43FF-AC8F-5EF866A5CDF8}"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90488-E160-4364-89DC-AE4E20443D6A}" type="slidenum">
              <a:rPr lang="fr-FR" smtClean="0"/>
              <a:t>‹N°›</a:t>
            </a:fld>
            <a:endParaRPr lang="fr-FR"/>
          </a:p>
        </p:txBody>
      </p:sp>
    </p:spTree>
    <p:extLst>
      <p:ext uri="{BB962C8B-B14F-4D97-AF65-F5344CB8AC3E}">
        <p14:creationId xmlns:p14="http://schemas.microsoft.com/office/powerpoint/2010/main" val="3809792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73261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Rectangle 4"/>
          <p:cNvSpPr/>
          <p:nvPr/>
        </p:nvSpPr>
        <p:spPr>
          <a:xfrm>
            <a:off x="0" y="768467"/>
            <a:ext cx="7576457" cy="53553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smtClean="0"/>
              <a:t>5 - Champ électromagnétique</a:t>
            </a:r>
          </a:p>
          <a:p>
            <a:r>
              <a:rPr lang="fr-FR" dirty="0" smtClean="0"/>
              <a:t>Les particules chargées sont soumises à une force appelée force de Lorentz dont l'expression est :</a:t>
            </a:r>
          </a:p>
          <a:p>
            <a:r>
              <a:rPr lang="fr-FR" dirty="0" smtClean="0"/>
              <a:t>F : force en newtons q : charge de la particule en coulombs E : champ électrique en volts/mètre v : vitesse de la particule en m/s B : champ magnétique en teslas</a:t>
            </a:r>
          </a:p>
          <a:p>
            <a:r>
              <a:rPr lang="fr-FR" dirty="0" smtClean="0"/>
              <a:t>Une particule chargée immobile (v = 0) rayonnera seulement un champ électrique E homogène dans l'espace (figure 9.11).</a:t>
            </a:r>
          </a:p>
          <a:p>
            <a:r>
              <a:rPr lang="fr-FR" dirty="0" smtClean="0"/>
              <a:t>F= </a:t>
            </a:r>
            <a:r>
              <a:rPr lang="fr-FR" dirty="0" err="1" smtClean="0"/>
              <a:t>qB</a:t>
            </a:r>
            <a:r>
              <a:rPr lang="fr-FR" dirty="0" smtClean="0"/>
              <a:t> + </a:t>
            </a:r>
            <a:r>
              <a:rPr lang="fr-FR" dirty="0" err="1" smtClean="0"/>
              <a:t>qvAB</a:t>
            </a:r>
            <a:endParaRPr lang="fr-FR" dirty="0" smtClean="0"/>
          </a:p>
          <a:p>
            <a:r>
              <a:rPr lang="fr-FR" dirty="0" smtClean="0"/>
              <a:t>Une particule chargée se déplaçant dans un conducteur rayonnera un champ électrique E et un champ magnétique B orthogonal à E</a:t>
            </a:r>
          </a:p>
          <a:p>
            <a:r>
              <a:rPr lang="fr-FR" dirty="0" smtClean="0"/>
              <a:t>L'équation de la force de Lorentz n'est pas à connaître, elle ne sert ici qu'en termes qualitatifs.</a:t>
            </a:r>
          </a:p>
          <a:p>
            <a:r>
              <a:rPr lang="fr-FR" dirty="0" smtClean="0"/>
              <a:t>Un conducteur parcouru par un courant électrique génère autour de lui deux champs orthogonaux indissociables :</a:t>
            </a:r>
          </a:p>
          <a:p>
            <a:r>
              <a:rPr lang="fr-FR" dirty="0" smtClean="0"/>
              <a:t>-	un champ électrique ;</a:t>
            </a:r>
          </a:p>
          <a:p>
            <a:r>
              <a:rPr lang="fr-FR" dirty="0" smtClean="0"/>
              <a:t>-	un champ magnétique.</a:t>
            </a:r>
          </a:p>
          <a:p>
            <a:r>
              <a:rPr lang="fr-FR" dirty="0" smtClean="0"/>
              <a:t>Cette constatation est importante pour comprendre les principes de la génératrice expliqués plus loin dans le cours.</a:t>
            </a:r>
            <a:endParaRPr lang="fr-FR" dirty="0"/>
          </a:p>
        </p:txBody>
      </p:sp>
      <p:pic>
        <p:nvPicPr>
          <p:cNvPr id="6" name="Espace réservé du contenu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7552" y="1138206"/>
            <a:ext cx="1981440" cy="1552000"/>
          </a:xfrm>
          <a:prstGeom prst="rect">
            <a:avLst/>
          </a:prstGeom>
          <a:noFill/>
          <a:ln>
            <a:noFill/>
          </a:ln>
        </p:spPr>
      </p:pic>
      <p:pic>
        <p:nvPicPr>
          <p:cNvPr id="7" name="Image 6"/>
          <p:cNvPicPr>
            <a:picLocks noChangeAspect="1"/>
          </p:cNvPicPr>
          <p:nvPr/>
        </p:nvPicPr>
        <p:blipFill>
          <a:blip r:embed="rId3"/>
          <a:stretch>
            <a:fillRect/>
          </a:stretch>
        </p:blipFill>
        <p:spPr>
          <a:xfrm>
            <a:off x="7852781" y="3446123"/>
            <a:ext cx="4010066" cy="3015321"/>
          </a:xfrm>
          <a:prstGeom prst="rect">
            <a:avLst/>
          </a:prstGeom>
        </p:spPr>
      </p:pic>
    </p:spTree>
    <p:extLst>
      <p:ext uri="{BB962C8B-B14F-4D97-AF65-F5344CB8AC3E}">
        <p14:creationId xmlns:p14="http://schemas.microsoft.com/office/powerpoint/2010/main" val="137852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5" name="Espace réservé du contenu 4"/>
          <p:cNvPicPr>
            <a:picLocks noGrp="1" noChangeAspect="1"/>
          </p:cNvPicPr>
          <p:nvPr>
            <p:ph idx="1"/>
          </p:nvPr>
        </p:nvPicPr>
        <p:blipFill>
          <a:blip r:embed="rId2"/>
          <a:stretch>
            <a:fillRect/>
          </a:stretch>
        </p:blipFill>
        <p:spPr>
          <a:xfrm>
            <a:off x="8407901" y="1690688"/>
            <a:ext cx="2786400" cy="1831360"/>
          </a:xfrm>
          <a:prstGeom prst="rect">
            <a:avLst/>
          </a:prstGeom>
        </p:spPr>
      </p:pic>
      <p:sp>
        <p:nvSpPr>
          <p:cNvPr id="4" name="Rectangle 3"/>
          <p:cNvSpPr/>
          <p:nvPr/>
        </p:nvSpPr>
        <p:spPr>
          <a:xfrm>
            <a:off x="601682" y="541017"/>
            <a:ext cx="6096000" cy="452431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fr-FR" dirty="0" smtClean="0"/>
              <a:t>En utilisant deux armatures planes et une feuille d'isolant (par exemple, du mica) en guise de diélectrique, il est possible de réaliser un condensateur de grande capacité de stockage et de plus faible encombrement que la bouteille de Leyde.</a:t>
            </a:r>
          </a:p>
          <a:p>
            <a:endParaRPr lang="fr-FR" dirty="0" smtClean="0"/>
          </a:p>
          <a:p>
            <a:r>
              <a:rPr lang="fr-FR" dirty="0" smtClean="0"/>
              <a:t>La capacité du condensateur est proportionnelle à la surface S commune aux deux armatures, et inversement proportionnelle à la distance séparant les armatures (donc à l'épaisseur du diélectrique).</a:t>
            </a:r>
          </a:p>
          <a:p>
            <a:endParaRPr lang="fr-FR" dirty="0" smtClean="0"/>
          </a:p>
          <a:p>
            <a:r>
              <a:rPr lang="fr-FR" dirty="0" smtClean="0"/>
              <a:t>Cette surface peut être augmentée en multipliant les couches armature/diélectrique.</a:t>
            </a:r>
          </a:p>
          <a:p>
            <a:endParaRPr lang="fr-FR" dirty="0" smtClean="0"/>
          </a:p>
          <a:p>
            <a:r>
              <a:rPr lang="fr-FR" dirty="0" smtClean="0"/>
              <a:t>Enfin, la nature de l'isolant utilisé comme diélectrique influe sur la capacité du condensateur.</a:t>
            </a:r>
          </a:p>
          <a:p>
            <a:r>
              <a:rPr lang="fr-FR" dirty="0" smtClean="0"/>
              <a:t>Figure 9.38.</a:t>
            </a:r>
            <a:endParaRPr lang="fr-FR" dirty="0"/>
          </a:p>
        </p:txBody>
      </p:sp>
    </p:spTree>
    <p:extLst>
      <p:ext uri="{BB962C8B-B14F-4D97-AF65-F5344CB8AC3E}">
        <p14:creationId xmlns:p14="http://schemas.microsoft.com/office/powerpoint/2010/main" val="267132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p:cNvPicPr>
            <a:picLocks noGrp="1" noChangeAspect="1"/>
          </p:cNvPicPr>
          <p:nvPr>
            <p:ph idx="1"/>
          </p:nvPr>
        </p:nvPicPr>
        <p:blipFill>
          <a:blip r:embed="rId2"/>
          <a:stretch>
            <a:fillRect/>
          </a:stretch>
        </p:blipFill>
        <p:spPr>
          <a:xfrm>
            <a:off x="2379299" y="741124"/>
            <a:ext cx="5913360" cy="2506480"/>
          </a:xfrm>
          <a:prstGeom prst="rect">
            <a:avLst/>
          </a:prstGeom>
        </p:spPr>
      </p:pic>
    </p:spTree>
    <p:extLst>
      <p:ext uri="{BB962C8B-B14F-4D97-AF65-F5344CB8AC3E}">
        <p14:creationId xmlns:p14="http://schemas.microsoft.com/office/powerpoint/2010/main" val="275491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6" name="Espace réservé du contenu 5"/>
          <p:cNvPicPr>
            <a:picLocks noGrp="1" noChangeAspect="1"/>
          </p:cNvPicPr>
          <p:nvPr>
            <p:ph idx="1"/>
          </p:nvPr>
        </p:nvPicPr>
        <p:blipFill>
          <a:blip r:embed="rId2"/>
          <a:stretch>
            <a:fillRect/>
          </a:stretch>
        </p:blipFill>
        <p:spPr>
          <a:xfrm>
            <a:off x="4663044" y="1690688"/>
            <a:ext cx="7647121" cy="2692720"/>
          </a:xfrm>
          <a:prstGeom prst="rect">
            <a:avLst/>
          </a:prstGeom>
        </p:spPr>
      </p:pic>
      <p:sp>
        <p:nvSpPr>
          <p:cNvPr id="5" name="Rectangle 4"/>
          <p:cNvSpPr/>
          <p:nvPr/>
        </p:nvSpPr>
        <p:spPr>
          <a:xfrm>
            <a:off x="328551" y="1100277"/>
            <a:ext cx="6096000" cy="50783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fr-FR" dirty="0" smtClean="0"/>
              <a:t>b) Types de condensateurs</a:t>
            </a:r>
          </a:p>
          <a:p>
            <a:endParaRPr lang="fr-FR" dirty="0" smtClean="0"/>
          </a:p>
          <a:p>
            <a:r>
              <a:rPr lang="fr-FR" dirty="0" smtClean="0"/>
              <a:t>Les condensateurs sont, fixes ou variables, polarisés ou non polarisés.</a:t>
            </a:r>
          </a:p>
          <a:p>
            <a:endParaRPr lang="fr-FR" dirty="0" smtClean="0"/>
          </a:p>
          <a:p>
            <a:r>
              <a:rPr lang="fr-FR" dirty="0" smtClean="0"/>
              <a:t>Les condensateurs fixes sont souvent fabriqués avec un isolant de type papier et avec des armatures en feuilles d'aluminium roulées en cylindre.</a:t>
            </a:r>
          </a:p>
          <a:p>
            <a:endParaRPr lang="fr-FR" dirty="0" smtClean="0"/>
          </a:p>
          <a:p>
            <a:r>
              <a:rPr lang="fr-FR" dirty="0" smtClean="0"/>
              <a:t>Les condensateurs variables sont constitués d'armatures métalliques : l'une est fixe, l'autre mobile et montée sur un axe.</a:t>
            </a:r>
          </a:p>
          <a:p>
            <a:endParaRPr lang="fr-FR" dirty="0" smtClean="0"/>
          </a:p>
          <a:p>
            <a:r>
              <a:rPr lang="fr-FR" dirty="0" smtClean="0"/>
              <a:t>On peut ainsi faire varier la surface des armatures en regard, et donc la capacité. Ils n'ont d'usage qu'en radio.</a:t>
            </a:r>
          </a:p>
          <a:p>
            <a:endParaRPr lang="fr-FR" dirty="0" smtClean="0"/>
          </a:p>
          <a:p>
            <a:r>
              <a:rPr lang="fr-FR" dirty="0" smtClean="0"/>
              <a:t>Contrairement aux condensateurs non polarisés, les condensateurs polarisés doivent respecter un sens de branchement sous peine de destruction.</a:t>
            </a:r>
            <a:endParaRPr lang="fr-FR" dirty="0"/>
          </a:p>
        </p:txBody>
      </p:sp>
    </p:spTree>
    <p:extLst>
      <p:ext uri="{BB962C8B-B14F-4D97-AF65-F5344CB8AC3E}">
        <p14:creationId xmlns:p14="http://schemas.microsoft.com/office/powerpoint/2010/main" val="246718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Cedensateurs</a:t>
            </a:r>
            <a:r>
              <a:rPr lang="fr-FR" dirty="0" smtClean="0"/>
              <a:t> en </a:t>
            </a:r>
            <a:r>
              <a:rPr lang="fr-FR" dirty="0" err="1" smtClean="0"/>
              <a:t>series</a:t>
            </a:r>
            <a:endParaRPr lang="fr-FR" dirty="0"/>
          </a:p>
        </p:txBody>
      </p:sp>
      <p:pic>
        <p:nvPicPr>
          <p:cNvPr id="5" name="Image 4"/>
          <p:cNvPicPr>
            <a:picLocks noChangeAspect="1"/>
          </p:cNvPicPr>
          <p:nvPr/>
        </p:nvPicPr>
        <p:blipFill>
          <a:blip r:embed="rId2"/>
          <a:stretch>
            <a:fillRect/>
          </a:stretch>
        </p:blipFill>
        <p:spPr>
          <a:xfrm>
            <a:off x="6005939" y="2590817"/>
            <a:ext cx="5192492" cy="3488745"/>
          </a:xfrm>
          <a:prstGeom prst="rect">
            <a:avLst/>
          </a:prstGeom>
        </p:spPr>
      </p:pic>
      <p:pic>
        <p:nvPicPr>
          <p:cNvPr id="7" name="Espace réservé du contenu 6"/>
          <p:cNvPicPr>
            <a:picLocks noGrp="1" noChangeAspect="1"/>
          </p:cNvPicPr>
          <p:nvPr>
            <p:ph idx="1"/>
          </p:nvPr>
        </p:nvPicPr>
        <p:blipFill>
          <a:blip r:embed="rId3"/>
          <a:stretch>
            <a:fillRect/>
          </a:stretch>
        </p:blipFill>
        <p:spPr>
          <a:xfrm>
            <a:off x="459320" y="2576945"/>
            <a:ext cx="5372812" cy="3502617"/>
          </a:xfrm>
          <a:prstGeom prst="rect">
            <a:avLst/>
          </a:prstGeom>
        </p:spPr>
      </p:pic>
    </p:spTree>
    <p:extLst>
      <p:ext uri="{BB962C8B-B14F-4D97-AF65-F5344CB8AC3E}">
        <p14:creationId xmlns:p14="http://schemas.microsoft.com/office/powerpoint/2010/main" val="19156279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349</Words>
  <Application>Microsoft Office PowerPoint</Application>
  <PresentationFormat>Grand écran</PresentationFormat>
  <Paragraphs>31</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Cedensateurs en series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2</cp:revision>
  <dcterms:created xsi:type="dcterms:W3CDTF">2022-12-09T10:56:35Z</dcterms:created>
  <dcterms:modified xsi:type="dcterms:W3CDTF">2022-12-09T11:00:42Z</dcterms:modified>
</cp:coreProperties>
</file>