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7" r:id="rId4"/>
    <p:sldId id="268" r:id="rId5"/>
    <p:sldId id="269" r:id="rId6"/>
    <p:sldId id="270" r:id="rId7"/>
    <p:sldId id="259" r:id="rId8"/>
    <p:sldId id="260" r:id="rId9"/>
    <p:sldId id="271" r:id="rId10"/>
    <p:sldId id="277" r:id="rId11"/>
    <p:sldId id="278" r:id="rId12"/>
    <p:sldId id="258" r:id="rId13"/>
    <p:sldId id="261" r:id="rId14"/>
    <p:sldId id="262" r:id="rId15"/>
    <p:sldId id="263" r:id="rId16"/>
    <p:sldId id="264"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55EFD2FD-0F87-4C32-BD0A-DF5D8BC18B69}"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232937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5EFD2FD-0F87-4C32-BD0A-DF5D8BC18B69}"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219863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5EFD2FD-0F87-4C32-BD0A-DF5D8BC18B69}"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212317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5EFD2FD-0F87-4C32-BD0A-DF5D8BC18B69}"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230900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5EFD2FD-0F87-4C32-BD0A-DF5D8BC18B69}"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175524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5EFD2FD-0F87-4C32-BD0A-DF5D8BC18B69}" type="datetimeFigureOut">
              <a:rPr lang="fr-FR" smtClean="0"/>
              <a:t>15/12/2022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197792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5EFD2FD-0F87-4C32-BD0A-DF5D8BC18B69}" type="datetimeFigureOut">
              <a:rPr lang="fr-FR" smtClean="0"/>
              <a:t>15/12/2022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157287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5EFD2FD-0F87-4C32-BD0A-DF5D8BC18B69}" type="datetimeFigureOut">
              <a:rPr lang="fr-FR" smtClean="0"/>
              <a:t>15/12/2022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26304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5EFD2FD-0F87-4C32-BD0A-DF5D8BC18B69}" type="datetimeFigureOut">
              <a:rPr lang="fr-FR" smtClean="0"/>
              <a:t>15/12/2022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186165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5EFD2FD-0F87-4C32-BD0A-DF5D8BC18B69}" type="datetimeFigureOut">
              <a:rPr lang="fr-FR" smtClean="0"/>
              <a:t>15/12/2022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322712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5EFD2FD-0F87-4C32-BD0A-DF5D8BC18B69}" type="datetimeFigureOut">
              <a:rPr lang="fr-FR" smtClean="0"/>
              <a:t>15/12/2022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9DBB24D-629D-42BC-85DE-167EF6D280A5}" type="slidenum">
              <a:rPr lang="fr-FR" smtClean="0"/>
              <a:t>‹N°›</a:t>
            </a:fld>
            <a:endParaRPr lang="fr-FR"/>
          </a:p>
        </p:txBody>
      </p:sp>
    </p:spTree>
    <p:extLst>
      <p:ext uri="{BB962C8B-B14F-4D97-AF65-F5344CB8AC3E}">
        <p14:creationId xmlns:p14="http://schemas.microsoft.com/office/powerpoint/2010/main" val="150130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FD2FD-0F87-4C32-BD0A-DF5D8BC18B69}" type="datetimeFigureOut">
              <a:rPr lang="fr-FR" smtClean="0"/>
              <a:t>15/12/2022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BB24D-629D-42BC-85DE-167EF6D280A5}" type="slidenum">
              <a:rPr lang="fr-FR" smtClean="0"/>
              <a:t>‹N°›</a:t>
            </a:fld>
            <a:endParaRPr lang="fr-FR"/>
          </a:p>
        </p:txBody>
      </p:sp>
    </p:spTree>
    <p:extLst>
      <p:ext uri="{BB962C8B-B14F-4D97-AF65-F5344CB8AC3E}">
        <p14:creationId xmlns:p14="http://schemas.microsoft.com/office/powerpoint/2010/main" val="250876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43E66F8-48B6-333E-BBE0-6BF85BD5F8FA}"/>
              </a:ext>
            </a:extLst>
          </p:cNvPr>
          <p:cNvSpPr txBox="1"/>
          <p:nvPr/>
        </p:nvSpPr>
        <p:spPr>
          <a:xfrm>
            <a:off x="527759" y="1568980"/>
            <a:ext cx="6254041"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lnSpc>
                <a:spcPct val="150000"/>
              </a:lnSpc>
            </a:pPr>
            <a:r>
              <a:rPr lang="fr-FR" sz="1800" spc="-50" dirty="0">
                <a:effectLst/>
                <a:ea typeface="Times New Roman" panose="02020603050405020304" pitchFamily="18" charset="0"/>
              </a:rPr>
              <a:t>Ce sont des sources auxiliaires d’énergie à bord de l’avion dont le rôle est d’assurer :</a:t>
            </a:r>
          </a:p>
          <a:p>
            <a:pPr marL="342900" lvl="0" indent="-342900" algn="just">
              <a:lnSpc>
                <a:spcPct val="150000"/>
              </a:lnSpc>
              <a:buClr>
                <a:srgbClr val="000000"/>
              </a:buClr>
              <a:buSzPts val="1200"/>
              <a:buFont typeface="Symbol" panose="05050102010706020507" pitchFamily="18" charset="2"/>
              <a:buChar char="-"/>
              <a:tabLst>
                <a:tab pos="215900" algn="l"/>
              </a:tabLst>
            </a:pPr>
            <a:r>
              <a:rPr lang="fr-FR" sz="1800" u="none" strike="noStrike" spc="-50" dirty="0">
                <a:effectLst/>
                <a:ea typeface="Times New Roman" panose="02020603050405020304" pitchFamily="18" charset="0"/>
                <a:cs typeface="Times New Roman" panose="02020603050405020304" pitchFamily="18" charset="0"/>
              </a:rPr>
              <a:t>l’alimentation des servitudes de secours, en cas de panne des générateurs principaux, pendant un temps limité</a:t>
            </a:r>
          </a:p>
          <a:p>
            <a:pPr marL="342900" lvl="0" indent="-342900" algn="just">
              <a:lnSpc>
                <a:spcPct val="150000"/>
              </a:lnSpc>
              <a:buClr>
                <a:srgbClr val="000000"/>
              </a:buClr>
              <a:buSzPts val="1200"/>
              <a:buFont typeface="Symbol" panose="05050102010706020507" pitchFamily="18" charset="2"/>
              <a:buChar char="-"/>
              <a:tabLst>
                <a:tab pos="215900" algn="l"/>
              </a:tabLst>
            </a:pPr>
            <a:r>
              <a:rPr lang="fr-FR" sz="1800" u="none" strike="noStrike" spc="-50" dirty="0">
                <a:effectLst/>
                <a:ea typeface="Times New Roman" panose="02020603050405020304" pitchFamily="18" charset="0"/>
                <a:cs typeface="Times New Roman" panose="02020603050405020304" pitchFamily="18" charset="0"/>
              </a:rPr>
              <a:t>branchées en parallèle sur les dynamos, elles fonctionnent en tampon pour amortir les variations de courant sur le circuit</a:t>
            </a:r>
          </a:p>
          <a:p>
            <a:pPr marL="342900" lvl="0" indent="-342900" algn="just">
              <a:lnSpc>
                <a:spcPct val="150000"/>
              </a:lnSpc>
              <a:buClr>
                <a:srgbClr val="000000"/>
              </a:buClr>
              <a:buSzPts val="1200"/>
              <a:buFont typeface="Symbol" panose="05050102010706020507" pitchFamily="18" charset="2"/>
              <a:buChar char="-"/>
              <a:tabLst>
                <a:tab pos="215900" algn="l"/>
              </a:tabLst>
            </a:pPr>
            <a:r>
              <a:rPr lang="fr-FR" sz="1800" u="none" strike="noStrike" spc="-50" dirty="0" smtClean="0">
                <a:effectLst/>
                <a:ea typeface="Times New Roman" panose="02020603050405020304" pitchFamily="18" charset="0"/>
                <a:cs typeface="Times New Roman" panose="02020603050405020304" pitchFamily="18" charset="0"/>
              </a:rPr>
              <a:t>capacité : les </a:t>
            </a:r>
            <a:r>
              <a:rPr lang="fr-FR" sz="1800" u="none" strike="noStrike" spc="-50" dirty="0">
                <a:effectLst/>
                <a:ea typeface="Times New Roman" panose="02020603050405020304" pitchFamily="18" charset="0"/>
                <a:cs typeface="Times New Roman" panose="02020603050405020304" pitchFamily="18" charset="0"/>
              </a:rPr>
              <a:t>batteries doivent pouvoir assurer le démarrage d’un ou deux moteurs, ainsi que de l’APU.</a:t>
            </a:r>
          </a:p>
        </p:txBody>
      </p:sp>
      <p:sp>
        <p:nvSpPr>
          <p:cNvPr id="7" name="ZoneTexte 6">
            <a:extLst>
              <a:ext uri="{FF2B5EF4-FFF2-40B4-BE49-F238E27FC236}">
                <a16:creationId xmlns:a16="http://schemas.microsoft.com/office/drawing/2014/main" id="{69621844-5120-2711-7F09-DEAEEBFC7240}"/>
              </a:ext>
            </a:extLst>
          </p:cNvPr>
          <p:cNvSpPr txBox="1"/>
          <p:nvPr/>
        </p:nvSpPr>
        <p:spPr>
          <a:xfrm>
            <a:off x="3273321" y="178584"/>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SOURCE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AUXILIAIRE D’ENERGIE</a:t>
            </a:r>
          </a:p>
        </p:txBody>
      </p:sp>
      <p:sp>
        <p:nvSpPr>
          <p:cNvPr id="3" name="ZoneTexte 2">
            <a:extLst>
              <a:ext uri="{FF2B5EF4-FFF2-40B4-BE49-F238E27FC236}">
                <a16:creationId xmlns:a16="http://schemas.microsoft.com/office/drawing/2014/main" id="{2647F7CA-F76C-B95A-5332-D5A6177BA8A5}"/>
              </a:ext>
            </a:extLst>
          </p:cNvPr>
          <p:cNvSpPr txBox="1"/>
          <p:nvPr/>
        </p:nvSpPr>
        <p:spPr>
          <a:xfrm>
            <a:off x="4411533" y="688020"/>
            <a:ext cx="34730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BATTERIES D’ACCUMULATEURS</a:t>
            </a:r>
          </a:p>
        </p:txBody>
      </p:sp>
      <p:pic>
        <p:nvPicPr>
          <p:cNvPr id="6" name="Picture 2" descr="Sichuan Changhong Battery Co Batterie Ni-Cd pour avion">
            <a:extLst>
              <a:ext uri="{FF2B5EF4-FFF2-40B4-BE49-F238E27FC236}">
                <a16:creationId xmlns:a16="http://schemas.microsoft.com/office/drawing/2014/main" id="{43AC2292-46C7-3DBC-9351-57A303B5B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762" y="2189466"/>
            <a:ext cx="3898789" cy="2756566"/>
          </a:xfrm>
          <a:prstGeom prst="rect">
            <a:avLst/>
          </a:prstGeom>
          <a:ex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56458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4058FCA-B7F8-58E3-8D34-E06C0B34D4D7}"/>
                  </a:ext>
                </a:extLst>
              </p:cNvPr>
              <p:cNvSpPr txBox="1"/>
              <p:nvPr/>
            </p:nvSpPr>
            <p:spPr>
              <a:xfrm>
                <a:off x="838200" y="4005855"/>
                <a:ext cx="10274300" cy="200958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n </a:t>
                </a:r>
                <a:r>
                  <a:rPr lang="fr-FR" dirty="0"/>
                  <a:t>éléments générateurs, chacun développe une FEM e</a:t>
                </a:r>
              </a:p>
              <a:p>
                <a:pPr algn="ctr"/>
                <a:r>
                  <a:rPr lang="fr-FR" b="1" dirty="0"/>
                  <a:t>E=ne</a:t>
                </a:r>
              </a:p>
              <a:p>
                <a:r>
                  <a:rPr lang="fr-FR" dirty="0"/>
                  <a:t>r la résistance interne de chaque générateur</a:t>
                </a:r>
              </a:p>
              <a:p>
                <a:r>
                  <a:rPr lang="fr-FR" dirty="0"/>
                  <a:t>R la résistance du circuit d’utilisation</a:t>
                </a:r>
              </a:p>
              <a:p>
                <a:r>
                  <a:rPr lang="fr-FR" dirty="0"/>
                  <a:t>Le courant débité est donné par la relation (Loi d’Ohm) : </a:t>
                </a:r>
                <a:endParaRPr lang="fr-FR" dirty="0" smtClean="0"/>
              </a:p>
              <a:p>
                <a:pPr/>
                <a14:m>
                  <m:oMathPara xmlns:m="http://schemas.openxmlformats.org/officeDocument/2006/math">
                    <m:oMathParaPr>
                      <m:jc m:val="centerGroup"/>
                    </m:oMathParaPr>
                    <m:oMath xmlns:m="http://schemas.openxmlformats.org/officeDocument/2006/math">
                      <m:r>
                        <a:rPr lang="fr-FR" sz="2000" b="1" i="1" dirty="0" smtClean="0">
                          <a:latin typeface="Cambria Math" panose="02040503050406030204" pitchFamily="18" charset="0"/>
                        </a:rPr>
                        <m:t>𝑰</m:t>
                      </m:r>
                      <m:r>
                        <a:rPr lang="fr-FR" sz="2000" b="1" i="1" dirty="0" smtClean="0">
                          <a:latin typeface="Cambria Math" panose="02040503050406030204" pitchFamily="18" charset="0"/>
                        </a:rPr>
                        <m:t>=</m:t>
                      </m:r>
                      <m:f>
                        <m:fPr>
                          <m:ctrlPr>
                            <a:rPr lang="fr-FR" sz="2000" b="1" i="1" dirty="0" smtClean="0">
                              <a:latin typeface="Cambria Math" panose="02040503050406030204" pitchFamily="18" charset="0"/>
                            </a:rPr>
                          </m:ctrlPr>
                        </m:fPr>
                        <m:num>
                          <m:r>
                            <a:rPr lang="de-DE" sz="2000" b="1" i="1" dirty="0" smtClean="0">
                              <a:latin typeface="Cambria Math" panose="02040503050406030204" pitchFamily="18" charset="0"/>
                            </a:rPr>
                            <m:t>𝒏𝒆</m:t>
                          </m:r>
                        </m:num>
                        <m:den>
                          <m:r>
                            <a:rPr lang="de-DE" sz="2000" b="1" i="1" dirty="0" smtClean="0">
                              <a:latin typeface="Cambria Math" panose="02040503050406030204" pitchFamily="18" charset="0"/>
                            </a:rPr>
                            <m:t>𝑹</m:t>
                          </m:r>
                          <m:r>
                            <a:rPr lang="de-DE" sz="2000" b="1" i="1" dirty="0" smtClean="0">
                              <a:latin typeface="Cambria Math" panose="02040503050406030204" pitchFamily="18" charset="0"/>
                            </a:rPr>
                            <m:t>+</m:t>
                          </m:r>
                          <m:r>
                            <a:rPr lang="de-DE" sz="2000" b="1" i="1" dirty="0" smtClean="0">
                              <a:latin typeface="Cambria Math" panose="02040503050406030204" pitchFamily="18" charset="0"/>
                            </a:rPr>
                            <m:t>𝒏𝒓</m:t>
                          </m:r>
                        </m:den>
                      </m:f>
                    </m:oMath>
                  </m:oMathPara>
                </a14:m>
                <a:endParaRPr lang="fr-FR" sz="2000" b="1" dirty="0"/>
              </a:p>
            </p:txBody>
          </p:sp>
        </mc:Choice>
        <mc:Fallback xmlns="">
          <p:sp>
            <p:nvSpPr>
              <p:cNvPr id="11" name="ZoneTexte 10">
                <a:extLst>
                  <a:ext uri="{FF2B5EF4-FFF2-40B4-BE49-F238E27FC236}">
                    <a16:creationId xmlns:a16="http://schemas.microsoft.com/office/drawing/2014/main" id="{C4058FCA-B7F8-58E3-8D34-E06C0B34D4D7}"/>
                  </a:ext>
                </a:extLst>
              </p:cNvPr>
              <p:cNvSpPr txBox="1">
                <a:spLocks noRot="1" noChangeAspect="1" noMove="1" noResize="1" noEditPoints="1" noAdjustHandles="1" noChangeArrowheads="1" noChangeShapeType="1" noTextEdit="1"/>
              </p:cNvSpPr>
              <p:nvPr/>
            </p:nvSpPr>
            <p:spPr>
              <a:xfrm>
                <a:off x="838200" y="4005855"/>
                <a:ext cx="10274300" cy="2009589"/>
              </a:xfrm>
              <a:prstGeom prst="rect">
                <a:avLst/>
              </a:prstGeom>
              <a:blipFill>
                <a:blip r:embed="rId2"/>
                <a:stretch>
                  <a:fillRect l="-474" t="-1205"/>
                </a:stretch>
              </a:blipFill>
              <a:ln w="12700" cap="flat" cmpd="sng" algn="ctr">
                <a:solidFill>
                  <a:schemeClr val="accent2"/>
                </a:solidFill>
                <a:prstDash val="solid"/>
                <a:miter lim="800000"/>
              </a:ln>
              <a:effectLst/>
            </p:spPr>
            <p:txBody>
              <a:bodyPr/>
              <a:lstStyle/>
              <a:p>
                <a:r>
                  <a:rPr lang="fr-FR">
                    <a:noFill/>
                  </a:rPr>
                  <a:t> </a:t>
                </a:r>
              </a:p>
            </p:txBody>
          </p:sp>
        </mc:Fallback>
      </mc:AlternateContent>
      <p:pic>
        <p:nvPicPr>
          <p:cNvPr id="13" name="Image 12">
            <a:extLst>
              <a:ext uri="{FF2B5EF4-FFF2-40B4-BE49-F238E27FC236}">
                <a16:creationId xmlns:a16="http://schemas.microsoft.com/office/drawing/2014/main" id="{DF4D8B3C-680A-1FC3-4472-36459618123D}"/>
              </a:ext>
            </a:extLst>
          </p:cNvPr>
          <p:cNvPicPr>
            <a:picLocks noChangeAspect="1"/>
          </p:cNvPicPr>
          <p:nvPr/>
        </p:nvPicPr>
        <p:blipFill>
          <a:blip r:embed="rId3"/>
          <a:stretch>
            <a:fillRect/>
          </a:stretch>
        </p:blipFill>
        <p:spPr>
          <a:xfrm>
            <a:off x="3748202" y="1254127"/>
            <a:ext cx="4823955" cy="2481288"/>
          </a:xfrm>
          <a:prstGeom prst="rect">
            <a:avLst/>
          </a:prstGeom>
        </p:spPr>
        <p:style>
          <a:lnRef idx="2">
            <a:schemeClr val="accent2"/>
          </a:lnRef>
          <a:fillRef idx="1">
            <a:schemeClr val="lt1"/>
          </a:fillRef>
          <a:effectRef idx="0">
            <a:schemeClr val="accent2"/>
          </a:effectRef>
          <a:fontRef idx="minor">
            <a:schemeClr val="dk1"/>
          </a:fontRef>
        </p:style>
      </p:pic>
      <p:sp>
        <p:nvSpPr>
          <p:cNvPr id="15" name="ZoneTexte 14">
            <a:extLst>
              <a:ext uri="{FF2B5EF4-FFF2-40B4-BE49-F238E27FC236}">
                <a16:creationId xmlns:a16="http://schemas.microsoft.com/office/drawing/2014/main" id="{3EBC745C-CF2F-C0AC-4E26-99827E94423C}"/>
              </a:ext>
            </a:extLst>
          </p:cNvPr>
          <p:cNvSpPr txBox="1"/>
          <p:nvPr/>
        </p:nvSpPr>
        <p:spPr>
          <a:xfrm>
            <a:off x="4673600" y="228599"/>
            <a:ext cx="34290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ASSOCIATION DES GENERATEURS</a:t>
            </a:r>
          </a:p>
        </p:txBody>
      </p:sp>
      <p:sp>
        <p:nvSpPr>
          <p:cNvPr id="2" name="Rectangle 1"/>
          <p:cNvSpPr/>
          <p:nvPr/>
        </p:nvSpPr>
        <p:spPr>
          <a:xfrm>
            <a:off x="5025901" y="683705"/>
            <a:ext cx="2476319" cy="369332"/>
          </a:xfrm>
          <a:prstGeom prst="rect">
            <a:avLst/>
          </a:prstGeom>
        </p:spPr>
        <p:txBody>
          <a:bodyPr wrap="none">
            <a:spAutoFit/>
          </a:bodyPr>
          <a:lstStyle/>
          <a:p>
            <a:r>
              <a:rPr lang="fr-FR" b="1" dirty="0"/>
              <a:t>GROUPEMENT EN SERIE</a:t>
            </a:r>
          </a:p>
        </p:txBody>
      </p:sp>
    </p:spTree>
    <p:extLst>
      <p:ext uri="{BB962C8B-B14F-4D97-AF65-F5344CB8AC3E}">
        <p14:creationId xmlns:p14="http://schemas.microsoft.com/office/powerpoint/2010/main" val="357576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0AFBDD6-2191-6A13-88AE-2FF4AB3CF0B4}"/>
                  </a:ext>
                </a:extLst>
              </p:cNvPr>
              <p:cNvSpPr txBox="1"/>
              <p:nvPr/>
            </p:nvSpPr>
            <p:spPr>
              <a:xfrm>
                <a:off x="615950" y="2981973"/>
                <a:ext cx="8115300" cy="200939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200000"/>
                  </a:lnSpc>
                </a:pPr>
                <a:r>
                  <a:rPr lang="fr-FR" dirty="0" smtClean="0"/>
                  <a:t>La </a:t>
                </a:r>
                <a:r>
                  <a:rPr lang="fr-FR" dirty="0"/>
                  <a:t>FEM du groupement est celle d’un élément (e).</a:t>
                </a:r>
              </a:p>
              <a:p>
                <a:pPr>
                  <a:lnSpc>
                    <a:spcPct val="200000"/>
                  </a:lnSpc>
                </a:pPr>
                <a:r>
                  <a:rPr lang="fr-FR" dirty="0"/>
                  <a:t>La résistance équivalente du groupement générateur </a:t>
                </a:r>
                <a:r>
                  <a:rPr lang="fr-FR" dirty="0" smtClean="0"/>
                  <a:t> est : </a:t>
                </a:r>
                <a:r>
                  <a:rPr lang="fr-FR" dirty="0" err="1" smtClean="0"/>
                  <a:t>R</a:t>
                </a:r>
                <a:r>
                  <a:rPr lang="fr-FR" baseline="-25000" dirty="0" err="1" smtClean="0"/>
                  <a:t>eq</a:t>
                </a:r>
                <a:r>
                  <a:rPr lang="fr-FR" dirty="0" smtClean="0"/>
                  <a:t>=r/n</a:t>
                </a:r>
                <a:endParaRPr lang="fr-FR" dirty="0"/>
              </a:p>
              <a:p>
                <a:pPr>
                  <a:lnSpc>
                    <a:spcPct val="200000"/>
                  </a:lnSpc>
                </a:pPr>
                <a:r>
                  <a:rPr lang="fr-FR" dirty="0"/>
                  <a:t>Le courant débité par le groupe est donné par la relation : </a:t>
                </a:r>
                <a14:m>
                  <m:oMath xmlns:m="http://schemas.openxmlformats.org/officeDocument/2006/math">
                    <m:r>
                      <a:rPr lang="fr-FR" sz="1800" i="1" dirty="0" smtClean="0">
                        <a:latin typeface="Cambria Math" panose="02040503050406030204" pitchFamily="18" charset="0"/>
                      </a:rPr>
                      <m:t>𝐼</m:t>
                    </m:r>
                    <m:r>
                      <a:rPr lang="fr-FR" sz="1800" i="1" dirty="0" smtClean="0">
                        <a:latin typeface="Cambria Math" panose="02040503050406030204" pitchFamily="18" charset="0"/>
                      </a:rPr>
                      <m:t>=</m:t>
                    </m:r>
                    <m:f>
                      <m:fPr>
                        <m:ctrlPr>
                          <a:rPr lang="fr-FR" sz="1800" i="1" dirty="0" smtClean="0">
                            <a:latin typeface="Cambria Math" panose="02040503050406030204" pitchFamily="18" charset="0"/>
                          </a:rPr>
                        </m:ctrlPr>
                      </m:fPr>
                      <m:num>
                        <m:r>
                          <a:rPr lang="de-DE" sz="1800" b="0" i="1" dirty="0" smtClean="0">
                            <a:latin typeface="Cambria Math" panose="02040503050406030204" pitchFamily="18" charset="0"/>
                          </a:rPr>
                          <m:t>𝑒</m:t>
                        </m:r>
                      </m:num>
                      <m:den>
                        <m:r>
                          <a:rPr lang="de-DE" sz="1800" b="0" i="1" dirty="0" smtClean="0">
                            <a:latin typeface="Cambria Math" panose="02040503050406030204" pitchFamily="18" charset="0"/>
                          </a:rPr>
                          <m:t>𝑅</m:t>
                        </m:r>
                        <m:r>
                          <a:rPr lang="de-DE" sz="1800" b="0" i="1" dirty="0" smtClean="0">
                            <a:latin typeface="Cambria Math" panose="02040503050406030204" pitchFamily="18" charset="0"/>
                          </a:rPr>
                          <m:t>+</m:t>
                        </m:r>
                        <m:r>
                          <a:rPr lang="de-DE" sz="1800" b="0" i="1" dirty="0" smtClean="0">
                            <a:latin typeface="Cambria Math" panose="02040503050406030204" pitchFamily="18" charset="0"/>
                          </a:rPr>
                          <m:t>𝑟</m:t>
                        </m:r>
                        <m:r>
                          <a:rPr lang="de-DE" sz="1800" b="0" i="1" dirty="0" smtClean="0">
                            <a:latin typeface="Cambria Math" panose="02040503050406030204" pitchFamily="18" charset="0"/>
                          </a:rPr>
                          <m:t>/</m:t>
                        </m:r>
                        <m:r>
                          <a:rPr lang="de-DE" sz="1800" b="0" i="1" dirty="0" smtClean="0">
                            <a:latin typeface="Cambria Math" panose="02040503050406030204" pitchFamily="18" charset="0"/>
                          </a:rPr>
                          <m:t>𝑛</m:t>
                        </m:r>
                      </m:den>
                    </m:f>
                  </m:oMath>
                </a14:m>
                <a:endParaRPr lang="fr-FR" dirty="0"/>
              </a:p>
            </p:txBody>
          </p:sp>
        </mc:Choice>
        <mc:Fallback xmlns="">
          <p:sp>
            <p:nvSpPr>
              <p:cNvPr id="5" name="ZoneTexte 4">
                <a:extLst>
                  <a:ext uri="{FF2B5EF4-FFF2-40B4-BE49-F238E27FC236}">
                    <a16:creationId xmlns:a16="http://schemas.microsoft.com/office/drawing/2014/main" id="{E0AFBDD6-2191-6A13-88AE-2FF4AB3CF0B4}"/>
                  </a:ext>
                </a:extLst>
              </p:cNvPr>
              <p:cNvSpPr txBox="1">
                <a:spLocks noRot="1" noChangeAspect="1" noMove="1" noResize="1" noEditPoints="1" noAdjustHandles="1" noChangeArrowheads="1" noChangeShapeType="1" noTextEdit="1"/>
              </p:cNvSpPr>
              <p:nvPr/>
            </p:nvSpPr>
            <p:spPr>
              <a:xfrm>
                <a:off x="615950" y="2981973"/>
                <a:ext cx="8115300" cy="2009396"/>
              </a:xfrm>
              <a:prstGeom prst="rect">
                <a:avLst/>
              </a:prstGeom>
              <a:blipFill>
                <a:blip r:embed="rId2"/>
                <a:stretch>
                  <a:fillRect l="-525"/>
                </a:stretch>
              </a:blipFill>
              <a:ln w="12700" cap="flat" cmpd="sng" algn="ctr">
                <a:solidFill>
                  <a:schemeClr val="accent2"/>
                </a:solidFill>
                <a:prstDash val="solid"/>
                <a:miter lim="800000"/>
              </a:ln>
              <a:effectLst/>
            </p:spPr>
            <p:txBody>
              <a:bodyPr/>
              <a:lstStyle/>
              <a:p>
                <a:r>
                  <a:rPr lang="fr-FR">
                    <a:noFill/>
                  </a:rPr>
                  <a:t> </a:t>
                </a:r>
              </a:p>
            </p:txBody>
          </p:sp>
        </mc:Fallback>
      </mc:AlternateContent>
      <p:pic>
        <p:nvPicPr>
          <p:cNvPr id="7" name="Image 6">
            <a:extLst>
              <a:ext uri="{FF2B5EF4-FFF2-40B4-BE49-F238E27FC236}">
                <a16:creationId xmlns:a16="http://schemas.microsoft.com/office/drawing/2014/main" id="{40C2F6F7-0765-E6FF-3D83-A85F8A40A109}"/>
              </a:ext>
            </a:extLst>
          </p:cNvPr>
          <p:cNvPicPr>
            <a:picLocks noChangeAspect="1"/>
          </p:cNvPicPr>
          <p:nvPr/>
        </p:nvPicPr>
        <p:blipFill>
          <a:blip r:embed="rId3"/>
          <a:stretch>
            <a:fillRect/>
          </a:stretch>
        </p:blipFill>
        <p:spPr>
          <a:xfrm>
            <a:off x="9222352" y="1690688"/>
            <a:ext cx="2789695" cy="3975315"/>
          </a:xfrm>
          <a:prstGeom prst="rect">
            <a:avLst/>
          </a:prstGeom>
        </p:spPr>
      </p:pic>
      <p:sp>
        <p:nvSpPr>
          <p:cNvPr id="6" name="ZoneTexte 5">
            <a:extLst>
              <a:ext uri="{FF2B5EF4-FFF2-40B4-BE49-F238E27FC236}">
                <a16:creationId xmlns:a16="http://schemas.microsoft.com/office/drawing/2014/main" id="{3EBC745C-CF2F-C0AC-4E26-99827E94423C}"/>
              </a:ext>
            </a:extLst>
          </p:cNvPr>
          <p:cNvSpPr txBox="1"/>
          <p:nvPr/>
        </p:nvSpPr>
        <p:spPr>
          <a:xfrm>
            <a:off x="4673600" y="228599"/>
            <a:ext cx="34290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ASSOCIATION DES GENERATEURS</a:t>
            </a:r>
          </a:p>
        </p:txBody>
      </p:sp>
      <p:sp>
        <p:nvSpPr>
          <p:cNvPr id="8" name="Rectangle 7"/>
          <p:cNvSpPr/>
          <p:nvPr/>
        </p:nvSpPr>
        <p:spPr>
          <a:xfrm>
            <a:off x="4995401" y="597931"/>
            <a:ext cx="2986459" cy="369332"/>
          </a:xfrm>
          <a:prstGeom prst="rect">
            <a:avLst/>
          </a:prstGeom>
        </p:spPr>
        <p:txBody>
          <a:bodyPr wrap="none">
            <a:spAutoFit/>
          </a:bodyPr>
          <a:lstStyle/>
          <a:p>
            <a:r>
              <a:rPr lang="fr-FR" b="1" dirty="0" smtClean="0"/>
              <a:t>GROUPEMENT </a:t>
            </a:r>
            <a:r>
              <a:rPr lang="fr-FR" b="1" dirty="0"/>
              <a:t>EN PARALLELE</a:t>
            </a:r>
          </a:p>
        </p:txBody>
      </p:sp>
    </p:spTree>
    <p:extLst>
      <p:ext uri="{BB962C8B-B14F-4D97-AF65-F5344CB8AC3E}">
        <p14:creationId xmlns:p14="http://schemas.microsoft.com/office/powerpoint/2010/main" val="396047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C415D56-0B22-1067-5460-336BF438C3B3}"/>
              </a:ext>
            </a:extLst>
          </p:cNvPr>
          <p:cNvPicPr>
            <a:picLocks noGrp="1" noChangeAspect="1"/>
          </p:cNvPicPr>
          <p:nvPr>
            <p:ph idx="1"/>
          </p:nvPr>
        </p:nvPicPr>
        <p:blipFill>
          <a:blip r:embed="rId2"/>
          <a:stretch>
            <a:fillRect/>
          </a:stretch>
        </p:blipFill>
        <p:spPr>
          <a:xfrm>
            <a:off x="1641349" y="1661395"/>
            <a:ext cx="8183105" cy="1629515"/>
          </a:xfrm>
        </p:spPr>
      </p:pic>
      <p:sp>
        <p:nvSpPr>
          <p:cNvPr id="9" name="ZoneTexte 8">
            <a:extLst>
              <a:ext uri="{FF2B5EF4-FFF2-40B4-BE49-F238E27FC236}">
                <a16:creationId xmlns:a16="http://schemas.microsoft.com/office/drawing/2014/main" id="{D2DDBBF8-3FD1-978A-9130-2853435A6B69}"/>
              </a:ext>
            </a:extLst>
          </p:cNvPr>
          <p:cNvSpPr txBox="1"/>
          <p:nvPr/>
        </p:nvSpPr>
        <p:spPr>
          <a:xfrm>
            <a:off x="1209100" y="3937841"/>
            <a:ext cx="9047602"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04800" indent="-1295400" algn="just"/>
            <a:r>
              <a:rPr lang="fr-FR" b="1" spc="-50" dirty="0">
                <a:ea typeface="Times New Roman" panose="02020603050405020304" pitchFamily="18" charset="0"/>
                <a:cs typeface="Times New Roman" panose="02020603050405020304" pitchFamily="18" charset="0"/>
              </a:rPr>
              <a:t>COUPLAGE DES BATTERIES</a:t>
            </a:r>
          </a:p>
          <a:p>
            <a:pPr marL="304800" indent="-1295400" algn="just"/>
            <a:r>
              <a:rPr lang="fr-FR" spc="-50" dirty="0">
                <a:ea typeface="Times New Roman" panose="02020603050405020304" pitchFamily="18" charset="0"/>
              </a:rPr>
              <a:t>En série ou en parallèle selon le type d’avion.</a:t>
            </a:r>
          </a:p>
          <a:p>
            <a:pPr lvl="0" algn="just">
              <a:buClr>
                <a:srgbClr val="000000"/>
              </a:buClr>
              <a:buSzPts val="1200"/>
              <a:tabLst>
                <a:tab pos="282575" algn="l"/>
              </a:tabLst>
            </a:pPr>
            <a:endParaRPr lang="fr-FR" sz="1800" u="none" strike="noStrike" spc="-50" dirty="0" smtClean="0">
              <a:effectLst/>
              <a:ea typeface="Times New Roman" panose="02020603050405020304" pitchFamily="18" charset="0"/>
              <a:cs typeface="Times New Roman" panose="02020603050405020304" pitchFamily="18" charset="0"/>
            </a:endParaRPr>
          </a:p>
          <a:p>
            <a:pPr lvl="0" algn="just">
              <a:buClr>
                <a:srgbClr val="000000"/>
              </a:buClr>
              <a:buSzPts val="1200"/>
              <a:tabLst>
                <a:tab pos="282575" algn="l"/>
              </a:tabLst>
            </a:pPr>
            <a:r>
              <a:rPr lang="fr-FR" sz="1800" b="1" u="none" strike="noStrike" spc="-50" dirty="0" smtClean="0">
                <a:effectLst/>
                <a:ea typeface="Times New Roman" panose="02020603050405020304" pitchFamily="18" charset="0"/>
                <a:cs typeface="Times New Roman" panose="02020603050405020304" pitchFamily="18" charset="0"/>
              </a:rPr>
              <a:t>CAPACITE </a:t>
            </a:r>
            <a:r>
              <a:rPr lang="fr-FR" sz="1800" b="1" u="none" strike="noStrike" spc="-50" dirty="0">
                <a:effectLst/>
                <a:ea typeface="Times New Roman" panose="02020603050405020304" pitchFamily="18" charset="0"/>
                <a:cs typeface="Times New Roman" panose="02020603050405020304" pitchFamily="18" charset="0"/>
              </a:rPr>
              <a:t>DE LA BATTERIE</a:t>
            </a:r>
          </a:p>
          <a:p>
            <a:pPr marL="304800" indent="-1295400" algn="just"/>
            <a:r>
              <a:rPr lang="fr-FR" sz="1800" spc="-50" dirty="0">
                <a:effectLst/>
                <a:ea typeface="Times New Roman" panose="02020603050405020304" pitchFamily="18" charset="0"/>
              </a:rPr>
              <a:t>C’est la quantité d’électricité que la batterie peut fournir pendant l’opération de décharge.</a:t>
            </a:r>
          </a:p>
          <a:p>
            <a:pPr marL="304800" indent="-1295400" algn="just"/>
            <a:r>
              <a:rPr lang="fr-FR" sz="1800" spc="-50" dirty="0">
                <a:effectLst/>
                <a:ea typeface="Times New Roman" panose="02020603050405020304" pitchFamily="18" charset="0"/>
              </a:rPr>
              <a:t>Elle s’exprime en </a:t>
            </a:r>
            <a:r>
              <a:rPr lang="fr-FR" sz="1800" spc="-50" dirty="0" smtClean="0">
                <a:effectLst/>
                <a:ea typeface="Times New Roman" panose="02020603050405020304" pitchFamily="18" charset="0"/>
              </a:rPr>
              <a:t>(</a:t>
            </a:r>
            <a:r>
              <a:rPr lang="fr-FR" sz="1800" b="1" spc="-50" dirty="0">
                <a:effectLst/>
                <a:ea typeface="Times New Roman" panose="02020603050405020304" pitchFamily="18" charset="0"/>
              </a:rPr>
              <a:t>ampère </a:t>
            </a:r>
            <a:r>
              <a:rPr lang="fr-FR" sz="1800" b="1" spc="-50" dirty="0" smtClean="0">
                <a:effectLst/>
                <a:ea typeface="Times New Roman" panose="02020603050405020304" pitchFamily="18" charset="0"/>
              </a:rPr>
              <a:t>heure: </a:t>
            </a:r>
            <a:r>
              <a:rPr lang="fr-FR" b="1" spc="-50" dirty="0">
                <a:ea typeface="Times New Roman" panose="02020603050405020304" pitchFamily="18" charset="0"/>
              </a:rPr>
              <a:t>Ah</a:t>
            </a:r>
            <a:r>
              <a:rPr lang="fr-FR" spc="-50" dirty="0">
                <a:ea typeface="Times New Roman" panose="02020603050405020304" pitchFamily="18" charset="0"/>
              </a:rPr>
              <a:t> ).</a:t>
            </a:r>
            <a:endParaRPr lang="fr-FR" sz="1800" spc="-50" dirty="0">
              <a:effectLst/>
              <a:ea typeface="Times New Roman" panose="02020603050405020304" pitchFamily="18" charset="0"/>
            </a:endParaRPr>
          </a:p>
        </p:txBody>
      </p:sp>
      <p:sp>
        <p:nvSpPr>
          <p:cNvPr id="4" name="ZoneTexte 3">
            <a:extLst>
              <a:ext uri="{FF2B5EF4-FFF2-40B4-BE49-F238E27FC236}">
                <a16:creationId xmlns:a16="http://schemas.microsoft.com/office/drawing/2014/main" id="{9612881E-4F5A-783D-2EBC-B29FF72E2FBA}"/>
              </a:ext>
            </a:extLst>
          </p:cNvPr>
          <p:cNvSpPr txBox="1"/>
          <p:nvPr/>
        </p:nvSpPr>
        <p:spPr>
          <a:xfrm>
            <a:off x="2881828" y="286349"/>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07 : SOURCE AUXILIAIRE D’ENERGIE</a:t>
            </a:r>
          </a:p>
        </p:txBody>
      </p:sp>
      <p:sp>
        <p:nvSpPr>
          <p:cNvPr id="6" name="ZoneTexte 5">
            <a:extLst>
              <a:ext uri="{FF2B5EF4-FFF2-40B4-BE49-F238E27FC236}">
                <a16:creationId xmlns:a16="http://schemas.microsoft.com/office/drawing/2014/main" id="{5CEEEDDD-0EF7-23EC-6529-0B93F7537FDB}"/>
              </a:ext>
            </a:extLst>
          </p:cNvPr>
          <p:cNvSpPr txBox="1"/>
          <p:nvPr/>
        </p:nvSpPr>
        <p:spPr>
          <a:xfrm>
            <a:off x="4194212" y="973872"/>
            <a:ext cx="34730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BATTERIES D’ACCUMULATEURS</a:t>
            </a:r>
          </a:p>
        </p:txBody>
      </p:sp>
    </p:spTree>
    <p:extLst>
      <p:ext uri="{BB962C8B-B14F-4D97-AF65-F5344CB8AC3E}">
        <p14:creationId xmlns:p14="http://schemas.microsoft.com/office/powerpoint/2010/main" val="239105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29C3D10F-23A7-1B40-16DB-B9F9920C65D6}"/>
              </a:ext>
            </a:extLst>
          </p:cNvPr>
          <p:cNvSpPr txBox="1"/>
          <p:nvPr/>
        </p:nvSpPr>
        <p:spPr>
          <a:xfrm>
            <a:off x="661274" y="1475144"/>
            <a:ext cx="10598227" cy="254236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fr-FR" dirty="0"/>
              <a:t>Certains avions sont équipés :</a:t>
            </a:r>
          </a:p>
          <a:p>
            <a:pPr marL="285750" indent="-285750" algn="just">
              <a:lnSpc>
                <a:spcPct val="150000"/>
              </a:lnSpc>
              <a:buFont typeface="Arial" panose="020B0604020202020204" pitchFamily="34" charset="0"/>
              <a:buChar char="•"/>
            </a:pPr>
            <a:r>
              <a:rPr lang="fr-FR" dirty="0"/>
              <a:t>d’un détecteur de surchauffe avec alarme lumineuse,</a:t>
            </a:r>
          </a:p>
          <a:p>
            <a:pPr marL="285750" indent="-285750" algn="just">
              <a:lnSpc>
                <a:spcPct val="150000"/>
              </a:lnSpc>
              <a:buFont typeface="Arial" panose="020B0604020202020204" pitchFamily="34" charset="0"/>
              <a:buChar char="•"/>
            </a:pPr>
            <a:r>
              <a:rPr lang="fr-FR" dirty="0"/>
              <a:t>d’un disjoncteur à courant inverse qui déconnecte la batterie de son circuit de charge dès que l’intensité atteint une valeur susceptible d’engendrer un emballement thermique,</a:t>
            </a:r>
          </a:p>
          <a:p>
            <a:pPr marL="285750" indent="-285750" algn="just">
              <a:lnSpc>
                <a:spcPct val="150000"/>
              </a:lnSpc>
              <a:buFont typeface="Arial" panose="020B0604020202020204" pitchFamily="34" charset="0"/>
              <a:buChar char="•"/>
            </a:pPr>
            <a:r>
              <a:rPr lang="fr-FR" dirty="0"/>
              <a:t>d’un contrôleur de charge (1 par batterie) qui reçoit des informations concernant les courants de charge et de décharge afin de détecter et de se prémunir contre un possible emballement thermique.</a:t>
            </a:r>
          </a:p>
        </p:txBody>
      </p:sp>
      <p:pic>
        <p:nvPicPr>
          <p:cNvPr id="9" name="Image 8">
            <a:extLst>
              <a:ext uri="{FF2B5EF4-FFF2-40B4-BE49-F238E27FC236}">
                <a16:creationId xmlns:a16="http://schemas.microsoft.com/office/drawing/2014/main" id="{D27A1498-E698-16A2-A142-9809809F7412}"/>
              </a:ext>
            </a:extLst>
          </p:cNvPr>
          <p:cNvPicPr>
            <a:picLocks noChangeAspect="1"/>
          </p:cNvPicPr>
          <p:nvPr/>
        </p:nvPicPr>
        <p:blipFill>
          <a:blip r:embed="rId2"/>
          <a:stretch>
            <a:fillRect/>
          </a:stretch>
        </p:blipFill>
        <p:spPr>
          <a:xfrm>
            <a:off x="2044932" y="4182155"/>
            <a:ext cx="7433952" cy="2273074"/>
          </a:xfrm>
          <a:prstGeom prst="rect">
            <a:avLst/>
          </a:prstGeom>
        </p:spPr>
        <p:style>
          <a:lnRef idx="2">
            <a:schemeClr val="accent2"/>
          </a:lnRef>
          <a:fillRef idx="1">
            <a:schemeClr val="lt1"/>
          </a:fillRef>
          <a:effectRef idx="0">
            <a:schemeClr val="accent2"/>
          </a:effectRef>
          <a:fontRef idx="minor">
            <a:schemeClr val="dk1"/>
          </a:fontRef>
        </p:style>
      </p:pic>
      <p:sp>
        <p:nvSpPr>
          <p:cNvPr id="2" name="ZoneTexte 1">
            <a:extLst>
              <a:ext uri="{FF2B5EF4-FFF2-40B4-BE49-F238E27FC236}">
                <a16:creationId xmlns:a16="http://schemas.microsoft.com/office/drawing/2014/main" id="{0A151702-FB71-9E98-319E-8FF30D706256}"/>
              </a:ext>
            </a:extLst>
          </p:cNvPr>
          <p:cNvSpPr txBox="1"/>
          <p:nvPr/>
        </p:nvSpPr>
        <p:spPr>
          <a:xfrm>
            <a:off x="2696378" y="407184"/>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07 : SOURCE AUXILIAIRE D’ENERGIE</a:t>
            </a:r>
          </a:p>
        </p:txBody>
      </p:sp>
      <p:sp>
        <p:nvSpPr>
          <p:cNvPr id="3" name="ZoneTexte 2">
            <a:extLst>
              <a:ext uri="{FF2B5EF4-FFF2-40B4-BE49-F238E27FC236}">
                <a16:creationId xmlns:a16="http://schemas.microsoft.com/office/drawing/2014/main" id="{DAF7A9DA-C36F-E509-5AC6-E01FB64BFF11}"/>
              </a:ext>
            </a:extLst>
          </p:cNvPr>
          <p:cNvSpPr txBox="1"/>
          <p:nvPr/>
        </p:nvSpPr>
        <p:spPr>
          <a:xfrm>
            <a:off x="3309879" y="941164"/>
            <a:ext cx="48708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b="1" dirty="0">
                <a:solidFill>
                  <a:srgbClr val="2F5496"/>
                </a:solidFill>
                <a:effectLst/>
                <a:ea typeface="Times New Roman" panose="02020603050405020304" pitchFamily="18" charset="0"/>
                <a:cs typeface="Times New Roman" panose="02020603050405020304" pitchFamily="18" charset="0"/>
              </a:rPr>
              <a:t>BATTERIES ALCALINES (Type cadmium nickel)</a:t>
            </a:r>
          </a:p>
        </p:txBody>
      </p:sp>
    </p:spTree>
    <p:extLst>
      <p:ext uri="{BB962C8B-B14F-4D97-AF65-F5344CB8AC3E}">
        <p14:creationId xmlns:p14="http://schemas.microsoft.com/office/powerpoint/2010/main" val="414753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A36638B-DFF1-7E83-1E71-CF8147C982BF}"/>
              </a:ext>
            </a:extLst>
          </p:cNvPr>
          <p:cNvSpPr txBox="1"/>
          <p:nvPr/>
        </p:nvSpPr>
        <p:spPr>
          <a:xfrm>
            <a:off x="582058" y="853909"/>
            <a:ext cx="11027884" cy="21698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fr-FR" dirty="0"/>
              <a:t>Il permet dans la configuration sol l’alimentation du réseau de bord sans restriction.</a:t>
            </a:r>
          </a:p>
          <a:p>
            <a:pPr marL="285750" indent="-285750">
              <a:lnSpc>
                <a:spcPct val="150000"/>
              </a:lnSpc>
              <a:buFont typeface="Arial" panose="020B0604020202020204" pitchFamily="34" charset="0"/>
              <a:buChar char="•"/>
            </a:pPr>
            <a:r>
              <a:rPr lang="fr-FR" dirty="0"/>
              <a:t>Il comporte un diesel entraînant soit une dynamo, soit un alternateur selon le type d’avion.</a:t>
            </a:r>
          </a:p>
          <a:p>
            <a:pPr marL="285750" indent="-285750">
              <a:lnSpc>
                <a:spcPct val="150000"/>
              </a:lnSpc>
              <a:buFont typeface="Arial" panose="020B0604020202020204" pitchFamily="34" charset="0"/>
              <a:buChar char="•"/>
            </a:pPr>
            <a:r>
              <a:rPr lang="fr-FR" dirty="0"/>
              <a:t>Ces générateurs sont régulés en tension et en fréquence (alternateur). </a:t>
            </a:r>
          </a:p>
          <a:p>
            <a:pPr marL="285750" indent="-285750">
              <a:lnSpc>
                <a:spcPct val="150000"/>
              </a:lnSpc>
              <a:buFont typeface="Arial" panose="020B0604020202020204" pitchFamily="34" charset="0"/>
              <a:buChar char="•"/>
            </a:pPr>
            <a:r>
              <a:rPr lang="fr-FR" dirty="0"/>
              <a:t>Ils peuvent être pourvus de dispositifs de surveillance des paramètres du groupe de parc (défauts) se traduisant par des signalisations au poste équipage et la déconnexion éventuelle du groupe du réseau de bord</a:t>
            </a:r>
            <a:r>
              <a:rPr lang="fr-FR" dirty="0" smtClean="0"/>
              <a:t>.</a:t>
            </a:r>
            <a:endParaRPr lang="fr-FR" dirty="0"/>
          </a:p>
        </p:txBody>
      </p:sp>
      <p:sp>
        <p:nvSpPr>
          <p:cNvPr id="4" name="ZoneTexte 3">
            <a:extLst>
              <a:ext uri="{FF2B5EF4-FFF2-40B4-BE49-F238E27FC236}">
                <a16:creationId xmlns:a16="http://schemas.microsoft.com/office/drawing/2014/main" id="{AC2245CA-4D16-88E9-4E4C-A9436546A4AA}"/>
              </a:ext>
            </a:extLst>
          </p:cNvPr>
          <p:cNvSpPr txBox="1"/>
          <p:nvPr/>
        </p:nvSpPr>
        <p:spPr>
          <a:xfrm>
            <a:off x="4734499" y="217450"/>
            <a:ext cx="198579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GROUPE DE PARC</a:t>
            </a:r>
          </a:p>
        </p:txBody>
      </p:sp>
      <p:pic>
        <p:nvPicPr>
          <p:cNvPr id="2" name="Image 1"/>
          <p:cNvPicPr>
            <a:picLocks noChangeAspect="1"/>
          </p:cNvPicPr>
          <p:nvPr/>
        </p:nvPicPr>
        <p:blipFill>
          <a:blip r:embed="rId2"/>
          <a:stretch>
            <a:fillRect/>
          </a:stretch>
        </p:blipFill>
        <p:spPr>
          <a:xfrm>
            <a:off x="8402689" y="3733119"/>
            <a:ext cx="3207253" cy="2134281"/>
          </a:xfrm>
          <a:prstGeom prst="rect">
            <a:avLst/>
          </a:prstGeom>
        </p:spPr>
      </p:pic>
      <p:sp>
        <p:nvSpPr>
          <p:cNvPr id="3" name="Rectangle 2"/>
          <p:cNvSpPr/>
          <p:nvPr/>
        </p:nvSpPr>
        <p:spPr>
          <a:xfrm>
            <a:off x="135743" y="4110334"/>
            <a:ext cx="8148285"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fr-FR" b="1" dirty="0"/>
              <a:t>Avantages </a:t>
            </a:r>
            <a:r>
              <a:rPr lang="fr-FR" b="1" dirty="0" smtClean="0"/>
              <a:t>: </a:t>
            </a:r>
            <a:r>
              <a:rPr lang="fr-FR" dirty="0" smtClean="0"/>
              <a:t>Autonomie</a:t>
            </a:r>
            <a:r>
              <a:rPr lang="fr-FR" dirty="0"/>
              <a:t>, certains groupes peuvent assurer le démarrage des réacteurs </a:t>
            </a:r>
            <a:endParaRPr lang="fr-FR" dirty="0" smtClean="0"/>
          </a:p>
          <a:p>
            <a:pPr>
              <a:lnSpc>
                <a:spcPct val="150000"/>
              </a:lnSpc>
            </a:pPr>
            <a:r>
              <a:rPr lang="fr-FR" b="1" dirty="0" smtClean="0"/>
              <a:t>Inconvénients : </a:t>
            </a:r>
            <a:r>
              <a:rPr lang="fr-FR" dirty="0" smtClean="0"/>
              <a:t>Le </a:t>
            </a:r>
            <a:r>
              <a:rPr lang="fr-FR" dirty="0"/>
              <a:t>bruit.</a:t>
            </a:r>
          </a:p>
        </p:txBody>
      </p:sp>
    </p:spTree>
    <p:extLst>
      <p:ext uri="{BB962C8B-B14F-4D97-AF65-F5344CB8AC3E}">
        <p14:creationId xmlns:p14="http://schemas.microsoft.com/office/powerpoint/2010/main" val="124334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3679988-6F85-916A-DC53-55E401D0E74C}"/>
              </a:ext>
            </a:extLst>
          </p:cNvPr>
          <p:cNvPicPr>
            <a:picLocks noGrp="1" noChangeAspect="1"/>
          </p:cNvPicPr>
          <p:nvPr>
            <p:ph idx="1"/>
          </p:nvPr>
        </p:nvPicPr>
        <p:blipFill>
          <a:blip r:embed="rId2"/>
          <a:stretch>
            <a:fillRect/>
          </a:stretch>
        </p:blipFill>
        <p:spPr>
          <a:xfrm>
            <a:off x="1938342" y="1550203"/>
            <a:ext cx="8315315" cy="4351338"/>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6253963A-FA1E-89BF-F610-BE26AE0C430B}"/>
              </a:ext>
            </a:extLst>
          </p:cNvPr>
          <p:cNvSpPr txBox="1"/>
          <p:nvPr/>
        </p:nvSpPr>
        <p:spPr>
          <a:xfrm>
            <a:off x="2299771" y="496371"/>
            <a:ext cx="700948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dirty="0">
                <a:solidFill>
                  <a:srgbClr val="000000"/>
                </a:solidFill>
                <a:effectLst/>
                <a:latin typeface="DejaVu Sans" panose="020B0603030804020204" pitchFamily="34" charset="0"/>
                <a:ea typeface="DejaVu Sans" panose="020B0603030804020204" pitchFamily="34" charset="0"/>
              </a:rPr>
              <a:t>CIRCUIT DE BATTERIE DE BORD ET GROUPE DE PARC</a:t>
            </a:r>
            <a:endParaRPr lang="fr-FR" dirty="0"/>
          </a:p>
        </p:txBody>
      </p:sp>
    </p:spTree>
    <p:extLst>
      <p:ext uri="{BB962C8B-B14F-4D97-AF65-F5344CB8AC3E}">
        <p14:creationId xmlns:p14="http://schemas.microsoft.com/office/powerpoint/2010/main" val="60470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F43B18F6-A72C-7740-1FE0-F485F61A57A8}"/>
              </a:ext>
            </a:extLst>
          </p:cNvPr>
          <p:cNvSpPr txBox="1"/>
          <p:nvPr/>
        </p:nvSpPr>
        <p:spPr>
          <a:xfrm>
            <a:off x="378245" y="1639599"/>
            <a:ext cx="11435509"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BUT est de connecter soit la batterie de bord, soit le groupe de parc 28 v sur le réseau (barre BUS).</a:t>
            </a:r>
          </a:p>
          <a:p>
            <a:r>
              <a:rPr lang="fr-FR" b="1" dirty="0"/>
              <a:t>Inverseur batterie sur position bord :</a:t>
            </a:r>
          </a:p>
          <a:p>
            <a:r>
              <a:rPr lang="fr-FR" dirty="0"/>
              <a:t>Le relais de batterie de bord se ferme, la liaison batterie barre BUS est assurée. Tension-BUS 24 volts.</a:t>
            </a:r>
          </a:p>
          <a:p>
            <a:endParaRPr lang="fr-FR" dirty="0"/>
          </a:p>
          <a:p>
            <a:r>
              <a:rPr lang="fr-FR" b="1" dirty="0"/>
              <a:t>Inverseur batterie sur position coupée :</a:t>
            </a:r>
          </a:p>
          <a:p>
            <a:r>
              <a:rPr lang="fr-FR" dirty="0"/>
              <a:t>Lé relais de batterie de bord s’ouvre, la batterie est déconnectée de la barre-bus.</a:t>
            </a:r>
          </a:p>
          <a:p>
            <a:endParaRPr lang="fr-FR" dirty="0"/>
          </a:p>
          <a:p>
            <a:r>
              <a:rPr lang="fr-FR" b="1" dirty="0"/>
              <a:t>Groupe de parc branché sur la prise de parc. Inverseur batterie sur coupé :</a:t>
            </a:r>
          </a:p>
          <a:p>
            <a:r>
              <a:rPr lang="fr-FR" dirty="0"/>
              <a:t>Le voyant de signalisation vert s’allume, indiquant que la prise de parc est branchée avec groupe de parc sous tension.</a:t>
            </a:r>
          </a:p>
          <a:p>
            <a:endParaRPr lang="fr-FR" dirty="0"/>
          </a:p>
          <a:p>
            <a:r>
              <a:rPr lang="fr-FR" b="1" dirty="0"/>
              <a:t>Inverseur batterie sur position parc :</a:t>
            </a:r>
          </a:p>
          <a:p>
            <a:r>
              <a:rPr lang="fr-FR" dirty="0"/>
              <a:t>Le relais de prise de parc se ferme, la liaison groupe de parc barre-bus est réalisée. Le voyant de signalisation blanc s’allume.</a:t>
            </a:r>
          </a:p>
          <a:p>
            <a:r>
              <a:rPr lang="fr-FR" dirty="0"/>
              <a:t>La recharge de la batterie de bord ne peut pas s’effectuer à partir du groupe de parc.</a:t>
            </a:r>
          </a:p>
        </p:txBody>
      </p:sp>
      <p:sp>
        <p:nvSpPr>
          <p:cNvPr id="2" name="ZoneTexte 1">
            <a:extLst>
              <a:ext uri="{FF2B5EF4-FFF2-40B4-BE49-F238E27FC236}">
                <a16:creationId xmlns:a16="http://schemas.microsoft.com/office/drawing/2014/main" id="{BF8AB1A7-6D15-70ED-0992-B968C822D4EE}"/>
              </a:ext>
            </a:extLst>
          </p:cNvPr>
          <p:cNvSpPr txBox="1"/>
          <p:nvPr/>
        </p:nvSpPr>
        <p:spPr>
          <a:xfrm>
            <a:off x="4734499" y="217450"/>
            <a:ext cx="198579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GROUPE DE PARC</a:t>
            </a:r>
          </a:p>
        </p:txBody>
      </p:sp>
      <p:sp>
        <p:nvSpPr>
          <p:cNvPr id="3" name="ZoneTexte 2">
            <a:extLst>
              <a:ext uri="{FF2B5EF4-FFF2-40B4-BE49-F238E27FC236}">
                <a16:creationId xmlns:a16="http://schemas.microsoft.com/office/drawing/2014/main" id="{8F09375D-20F4-A14B-7737-B80342741A2E}"/>
              </a:ext>
            </a:extLst>
          </p:cNvPr>
          <p:cNvSpPr txBox="1"/>
          <p:nvPr/>
        </p:nvSpPr>
        <p:spPr>
          <a:xfrm>
            <a:off x="2591258" y="743858"/>
            <a:ext cx="700948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dirty="0">
                <a:solidFill>
                  <a:srgbClr val="000000"/>
                </a:solidFill>
                <a:effectLst/>
                <a:latin typeface="DejaVu Sans" panose="020B0603030804020204" pitchFamily="34" charset="0"/>
                <a:ea typeface="DejaVu Sans" panose="020B0603030804020204" pitchFamily="34" charset="0"/>
              </a:rPr>
              <a:t>CIRCUIT DE BATTERIE DE BORD ET GROUPE DE PARC</a:t>
            </a:r>
            <a:endParaRPr lang="fr-FR" dirty="0"/>
          </a:p>
        </p:txBody>
      </p:sp>
    </p:spTree>
    <p:extLst>
      <p:ext uri="{BB962C8B-B14F-4D97-AF65-F5344CB8AC3E}">
        <p14:creationId xmlns:p14="http://schemas.microsoft.com/office/powerpoint/2010/main" val="251172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Rectangle 3"/>
          <p:cNvSpPr/>
          <p:nvPr/>
        </p:nvSpPr>
        <p:spPr>
          <a:xfrm>
            <a:off x="226621" y="2090057"/>
            <a:ext cx="6803571"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Les </a:t>
            </a:r>
            <a:r>
              <a:rPr lang="fr-FR" dirty="0"/>
              <a:t>accumulateurs sont caractérisés par :</a:t>
            </a:r>
          </a:p>
          <a:p>
            <a:endParaRPr lang="fr-FR" dirty="0"/>
          </a:p>
          <a:p>
            <a:pPr marL="285750" indent="-285750" algn="just">
              <a:lnSpc>
                <a:spcPct val="150000"/>
              </a:lnSpc>
              <a:buFont typeface="Arial" panose="020B0604020202020204" pitchFamily="34" charset="0"/>
              <a:buChar char="•"/>
            </a:pPr>
            <a:r>
              <a:rPr lang="fr-FR" dirty="0" smtClean="0"/>
              <a:t>la </a:t>
            </a:r>
            <a:r>
              <a:rPr lang="fr-FR" dirty="0"/>
              <a:t>technologie utilisée : plomb, nickel-cadmium, nickel-zinc, etc. ;</a:t>
            </a:r>
          </a:p>
          <a:p>
            <a:pPr marL="285750" indent="-285750" algn="just">
              <a:lnSpc>
                <a:spcPct val="150000"/>
              </a:lnSpc>
              <a:buFont typeface="Arial" panose="020B0604020202020204" pitchFamily="34" charset="0"/>
              <a:buChar char="•"/>
            </a:pPr>
            <a:r>
              <a:rPr lang="fr-FR" dirty="0" smtClean="0"/>
              <a:t>leur </a:t>
            </a:r>
            <a:r>
              <a:rPr lang="fr-FR" b="1" dirty="0"/>
              <a:t>capacité </a:t>
            </a:r>
            <a:r>
              <a:rPr lang="fr-FR" dirty="0"/>
              <a:t>: exprimée en </a:t>
            </a:r>
            <a:r>
              <a:rPr lang="fr-FR" dirty="0" err="1"/>
              <a:t>ampères-heure</a:t>
            </a:r>
            <a:r>
              <a:rPr lang="fr-FR" dirty="0"/>
              <a:t> (Ah), elle représente la </a:t>
            </a:r>
            <a:r>
              <a:rPr lang="fr-FR" dirty="0" smtClean="0"/>
              <a:t>quantité d'électricité </a:t>
            </a:r>
            <a:r>
              <a:rPr lang="fr-FR" dirty="0"/>
              <a:t>que peut fournir l'accumulateur pendant la décharge ; </a:t>
            </a:r>
            <a:endParaRPr lang="fr-FR" dirty="0" smtClean="0"/>
          </a:p>
          <a:p>
            <a:pPr marL="285750" indent="-285750" algn="just">
              <a:lnSpc>
                <a:spcPct val="150000"/>
              </a:lnSpc>
              <a:buFont typeface="Arial" panose="020B0604020202020204" pitchFamily="34" charset="0"/>
              <a:buChar char="•"/>
            </a:pPr>
            <a:r>
              <a:rPr lang="fr-FR" dirty="0" smtClean="0"/>
              <a:t>un accumulateur ayant </a:t>
            </a:r>
            <a:r>
              <a:rPr lang="fr-FR" dirty="0"/>
              <a:t>une capacité de 100 Ah pourra, en théorie, fournir 100 A pendant 1 h ou 10 </a:t>
            </a:r>
            <a:r>
              <a:rPr lang="fr-FR" dirty="0" smtClean="0"/>
              <a:t>A pendant </a:t>
            </a:r>
            <a:r>
              <a:rPr lang="fr-FR" dirty="0"/>
              <a:t>10 h ;</a:t>
            </a:r>
          </a:p>
          <a:p>
            <a:pPr marL="285750" indent="-285750" algn="just">
              <a:lnSpc>
                <a:spcPct val="150000"/>
              </a:lnSpc>
              <a:buFont typeface="Arial" panose="020B0604020202020204" pitchFamily="34" charset="0"/>
              <a:buChar char="•"/>
            </a:pPr>
            <a:r>
              <a:rPr lang="fr-FR" dirty="0" smtClean="0"/>
              <a:t>leur </a:t>
            </a:r>
            <a:r>
              <a:rPr lang="fr-FR" b="1" dirty="0"/>
              <a:t>résistance interne </a:t>
            </a:r>
            <a:r>
              <a:rPr lang="fr-FR" dirty="0"/>
              <a:t>;</a:t>
            </a:r>
          </a:p>
          <a:p>
            <a:pPr marL="285750" indent="-285750" algn="just">
              <a:lnSpc>
                <a:spcPct val="150000"/>
              </a:lnSpc>
              <a:buFont typeface="Arial" panose="020B0604020202020204" pitchFamily="34" charset="0"/>
              <a:buChar char="•"/>
            </a:pPr>
            <a:r>
              <a:rPr lang="fr-FR" dirty="0" smtClean="0"/>
              <a:t>le </a:t>
            </a:r>
            <a:r>
              <a:rPr lang="fr-FR" b="1" dirty="0"/>
              <a:t>cycle de charge </a:t>
            </a:r>
            <a:r>
              <a:rPr lang="fr-FR" dirty="0"/>
              <a:t>(plus ou moins rapide).</a:t>
            </a:r>
          </a:p>
        </p:txBody>
      </p:sp>
      <p:pic>
        <p:nvPicPr>
          <p:cNvPr id="5" name="Picture 2" descr="Sichuan Changhong Battery Co Batterie Ni-Cd pour avion">
            <a:extLst>
              <a:ext uri="{FF2B5EF4-FFF2-40B4-BE49-F238E27FC236}">
                <a16:creationId xmlns:a16="http://schemas.microsoft.com/office/drawing/2014/main" id="{43AC2292-46C7-3DBC-9351-57A303B5B0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26725" y="2090057"/>
            <a:ext cx="4386304" cy="3101254"/>
          </a:xfrm>
          <a:prstGeom prst="rect">
            <a:avLst/>
          </a:prstGeom>
          <a:ex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80115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stretch>
            <a:fillRect/>
          </a:stretch>
        </p:blipFill>
        <p:spPr>
          <a:xfrm>
            <a:off x="2435576" y="3336666"/>
            <a:ext cx="7027921" cy="3189360"/>
          </a:xfrm>
          <a:prstGeom prst="rect">
            <a:avLst/>
          </a:prstGeom>
        </p:spPr>
      </p:pic>
      <p:sp>
        <p:nvSpPr>
          <p:cNvPr id="4" name="Rectangle 3"/>
          <p:cNvSpPr/>
          <p:nvPr/>
        </p:nvSpPr>
        <p:spPr>
          <a:xfrm>
            <a:off x="213756" y="829022"/>
            <a:ext cx="11471563"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smtClean="0"/>
              <a:t>L'électrode </a:t>
            </a:r>
            <a:r>
              <a:rPr lang="fr-FR" dirty="0"/>
              <a:t>positive est une plaque de bioxyde de plomb (Pb0</a:t>
            </a:r>
            <a:r>
              <a:rPr lang="fr-FR" baseline="-25000" dirty="0"/>
              <a:t>2</a:t>
            </a:r>
            <a:r>
              <a:rPr lang="fr-FR" dirty="0"/>
              <a:t>). </a:t>
            </a:r>
            <a:endParaRPr lang="fr-FR" dirty="0" smtClean="0"/>
          </a:p>
          <a:p>
            <a:pPr marL="285750" indent="-285750">
              <a:buFont typeface="Arial" panose="020B0604020202020204" pitchFamily="34" charset="0"/>
              <a:buChar char="•"/>
            </a:pPr>
            <a:r>
              <a:rPr lang="fr-FR" dirty="0" smtClean="0"/>
              <a:t>L'électrode </a:t>
            </a:r>
            <a:r>
              <a:rPr lang="fr-FR" dirty="0"/>
              <a:t>négative est une plaque de plomb pur à l'état spongieux (Pb).</a:t>
            </a:r>
          </a:p>
          <a:p>
            <a:pPr marL="285750" indent="-285750">
              <a:buFont typeface="Arial" panose="020B0604020202020204" pitchFamily="34" charset="0"/>
              <a:buChar char="•"/>
            </a:pPr>
            <a:r>
              <a:rPr lang="fr-FR" dirty="0" smtClean="0"/>
              <a:t>L'électrolyte </a:t>
            </a:r>
            <a:r>
              <a:rPr lang="fr-FR" dirty="0"/>
              <a:t>est une solution d'acide sulfurique (H2S04), dont la densité varie en fonction de l'état de charge de la batterie.</a:t>
            </a:r>
          </a:p>
          <a:p>
            <a:pPr marL="285750" indent="-285750">
              <a:buFont typeface="Arial" panose="020B0604020202020204" pitchFamily="34" charset="0"/>
              <a:buChar char="•"/>
            </a:pPr>
            <a:r>
              <a:rPr lang="fr-FR" dirty="0" smtClean="0"/>
              <a:t>L'énergie </a:t>
            </a:r>
            <a:r>
              <a:rPr lang="fr-FR" dirty="0"/>
              <a:t>qu'on peut emmagasiner dans un accumulateur étant proportionnelle à la surface des électrodes, on a intérêt à augmenter les dimensions de celles-ci.</a:t>
            </a:r>
          </a:p>
          <a:p>
            <a:pPr marL="285750" indent="-285750">
              <a:buFont typeface="Arial" panose="020B0604020202020204" pitchFamily="34" charset="0"/>
              <a:buChar char="•"/>
            </a:pPr>
            <a:r>
              <a:rPr lang="fr-FR" dirty="0" smtClean="0"/>
              <a:t>L'ensemble </a:t>
            </a:r>
            <a:r>
              <a:rPr lang="fr-FR" dirty="0"/>
              <a:t>des plaques est immergé dans l'électrolyte contenu dans un bac en matière isolante (verre ou matière plastique).</a:t>
            </a:r>
          </a:p>
        </p:txBody>
      </p:sp>
      <p:sp>
        <p:nvSpPr>
          <p:cNvPr id="5" name="Rectangle 4"/>
          <p:cNvSpPr/>
          <p:nvPr/>
        </p:nvSpPr>
        <p:spPr>
          <a:xfrm>
            <a:off x="5431576" y="260370"/>
            <a:ext cx="1960921" cy="369332"/>
          </a:xfrm>
          <a:prstGeom prst="rect">
            <a:avLst/>
          </a:prstGeom>
        </p:spPr>
        <p:txBody>
          <a:bodyPr wrap="none">
            <a:spAutoFit/>
          </a:bodyPr>
          <a:lstStyle/>
          <a:p>
            <a:r>
              <a:rPr lang="fr-FR" dirty="0"/>
              <a:t>Batteries au plomb</a:t>
            </a:r>
          </a:p>
        </p:txBody>
      </p:sp>
    </p:spTree>
    <p:extLst>
      <p:ext uri="{BB962C8B-B14F-4D97-AF65-F5344CB8AC3E}">
        <p14:creationId xmlns:p14="http://schemas.microsoft.com/office/powerpoint/2010/main" val="311278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184" y="865955"/>
            <a:ext cx="10584873" cy="37888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Wingdings" panose="05000000000000000000" pitchFamily="2" charset="2"/>
              <a:buChar char="§"/>
            </a:pPr>
            <a:r>
              <a:rPr lang="fr-FR" dirty="0"/>
              <a:t>Afin de créer une batterie présentant une tension supérieure, il est nécessaire d'associer plusieurs cellules. </a:t>
            </a:r>
            <a:endParaRPr lang="fr-FR" dirty="0" smtClean="0"/>
          </a:p>
          <a:p>
            <a:pPr marL="285750" indent="-285750">
              <a:lnSpc>
                <a:spcPct val="150000"/>
              </a:lnSpc>
              <a:buFont typeface="Wingdings" panose="05000000000000000000" pitchFamily="2" charset="2"/>
              <a:buChar char="§"/>
            </a:pPr>
            <a:r>
              <a:rPr lang="fr-FR" dirty="0" smtClean="0"/>
              <a:t>Une </a:t>
            </a:r>
            <a:r>
              <a:rPr lang="fr-FR" dirty="0"/>
              <a:t>batterie de 12 V est ainsi composée de 6 cellules de 2 V</a:t>
            </a:r>
            <a:r>
              <a:rPr lang="fr-FR" dirty="0" smtClean="0"/>
              <a:t>.</a:t>
            </a:r>
            <a:endParaRPr lang="fr-FR" dirty="0"/>
          </a:p>
          <a:p>
            <a:pPr marL="285750" indent="-285750">
              <a:lnSpc>
                <a:spcPct val="150000"/>
              </a:lnSpc>
              <a:buFont typeface="Wingdings" panose="05000000000000000000" pitchFamily="2" charset="2"/>
              <a:buChar char="§"/>
            </a:pPr>
            <a:r>
              <a:rPr lang="fr-FR" dirty="0"/>
              <a:t>Pour que la réaction chimique ait lieu, il faut </a:t>
            </a:r>
            <a:r>
              <a:rPr lang="fr-FR" dirty="0" smtClean="0"/>
              <a:t>que</a:t>
            </a:r>
          </a:p>
          <a:p>
            <a:pPr marL="742950" lvl="1" indent="-285750">
              <a:lnSpc>
                <a:spcPct val="150000"/>
              </a:lnSpc>
              <a:buFont typeface="Courier New" panose="02070309020205020404" pitchFamily="49" charset="0"/>
              <a:buChar char="o"/>
            </a:pPr>
            <a:r>
              <a:rPr lang="fr-FR" dirty="0" smtClean="0"/>
              <a:t>les </a:t>
            </a:r>
            <a:r>
              <a:rPr lang="fr-FR" dirty="0"/>
              <a:t>plaques soient en bon état </a:t>
            </a:r>
            <a:endParaRPr lang="fr-FR" dirty="0" smtClean="0"/>
          </a:p>
          <a:p>
            <a:pPr marL="742950" lvl="1" indent="-285750">
              <a:lnSpc>
                <a:spcPct val="150000"/>
              </a:lnSpc>
              <a:buFont typeface="Courier New" panose="02070309020205020404" pitchFamily="49" charset="0"/>
              <a:buChar char="o"/>
            </a:pPr>
            <a:r>
              <a:rPr lang="fr-FR" dirty="0" smtClean="0"/>
              <a:t>électrolyte </a:t>
            </a:r>
            <a:r>
              <a:rPr lang="fr-FR" dirty="0"/>
              <a:t>soit d'une densité correcte.</a:t>
            </a:r>
          </a:p>
          <a:p>
            <a:pPr marL="285750" indent="-285750">
              <a:lnSpc>
                <a:spcPct val="150000"/>
              </a:lnSpc>
              <a:buFont typeface="Wingdings" panose="05000000000000000000" pitchFamily="2" charset="2"/>
              <a:buChar char="§"/>
            </a:pPr>
            <a:r>
              <a:rPr lang="fr-FR" dirty="0" smtClean="0"/>
              <a:t>On </a:t>
            </a:r>
            <a:r>
              <a:rPr lang="fr-FR" dirty="0"/>
              <a:t>mesure l'état de la concentration avec un pèse-acide. </a:t>
            </a:r>
            <a:endParaRPr lang="fr-FR" dirty="0" smtClean="0"/>
          </a:p>
          <a:p>
            <a:pPr marL="285750" indent="-285750">
              <a:lnSpc>
                <a:spcPct val="150000"/>
              </a:lnSpc>
              <a:buFont typeface="Wingdings" panose="05000000000000000000" pitchFamily="2" charset="2"/>
              <a:buChar char="§"/>
            </a:pPr>
            <a:r>
              <a:rPr lang="fr-FR" dirty="0" smtClean="0"/>
              <a:t>On </a:t>
            </a:r>
            <a:r>
              <a:rPr lang="fr-FR" dirty="0"/>
              <a:t>ne rajoute jamais d'acide, mais de l'eau distillée, car ce type de batterie consomme de l'eau par électrolyse au cours de la recharge.</a:t>
            </a:r>
          </a:p>
          <a:p>
            <a:pPr marL="285750" indent="-285750">
              <a:lnSpc>
                <a:spcPct val="150000"/>
              </a:lnSpc>
              <a:buFont typeface="Wingdings" panose="05000000000000000000" pitchFamily="2" charset="2"/>
              <a:buChar char="§"/>
            </a:pPr>
            <a:r>
              <a:rPr lang="fr-FR" dirty="0" smtClean="0"/>
              <a:t>Une </a:t>
            </a:r>
            <a:r>
              <a:rPr lang="fr-FR" dirty="0"/>
              <a:t>batterie au plomb déchargée peut geler du fait de l'abaissement de la concentration.</a:t>
            </a:r>
          </a:p>
        </p:txBody>
      </p:sp>
      <p:sp>
        <p:nvSpPr>
          <p:cNvPr id="5" name="Rectangle 4"/>
          <p:cNvSpPr/>
          <p:nvPr/>
        </p:nvSpPr>
        <p:spPr>
          <a:xfrm>
            <a:off x="5431576" y="260370"/>
            <a:ext cx="1960921" cy="369332"/>
          </a:xfrm>
          <a:prstGeom prst="rect">
            <a:avLst/>
          </a:prstGeom>
        </p:spPr>
        <p:txBody>
          <a:bodyPr wrap="none">
            <a:spAutoFit/>
          </a:bodyPr>
          <a:lstStyle/>
          <a:p>
            <a:r>
              <a:rPr lang="fr-FR" dirty="0"/>
              <a:t>Batteries au plomb</a:t>
            </a:r>
          </a:p>
        </p:txBody>
      </p:sp>
      <p:pic>
        <p:nvPicPr>
          <p:cNvPr id="6" name="Image 5"/>
          <p:cNvPicPr>
            <a:picLocks noChangeAspect="1"/>
          </p:cNvPicPr>
          <p:nvPr/>
        </p:nvPicPr>
        <p:blipFill>
          <a:blip r:embed="rId2"/>
          <a:stretch>
            <a:fillRect/>
          </a:stretch>
        </p:blipFill>
        <p:spPr>
          <a:xfrm>
            <a:off x="4827060" y="4654813"/>
            <a:ext cx="2229120" cy="2017600"/>
          </a:xfrm>
          <a:prstGeom prst="rect">
            <a:avLst/>
          </a:prstGeom>
        </p:spPr>
      </p:pic>
    </p:spTree>
    <p:extLst>
      <p:ext uri="{BB962C8B-B14F-4D97-AF65-F5344CB8AC3E}">
        <p14:creationId xmlns:p14="http://schemas.microsoft.com/office/powerpoint/2010/main" val="11573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8349" y="1027906"/>
            <a:ext cx="11115302" cy="46198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fr-FR" b="1" dirty="0" smtClean="0"/>
              <a:t>Avantages </a:t>
            </a:r>
            <a:r>
              <a:rPr lang="fr-FR" b="1" dirty="0"/>
              <a:t>:</a:t>
            </a:r>
          </a:p>
          <a:p>
            <a:pPr marL="285750" indent="-285750">
              <a:lnSpc>
                <a:spcPct val="150000"/>
              </a:lnSpc>
              <a:buFont typeface="Arial" panose="020B0604020202020204" pitchFamily="34" charset="0"/>
              <a:buChar char="•"/>
            </a:pPr>
            <a:r>
              <a:rPr lang="fr-FR" dirty="0" smtClean="0"/>
              <a:t>aucun </a:t>
            </a:r>
            <a:r>
              <a:rPr lang="fr-FR" dirty="0"/>
              <a:t>entretien pendant la durée de vie ;</a:t>
            </a:r>
          </a:p>
          <a:p>
            <a:pPr marL="285750" indent="-285750">
              <a:lnSpc>
                <a:spcPct val="150000"/>
              </a:lnSpc>
              <a:buFont typeface="Arial" panose="020B0604020202020204" pitchFamily="34" charset="0"/>
              <a:buChar char="•"/>
            </a:pPr>
            <a:r>
              <a:rPr lang="fr-FR" dirty="0" smtClean="0"/>
              <a:t>étanchéité </a:t>
            </a:r>
            <a:r>
              <a:rPr lang="fr-FR" dirty="0"/>
              <a:t>totale ;</a:t>
            </a:r>
          </a:p>
          <a:p>
            <a:pPr marL="285750" indent="-285750">
              <a:lnSpc>
                <a:spcPct val="150000"/>
              </a:lnSpc>
              <a:buFont typeface="Arial" panose="020B0604020202020204" pitchFamily="34" charset="0"/>
              <a:buChar char="•"/>
            </a:pPr>
            <a:r>
              <a:rPr lang="fr-FR" dirty="0" smtClean="0"/>
              <a:t>pas </a:t>
            </a:r>
            <a:r>
              <a:rPr lang="fr-FR" dirty="0"/>
              <a:t>de dégagement de gaz </a:t>
            </a:r>
            <a:r>
              <a:rPr lang="fr-FR" dirty="0" smtClean="0"/>
              <a:t>;</a:t>
            </a:r>
          </a:p>
          <a:p>
            <a:pPr marL="285750" indent="-285750">
              <a:lnSpc>
                <a:spcPct val="150000"/>
              </a:lnSpc>
              <a:buFont typeface="Arial" panose="020B0604020202020204" pitchFamily="34" charset="0"/>
              <a:buChar char="•"/>
            </a:pPr>
            <a:r>
              <a:rPr lang="fr-FR" dirty="0" smtClean="0"/>
              <a:t>durée </a:t>
            </a:r>
            <a:r>
              <a:rPr lang="fr-FR" dirty="0"/>
              <a:t>de vie augmentée jusqu'à parfois 15 ans.</a:t>
            </a:r>
          </a:p>
          <a:p>
            <a:pPr>
              <a:lnSpc>
                <a:spcPct val="150000"/>
              </a:lnSpc>
            </a:pPr>
            <a:r>
              <a:rPr lang="fr-FR" b="1" dirty="0" smtClean="0"/>
              <a:t>Inconvénients </a:t>
            </a:r>
            <a:r>
              <a:rPr lang="fr-FR" b="1" dirty="0"/>
              <a:t>:</a:t>
            </a:r>
          </a:p>
          <a:p>
            <a:pPr marL="285750" indent="-285750">
              <a:lnSpc>
                <a:spcPct val="150000"/>
              </a:lnSpc>
              <a:buFont typeface="Arial" panose="020B0604020202020204" pitchFamily="34" charset="0"/>
              <a:buChar char="•"/>
            </a:pPr>
            <a:r>
              <a:rPr lang="fr-FR" dirty="0" smtClean="0"/>
              <a:t>le </a:t>
            </a:r>
            <a:r>
              <a:rPr lang="fr-FR" dirty="0"/>
              <a:t>prix ;</a:t>
            </a:r>
          </a:p>
          <a:p>
            <a:pPr marL="285750" indent="-285750">
              <a:lnSpc>
                <a:spcPct val="150000"/>
              </a:lnSpc>
              <a:buFont typeface="Arial" panose="020B0604020202020204" pitchFamily="34" charset="0"/>
              <a:buChar char="•"/>
            </a:pPr>
            <a:r>
              <a:rPr lang="fr-FR" dirty="0" smtClean="0"/>
              <a:t>respect </a:t>
            </a:r>
            <a:r>
              <a:rPr lang="fr-FR" dirty="0"/>
              <a:t>des critères de charge et de décharge (intensité et température).</a:t>
            </a:r>
          </a:p>
          <a:p>
            <a:pPr>
              <a:lnSpc>
                <a:spcPct val="150000"/>
              </a:lnSpc>
            </a:pPr>
            <a:endParaRPr lang="fr-FR" dirty="0" smtClean="0"/>
          </a:p>
          <a:p>
            <a:pPr>
              <a:lnSpc>
                <a:spcPct val="150000"/>
              </a:lnSpc>
            </a:pPr>
            <a:r>
              <a:rPr lang="fr-FR" dirty="0" smtClean="0"/>
              <a:t>Si </a:t>
            </a:r>
            <a:r>
              <a:rPr lang="fr-FR" dirty="0"/>
              <a:t>on trouve encore des batteries au plomb sur certains aéronefs légers, elles ont été largement supplantées par les batteries nickel-cadmium (Ni-Cd) sur les autres machines.</a:t>
            </a:r>
          </a:p>
        </p:txBody>
      </p:sp>
      <p:sp>
        <p:nvSpPr>
          <p:cNvPr id="6" name="Rectangle 5"/>
          <p:cNvSpPr/>
          <p:nvPr/>
        </p:nvSpPr>
        <p:spPr>
          <a:xfrm>
            <a:off x="2952996" y="452319"/>
            <a:ext cx="6879771"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Avantages et inconvénients des nouveaux accumulateurs au plomb</a:t>
            </a:r>
          </a:p>
        </p:txBody>
      </p:sp>
    </p:spTree>
    <p:extLst>
      <p:ext uri="{BB962C8B-B14F-4D97-AF65-F5344CB8AC3E}">
        <p14:creationId xmlns:p14="http://schemas.microsoft.com/office/powerpoint/2010/main" val="124805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stretch>
            <a:fillRect/>
          </a:stretch>
        </p:blipFill>
        <p:spPr>
          <a:xfrm>
            <a:off x="10004482" y="1695820"/>
            <a:ext cx="1517040" cy="3189360"/>
          </a:xfrm>
          <a:prstGeom prst="rect">
            <a:avLst/>
          </a:prstGeom>
        </p:spPr>
      </p:pic>
      <p:sp>
        <p:nvSpPr>
          <p:cNvPr id="4" name="Rectangle 3"/>
          <p:cNvSpPr/>
          <p:nvPr/>
        </p:nvSpPr>
        <p:spPr>
          <a:xfrm>
            <a:off x="435428" y="1218348"/>
            <a:ext cx="9326089" cy="33733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fr-FR" dirty="0" smtClean="0"/>
              <a:t>Les </a:t>
            </a:r>
            <a:r>
              <a:rPr lang="fr-FR" dirty="0"/>
              <a:t>batteries Ni-Cd ont une faible résistance interne, et cette résistance décroît encore si la température augmente (CTN).</a:t>
            </a:r>
          </a:p>
          <a:p>
            <a:pPr marL="285750" indent="-285750">
              <a:lnSpc>
                <a:spcPct val="150000"/>
              </a:lnSpc>
              <a:buFont typeface="Arial" panose="020B0604020202020204" pitchFamily="34" charset="0"/>
              <a:buChar char="•"/>
            </a:pPr>
            <a:r>
              <a:rPr lang="fr-FR" dirty="0" smtClean="0"/>
              <a:t>Un </a:t>
            </a:r>
            <a:r>
              <a:rPr lang="fr-FR" dirty="0"/>
              <a:t>défaut de charge (tension trop élevée, courant trop important) </a:t>
            </a:r>
            <a:endParaRPr lang="fr-FR" dirty="0" smtClean="0"/>
          </a:p>
          <a:p>
            <a:pPr marL="285750" indent="-285750">
              <a:lnSpc>
                <a:spcPct val="150000"/>
              </a:lnSpc>
              <a:buFont typeface="Arial" panose="020B0604020202020204" pitchFamily="34" charset="0"/>
              <a:buChar char="•"/>
            </a:pPr>
            <a:r>
              <a:rPr lang="fr-FR" dirty="0" smtClean="0"/>
              <a:t>une </a:t>
            </a:r>
            <a:r>
              <a:rPr lang="fr-FR" dirty="0"/>
              <a:t>mauvaise régulation en température entraîne </a:t>
            </a:r>
            <a:endParaRPr lang="fr-FR" dirty="0" smtClean="0"/>
          </a:p>
          <a:p>
            <a:pPr marL="742950" lvl="1" indent="-285750">
              <a:lnSpc>
                <a:spcPct val="150000"/>
              </a:lnSpc>
              <a:buFont typeface="Courier New" panose="02070309020205020404" pitchFamily="49" charset="0"/>
              <a:buChar char="o"/>
            </a:pPr>
            <a:r>
              <a:rPr lang="fr-FR" dirty="0" smtClean="0"/>
              <a:t>donc </a:t>
            </a:r>
            <a:r>
              <a:rPr lang="fr-FR" dirty="0"/>
              <a:t>une augmentation du courant, </a:t>
            </a:r>
            <a:endParaRPr lang="fr-FR" dirty="0" smtClean="0"/>
          </a:p>
          <a:p>
            <a:pPr marL="742950" lvl="1" indent="-285750">
              <a:lnSpc>
                <a:spcPct val="150000"/>
              </a:lnSpc>
              <a:buFont typeface="Courier New" panose="02070309020205020404" pitchFamily="49" charset="0"/>
              <a:buChar char="o"/>
            </a:pPr>
            <a:r>
              <a:rPr lang="fr-FR" dirty="0" smtClean="0"/>
              <a:t>qui </a:t>
            </a:r>
            <a:r>
              <a:rPr lang="fr-FR" dirty="0"/>
              <a:t>provoque une diminution de la résistance interne, </a:t>
            </a:r>
            <a:endParaRPr lang="fr-FR" dirty="0" smtClean="0"/>
          </a:p>
          <a:p>
            <a:pPr marL="742950" lvl="1" indent="-285750">
              <a:lnSpc>
                <a:spcPct val="150000"/>
              </a:lnSpc>
              <a:buFont typeface="Courier New" panose="02070309020205020404" pitchFamily="49" charset="0"/>
              <a:buChar char="o"/>
            </a:pPr>
            <a:r>
              <a:rPr lang="fr-FR" dirty="0" smtClean="0"/>
              <a:t>donc </a:t>
            </a:r>
            <a:r>
              <a:rPr lang="fr-FR" dirty="0"/>
              <a:t>une augmentation du courant, et ainsi de suite.</a:t>
            </a:r>
          </a:p>
          <a:p>
            <a:pPr marL="285750" indent="-285750">
              <a:lnSpc>
                <a:spcPct val="150000"/>
              </a:lnSpc>
              <a:buFont typeface="Arial" panose="020B0604020202020204" pitchFamily="34" charset="0"/>
              <a:buChar char="•"/>
            </a:pPr>
            <a:r>
              <a:rPr lang="fr-FR" dirty="0"/>
              <a:t>Ce phénomène, appelé emballement thermique, entraîne à terme une explosion de la </a:t>
            </a:r>
            <a:r>
              <a:rPr lang="fr-FR" dirty="0" smtClean="0"/>
              <a:t>batterie.</a:t>
            </a:r>
            <a:endParaRPr lang="fr-FR" dirty="0"/>
          </a:p>
        </p:txBody>
      </p:sp>
      <p:sp>
        <p:nvSpPr>
          <p:cNvPr id="5" name="Rectangle 4"/>
          <p:cNvSpPr/>
          <p:nvPr/>
        </p:nvSpPr>
        <p:spPr>
          <a:xfrm>
            <a:off x="4858577" y="536760"/>
            <a:ext cx="2474845" cy="369332"/>
          </a:xfrm>
          <a:prstGeom prst="rect">
            <a:avLst/>
          </a:prstGeom>
        </p:spPr>
        <p:txBody>
          <a:bodyPr wrap="none">
            <a:spAutoFit/>
          </a:bodyPr>
          <a:lstStyle/>
          <a:p>
            <a:r>
              <a:rPr lang="fr-FR" dirty="0"/>
              <a:t>Emballement thermique</a:t>
            </a:r>
          </a:p>
        </p:txBody>
      </p:sp>
    </p:spTree>
    <p:extLst>
      <p:ext uri="{BB962C8B-B14F-4D97-AF65-F5344CB8AC3E}">
        <p14:creationId xmlns:p14="http://schemas.microsoft.com/office/powerpoint/2010/main" val="110259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3968598-90B4-A482-C864-C1E91C0E3F73}"/>
              </a:ext>
            </a:extLst>
          </p:cNvPr>
          <p:cNvSpPr txBox="1"/>
          <p:nvPr/>
        </p:nvSpPr>
        <p:spPr>
          <a:xfrm>
            <a:off x="254569" y="1553834"/>
            <a:ext cx="7735546"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buClr>
                <a:srgbClr val="000000"/>
              </a:buClr>
              <a:buSzPts val="1200"/>
              <a:tabLst>
                <a:tab pos="287020" algn="l"/>
              </a:tabLst>
            </a:pPr>
            <a:r>
              <a:rPr lang="fr-FR" sz="1800" spc="-50" dirty="0">
                <a:effectLst/>
                <a:ea typeface="Times New Roman" panose="02020603050405020304" pitchFamily="18" charset="0"/>
              </a:rPr>
              <a:t>Ces batteries sont actuellement, les seules utilisées sur avion </a:t>
            </a:r>
          </a:p>
          <a:p>
            <a:pPr lvl="0" algn="just">
              <a:lnSpc>
                <a:spcPct val="150000"/>
              </a:lnSpc>
              <a:buClr>
                <a:srgbClr val="000000"/>
              </a:buClr>
              <a:buSzPts val="1200"/>
              <a:tabLst>
                <a:tab pos="287020" algn="l"/>
              </a:tabLst>
            </a:pPr>
            <a:r>
              <a:rPr lang="fr-FR" sz="1800" b="1" u="none" strike="noStrike" spc="-50" dirty="0" smtClean="0">
                <a:effectLst/>
                <a:ea typeface="Times New Roman" panose="02020603050405020304" pitchFamily="18" charset="0"/>
                <a:cs typeface="Times New Roman" panose="02020603050405020304" pitchFamily="18" charset="0"/>
              </a:rPr>
              <a:t>DESCRIPTION DE LA BATTERIE (ELEMENT)</a:t>
            </a:r>
          </a:p>
          <a:p>
            <a:pPr indent="358775">
              <a:lnSpc>
                <a:spcPct val="150000"/>
              </a:lnSpc>
              <a:buFont typeface="Arial" panose="020B0604020202020204" pitchFamily="34" charset="0"/>
              <a:buChar char="•"/>
            </a:pPr>
            <a:r>
              <a:rPr lang="fr-FR" sz="1800" dirty="0" smtClean="0">
                <a:solidFill>
                  <a:srgbClr val="000000"/>
                </a:solidFill>
                <a:effectLst/>
                <a:ea typeface="DejaVu Sans" panose="020B0603030804020204" pitchFamily="34" charset="0"/>
              </a:rPr>
              <a:t>Elles sont de type </a:t>
            </a:r>
            <a:r>
              <a:rPr lang="fr-FR" sz="1800" b="1" dirty="0" smtClean="0">
                <a:solidFill>
                  <a:srgbClr val="000000"/>
                </a:solidFill>
                <a:effectLst/>
                <a:ea typeface="DejaVu Sans" panose="020B0603030804020204" pitchFamily="34" charset="0"/>
              </a:rPr>
              <a:t>cadmium nickel</a:t>
            </a:r>
            <a:r>
              <a:rPr lang="fr-FR" dirty="0">
                <a:solidFill>
                  <a:srgbClr val="000000"/>
                </a:solidFill>
                <a:ea typeface="DejaVu Sans" panose="020B0603030804020204" pitchFamily="34" charset="0"/>
              </a:rPr>
              <a:t> </a:t>
            </a:r>
            <a:r>
              <a:rPr lang="fr-FR" sz="1800" dirty="0" smtClean="0">
                <a:solidFill>
                  <a:srgbClr val="000000"/>
                </a:solidFill>
                <a:effectLst/>
                <a:ea typeface="DejaVu Sans" panose="020B0603030804020204" pitchFamily="34" charset="0"/>
              </a:rPr>
              <a:t>à grande réserve d’électrolyte.</a:t>
            </a:r>
          </a:p>
          <a:p>
            <a:pPr indent="358775">
              <a:lnSpc>
                <a:spcPct val="150000"/>
              </a:lnSpc>
              <a:buFont typeface="Arial" panose="020B0604020202020204" pitchFamily="34" charset="0"/>
              <a:buChar char="•"/>
            </a:pPr>
            <a:r>
              <a:rPr lang="fr-FR" sz="1800" dirty="0" smtClean="0">
                <a:solidFill>
                  <a:srgbClr val="000000"/>
                </a:solidFill>
                <a:effectLst/>
                <a:ea typeface="DejaVu Sans" panose="020B0603030804020204" pitchFamily="34" charset="0"/>
              </a:rPr>
              <a:t>L’isolement </a:t>
            </a:r>
            <a:r>
              <a:rPr lang="fr-FR" sz="1800" dirty="0">
                <a:solidFill>
                  <a:srgbClr val="000000"/>
                </a:solidFill>
                <a:effectLst/>
                <a:ea typeface="DejaVu Sans" panose="020B0603030804020204" pitchFamily="34" charset="0"/>
              </a:rPr>
              <a:t>électrique entre ces plaques de polarités opposées est assuré par des séparateurs composites, à base de fibres synthétiques.</a:t>
            </a:r>
          </a:p>
          <a:p>
            <a:pPr marL="285750" indent="-285750">
              <a:lnSpc>
                <a:spcPct val="150000"/>
              </a:lnSpc>
              <a:buFont typeface="Arial" panose="020B0604020202020204" pitchFamily="34" charset="0"/>
              <a:buChar char="•"/>
            </a:pPr>
            <a:r>
              <a:rPr lang="fr-FR" sz="1800" dirty="0">
                <a:solidFill>
                  <a:srgbClr val="000000"/>
                </a:solidFill>
                <a:effectLst/>
                <a:ea typeface="DejaVu Sans" panose="020B0603030804020204" pitchFamily="34" charset="0"/>
              </a:rPr>
              <a:t>Le séparateur joue également le rôle de réservoir d’électrolyte entre les plaques</a:t>
            </a:r>
            <a:r>
              <a:rPr lang="fr-FR" sz="1800" dirty="0" smtClean="0">
                <a:solidFill>
                  <a:srgbClr val="000000"/>
                </a:solidFill>
                <a:effectLst/>
                <a:ea typeface="DejaVu Sans" panose="020B0603030804020204" pitchFamily="34" charset="0"/>
              </a:rPr>
              <a:t>;</a:t>
            </a:r>
          </a:p>
          <a:p>
            <a:pPr marL="285750" indent="-285750">
              <a:lnSpc>
                <a:spcPct val="150000"/>
              </a:lnSpc>
              <a:buFont typeface="Arial" panose="020B0604020202020204" pitchFamily="34" charset="0"/>
              <a:buChar char="•"/>
            </a:pPr>
            <a:r>
              <a:rPr lang="fr-FR" sz="1800" dirty="0" smtClean="0">
                <a:solidFill>
                  <a:srgbClr val="000000"/>
                </a:solidFill>
                <a:effectLst/>
                <a:ea typeface="DejaVu Sans" panose="020B0603030804020204" pitchFamily="34" charset="0"/>
              </a:rPr>
              <a:t>électrolyte </a:t>
            </a:r>
            <a:r>
              <a:rPr lang="fr-FR" sz="1800" dirty="0">
                <a:solidFill>
                  <a:srgbClr val="000000"/>
                </a:solidFill>
                <a:effectLst/>
                <a:ea typeface="DejaVu Sans" panose="020B0603030804020204" pitchFamily="34" charset="0"/>
              </a:rPr>
              <a:t>est une solution aqueuse d’hydroxyde de </a:t>
            </a:r>
            <a:r>
              <a:rPr lang="fr-FR" sz="1800" dirty="0" smtClean="0">
                <a:solidFill>
                  <a:srgbClr val="000000"/>
                </a:solidFill>
                <a:effectLst/>
                <a:ea typeface="DejaVu Sans" panose="020B0603030804020204" pitchFamily="34" charset="0"/>
              </a:rPr>
              <a:t>potassium.</a:t>
            </a:r>
            <a:endParaRPr lang="fr-FR" sz="1800" dirty="0">
              <a:solidFill>
                <a:srgbClr val="000000"/>
              </a:solidFill>
              <a:effectLst/>
              <a:ea typeface="DejaVu Sans" panose="020B0603030804020204" pitchFamily="34" charset="0"/>
            </a:endParaRPr>
          </a:p>
          <a:p>
            <a:pPr indent="358775">
              <a:lnSpc>
                <a:spcPct val="150000"/>
              </a:lnSpc>
              <a:buFont typeface="Arial" panose="020B0604020202020204" pitchFamily="34" charset="0"/>
              <a:buChar char="•"/>
            </a:pPr>
            <a:r>
              <a:rPr lang="fr-FR" sz="1800" dirty="0">
                <a:solidFill>
                  <a:srgbClr val="000000"/>
                </a:solidFill>
                <a:effectLst/>
                <a:ea typeface="DejaVu Sans" panose="020B0603030804020204" pitchFamily="34" charset="0"/>
              </a:rPr>
              <a:t>Le couvercle est muni d’un bouchon soupape, qui permet le réajustement du niveau </a:t>
            </a:r>
            <a:r>
              <a:rPr lang="fr-FR" sz="1800" dirty="0" smtClean="0">
                <a:solidFill>
                  <a:srgbClr val="000000"/>
                </a:solidFill>
                <a:effectLst/>
                <a:ea typeface="DejaVu Sans" panose="020B0603030804020204" pitchFamily="34" charset="0"/>
              </a:rPr>
              <a:t>de l’électrolyte</a:t>
            </a:r>
            <a:r>
              <a:rPr lang="fr-FR" sz="1800" dirty="0">
                <a:solidFill>
                  <a:srgbClr val="000000"/>
                </a:solidFill>
                <a:effectLst/>
                <a:ea typeface="DejaVu Sans" panose="020B0603030804020204" pitchFamily="34" charset="0"/>
              </a:rPr>
              <a:t>, et assure l’évacuation des gaz en surcharge.</a:t>
            </a:r>
          </a:p>
        </p:txBody>
      </p:sp>
      <p:sp>
        <p:nvSpPr>
          <p:cNvPr id="4" name="ZoneTexte 3">
            <a:extLst>
              <a:ext uri="{FF2B5EF4-FFF2-40B4-BE49-F238E27FC236}">
                <a16:creationId xmlns:a16="http://schemas.microsoft.com/office/drawing/2014/main" id="{861AAB3B-B6BD-E9C5-0FC1-4D2F4A305FF2}"/>
              </a:ext>
            </a:extLst>
          </p:cNvPr>
          <p:cNvSpPr txBox="1"/>
          <p:nvPr/>
        </p:nvSpPr>
        <p:spPr>
          <a:xfrm>
            <a:off x="3592284" y="261258"/>
            <a:ext cx="404804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SOURCE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AUXILIAIRE D’ENERGIE</a:t>
            </a:r>
          </a:p>
        </p:txBody>
      </p:sp>
      <p:sp>
        <p:nvSpPr>
          <p:cNvPr id="6" name="ZoneTexte 5">
            <a:extLst>
              <a:ext uri="{FF2B5EF4-FFF2-40B4-BE49-F238E27FC236}">
                <a16:creationId xmlns:a16="http://schemas.microsoft.com/office/drawing/2014/main" id="{56CF5FA3-EB50-123C-F11B-1D5373D276A7}"/>
              </a:ext>
            </a:extLst>
          </p:cNvPr>
          <p:cNvSpPr txBox="1"/>
          <p:nvPr/>
        </p:nvSpPr>
        <p:spPr>
          <a:xfrm>
            <a:off x="3309879" y="941164"/>
            <a:ext cx="48708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b="1" dirty="0">
                <a:solidFill>
                  <a:srgbClr val="2F5496"/>
                </a:solidFill>
                <a:effectLst/>
                <a:ea typeface="Times New Roman" panose="02020603050405020304" pitchFamily="18" charset="0"/>
                <a:cs typeface="Times New Roman" panose="02020603050405020304" pitchFamily="18" charset="0"/>
              </a:rPr>
              <a:t>BATTERIES ALCALINES (Type cadmium nickel)</a:t>
            </a:r>
          </a:p>
        </p:txBody>
      </p:sp>
      <p:pic>
        <p:nvPicPr>
          <p:cNvPr id="1028" name="Picture 4" descr="Batterie Nickel-cadmium Pour Avion,24v,40ah,20gnc40 - Buy Batterie D'avion  Ni-cd,Batterie Rechargeable Ni-cd,Batterie Nickel-cadmium Pour Avion  Product on Alibaba.com">
            <a:extLst>
              <a:ext uri="{FF2B5EF4-FFF2-40B4-BE49-F238E27FC236}">
                <a16:creationId xmlns:a16="http://schemas.microsoft.com/office/drawing/2014/main" id="{FAB243BA-2128-28F0-3E4A-D6A588E3FC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25" b="12756"/>
          <a:stretch/>
        </p:blipFill>
        <p:spPr bwMode="auto">
          <a:xfrm>
            <a:off x="8180712" y="2166258"/>
            <a:ext cx="3666337" cy="275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93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E3C2093-D905-2A55-E3AC-CC37E2932CC2}"/>
              </a:ext>
            </a:extLst>
          </p:cNvPr>
          <p:cNvSpPr txBox="1"/>
          <p:nvPr/>
        </p:nvSpPr>
        <p:spPr>
          <a:xfrm>
            <a:off x="276339" y="1560481"/>
            <a:ext cx="11467641" cy="46198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lnSpc>
                <a:spcPct val="150000"/>
              </a:lnSpc>
              <a:buClr>
                <a:srgbClr val="000000"/>
              </a:buClr>
              <a:buSzPts val="1200"/>
              <a:tabLst>
                <a:tab pos="287020" algn="l"/>
              </a:tabLst>
            </a:pPr>
            <a:r>
              <a:rPr lang="fr-FR" sz="1800" b="1" u="none" strike="noStrike" spc="-50" dirty="0">
                <a:effectLst/>
                <a:ea typeface="Times New Roman" panose="02020603050405020304" pitchFamily="18" charset="0"/>
                <a:cs typeface="Times New Roman" panose="02020603050405020304" pitchFamily="18" charset="0"/>
              </a:rPr>
              <a:t>AVANTAGES</a:t>
            </a:r>
          </a:p>
          <a:p>
            <a:pPr marL="342900" lvl="0" indent="-342900" algn="just">
              <a:lnSpc>
                <a:spcPct val="150000"/>
              </a:lnSpc>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Faible résistance interne, du 1/10 au </a:t>
            </a:r>
            <a:r>
              <a:rPr lang="fr-FR" sz="1800" u="none" strike="noStrike" spc="-50" dirty="0" smtClean="0">
                <a:effectLst/>
                <a:ea typeface="Times New Roman" panose="02020603050405020304" pitchFamily="18" charset="0"/>
                <a:cs typeface="Times New Roman" panose="02020603050405020304" pitchFamily="18" charset="0"/>
              </a:rPr>
              <a:t>1/100</a:t>
            </a:r>
            <a:r>
              <a:rPr lang="fr-FR" sz="1800" i="0" u="none" strike="noStrike" spc="-50" dirty="0" smtClean="0">
                <a:effectLst/>
                <a:latin typeface="+mj-lt"/>
                <a:ea typeface="Cambria Math" panose="02040503050406030204" pitchFamily="18" charset="0"/>
                <a:cs typeface="Times New Roman" panose="02020603050405020304" pitchFamily="18" charset="0"/>
              </a:rPr>
              <a:t>Ω (</a:t>
            </a:r>
            <a:r>
              <a:rPr lang="fr-FR" sz="1800" u="none" strike="noStrike" spc="-50" dirty="0" smtClean="0">
                <a:effectLst/>
                <a:ea typeface="Times New Roman" panose="02020603050405020304" pitchFamily="18" charset="0"/>
                <a:cs typeface="Times New Roman" panose="02020603050405020304" pitchFamily="18" charset="0"/>
              </a:rPr>
              <a:t>grande </a:t>
            </a:r>
            <a:r>
              <a:rPr lang="fr-FR" sz="1800" spc="-50" dirty="0">
                <a:effectLst/>
                <a:ea typeface="Times New Roman" panose="02020603050405020304" pitchFamily="18" charset="0"/>
              </a:rPr>
              <a:t>puissance, sous une tension relativement </a:t>
            </a:r>
            <a:r>
              <a:rPr lang="fr-FR" sz="1800" spc="-50" dirty="0" smtClean="0">
                <a:effectLst/>
                <a:ea typeface="Times New Roman" panose="02020603050405020304" pitchFamily="18" charset="0"/>
              </a:rPr>
              <a:t>stable).</a:t>
            </a:r>
            <a:endParaRPr lang="fr-FR" sz="1800" spc="-50" dirty="0">
              <a:effectLst/>
              <a:ea typeface="Times New Roman" panose="02020603050405020304" pitchFamily="18" charset="0"/>
            </a:endParaRPr>
          </a:p>
          <a:p>
            <a:pPr marL="342900" lvl="0" indent="-342900" algn="just">
              <a:lnSpc>
                <a:spcPct val="150000"/>
              </a:lnSpc>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Possibilité de fonctionnement à basse et haute températures, - 40° à + 50°</a:t>
            </a:r>
          </a:p>
          <a:p>
            <a:pPr marL="342900" lvl="0" indent="-342900" algn="l">
              <a:lnSpc>
                <a:spcPct val="150000"/>
              </a:lnSpc>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Bonne aptitude à une charge et décharge à intensité </a:t>
            </a:r>
            <a:r>
              <a:rPr lang="fr-FR" sz="1800" u="none" strike="noStrike" spc="-50" dirty="0" smtClean="0">
                <a:effectLst/>
                <a:ea typeface="Times New Roman" panose="02020603050405020304" pitchFamily="18" charset="0"/>
                <a:cs typeface="Times New Roman" panose="02020603050405020304" pitchFamily="18" charset="0"/>
              </a:rPr>
              <a:t>élevée.</a:t>
            </a:r>
            <a:endParaRPr lang="fr-FR" sz="1800" u="none" strike="noStrike" spc="-50" dirty="0">
              <a:effectLst/>
              <a:ea typeface="Times New Roman" panose="02020603050405020304" pitchFamily="18" charset="0"/>
              <a:cs typeface="Times New Roman" panose="02020603050405020304" pitchFamily="18" charset="0"/>
            </a:endParaRPr>
          </a:p>
          <a:p>
            <a:pPr marL="342900" lvl="0" indent="-342900" algn="just">
              <a:lnSpc>
                <a:spcPct val="150000"/>
              </a:lnSpc>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Stockage sans dommage, quel que soit l’état de charge.</a:t>
            </a:r>
          </a:p>
          <a:p>
            <a:pPr marL="342900" lvl="0" indent="-342900" algn="just">
              <a:lnSpc>
                <a:spcPct val="150000"/>
              </a:lnSpc>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Coffre métallique, donc robuste.</a:t>
            </a:r>
          </a:p>
          <a:p>
            <a:pPr lvl="0" algn="ctr">
              <a:lnSpc>
                <a:spcPct val="150000"/>
              </a:lnSpc>
              <a:buClr>
                <a:srgbClr val="000000"/>
              </a:buClr>
              <a:buSzPts val="1200"/>
              <a:tabLst>
                <a:tab pos="291465" algn="l"/>
              </a:tabLst>
            </a:pPr>
            <a:r>
              <a:rPr lang="fr-FR" sz="1800" b="1" u="none" strike="noStrike" spc="-50" dirty="0">
                <a:effectLst/>
                <a:ea typeface="Times New Roman" panose="02020603050405020304" pitchFamily="18" charset="0"/>
                <a:cs typeface="Times New Roman" panose="02020603050405020304" pitchFamily="18" charset="0"/>
              </a:rPr>
              <a:t>INCONVENIENTS</a:t>
            </a:r>
          </a:p>
          <a:p>
            <a:pPr marL="342900" lvl="0" indent="-342900" algn="just">
              <a:lnSpc>
                <a:spcPct val="150000"/>
              </a:lnSpc>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FEM par élément 1,2 v (20 éléments en série pour une batterie de 24 v) </a:t>
            </a:r>
            <a:r>
              <a:rPr lang="fr-FR" sz="1800" spc="-50" dirty="0">
                <a:effectLst/>
                <a:ea typeface="Times New Roman" panose="02020603050405020304" pitchFamily="18" charset="0"/>
              </a:rPr>
              <a:t>(2 v pour un élément au Pb)</a:t>
            </a:r>
          </a:p>
          <a:p>
            <a:pPr marL="342900" lvl="0" indent="-342900" algn="just">
              <a:lnSpc>
                <a:spcPct val="150000"/>
              </a:lnSpc>
              <a:buClr>
                <a:srgbClr val="000000"/>
              </a:buClr>
              <a:buSzPts val="1200"/>
              <a:buFont typeface="Symbol" panose="05050102010706020507" pitchFamily="18" charset="2"/>
              <a:buChar char="-"/>
              <a:tabLst>
                <a:tab pos="488950" algn="l"/>
              </a:tabLst>
            </a:pPr>
            <a:r>
              <a:rPr lang="fr-FR" sz="1800" u="none" strike="noStrike" spc="-50" dirty="0">
                <a:effectLst/>
                <a:ea typeface="Times New Roman" panose="02020603050405020304" pitchFamily="18" charset="0"/>
                <a:cs typeface="Times New Roman" panose="02020603050405020304" pitchFamily="18" charset="0"/>
              </a:rPr>
              <a:t>Pas de contrôle de l’état de charge par mesure de la densité, celle-ci se maintenant constante.</a:t>
            </a:r>
          </a:p>
          <a:p>
            <a:pPr marL="342900" lvl="0" indent="-342900" algn="just">
              <a:lnSpc>
                <a:spcPct val="150000"/>
              </a:lnSpc>
              <a:buClr>
                <a:srgbClr val="000000"/>
              </a:buClr>
              <a:buSzPts val="1200"/>
              <a:buFont typeface="Symbol" panose="05050102010706020507" pitchFamily="18" charset="2"/>
              <a:buChar char="-"/>
              <a:tabLst>
                <a:tab pos="488950" algn="l"/>
              </a:tabLst>
            </a:pPr>
            <a:r>
              <a:rPr lang="fr-FR" sz="1800" u="none" strike="noStrike" spc="-50" dirty="0">
                <a:effectLst/>
                <a:ea typeface="Times New Roman" panose="02020603050405020304" pitchFamily="18" charset="0"/>
                <a:cs typeface="Times New Roman" panose="02020603050405020304" pitchFamily="18" charset="0"/>
              </a:rPr>
              <a:t>Des séparateurs en mauvais état peuvent entraîner un emballement thermique, si la tension d’alimentation non conforme engendre un courant de charge élevé.</a:t>
            </a:r>
            <a:endParaRPr lang="fr-FR" dirty="0"/>
          </a:p>
        </p:txBody>
      </p:sp>
      <p:sp>
        <p:nvSpPr>
          <p:cNvPr id="2" name="ZoneTexte 1">
            <a:extLst>
              <a:ext uri="{FF2B5EF4-FFF2-40B4-BE49-F238E27FC236}">
                <a16:creationId xmlns:a16="http://schemas.microsoft.com/office/drawing/2014/main" id="{6436315E-2A90-32BD-3489-502A8D4B4FF8}"/>
              </a:ext>
            </a:extLst>
          </p:cNvPr>
          <p:cNvSpPr txBox="1"/>
          <p:nvPr/>
        </p:nvSpPr>
        <p:spPr>
          <a:xfrm>
            <a:off x="2696378" y="407184"/>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07 : SOURCE AUXILIAIRE D’ENERGIE</a:t>
            </a:r>
          </a:p>
        </p:txBody>
      </p:sp>
      <p:sp>
        <p:nvSpPr>
          <p:cNvPr id="3" name="ZoneTexte 2">
            <a:extLst>
              <a:ext uri="{FF2B5EF4-FFF2-40B4-BE49-F238E27FC236}">
                <a16:creationId xmlns:a16="http://schemas.microsoft.com/office/drawing/2014/main" id="{0795EBB4-19BB-D8D8-0248-E069B30F3043}"/>
              </a:ext>
            </a:extLst>
          </p:cNvPr>
          <p:cNvSpPr txBox="1"/>
          <p:nvPr/>
        </p:nvSpPr>
        <p:spPr>
          <a:xfrm>
            <a:off x="3309879" y="941164"/>
            <a:ext cx="48708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b="1" dirty="0">
                <a:solidFill>
                  <a:srgbClr val="2F5496"/>
                </a:solidFill>
                <a:effectLst/>
                <a:ea typeface="Times New Roman" panose="02020603050405020304" pitchFamily="18" charset="0"/>
                <a:cs typeface="Times New Roman" panose="02020603050405020304" pitchFamily="18" charset="0"/>
              </a:rPr>
              <a:t>BATTERIES ALCALINES (Type cadmium nickel)</a:t>
            </a:r>
          </a:p>
        </p:txBody>
      </p:sp>
    </p:spTree>
    <p:extLst>
      <p:ext uri="{BB962C8B-B14F-4D97-AF65-F5344CB8AC3E}">
        <p14:creationId xmlns:p14="http://schemas.microsoft.com/office/powerpoint/2010/main" val="310604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stretch>
            <a:fillRect/>
          </a:stretch>
        </p:blipFill>
        <p:spPr>
          <a:xfrm>
            <a:off x="2436992" y="2292813"/>
            <a:ext cx="7151761" cy="3336800"/>
          </a:xfrm>
          <a:prstGeom prst="rect">
            <a:avLst/>
          </a:prstGeom>
        </p:spPr>
      </p:pic>
      <p:sp>
        <p:nvSpPr>
          <p:cNvPr id="4" name="Rectangle 3"/>
          <p:cNvSpPr/>
          <p:nvPr/>
        </p:nvSpPr>
        <p:spPr>
          <a:xfrm>
            <a:off x="364176" y="932927"/>
            <a:ext cx="11523023"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Que </a:t>
            </a:r>
            <a:r>
              <a:rPr lang="fr-FR" dirty="0"/>
              <a:t>les générateurs soient une batterie ou une machine </a:t>
            </a:r>
            <a:r>
              <a:rPr lang="fr-FR" dirty="0" smtClean="0"/>
              <a:t>tournante, </a:t>
            </a:r>
            <a:r>
              <a:rPr lang="fr-FR" dirty="0"/>
              <a:t>ils présentent tous une résistance interne (r) s'opposant plus ou moins à la circulation du courant interne qui les traverse.</a:t>
            </a:r>
          </a:p>
          <a:p>
            <a:r>
              <a:rPr lang="fr-FR" dirty="0" smtClean="0"/>
              <a:t>Cette </a:t>
            </a:r>
            <a:r>
              <a:rPr lang="fr-FR" dirty="0"/>
              <a:t>résistance interne influe sur la valeur de la tension U que fournit le générateur lorsqu'il est connecté à un circuit externe.</a:t>
            </a:r>
          </a:p>
        </p:txBody>
      </p:sp>
      <p:sp>
        <p:nvSpPr>
          <p:cNvPr id="5" name="Rectangle 4"/>
          <p:cNvSpPr/>
          <p:nvPr/>
        </p:nvSpPr>
        <p:spPr>
          <a:xfrm>
            <a:off x="4367225" y="404038"/>
            <a:ext cx="3457550" cy="369332"/>
          </a:xfrm>
          <a:prstGeom prst="rect">
            <a:avLst/>
          </a:prstGeom>
        </p:spPr>
        <p:txBody>
          <a:bodyPr wrap="none">
            <a:spAutoFit/>
          </a:bodyPr>
          <a:lstStyle/>
          <a:p>
            <a:r>
              <a:rPr lang="fr-FR" dirty="0"/>
              <a:t>Résistance interne des générateurs</a:t>
            </a:r>
          </a:p>
        </p:txBody>
      </p:sp>
      <p:sp>
        <p:nvSpPr>
          <p:cNvPr id="7" name="Rectangle 6"/>
          <p:cNvSpPr/>
          <p:nvPr/>
        </p:nvSpPr>
        <p:spPr>
          <a:xfrm>
            <a:off x="364176" y="5789170"/>
            <a:ext cx="11606151" cy="7386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 l'extérieur du générateur, on ne retrouve plus la FEM E, mais une tension (tension charge U) égale à E </a:t>
            </a:r>
            <a:r>
              <a:rPr lang="fr-FR" dirty="0" smtClean="0"/>
              <a:t>– u</a:t>
            </a:r>
          </a:p>
          <a:p>
            <a:pPr algn="ctr"/>
            <a:r>
              <a:rPr lang="fr-FR" sz="2400" b="1" dirty="0" smtClean="0"/>
              <a:t>E </a:t>
            </a:r>
            <a:r>
              <a:rPr lang="fr-FR" sz="2400" b="1" dirty="0"/>
              <a:t>- ri.</a:t>
            </a:r>
          </a:p>
        </p:txBody>
      </p:sp>
    </p:spTree>
    <p:extLst>
      <p:ext uri="{BB962C8B-B14F-4D97-AF65-F5344CB8AC3E}">
        <p14:creationId xmlns:p14="http://schemas.microsoft.com/office/powerpoint/2010/main" val="19966322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1378</Words>
  <Application>Microsoft Office PowerPoint</Application>
  <PresentationFormat>Grand écran</PresentationFormat>
  <Paragraphs>123</Paragraphs>
  <Slides>16</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Arial</vt:lpstr>
      <vt:lpstr>Calibri</vt:lpstr>
      <vt:lpstr>Calibri Light</vt:lpstr>
      <vt:lpstr>Cambria Math</vt:lpstr>
      <vt:lpstr>Courier New</vt:lpstr>
      <vt:lpstr>DejaVu Sans</vt:lpstr>
      <vt:lpstr>Symbol</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7</cp:revision>
  <dcterms:created xsi:type="dcterms:W3CDTF">2022-12-09T10:00:05Z</dcterms:created>
  <dcterms:modified xsi:type="dcterms:W3CDTF">2022-12-15T19:46:33Z</dcterms:modified>
</cp:coreProperties>
</file>