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2748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6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610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72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07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36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97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24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458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4500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55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67F7B-B502-4BD5-863D-8C35C00B47F9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C9023-2E41-4D4F-BBD4-3423E8109E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69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B255FB-9A7D-AEFA-E66C-115F616055D6}"/>
              </a:ext>
            </a:extLst>
          </p:cNvPr>
          <p:cNvSpPr txBox="1"/>
          <p:nvPr/>
        </p:nvSpPr>
        <p:spPr>
          <a:xfrm>
            <a:off x="3214171" y="311705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DejaVu Sans" panose="020B0603030804020204" pitchFamily="34" charset="0"/>
                <a:ea typeface="DejaVu Sans" panose="020B0603030804020204" pitchFamily="34" charset="0"/>
              </a:rPr>
              <a:t>Chapitre 27 :TRANSFORMATEUR D’INTENSITE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D0621FA-8E16-6178-B849-F85B7CDFDAC5}"/>
              </a:ext>
            </a:extLst>
          </p:cNvPr>
          <p:cNvSpPr txBox="1"/>
          <p:nvPr/>
        </p:nvSpPr>
        <p:spPr>
          <a:xfrm>
            <a:off x="560024" y="968471"/>
            <a:ext cx="11071952" cy="203132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BUT DANS UN CIRCUIT</a:t>
            </a:r>
          </a:p>
          <a:p>
            <a:r>
              <a:rPr lang="fr-FR" dirty="0"/>
              <a:t>Ce sont des appareils destinés à la mesure, au contrôle, ou à la protection de certains circuits ;</a:t>
            </a:r>
          </a:p>
          <a:p>
            <a:r>
              <a:rPr lang="fr-FR" dirty="0"/>
              <a:t>le TI doit réaliser la proportionnalité du courant secondaire au courant primaire que l’on désire mesurer, au rendement près. </a:t>
            </a:r>
          </a:p>
          <a:p>
            <a:r>
              <a:rPr lang="fr-FR" dirty="0"/>
              <a:t>Ces appareils sont nombreux sur les avions pourvus d’un réseau alternatif ; </a:t>
            </a:r>
          </a:p>
          <a:p>
            <a:r>
              <a:rPr lang="fr-FR" dirty="0"/>
              <a:t>ils se présentent sous la forme d'un tore magnétique sur lequel est bobiné l'enroulement secondaire N2, le primaire NI étant le câble lui-même sur lequel porte la mesure ou le contrôle.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42EE635-CB03-6DD3-AB89-36D57D405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752" y="3233239"/>
            <a:ext cx="7890194" cy="312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88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99F71CD6-D8D3-7699-214B-C579FF2B24A4}"/>
              </a:ext>
            </a:extLst>
          </p:cNvPr>
          <p:cNvSpPr txBox="1"/>
          <p:nvPr/>
        </p:nvSpPr>
        <p:spPr>
          <a:xfrm>
            <a:off x="649995" y="2554591"/>
            <a:ext cx="10515600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La ligne parcourue par le courant alternatif que l'on veut mesurer, est assimilable à un primaire de transformateur ; </a:t>
            </a:r>
          </a:p>
          <a:p>
            <a:r>
              <a:rPr lang="fr-FR" dirty="0"/>
              <a:t>le bobinage secondaire se caractérise par un nombre de spires N2 élevé, </a:t>
            </a:r>
          </a:p>
          <a:p>
            <a:r>
              <a:rPr lang="fr-FR" dirty="0"/>
              <a:t>le rapport de transformation connu permet le calcul du courant secondaire.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C6F88A6-BF36-F765-42FB-A818CE02B2AB}"/>
                  </a:ext>
                </a:extLst>
              </p:cNvPr>
              <p:cNvSpPr txBox="1"/>
              <p:nvPr/>
            </p:nvSpPr>
            <p:spPr>
              <a:xfrm>
                <a:off x="649994" y="4208698"/>
                <a:ext cx="10703805" cy="2424895"/>
              </a:xfrm>
              <a:prstGeom prst="rect">
                <a:avLst/>
              </a:prstGeom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fr-FR" b="1" dirty="0"/>
                  <a:t>EXEMPLE</a:t>
                </a:r>
              </a:p>
              <a:p>
                <a:r>
                  <a:rPr lang="fr-FR" dirty="0"/>
                  <a:t>Soit l’intensité en ligne I1= 500 A (non mesurable directement)</a:t>
                </a:r>
              </a:p>
              <a:p>
                <a:r>
                  <a:rPr lang="fr-FR" dirty="0"/>
                  <a:t>Soit N1 le nombre de spires du primaire N1= 1</a:t>
                </a:r>
              </a:p>
              <a:p>
                <a:r>
                  <a:rPr lang="fr-FR" dirty="0"/>
                  <a:t>Soit N2 le nombre de spires du secondaire N2 = 100</a:t>
                </a:r>
              </a:p>
              <a:p>
                <a:r>
                  <a:rPr lang="fr-FR" dirty="0"/>
                  <a:t>Le rapport de transformation en charge nous donne :</a:t>
                </a: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fr-FR" dirty="0"/>
                  <a:t>	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den>
                    </m:f>
                  </m:oMath>
                </a14:m>
                <a:r>
                  <a:rPr lang="fr-FR" dirty="0"/>
                  <a:t>	I2=5A</a:t>
                </a:r>
              </a:p>
              <a:p>
                <a:r>
                  <a:rPr lang="fr-FR" sz="18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un courant secondaire 12 = 5A correspond un courant primaire = 500 A</a:t>
                </a:r>
              </a:p>
              <a:p>
                <a:pPr algn="ctr"/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C6F88A6-BF36-F765-42FB-A818CE02B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94" y="4208698"/>
                <a:ext cx="10703805" cy="2424895"/>
              </a:xfrm>
              <a:prstGeom prst="rect">
                <a:avLst/>
              </a:prstGeom>
              <a:blipFill>
                <a:blip r:embed="rId2"/>
                <a:stretch>
                  <a:fillRect l="-455" t="-1000"/>
                </a:stretch>
              </a:blip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2F9E2EE4-176D-061A-6FB7-BD4349D494E9}"/>
              </a:ext>
            </a:extLst>
          </p:cNvPr>
          <p:cNvSpPr txBox="1"/>
          <p:nvPr/>
        </p:nvSpPr>
        <p:spPr>
          <a:xfrm>
            <a:off x="3214171" y="311705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DejaVu Sans" panose="020B0603030804020204" pitchFamily="34" charset="0"/>
                <a:ea typeface="DejaVu Sans" panose="020B0603030804020204" pitchFamily="34" charset="0"/>
              </a:rPr>
              <a:t>Chapitre 27 :TRANSFORMATEUR D’INTENSITE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8869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C96587E-DCD9-C2C4-D026-A27DD7A3A938}"/>
              </a:ext>
            </a:extLst>
          </p:cNvPr>
          <p:cNvSpPr txBox="1"/>
          <p:nvPr/>
        </p:nvSpPr>
        <p:spPr>
          <a:xfrm>
            <a:off x="4370942" y="806613"/>
            <a:ext cx="3252730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>
              <a:spcBef>
                <a:spcPts val="200"/>
              </a:spcBef>
            </a:pPr>
            <a:r>
              <a:rPr lang="fr-FR" sz="1800" b="1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AUTO-TRANSFORMATEUR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B5D9EC-690F-BB18-BEE2-BFDBCBA56E0D}"/>
              </a:ext>
            </a:extLst>
          </p:cNvPr>
          <p:cNvSpPr txBox="1"/>
          <p:nvPr/>
        </p:nvSpPr>
        <p:spPr>
          <a:xfrm>
            <a:off x="3214171" y="311705"/>
            <a:ext cx="60978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DejaVu Sans" panose="020B0603030804020204" pitchFamily="34" charset="0"/>
                <a:ea typeface="DejaVu Sans" panose="020B0603030804020204" pitchFamily="34" charset="0"/>
              </a:rPr>
              <a:t>Chapitre 27 :TRANSFORMATEUR D’INTENSITE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655933A-BEAC-BAB1-BDEC-1D147978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354" y="1752009"/>
            <a:ext cx="4153546" cy="37505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6A686FC-D7A9-9B0D-A8C6-C5738077733B}"/>
                  </a:ext>
                </a:extLst>
              </p:cNvPr>
              <p:cNvSpPr txBox="1"/>
              <p:nvPr/>
            </p:nvSpPr>
            <p:spPr>
              <a:xfrm>
                <a:off x="845545" y="1888847"/>
                <a:ext cx="6097836" cy="3139321"/>
              </a:xfrm>
              <a:prstGeom prst="rect">
                <a:avLst/>
              </a:prstGeom>
              <a:solidFill>
                <a:schemeClr val="lt1"/>
              </a:solid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just"/>
                <a:r>
                  <a:rPr lang="fr-FR" dirty="0"/>
                  <a:t>C’est un appareil à enroulement unique, on applique la tension primaire U1 entre (A et C)</a:t>
                </a:r>
              </a:p>
              <a:p>
                <a:pPr algn="just"/>
                <a:r>
                  <a:rPr lang="fr-FR" dirty="0"/>
                  <a:t>et on prélève une partie de cette tension, entre (B et C), ce qui représente la tension secondaire.</a:t>
                </a:r>
              </a:p>
              <a:p>
                <a:pPr algn="just"/>
                <a:r>
                  <a:rPr lang="fr-FR" dirty="0"/>
                  <a:t>Soit U1 la tension primaire et N1 le nombre total de spires, </a:t>
                </a:r>
              </a:p>
              <a:p>
                <a:pPr algn="just"/>
                <a:r>
                  <a:rPr lang="fr-FR" dirty="0"/>
                  <a:t>la tension par spire est égale à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endParaRPr lang="fr-FR" dirty="0"/>
              </a:p>
              <a:p>
                <a:pPr algn="just"/>
                <a:r>
                  <a:rPr lang="fr-FR" dirty="0"/>
                  <a:t>La tension induite au secondaire </a:t>
                </a:r>
                <a:endParaRPr lang="de-DE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1∗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2 </m:t>
                    </m:r>
                  </m:oMath>
                </a14:m>
                <a:r>
                  <a:rPr lang="fr-FR" dirty="0"/>
                  <a:t>d’où </a:t>
                </a:r>
                <a14:m>
                  <m:oMath xmlns:m="http://schemas.openxmlformats.org/officeDocument/2006/math"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2/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fr-FR" dirty="0"/>
                  <a:t>.</a:t>
                </a:r>
              </a:p>
              <a:p>
                <a:pPr algn="just"/>
                <a:r>
                  <a:rPr lang="fr-FR" dirty="0"/>
                  <a:t>Soit I1 le courant primaire (AC), I2 l'intensité secondaire (BC) ; dans la partie commune on a I2-I1 (I1 et I2 sont pratiquement en opposition de phase).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6A686FC-D7A9-9B0D-A8C6-C5738077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545" y="1888847"/>
                <a:ext cx="6097836" cy="3139321"/>
              </a:xfrm>
              <a:prstGeom prst="rect">
                <a:avLst/>
              </a:prstGeom>
              <a:blipFill>
                <a:blip r:embed="rId3"/>
                <a:stretch>
                  <a:fillRect l="-798" t="-967" r="-699" b="-1934"/>
                </a:stretch>
              </a:blipFill>
              <a:ln w="12700" cap="flat" cmpd="sng" algn="ctr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E9D7D4E0-D4E7-AE6A-3FF7-6F3B95F77ECB}"/>
              </a:ext>
            </a:extLst>
          </p:cNvPr>
          <p:cNvSpPr txBox="1"/>
          <p:nvPr/>
        </p:nvSpPr>
        <p:spPr>
          <a:xfrm>
            <a:off x="845544" y="5591165"/>
            <a:ext cx="10676355" cy="646331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Ce type de transfo est simple et économique, mais on se heurte à des difficultés d'isolement entre primaire et secondaire</a:t>
            </a:r>
          </a:p>
        </p:txBody>
      </p:sp>
    </p:spTree>
    <p:extLst>
      <p:ext uri="{BB962C8B-B14F-4D97-AF65-F5344CB8AC3E}">
        <p14:creationId xmlns:p14="http://schemas.microsoft.com/office/powerpoint/2010/main" val="6658608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</Words>
  <Application>Microsoft Office PowerPoint</Application>
  <PresentationFormat>Grand écran</PresentationFormat>
  <Paragraphs>27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DejaVu Sans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Youssef</dc:creator>
  <cp:lastModifiedBy>Ahmed Youssef</cp:lastModifiedBy>
  <cp:revision>1</cp:revision>
  <dcterms:created xsi:type="dcterms:W3CDTF">2022-12-09T10:10:03Z</dcterms:created>
  <dcterms:modified xsi:type="dcterms:W3CDTF">2022-12-09T10:10:27Z</dcterms:modified>
</cp:coreProperties>
</file>