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90" r:id="rId6"/>
    <p:sldId id="291" r:id="rId7"/>
    <p:sldId id="289" r:id="rId8"/>
    <p:sldId id="292" r:id="rId9"/>
    <p:sldId id="264" r:id="rId10"/>
    <p:sldId id="283" r:id="rId11"/>
    <p:sldId id="265" r:id="rId12"/>
    <p:sldId id="285" r:id="rId13"/>
    <p:sldId id="267" r:id="rId14"/>
    <p:sldId id="257" r:id="rId15"/>
    <p:sldId id="270" r:id="rId16"/>
    <p:sldId id="271" r:id="rId17"/>
    <p:sldId id="293" r:id="rId18"/>
    <p:sldId id="278" r:id="rId19"/>
    <p:sldId id="260" r:id="rId20"/>
    <p:sldId id="272" r:id="rId21"/>
    <p:sldId id="273" r:id="rId22"/>
    <p:sldId id="277" r:id="rId23"/>
    <p:sldId id="280" r:id="rId24"/>
    <p:sldId id="281" r:id="rId25"/>
    <p:sldId id="282" r:id="rId26"/>
    <p:sldId id="268" r:id="rId27"/>
    <p:sldId id="269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C49A7-7D06-DAFA-E395-DCFB3786A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8E90D3-85EC-9034-2484-D16B425D9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7EB040-D6F5-BE74-4F3C-3BEBC7FC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45A-0FD0-4533-B58C-DE5141BD900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FBBDC2-DD7F-0035-843B-6BE680A5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F8FE9E-1894-69BD-AEAD-1768480E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002E-56B6-4C4C-8841-EFF2E0691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85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3F2CB-E90B-A1A5-3D55-9909ACF5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06ADD5-FB5C-033D-D8C6-F6EA1CBDB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4DA402-0FE6-F89D-AD79-8589BEF3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45A-0FD0-4533-B58C-DE5141BD900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65B85E-DC5D-4154-7D83-F50777AC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07D97-3771-AEB1-2CD2-7B3F42F0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002E-56B6-4C4C-8841-EFF2E0691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44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94ADC8-353C-D3FE-1047-5DD253A59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4266BA-B95E-1BDD-CA9F-2A40B5993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91967B-ED88-9848-FE2E-E6AF364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45A-0FD0-4533-B58C-DE5141BD900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AF1447-101D-C831-6C9C-E5891D45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5816E9-1B0C-3652-60D5-4281C4F2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002E-56B6-4C4C-8841-EFF2E0691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3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AB1F4-95FE-578F-67CF-31AF9489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3793FD-3BAE-8BA1-1161-095918B9A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580FF3-0F06-FBE9-103D-0D06F156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45A-0FD0-4533-B58C-DE5141BD900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5E0466-2A6B-F776-3220-DDCB19D6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9B368C-34D7-BA52-09EF-56B7171F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002E-56B6-4C4C-8841-EFF2E0691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86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CD657-5D4F-BE3B-645B-3432756F5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B93066-197C-92BD-D9D1-0C62608F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AA7D98-8CEF-DA91-657A-15707B17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45A-0FD0-4533-B58C-DE5141BD900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D68E3A-F0FB-C1D9-812A-18AEE800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1B3428-6D15-B7D6-6251-E77CC516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002E-56B6-4C4C-8841-EFF2E0691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56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C353A-F75C-48B5-435E-51021C22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162991-8409-3494-F676-58D0B69FE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CC40EF-E1D8-2B60-E2AF-2C0624D4B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69CA95-5F26-8C24-483F-490A04E2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45A-0FD0-4533-B58C-DE5141BD900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EE7165-09B1-992F-E14C-32E98F31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D08068-B3C8-495A-78CA-EDEF41D2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002E-56B6-4C4C-8841-EFF2E0691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5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29857-2262-C615-0ADC-3ECB1997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EE194D-BC6E-E01D-5701-5BAB1F291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1EC6BC-F669-5220-8C27-DCC9C93E0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7C45AB-83BF-BB73-88D0-2B5F5AC16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3DCF27-723D-9540-9244-2D85111D8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9ACDCB-0FEF-41AA-2583-10BF81FC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45A-0FD0-4533-B58C-DE5141BD900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2D7251-6BEA-2B79-93F7-C1547FA1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9BDA29-4037-536D-8379-C223D612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002E-56B6-4C4C-8841-EFF2E0691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47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25833-D5DE-65D4-52CA-CD7D22AE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F3E308-76C9-58A5-0643-A7944BE6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45A-0FD0-4533-B58C-DE5141BD900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D74A1A-FC00-8ABF-0A88-C3CFF8F8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A0ECA1-A0C4-8613-2B36-CF0F2E04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002E-56B6-4C4C-8841-EFF2E0691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79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CDBACC4-2D5D-8071-F44F-C09CD2E4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45A-0FD0-4533-B58C-DE5141BD900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6F742F-9E42-069F-ACA5-CAFE39A2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A3F4A5-D8ED-A86E-5FF8-A462A1DC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002E-56B6-4C4C-8841-EFF2E0691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85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38FD-12ED-96E0-B164-03A11377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64555-5594-AF64-615D-0E1FA0CA0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61C6F2-B2BB-A207-179A-876EDB44D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6A4556-E94A-81E8-4112-AB1224C5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45A-0FD0-4533-B58C-DE5141BD900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1A0B3F-89FC-E533-A09D-DD0A2549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506F51-3154-BB3F-0BF2-D427CD73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002E-56B6-4C4C-8841-EFF2E0691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08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E7C9A5-42A2-3E1F-0436-FF12DB2E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B58B50D-065F-10D4-9759-40BA5FD7E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64A1BE-5873-81DA-47AF-C941EEE74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199C73-F4BD-F383-4CCE-E2896429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45A-0FD0-4533-B58C-DE5141BD900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460CE1-D3E3-2C1F-47B4-15A1B01B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390C89-855A-BB13-4244-38AD42BE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002E-56B6-4C4C-8841-EFF2E0691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53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9DF5F3B-CF75-C24E-5FC5-689226B7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1D4352-F115-0284-4772-6A90295D1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E39431-8364-17F9-C42A-26173D7ED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9745A-0FD0-4533-B58C-DE5141BD900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4D28D4-FDAC-7A68-798A-161351848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9ED95A-C88B-76F6-2EBC-3BFFECD12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002E-56B6-4C4C-8841-EFF2E0691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7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096B403-0273-F11E-8D90-11002243B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04582"/>
            <a:ext cx="9144000" cy="45216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fr-FR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Nacelles moteurs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1789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82FEBDF-B8C4-AF2D-1F1D-760ED3FF0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521" y="968412"/>
            <a:ext cx="7228209" cy="36577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1999D9B-7351-E592-C7A4-D745EF4C0F49}"/>
              </a:ext>
            </a:extLst>
          </p:cNvPr>
          <p:cNvSpPr txBox="1"/>
          <p:nvPr/>
        </p:nvSpPr>
        <p:spPr>
          <a:xfrm>
            <a:off x="1215990" y="4686281"/>
            <a:ext cx="9578821" cy="21268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2413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0" i="0" u="none" strike="noStrike" spc="0" dirty="0">
                <a:solidFill>
                  <a:srgbClr val="000000"/>
                </a:solidFill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Certains avions (F. 100, Falcon, MD83, B727...) ont les GTR fixés latéralement sur le fuselage.</a:t>
            </a:r>
            <a:endParaRPr lang="fr-FR" sz="1800" dirty="0">
              <a:solidFill>
                <a:srgbClr val="000000"/>
              </a:solidFill>
              <a:effectLst/>
              <a:ea typeface="Microsoft Sans Serif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0" i="0" u="none" strike="noStrike" spc="0" dirty="0">
                <a:solidFill>
                  <a:srgbClr val="000000"/>
                </a:solidFill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Un mât assure la liaison entre les couples forts et le réacteur qui est fixé par des attaches.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0" i="0" u="none" strike="noStrike" spc="0" dirty="0">
                <a:solidFill>
                  <a:srgbClr val="000000"/>
                </a:solidFill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La structure du mât (caisson) et les attaches sont de même type que les réacteurs suspendus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ea typeface="Times New Roman" panose="02020603050405020304" pitchFamily="18" charset="0"/>
              </a:rPr>
              <a:t>La poussée est transmise par les attaches avant.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ea typeface="Times New Roman" panose="02020603050405020304" pitchFamily="18" charset="0"/>
              </a:rPr>
              <a:t>Une cloison pare-feu isole le GTR du mât.</a:t>
            </a:r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6BB71B-0E72-C8F9-0E8D-4A08EEE8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7" y="132000"/>
            <a:ext cx="5519450" cy="4524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Types et Assemblages avec l’avion </a:t>
            </a:r>
            <a:endParaRPr lang="fr-FR" sz="2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E8BB3A8-75F3-679D-9674-384B047D2E1F}"/>
              </a:ext>
            </a:extLst>
          </p:cNvPr>
          <p:cNvSpPr txBox="1"/>
          <p:nvPr/>
        </p:nvSpPr>
        <p:spPr>
          <a:xfrm>
            <a:off x="3964986" y="607912"/>
            <a:ext cx="4080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Fixation des réacteurs sur le fuselage </a:t>
            </a:r>
            <a:endParaRPr lang="fr-F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0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9DF7117-45E2-F96F-7D24-59179019564F}"/>
              </a:ext>
            </a:extLst>
          </p:cNvPr>
          <p:cNvSpPr txBox="1"/>
          <p:nvPr/>
        </p:nvSpPr>
        <p:spPr>
          <a:xfrm>
            <a:off x="526974" y="4015114"/>
            <a:ext cx="11138052" cy="21253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Fixation des réacteurs latéraux </a:t>
            </a:r>
            <a:endParaRPr lang="fr-F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 mat est monté horizontalement sur le côté du fuselage. </a:t>
            </a:r>
          </a:p>
          <a:p>
            <a:pPr>
              <a:lnSpc>
                <a:spcPct val="150000"/>
              </a:lnSpc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Il comporte une attache avant et une attache arrière. </a:t>
            </a:r>
          </a:p>
          <a:p>
            <a:pPr>
              <a:lnSpc>
                <a:spcPct val="150000"/>
              </a:lnSpc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 réacteur est tenu par 3 attaches à travers des amortisseurs de vibrations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 cloison pare - feu l’isole du fuselage. 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791EB4A-6966-29E8-EECB-39053370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7" y="132000"/>
            <a:ext cx="5519450" cy="4524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Types et Assemblages avec l’avion </a:t>
            </a:r>
            <a:endParaRPr lang="fr-FR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914D1B-1760-B3C3-9037-607E4211AE23}"/>
              </a:ext>
            </a:extLst>
          </p:cNvPr>
          <p:cNvSpPr txBox="1"/>
          <p:nvPr/>
        </p:nvSpPr>
        <p:spPr>
          <a:xfrm>
            <a:off x="3785212" y="737584"/>
            <a:ext cx="4080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Fixation des réacteurs sur le fuselage </a:t>
            </a:r>
            <a:endParaRPr lang="fr-F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C5ED7D9-FBA4-B425-CE58-AF460CF6CF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388" y="1260083"/>
            <a:ext cx="8645224" cy="246114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3670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>
            <a:extLst>
              <a:ext uri="{FF2B5EF4-FFF2-40B4-BE49-F238E27FC236}">
                <a16:creationId xmlns:a16="http://schemas.microsoft.com/office/drawing/2014/main" id="{CBB8A3A2-A9D2-4BED-FAD7-0ADBB06BD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787" y="1167749"/>
            <a:ext cx="4833230" cy="443247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F8DB70F-7615-8548-E351-9685921B8C97}"/>
              </a:ext>
            </a:extLst>
          </p:cNvPr>
          <p:cNvSpPr txBox="1"/>
          <p:nvPr/>
        </p:nvSpPr>
        <p:spPr>
          <a:xfrm>
            <a:off x="515744" y="5830465"/>
            <a:ext cx="113721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ea typeface="Microsoft Sans Serif" panose="020B0604020202020204" pitchFamily="34" charset="0"/>
              </a:rPr>
              <a:t>Chaque point de fixation est équipé d’un amortisseur de vibrations qui permet aussi la dilatation des carters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BAB36D1-6EC4-A30A-A546-84807591D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7" y="132000"/>
            <a:ext cx="5519450" cy="4524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Types et Assemblages avec l’avion </a:t>
            </a:r>
            <a:endParaRPr lang="fr-FR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1B3E04-9A01-02C5-0905-8EE266A2B31B}"/>
              </a:ext>
            </a:extLst>
          </p:cNvPr>
          <p:cNvSpPr txBox="1"/>
          <p:nvPr/>
        </p:nvSpPr>
        <p:spPr>
          <a:xfrm>
            <a:off x="4161411" y="661292"/>
            <a:ext cx="4080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Fixation des réacteurs sur le fuselage </a:t>
            </a:r>
            <a:endParaRPr lang="fr-F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1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EAC4E5F-0064-66CB-0B5E-80D35DB5B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204" y="1093568"/>
            <a:ext cx="5952168" cy="344538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8DE0C15-D443-EC18-EFC2-6DEC220607A1}"/>
              </a:ext>
            </a:extLst>
          </p:cNvPr>
          <p:cNvSpPr txBox="1"/>
          <p:nvPr/>
        </p:nvSpPr>
        <p:spPr>
          <a:xfrm>
            <a:off x="1091588" y="4694675"/>
            <a:ext cx="9838063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Fixation du réacteur central </a:t>
            </a:r>
            <a:endParaRPr lang="fr-F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 GTR est positionné par deux supports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fr-F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avant (2 attaches)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arrière par l’intermédiaire d’amortisseurs de vibrations.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Deux cloisons pare-feu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fr-F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l’une verticale entre le GTR et le fuselage,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l’autre horizontale entre le GTR et la dérive. </a:t>
            </a:r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93B605C4-3D35-25B9-08FD-E1584359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7" y="132000"/>
            <a:ext cx="5519450" cy="4524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Types et Assemblages avec l’avion </a:t>
            </a:r>
            <a:endParaRPr lang="fr-FR" sz="2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05EF7C-7F59-87C2-FDBC-A24B24271666}"/>
              </a:ext>
            </a:extLst>
          </p:cNvPr>
          <p:cNvSpPr txBox="1"/>
          <p:nvPr/>
        </p:nvSpPr>
        <p:spPr>
          <a:xfrm>
            <a:off x="3840296" y="654326"/>
            <a:ext cx="4080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Fixation des réacteurs sur le fuselage </a:t>
            </a:r>
            <a:endParaRPr lang="fr-F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06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A42D6-BFE8-3B75-D70A-A2A79A82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7" y="132000"/>
            <a:ext cx="5519450" cy="4524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Types et Assemblages avec l’avion </a:t>
            </a:r>
            <a:endParaRPr lang="fr-FR" sz="28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05A7C1-2332-4C45-7CA6-34E8B59B42F7}"/>
              </a:ext>
            </a:extLst>
          </p:cNvPr>
          <p:cNvSpPr txBox="1"/>
          <p:nvPr/>
        </p:nvSpPr>
        <p:spPr>
          <a:xfrm>
            <a:off x="299873" y="4950482"/>
            <a:ext cx="1141105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Fixation directe sur voilure </a:t>
            </a:r>
            <a:endParaRPr lang="fr-F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C’est l’assemblage de type B737, le principe est très simple car le GTR est fixé par 3 points sur les longerons. </a:t>
            </a:r>
          </a:p>
          <a:p>
            <a:pPr algn="just"/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2 points avant assurent la transmission de poussée </a:t>
            </a:r>
          </a:p>
          <a:p>
            <a:pPr algn="just"/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1 point arrière assure la suspension. </a:t>
            </a:r>
          </a:p>
          <a:p>
            <a:pPr algn="just"/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Chaque point de fixation est rattaché à un longeron par l’intermédiaire d’amortisseurs de vibrations. </a:t>
            </a:r>
            <a:endParaRPr lang="fr-FR" dirty="0"/>
          </a:p>
          <a:p>
            <a:pPr algn="just"/>
            <a:endParaRPr lang="fr-FR" dirty="0"/>
          </a:p>
        </p:txBody>
      </p:sp>
      <p:pic>
        <p:nvPicPr>
          <p:cNvPr id="6" name="Espace réservé du contenu 6">
            <a:extLst>
              <a:ext uri="{FF2B5EF4-FFF2-40B4-BE49-F238E27FC236}">
                <a16:creationId xmlns:a16="http://schemas.microsoft.com/office/drawing/2014/main" id="{2E014EE5-0FF0-DEF6-4191-4918183F9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60" b="73729"/>
          <a:stretch/>
        </p:blipFill>
        <p:spPr>
          <a:xfrm>
            <a:off x="861734" y="1596402"/>
            <a:ext cx="2742909" cy="13502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96F43DE-05F0-CCEE-4759-9109D926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945" y="709625"/>
            <a:ext cx="6043379" cy="41156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1E50E1-1185-6B6B-52C7-FBC609758C02}"/>
              </a:ext>
            </a:extLst>
          </p:cNvPr>
          <p:cNvSpPr txBox="1"/>
          <p:nvPr/>
        </p:nvSpPr>
        <p:spPr>
          <a:xfrm>
            <a:off x="959676" y="709625"/>
            <a:ext cx="2889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Fixation directe sur voilure </a:t>
            </a:r>
            <a:endParaRPr lang="fr-F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02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316ADC9-0DAE-7F03-00FC-D5C931470547}"/>
              </a:ext>
            </a:extLst>
          </p:cNvPr>
          <p:cNvSpPr txBox="1"/>
          <p:nvPr/>
        </p:nvSpPr>
        <p:spPr>
          <a:xfrm>
            <a:off x="488414" y="4319510"/>
            <a:ext cx="11215171" cy="21980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>
              <a:spcAft>
                <a:spcPts val="410"/>
              </a:spcAft>
              <a:buClr>
                <a:srgbClr val="000000"/>
              </a:buClr>
              <a:buSzPts val="1200"/>
              <a:tabLst>
                <a:tab pos="179705" algn="l"/>
              </a:tabLst>
            </a:pPr>
            <a:r>
              <a:rPr lang="fr-FR" sz="1800" b="0" i="0" u="none" strike="noStrike" spc="0" dirty="0">
                <a:solidFill>
                  <a:srgbClr val="000000"/>
                </a:solidFill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Le GTR est fixé sous l’aile par deux ferrures : (t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ype B737)</a:t>
            </a:r>
            <a:endParaRPr lang="fr-FR" sz="1800" u="none" strike="noStrike" spc="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300"/>
              </a:spcAft>
              <a:buClr>
                <a:srgbClr val="000000"/>
              </a:buClr>
              <a:buSzPts val="1200"/>
              <a:tabLst>
                <a:tab pos="447675" algn="l"/>
              </a:tabLst>
            </a:pPr>
            <a:r>
              <a:rPr lang="fr-FR" sz="1800" b="0" i="0" u="none" strike="noStrike" spc="0" dirty="0">
                <a:solidFill>
                  <a:srgbClr val="000000"/>
                </a:solidFill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la ferrure avant fixée sur le longeron avant possède deux points de fixation GTR qui transmettent la poussée ;</a:t>
            </a:r>
            <a:endParaRPr lang="fr-FR" sz="1800" u="none" strike="noStrike" spc="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315"/>
              </a:spcAft>
              <a:buClr>
                <a:srgbClr val="000000"/>
              </a:buClr>
              <a:buSzPts val="1200"/>
              <a:tabLst>
                <a:tab pos="447675" algn="l"/>
              </a:tabLst>
            </a:pPr>
            <a:r>
              <a:rPr lang="fr-FR" sz="1800" b="0" i="0" u="none" strike="noStrike" spc="0" dirty="0">
                <a:solidFill>
                  <a:srgbClr val="000000"/>
                </a:solidFill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la ferrure arrière fixée sur le longeron arrière possède un point de fixation GTR qui assure sa suspension.</a:t>
            </a:r>
            <a:endParaRPr lang="fr-FR" dirty="0">
              <a:solidFill>
                <a:srgbClr val="000000"/>
              </a:solidFill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315"/>
              </a:spcAft>
              <a:buClr>
                <a:srgbClr val="000000"/>
              </a:buClr>
              <a:buSzPts val="1200"/>
              <a:tabLst>
                <a:tab pos="447675" algn="l"/>
              </a:tabLst>
            </a:pPr>
            <a:r>
              <a:rPr lang="fr-FR" sz="1800" b="0" i="0" u="none" strike="noStrike" spc="0" dirty="0">
                <a:solidFill>
                  <a:srgbClr val="000000"/>
                </a:solidFill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Les trois points de fixation GTR sont équipés chacun d’un amortisseur qui absorbe les vibrations et autorise la dilatation des carters.</a:t>
            </a:r>
            <a:endParaRPr lang="fr-FR" sz="1800" u="none" strike="noStrike" spc="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b="0" i="0" u="none" strike="noStrike" spc="0" dirty="0">
                <a:solidFill>
                  <a:srgbClr val="000000"/>
                </a:solidFill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Des tôles pare-feu, supérieures et latérales isolent la zone moteur de l’aile et constituent un bouclier thermique et mécanique (acier inox, inconel, titane...).</a:t>
            </a:r>
            <a:endParaRPr lang="fr-F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C76D467-06A6-887E-02B9-56D289D96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432" y="584417"/>
            <a:ext cx="5453349" cy="360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DA0E266C-2C48-03ED-CF31-B111AD17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7" y="132000"/>
            <a:ext cx="5519450" cy="4524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Types et Assemblages avec l’avion 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AAD44A2-BB9B-4585-66BB-0E946D79F0B7}"/>
              </a:ext>
            </a:extLst>
          </p:cNvPr>
          <p:cNvSpPr txBox="1"/>
          <p:nvPr/>
        </p:nvSpPr>
        <p:spPr>
          <a:xfrm>
            <a:off x="4830728" y="715923"/>
            <a:ext cx="2349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spc="0" dirty="0">
                <a:solidFill>
                  <a:srgbClr val="000000"/>
                </a:solidFill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GTR est fixé sous l’aile </a:t>
            </a:r>
            <a:endParaRPr lang="fr-FR" dirty="0"/>
          </a:p>
        </p:txBody>
      </p:sp>
      <p:pic>
        <p:nvPicPr>
          <p:cNvPr id="8" name="Espace réservé du contenu 6">
            <a:extLst>
              <a:ext uri="{FF2B5EF4-FFF2-40B4-BE49-F238E27FC236}">
                <a16:creationId xmlns:a16="http://schemas.microsoft.com/office/drawing/2014/main" id="{1CC190BC-1F7F-DC0F-D654-ECCED1BF2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660" b="73729"/>
          <a:stretch/>
        </p:blipFill>
        <p:spPr>
          <a:xfrm>
            <a:off x="1004954" y="1552334"/>
            <a:ext cx="3269571" cy="16095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880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1615176-165E-257B-5ED7-79747E003331}"/>
              </a:ext>
            </a:extLst>
          </p:cNvPr>
          <p:cNvSpPr txBox="1"/>
          <p:nvPr/>
        </p:nvSpPr>
        <p:spPr>
          <a:xfrm>
            <a:off x="392458" y="4397158"/>
            <a:ext cx="7407484" cy="13029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445"/>
              </a:spcAft>
            </a:pPr>
            <a:r>
              <a:rPr lang="fr-FR" sz="1800" b="0" i="0" u="none" strike="noStrike" spc="0" dirty="0">
                <a:solidFill>
                  <a:srgbClr val="000000"/>
                </a:solidFill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Exemples : A300, B747, A330, DC10...</a:t>
            </a:r>
            <a:endParaRPr lang="fr-FR" sz="1800" dirty="0">
              <a:solidFill>
                <a:srgbClr val="000000"/>
              </a:solidFill>
              <a:effectLst/>
              <a:ea typeface="Microsoft Sans Serif" panose="020B0604020202020204" pitchFamily="34" charset="0"/>
            </a:endParaRPr>
          </a:p>
          <a:p>
            <a:pPr>
              <a:spcAft>
                <a:spcPts val="445"/>
              </a:spcAft>
            </a:pPr>
            <a:r>
              <a:rPr lang="fr-FR" sz="1800" b="0" i="0" u="none" strike="noStrike" spc="0" dirty="0">
                <a:solidFill>
                  <a:srgbClr val="000000"/>
                </a:solidFill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Ce type de fixation est très utilisé par la plupart des constructeurs.</a:t>
            </a:r>
            <a:endParaRPr lang="fr-FR" sz="1800" dirty="0">
              <a:solidFill>
                <a:srgbClr val="000000"/>
              </a:solidFill>
              <a:effectLst/>
              <a:ea typeface="Microsoft Sans Serif" panose="020B0604020202020204" pitchFamily="34" charset="0"/>
            </a:endParaRPr>
          </a:p>
          <a:p>
            <a:r>
              <a:rPr lang="fr-FR" sz="1800" b="0" i="0" u="none" strike="noStrike" spc="0" dirty="0">
                <a:solidFill>
                  <a:srgbClr val="000000"/>
                </a:solidFill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La fixation se fait par une structure dite « </a:t>
            </a:r>
            <a:r>
              <a:rPr lang="fr-FR" sz="1800" b="1" i="0" u="none" strike="noStrike" spc="-50" dirty="0">
                <a:solidFill>
                  <a:srgbClr val="000000"/>
                </a:solidFill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mât de liaison </a:t>
            </a:r>
            <a:r>
              <a:rPr lang="fr-FR" sz="1800" b="0" i="0" u="none" strike="noStrike" spc="0" dirty="0">
                <a:solidFill>
                  <a:srgbClr val="000000"/>
                </a:solidFill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»</a:t>
            </a:r>
          </a:p>
          <a:p>
            <a:r>
              <a:rPr lang="fr-FR" sz="1800" b="0" i="0" u="none" strike="noStrike" spc="0" dirty="0">
                <a:solidFill>
                  <a:srgbClr val="000000"/>
                </a:solidFill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de constitution identique à celle de l’aile (longerons - nervures - revêtement)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E1DEC8E-6F33-434A-854F-A088788D0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046" y="1690688"/>
            <a:ext cx="3959681" cy="43513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7729E27-FC5A-9072-E387-7E608A938DA5}"/>
              </a:ext>
            </a:extLst>
          </p:cNvPr>
          <p:cNvSpPr txBox="1"/>
          <p:nvPr/>
        </p:nvSpPr>
        <p:spPr>
          <a:xfrm>
            <a:off x="4569246" y="642325"/>
            <a:ext cx="2525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0" i="0" u="none" strike="noStrike" spc="-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GTR suspendu sous </a:t>
            </a:r>
            <a:r>
              <a:rPr lang="fr-FR" spc="-50" dirty="0">
                <a:solidFill>
                  <a:srgbClr val="000000"/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l’</a:t>
            </a:r>
            <a:r>
              <a:rPr lang="fr-FR" sz="1800" b="0" i="0" u="none" strike="noStrike" spc="-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aile</a:t>
            </a:r>
            <a:endParaRPr lang="fr-FR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33253470-1D3E-D8B1-173C-03A7B46D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7" y="132000"/>
            <a:ext cx="5519450" cy="4524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Types et Assemblages avec l’avion </a:t>
            </a:r>
            <a:endParaRPr lang="fr-FR" sz="2800" dirty="0"/>
          </a:p>
        </p:txBody>
      </p:sp>
      <p:pic>
        <p:nvPicPr>
          <p:cNvPr id="9218" name="Picture 2" descr="Pylon réacteur">
            <a:extLst>
              <a:ext uri="{FF2B5EF4-FFF2-40B4-BE49-F238E27FC236}">
                <a16:creationId xmlns:a16="http://schemas.microsoft.com/office/drawing/2014/main" id="{A512A453-B402-C638-0BC5-613A91871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465" y="1552575"/>
            <a:ext cx="26098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446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EB6C47-F3AF-B43D-5D54-FDC2B2F1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05943B-8DEE-C586-08D5-5D1D929CE849}"/>
              </a:ext>
            </a:extLst>
          </p:cNvPr>
          <p:cNvSpPr txBox="1"/>
          <p:nvPr/>
        </p:nvSpPr>
        <p:spPr>
          <a:xfrm>
            <a:off x="551762" y="2765478"/>
            <a:ext cx="6097836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i="0" dirty="0" err="1">
                <a:solidFill>
                  <a:srgbClr val="2966B9"/>
                </a:solidFill>
                <a:effectLst/>
                <a:latin typeface="arial" panose="020B0604020202020204" pitchFamily="34" charset="0"/>
              </a:rPr>
              <a:t>tructure</a:t>
            </a:r>
            <a:r>
              <a:rPr lang="fr-FR" b="1" i="0" dirty="0">
                <a:solidFill>
                  <a:srgbClr val="2966B9"/>
                </a:solidFill>
                <a:effectLst/>
                <a:latin typeface="arial" panose="020B0604020202020204" pitchFamily="34" charset="0"/>
              </a:rPr>
              <a:t> du mât</a:t>
            </a:r>
          </a:p>
          <a:p>
            <a:pPr algn="just"/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 mât est constitué d’une structure primaire et d’une structure secondaire.</a:t>
            </a:r>
          </a:p>
          <a:p>
            <a:pPr algn="just"/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structure primaire (en bleu sur le dessin ci-dessous) est considérée comme vitale pour l’avion, c’est-à-dire que sa perte peut entraîner la perte de l’avion. </a:t>
            </a:r>
          </a:p>
          <a:p>
            <a:pPr algn="just"/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structure primaire est liée à la voilure par des attaches mât sur la voilure et au moteur par des attaches mât sur le moteur.</a:t>
            </a:r>
          </a:p>
        </p:txBody>
      </p:sp>
      <p:pic>
        <p:nvPicPr>
          <p:cNvPr id="10242" name="Picture 2" descr="Pylon profil">
            <a:extLst>
              <a:ext uri="{FF2B5EF4-FFF2-40B4-BE49-F238E27FC236}">
                <a16:creationId xmlns:a16="http://schemas.microsoft.com/office/drawing/2014/main" id="{B14724E6-5CC0-AC48-E3D0-164F23F0DF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327" y="2931642"/>
            <a:ext cx="5079365" cy="20952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6264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8">
            <a:extLst>
              <a:ext uri="{FF2B5EF4-FFF2-40B4-BE49-F238E27FC236}">
                <a16:creationId xmlns:a16="http://schemas.microsoft.com/office/drawing/2014/main" id="{205ED40A-101D-FC00-9825-623C4F73E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250" r="12664" b="20618"/>
          <a:stretch/>
        </p:blipFill>
        <p:spPr>
          <a:xfrm>
            <a:off x="6510970" y="1371197"/>
            <a:ext cx="4696398" cy="530108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998CB96-B0E4-101D-F11F-84F5F2510A63}"/>
              </a:ext>
            </a:extLst>
          </p:cNvPr>
          <p:cNvSpPr txBox="1"/>
          <p:nvPr/>
        </p:nvSpPr>
        <p:spPr>
          <a:xfrm>
            <a:off x="196759" y="3628234"/>
            <a:ext cx="6097836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ea typeface="Microsoft Sans Serif" panose="020B0604020202020204" pitchFamily="34" charset="0"/>
                <a:cs typeface="Times New Roman" panose="02020603050405020304" pitchFamily="18" charset="0"/>
              </a:rPr>
              <a:t>Le mat</a:t>
            </a:r>
            <a:r>
              <a:rPr lang="fr-FR" sz="1800" b="0" i="0" u="none" strike="noStrike" spc="0" dirty="0">
                <a:solidFill>
                  <a:srgbClr val="000000"/>
                </a:solidFill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 est boulonné sur le longeron avant et sur deux nervures fortes de l’aile.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0" i="0" u="none" strike="noStrike" spc="0" dirty="0">
                <a:solidFill>
                  <a:srgbClr val="000000"/>
                </a:solidFill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La poussée est transmise à </a:t>
            </a:r>
            <a:r>
              <a:rPr lang="fr-FR" dirty="0">
                <a:solidFill>
                  <a:srgbClr val="000000"/>
                </a:solidFill>
                <a:ea typeface="Microsoft Sans Serif" panose="020B0604020202020204" pitchFamily="34" charset="0"/>
                <a:cs typeface="Times New Roman" panose="02020603050405020304" pitchFamily="18" charset="0"/>
              </a:rPr>
              <a:t>l’</a:t>
            </a:r>
            <a:r>
              <a:rPr lang="fr-FR" sz="1800" b="0" i="0" u="none" strike="noStrike" spc="0" dirty="0">
                <a:solidFill>
                  <a:srgbClr val="000000"/>
                </a:solidFill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aile par une ferrure spéciale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L’attache avant transmet les efforts de poussée, reprend les efforts dus aux couples gyroscopiques et les efforts latéraux.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L’attache arrière peut être qualifiée de « souple » car elle absorbe la dilatation thermique du groupe GTR. Elle permet également de contrôler l’incidence du moteur. 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69FF7FA-1337-7229-89B3-AB56F557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7" y="132000"/>
            <a:ext cx="5519450" cy="4524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Types et Assemblages avec l’avion </a:t>
            </a:r>
            <a:endParaRPr lang="fr-FR" sz="2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3F4486E-2E5C-5667-C2BA-CFFB86C66873}"/>
              </a:ext>
            </a:extLst>
          </p:cNvPr>
          <p:cNvSpPr txBox="1"/>
          <p:nvPr/>
        </p:nvSpPr>
        <p:spPr>
          <a:xfrm>
            <a:off x="4569246" y="642325"/>
            <a:ext cx="2525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0" i="0" u="none" strike="noStrike" spc="-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GTR suspendu sous </a:t>
            </a:r>
            <a:r>
              <a:rPr lang="fr-FR" spc="-50" dirty="0">
                <a:solidFill>
                  <a:srgbClr val="000000"/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l’</a:t>
            </a:r>
            <a:r>
              <a:rPr lang="fr-FR" sz="1800" b="0" i="0" u="none" strike="noStrike" spc="-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aile</a:t>
            </a:r>
            <a:endParaRPr lang="fr-FR" dirty="0"/>
          </a:p>
        </p:txBody>
      </p:sp>
      <p:pic>
        <p:nvPicPr>
          <p:cNvPr id="11266" name="Picture 2" descr="Pylon photo attaches">
            <a:extLst>
              <a:ext uri="{FF2B5EF4-FFF2-40B4-BE49-F238E27FC236}">
                <a16:creationId xmlns:a16="http://schemas.microsoft.com/office/drawing/2014/main" id="{FC2B7CD3-2C63-CD9D-7231-9A2BF43FB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596" y="1252135"/>
            <a:ext cx="3650944" cy="208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656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699046D-182B-3AEC-840A-3A3F4FF80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274" y="1011147"/>
            <a:ext cx="5987451" cy="41557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B6C954D-781F-1930-F576-6C95D2443A65}"/>
              </a:ext>
            </a:extLst>
          </p:cNvPr>
          <p:cNvSpPr txBox="1"/>
          <p:nvPr/>
        </p:nvSpPr>
        <p:spPr>
          <a:xfrm>
            <a:off x="594911" y="5477521"/>
            <a:ext cx="11446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La fixation réacteur/mât est réalisée en deux points : c’est l’attache avant qui assure la transmission des efforts de poussée. </a:t>
            </a:r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551C9D4-8C49-BB46-29C1-6E025ECE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943" y="149145"/>
            <a:ext cx="5519450" cy="66278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Types et Assemblages avec l’avion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6963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9467D03-6D16-4AA6-FABF-5FF3F08799B2}"/>
              </a:ext>
            </a:extLst>
          </p:cNvPr>
          <p:cNvSpPr txBox="1"/>
          <p:nvPr/>
        </p:nvSpPr>
        <p:spPr>
          <a:xfrm>
            <a:off x="242338" y="2082236"/>
            <a:ext cx="5787528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nacelle gère plusieurs fonctions fondamentales :</a:t>
            </a:r>
            <a:b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protection du moteur de toutes agressions;</a:t>
            </a:r>
            <a:b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optimisation du flux d'air de l'ensemble propulsif;</a:t>
            </a:r>
            <a:b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dégivrage de l'entrée d'air ;</a:t>
            </a:r>
            <a:b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gestion des écarts de températures internes/externes;</a:t>
            </a:r>
            <a:b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protection contre l'incendie;</a:t>
            </a:r>
            <a:b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atténuation des bruits du moteur;</a:t>
            </a:r>
            <a:b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reprise des efforts entre le moteur et le mât qui le relie à l'aile</a:t>
            </a:r>
            <a:b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et même l'esthétisme de l'avion.</a:t>
            </a:r>
          </a:p>
        </p:txBody>
      </p:sp>
      <p:pic>
        <p:nvPicPr>
          <p:cNvPr id="1026" name="Picture 2" descr="Nacelle réacteur">
            <a:extLst>
              <a:ext uri="{FF2B5EF4-FFF2-40B4-BE49-F238E27FC236}">
                <a16:creationId xmlns:a16="http://schemas.microsoft.com/office/drawing/2014/main" id="{3DA79911-C19C-D4CB-4167-C3448A1B1C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77" y="1814934"/>
            <a:ext cx="5434920" cy="41523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0E645A5-9A7C-08EB-DE2F-B4236E5CE1A9}"/>
              </a:ext>
            </a:extLst>
          </p:cNvPr>
          <p:cNvSpPr txBox="1"/>
          <p:nvPr/>
        </p:nvSpPr>
        <p:spPr>
          <a:xfrm>
            <a:off x="988764" y="700615"/>
            <a:ext cx="9829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 s'agit d'un système complexe de haute technologie qui est composé de capots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intégre</a:t>
            </a: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l'inverseur de poussée.  </a:t>
            </a:r>
            <a:b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3576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83BE6D2-FBEB-8016-F072-0C87678D5467}"/>
              </a:ext>
            </a:extLst>
          </p:cNvPr>
          <p:cNvSpPr txBox="1"/>
          <p:nvPr/>
        </p:nvSpPr>
        <p:spPr>
          <a:xfrm>
            <a:off x="414589" y="2674681"/>
            <a:ext cx="6261634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800" b="0" i="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GTR est fixé au mât par deux points :</a:t>
            </a:r>
          </a:p>
          <a:p>
            <a:endParaRPr lang="fr-FR" sz="1800" dirty="0">
              <a:solidFill>
                <a:srgbClr val="000000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0" i="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La fixation avant assure la transmission de la poussée à l’aide d’une bride fixe et rigide boulonnée sur la partie avant du compresseur HP.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0" i="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Cette attache transmet les efforts dans les trois axes ainsi que les charges gyroscopiques</a:t>
            </a: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7EE0E20-A313-B46A-28A0-BA82878AA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432" y="1192415"/>
            <a:ext cx="5001658" cy="53227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381ED4DE-8BC1-E462-183C-BD282F99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7" y="132000"/>
            <a:ext cx="5519450" cy="4524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Types et Assemblages avec l’avion </a:t>
            </a:r>
            <a:endParaRPr lang="fr-FR" sz="2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180DBC2-27F0-4F11-EF4D-CB194EB1B0CC}"/>
              </a:ext>
            </a:extLst>
          </p:cNvPr>
          <p:cNvSpPr txBox="1"/>
          <p:nvPr/>
        </p:nvSpPr>
        <p:spPr>
          <a:xfrm>
            <a:off x="4569246" y="642325"/>
            <a:ext cx="2525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0" i="0" u="none" strike="noStrike" spc="-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GTR suspendu sous </a:t>
            </a:r>
            <a:r>
              <a:rPr lang="fr-FR" spc="-50" dirty="0">
                <a:solidFill>
                  <a:srgbClr val="000000"/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l’</a:t>
            </a:r>
            <a:r>
              <a:rPr lang="fr-FR" sz="1800" b="0" i="0" u="none" strike="noStrike" spc="-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5349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3D9A04C-48F8-CA0F-084C-04D199122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448" y="676285"/>
            <a:ext cx="7733841" cy="492028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B7D5D80-D635-53BE-5725-198917A23F02}"/>
              </a:ext>
            </a:extLst>
          </p:cNvPr>
          <p:cNvSpPr txBox="1"/>
          <p:nvPr/>
        </p:nvSpPr>
        <p:spPr>
          <a:xfrm>
            <a:off x="838200" y="5846544"/>
            <a:ext cx="1100493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sz="1800" b="0" i="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La fixation arrière assure le maintien et la suspension du GTR à l’aide de trois bielles de liaison à inclinaison variable rotulées à leur extrémité pour permettre la libre dilatation radiale et axiale du GTR.</a:t>
            </a:r>
            <a:endParaRPr lang="fr-FR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0C4E09B-3658-19B5-45B2-CD6238A5D70B}"/>
              </a:ext>
            </a:extLst>
          </p:cNvPr>
          <p:cNvSpPr txBox="1">
            <a:spLocks/>
          </p:cNvSpPr>
          <p:nvPr/>
        </p:nvSpPr>
        <p:spPr>
          <a:xfrm>
            <a:off x="3245677" y="132000"/>
            <a:ext cx="5519450" cy="4524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b="1">
                <a:solidFill>
                  <a:srgbClr val="000000"/>
                </a:solidFill>
                <a:latin typeface="Times New Roman" panose="02020603050405020304" pitchFamily="18" charset="0"/>
              </a:rPr>
              <a:t>Types et Assemblages avec l’avion 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32B4A87-0062-4B6F-49A8-FB0F90DF5834}"/>
              </a:ext>
            </a:extLst>
          </p:cNvPr>
          <p:cNvSpPr txBox="1"/>
          <p:nvPr/>
        </p:nvSpPr>
        <p:spPr>
          <a:xfrm>
            <a:off x="8898875" y="215085"/>
            <a:ext cx="2525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0" i="0" u="none" strike="noStrike" spc="-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GTR suspendu sous </a:t>
            </a:r>
            <a:r>
              <a:rPr lang="fr-FR" spc="-50" dirty="0">
                <a:solidFill>
                  <a:srgbClr val="000000"/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l’</a:t>
            </a:r>
            <a:r>
              <a:rPr lang="fr-FR" sz="1800" b="0" i="0" u="none" strike="noStrike" spc="-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aile</a:t>
            </a:r>
            <a:endParaRPr lang="fr-FR" dirty="0"/>
          </a:p>
        </p:txBody>
      </p:sp>
      <p:pic>
        <p:nvPicPr>
          <p:cNvPr id="12290" name="Picture 2" descr="Nacelle réacteur">
            <a:extLst>
              <a:ext uri="{FF2B5EF4-FFF2-40B4-BE49-F238E27FC236}">
                <a16:creationId xmlns:a16="http://schemas.microsoft.com/office/drawing/2014/main" id="{D553026A-69BF-F617-1FA3-E56015C75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51" y="1879385"/>
            <a:ext cx="3290601" cy="251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675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3F30A40-C001-84EF-F4B5-BEDCD0FD1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17"/>
          <a:stretch/>
        </p:blipFill>
        <p:spPr>
          <a:xfrm>
            <a:off x="2619513" y="1628602"/>
            <a:ext cx="6952974" cy="43513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ACD3AB3-646A-1C8C-1BE9-E5DA060CB544}"/>
              </a:ext>
            </a:extLst>
          </p:cNvPr>
          <p:cNvSpPr txBox="1"/>
          <p:nvPr/>
        </p:nvSpPr>
        <p:spPr>
          <a:xfrm>
            <a:off x="353749" y="6114317"/>
            <a:ext cx="11303305" cy="48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114300">
              <a:lnSpc>
                <a:spcPts val="1495"/>
              </a:lnSpc>
              <a:spcAft>
                <a:spcPts val="9900"/>
              </a:spcAft>
            </a:pPr>
            <a:r>
              <a:rPr lang="fr-FR" sz="1800" b="0" i="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Des cloisons pare-feu supérieure et arrière (inconel, titane...) isolent le GTR de l’aile constituant un blindage mécanique et thermique.</a:t>
            </a:r>
            <a:endParaRPr lang="fr-FR" sz="1800" dirty="0">
              <a:solidFill>
                <a:srgbClr val="000000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E421131-F9E8-AED9-25A7-81C8ABCB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7" y="132000"/>
            <a:ext cx="5519450" cy="4524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Types et Assemblages avec l’avion 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3F82425-B5C8-AC4A-15A0-3CA3F5E9344B}"/>
              </a:ext>
            </a:extLst>
          </p:cNvPr>
          <p:cNvSpPr txBox="1"/>
          <p:nvPr/>
        </p:nvSpPr>
        <p:spPr>
          <a:xfrm>
            <a:off x="4591280" y="649119"/>
            <a:ext cx="2525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0" i="0" u="none" strike="noStrike" spc="-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GTR suspendu sous </a:t>
            </a:r>
            <a:r>
              <a:rPr lang="fr-FR" spc="-50" dirty="0">
                <a:solidFill>
                  <a:srgbClr val="000000"/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l’</a:t>
            </a:r>
            <a:r>
              <a:rPr lang="fr-FR" sz="1800" b="0" i="0" u="none" strike="noStrike" spc="-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2820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E7C1FE1-6138-616A-48C0-DE29C1D66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2014" y="1572237"/>
            <a:ext cx="3771786" cy="43513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65F842E-E29F-BA00-FFAF-DC3DC6783841}"/>
              </a:ext>
            </a:extLst>
          </p:cNvPr>
          <p:cNvSpPr txBox="1"/>
          <p:nvPr/>
        </p:nvSpPr>
        <p:spPr>
          <a:xfrm>
            <a:off x="838200" y="1765070"/>
            <a:ext cx="6097836" cy="29649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79400" indent="-279400" algn="just">
              <a:spcAft>
                <a:spcPts val="155"/>
              </a:spcAft>
            </a:pPr>
            <a:r>
              <a:rPr lang="fr-FR" sz="1800" b="0" i="0" u="none" strike="noStrike" spc="0" dirty="0">
                <a:solidFill>
                  <a:srgbClr val="000000"/>
                </a:solidFill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Exemple : ATR 42</a:t>
            </a:r>
            <a:endParaRPr lang="fr-FR" sz="1800" dirty="0">
              <a:solidFill>
                <a:srgbClr val="000000"/>
              </a:solidFill>
              <a:effectLst/>
              <a:ea typeface="Microsoft Sans Serif" panose="020B0604020202020204" pitchFamily="34" charset="0"/>
            </a:endParaRPr>
          </a:p>
          <a:p>
            <a:pPr marL="285750" lvl="0" indent="-285750" algn="just">
              <a:spcAft>
                <a:spcPts val="28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  <a:tabLst>
                <a:tab pos="179705" algn="l"/>
              </a:tabLst>
            </a:pPr>
            <a:r>
              <a:rPr lang="fr-FR" sz="1800" b="0" i="0" u="none" strike="noStrike" spc="0" dirty="0">
                <a:solidFill>
                  <a:srgbClr val="000000"/>
                </a:solidFill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Les groupes turbopropulseurs sont généralement fixés sur l’aile à l’aide d’un châssis tubulaire appelé « bâti moteur ».</a:t>
            </a:r>
            <a:endParaRPr lang="fr-FR" sz="1800" u="none" strike="noStrike" spc="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34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  <a:tabLst>
                <a:tab pos="179705" algn="l"/>
              </a:tabLst>
            </a:pPr>
            <a:r>
              <a:rPr lang="fr-FR" sz="1800" b="0" i="0" u="none" strike="noStrike" spc="0" dirty="0">
                <a:solidFill>
                  <a:srgbClr val="000000"/>
                </a:solidFill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Ce châssis est fixé directement de façon rigide sur le longeron avant et les nervures fortes, par des chapes et des boulons.</a:t>
            </a:r>
            <a:endParaRPr lang="fr-FR" sz="1800" u="none" strike="noStrike" spc="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b="0" i="0" u="none" strike="noStrike" spc="0" dirty="0">
                <a:solidFill>
                  <a:srgbClr val="000000"/>
                </a:solidFill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Il est réalisé en tubes (titane ou acier soudés et, porte à l’avant et à l’arrière plusieurs points de fixations qui assurent la transmission de la traction hélice, ainsi que son couple et le poids du moteur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1B700E-D14E-8851-8EFA-9CF970757413}"/>
              </a:ext>
            </a:extLst>
          </p:cNvPr>
          <p:cNvSpPr txBox="1"/>
          <p:nvPr/>
        </p:nvSpPr>
        <p:spPr>
          <a:xfrm>
            <a:off x="5012674" y="198916"/>
            <a:ext cx="2062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1800" b="0" i="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Fixation des GTP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5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E1DD076-FD65-89ED-90DD-2D7A24ADC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8583" y="1682425"/>
            <a:ext cx="3171056" cy="43513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FD26633-3F90-A86D-C2AC-22CA7364C0B0}"/>
              </a:ext>
            </a:extLst>
          </p:cNvPr>
          <p:cNvSpPr txBox="1"/>
          <p:nvPr/>
        </p:nvSpPr>
        <p:spPr>
          <a:xfrm>
            <a:off x="772099" y="2782802"/>
            <a:ext cx="6097836" cy="16752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800" b="0" i="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Tous ces points sont équipés d’amortisseurs (silent bloc) qui absorbent une importante partie des vibrations moteur évitant ainsi leur transmission dans F aile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33907A5-A398-7474-F24E-59E253956E83}"/>
              </a:ext>
            </a:extLst>
          </p:cNvPr>
          <p:cNvSpPr txBox="1"/>
          <p:nvPr/>
        </p:nvSpPr>
        <p:spPr>
          <a:xfrm>
            <a:off x="5012674" y="198916"/>
            <a:ext cx="2062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1800" b="0" i="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Fixation des GTP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072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05F1B09-F05B-B5A0-9270-C32633A74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337" y="2000366"/>
            <a:ext cx="5319323" cy="285726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D17D5F6-ED68-7368-EE6E-52105182C036}"/>
              </a:ext>
            </a:extLst>
          </p:cNvPr>
          <p:cNvSpPr txBox="1"/>
          <p:nvPr/>
        </p:nvSpPr>
        <p:spPr>
          <a:xfrm>
            <a:off x="1544656" y="5622635"/>
            <a:ext cx="91026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800" b="0" i="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Une cloison pare-feu (acier inox, inconel...) supérieure et arrière 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fr-FR" sz="1800" b="0" i="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sole le moteur de la cellule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5C05F6-389F-6A05-C30C-3283F2DDBDA8}"/>
              </a:ext>
            </a:extLst>
          </p:cNvPr>
          <p:cNvSpPr txBox="1"/>
          <p:nvPr/>
        </p:nvSpPr>
        <p:spPr>
          <a:xfrm>
            <a:off x="5012674" y="198916"/>
            <a:ext cx="2062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1800" b="0" i="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Fixation des GTP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2000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5F8F0EE-8E30-3E3A-E498-0B6AB6684709}"/>
              </a:ext>
            </a:extLst>
          </p:cNvPr>
          <p:cNvSpPr txBox="1"/>
          <p:nvPr/>
        </p:nvSpPr>
        <p:spPr>
          <a:xfrm>
            <a:off x="1013551" y="1169597"/>
            <a:ext cx="9948231" cy="37873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Avantages </a:t>
            </a:r>
            <a:endParaRPr lang="fr-F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Ce montage diminue les contraintes dues aux efforts verticaux (poids directement opposé à la fixation) et longitudinaux (poussée qui s’oppose à la traînée). </a:t>
            </a:r>
          </a:p>
          <a:p>
            <a:pPr>
              <a:lnSpc>
                <a:spcPct val="150000"/>
              </a:lnSpc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Augmente la fréquence de résonance en torsion de l’aile (augmentation de la vitesse critique). </a:t>
            </a:r>
          </a:p>
          <a:p>
            <a:pPr>
              <a:lnSpc>
                <a:spcPct val="150000"/>
              </a:lnSpc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Meilleure captation d’air pour le GTR (Ecoulement homogène) </a:t>
            </a:r>
          </a:p>
          <a:p>
            <a:pPr>
              <a:lnSpc>
                <a:spcPct val="150000"/>
              </a:lnSpc>
            </a:pPr>
            <a:r>
              <a:rPr lang="fr-F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Inconvénients </a:t>
            </a:r>
            <a:endParaRPr lang="fr-F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Nécessité un porte à faux important par rapport au caisson d’aile pour éviter les perforations des réservoirs en cas d’éclatement de turbine.. </a:t>
            </a:r>
          </a:p>
          <a:p>
            <a:pPr>
              <a:lnSpc>
                <a:spcPct val="150000"/>
              </a:lnSpc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Couple important en cas d’arrêt réacteur. 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257142F-A482-209F-0B3C-B24FAA3E239A}"/>
              </a:ext>
            </a:extLst>
          </p:cNvPr>
          <p:cNvSpPr txBox="1"/>
          <p:nvPr/>
        </p:nvSpPr>
        <p:spPr>
          <a:xfrm>
            <a:off x="3632812" y="206432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Avantage comparé des différents modes de fixation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53D4FD-952A-C7A1-52D5-6D9E710FAA3C}"/>
              </a:ext>
            </a:extLst>
          </p:cNvPr>
          <p:cNvSpPr txBox="1"/>
          <p:nvPr/>
        </p:nvSpPr>
        <p:spPr>
          <a:xfrm>
            <a:off x="5053988" y="575764"/>
            <a:ext cx="2371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Réacteur sous voilure </a:t>
            </a:r>
            <a:endParaRPr lang="fr-F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41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0906C3B-E057-B2EF-2E93-8564212F87FD}"/>
              </a:ext>
            </a:extLst>
          </p:cNvPr>
          <p:cNvSpPr txBox="1"/>
          <p:nvPr/>
        </p:nvSpPr>
        <p:spPr>
          <a:xfrm>
            <a:off x="1035586" y="1416686"/>
            <a:ext cx="10554159" cy="33718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Avantages : </a:t>
            </a:r>
            <a:endParaRPr lang="fr-F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Réduit le couple en cas de poussée dissymétrique</a:t>
            </a:r>
          </a:p>
          <a:p>
            <a:pPr algn="just">
              <a:lnSpc>
                <a:spcPct val="150000"/>
              </a:lnSpc>
            </a:pPr>
            <a:r>
              <a:rPr lang="fr-FR" sz="1800" b="0" i="0" u="none" strike="noStrike" baseline="0" dirty="0">
                <a:latin typeface="Times New Roman" panose="02020603050405020304" pitchFamily="18" charset="0"/>
              </a:rPr>
              <a:t>• Bruit en cabine plus faible </a:t>
            </a:r>
          </a:p>
          <a:p>
            <a:pPr algn="just">
              <a:lnSpc>
                <a:spcPct val="150000"/>
              </a:lnSpc>
            </a:pPr>
            <a:r>
              <a:rPr lang="fr-FR" sz="1800" b="0" i="0" u="none" strike="noStrike" baseline="0" dirty="0">
                <a:latin typeface="Times New Roman" panose="02020603050405020304" pitchFamily="18" charset="0"/>
              </a:rPr>
              <a:t>• Pas d’influence sur le profil de l’aile </a:t>
            </a:r>
          </a:p>
          <a:p>
            <a:pPr algn="just">
              <a:lnSpc>
                <a:spcPct val="150000"/>
              </a:lnSpc>
            </a:pPr>
            <a:r>
              <a:rPr lang="fr-FR" sz="1800" b="1" i="0" u="none" strike="noStrike" baseline="0" dirty="0">
                <a:latin typeface="Times New Roman" panose="02020603050405020304" pitchFamily="18" charset="0"/>
              </a:rPr>
              <a:t>Inconvénients : </a:t>
            </a:r>
            <a:endParaRPr lang="fr-FR" sz="1800" b="0" i="0" u="none" strike="noStrike" baseline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1800" b="0" i="0" u="none" strike="noStrike" baseline="0" dirty="0">
                <a:latin typeface="Times New Roman" panose="02020603050405020304" pitchFamily="18" charset="0"/>
              </a:rPr>
              <a:t>• Augmente les contraintes d’une zone déjà chargée (résistance en flexion - torsion ; risque de flambage). </a:t>
            </a:r>
          </a:p>
          <a:p>
            <a:pPr algn="just">
              <a:lnSpc>
                <a:spcPct val="150000"/>
              </a:lnSpc>
            </a:pPr>
            <a:r>
              <a:rPr lang="fr-FR" sz="1800" b="0" i="0" u="none" strike="noStrike" baseline="0" dirty="0">
                <a:latin typeface="Times New Roman" panose="02020603050405020304" pitchFamily="18" charset="0"/>
              </a:rPr>
              <a:t>• Provoque le recul du centre de gravité. </a:t>
            </a:r>
          </a:p>
          <a:p>
            <a:pPr algn="just">
              <a:lnSpc>
                <a:spcPct val="150000"/>
              </a:lnSpc>
            </a:pPr>
            <a:r>
              <a:rPr lang="fr-FR" sz="1800" b="0" i="0" u="none" strike="noStrike" baseline="0" dirty="0">
                <a:latin typeface="Times New Roman" panose="02020603050405020304" pitchFamily="18" charset="0"/>
              </a:rPr>
              <a:t>• Difficulté de placer des GTR volumineux (double flux à taux de dilution élevé)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CA0092-90A1-0990-7CBB-EE0F07655851}"/>
              </a:ext>
            </a:extLst>
          </p:cNvPr>
          <p:cNvSpPr txBox="1"/>
          <p:nvPr/>
        </p:nvSpPr>
        <p:spPr>
          <a:xfrm>
            <a:off x="3632812" y="206432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Avantage comparé des différents modes de fixation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B65CE24-E328-D0F8-8E26-1D5394290058}"/>
              </a:ext>
            </a:extLst>
          </p:cNvPr>
          <p:cNvSpPr txBox="1"/>
          <p:nvPr/>
        </p:nvSpPr>
        <p:spPr>
          <a:xfrm>
            <a:off x="4901588" y="563374"/>
            <a:ext cx="2655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Réacteur sur le fuselage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27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D44D557-61BF-D494-C28F-B5025FA4669A}"/>
              </a:ext>
            </a:extLst>
          </p:cNvPr>
          <p:cNvSpPr txBox="1"/>
          <p:nvPr/>
        </p:nvSpPr>
        <p:spPr>
          <a:xfrm>
            <a:off x="194665" y="1997839"/>
            <a:ext cx="6097836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L'ensemble est composé de :</a:t>
            </a:r>
            <a:br>
              <a:rPr lang="fr-FR" dirty="0"/>
            </a:b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un corps extérieur ;</a:t>
            </a:r>
            <a:br>
              <a:rPr lang="fr-FR" dirty="0"/>
            </a:b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un corps intérieur ;</a:t>
            </a:r>
            <a:br>
              <a:rPr lang="fr-FR" dirty="0"/>
            </a:b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une lèvre ou bouche ; </a:t>
            </a:r>
            <a:r>
              <a:rPr lang="fr-FR" b="1" i="0" dirty="0" err="1">
                <a:solidFill>
                  <a:srgbClr val="8E5434"/>
                </a:solidFill>
                <a:effectLst/>
                <a:latin typeface="arial" panose="020B0604020202020204" pitchFamily="34" charset="0"/>
              </a:rPr>
              <a:t>lip</a:t>
            </a: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(en anglais)</a:t>
            </a:r>
            <a:br>
              <a:rPr lang="fr-FR" dirty="0"/>
            </a:b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une cloison avant et une cloison arrière.</a:t>
            </a:r>
            <a:br>
              <a:rPr lang="fr-FR" dirty="0"/>
            </a:b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L'ensemble comprend également l'installation de :</a:t>
            </a:r>
            <a:br>
              <a:rPr lang="fr-FR" dirty="0"/>
            </a:b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la gaine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anti-givrage</a:t>
            </a: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;</a:t>
            </a:r>
            <a:br>
              <a:rPr lang="fr-FR" dirty="0"/>
            </a:b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l'unité de contrôle du moteur ;</a:t>
            </a:r>
            <a:br>
              <a:rPr lang="fr-FR" dirty="0"/>
            </a:b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l'interphone et la prise de terre ;</a:t>
            </a:r>
            <a:br>
              <a:rPr lang="fr-FR" dirty="0"/>
            </a:b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et des dispositifs pour le maintien des capots ouverts.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84E2FF9-07C3-FE4F-CCB0-81A93D2FD409}"/>
              </a:ext>
            </a:extLst>
          </p:cNvPr>
          <p:cNvSpPr txBox="1"/>
          <p:nvPr/>
        </p:nvSpPr>
        <p:spPr>
          <a:xfrm>
            <a:off x="194665" y="1012321"/>
            <a:ext cx="10895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structure de l'entrée d'air du réacteur est un ensemble interchangeable à carénage aérodynamique.</a:t>
            </a:r>
            <a:br>
              <a:rPr lang="fr-FR" dirty="0"/>
            </a:br>
            <a:endParaRPr lang="fr-FR" dirty="0"/>
          </a:p>
        </p:txBody>
      </p:sp>
      <p:pic>
        <p:nvPicPr>
          <p:cNvPr id="11" name="Picture 4" descr="Nacelle Entree avant">
            <a:extLst>
              <a:ext uri="{FF2B5EF4-FFF2-40B4-BE49-F238E27FC236}">
                <a16:creationId xmlns:a16="http://schemas.microsoft.com/office/drawing/2014/main" id="{EC47C2C5-C390-7298-936E-F50992DCE7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573" y="1872434"/>
            <a:ext cx="5229340" cy="374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63E2128-5270-DEE4-F876-B1FB9312C2DA}"/>
              </a:ext>
            </a:extLst>
          </p:cNvPr>
          <p:cNvSpPr txBox="1"/>
          <p:nvPr/>
        </p:nvSpPr>
        <p:spPr>
          <a:xfrm>
            <a:off x="5098054" y="173381"/>
            <a:ext cx="151573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ntrée d'air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517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8B71195-2852-F096-82F6-20BA144F041A}"/>
              </a:ext>
            </a:extLst>
          </p:cNvPr>
          <p:cNvSpPr txBox="1"/>
          <p:nvPr/>
        </p:nvSpPr>
        <p:spPr>
          <a:xfrm>
            <a:off x="166171" y="1177859"/>
            <a:ext cx="6532084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</a:rPr>
              <a:t>Le corps extérieur de l'entrée d'air est constitué de deux panneaux en composite et d'un panneau d'accès en aluminium.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</a:rPr>
              <a:t>Il comprend une porte de décharge de pression pour protéger la structure contre une rupture de la conduite d'alimentation </a:t>
            </a:r>
            <a:r>
              <a:rPr lang="fr-FR" b="0" i="0" dirty="0" err="1">
                <a:solidFill>
                  <a:srgbClr val="000000"/>
                </a:solidFill>
                <a:effectLst/>
              </a:rPr>
              <a:t>anti-givrage</a:t>
            </a:r>
            <a:r>
              <a:rPr lang="fr-FR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</a:rPr>
              <a:t>Cette porte est située sur le panneau d'accès qui comprend le conduit d'évacuation de l'air </a:t>
            </a:r>
            <a:r>
              <a:rPr lang="fr-FR" b="0" i="0" dirty="0" err="1">
                <a:solidFill>
                  <a:srgbClr val="000000"/>
                </a:solidFill>
                <a:effectLst/>
              </a:rPr>
              <a:t>anti-givrage</a:t>
            </a:r>
            <a:r>
              <a:rPr lang="fr-FR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</a:rPr>
              <a:t>Le corps extérieur comprend également une entrée de ventilation (écope) qui fournit de l'air de refroidissement à l'unité de commande du moteur (ECU) et deux autres écopes qui fournissent de l'air pour la ventilation du compartiment du FAN (soufflante).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</a:rPr>
              <a:t>Toutes ces écopes de ventilation sont situées sur le cylindre extérieur et pénètrent dans la cloison arrière du capot. Celle-ci forme la partie avant du pare-feu du compartiment du FAN.</a:t>
            </a:r>
          </a:p>
        </p:txBody>
      </p:sp>
      <p:pic>
        <p:nvPicPr>
          <p:cNvPr id="2050" name="Picture 2" descr="Nacelle Entree arriere">
            <a:extLst>
              <a:ext uri="{FF2B5EF4-FFF2-40B4-BE49-F238E27FC236}">
                <a16:creationId xmlns:a16="http://schemas.microsoft.com/office/drawing/2014/main" id="{77A8690B-00CF-8A31-EA41-1ABFDEA7AC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868" y="3318831"/>
            <a:ext cx="4187966" cy="30929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052" name="Picture 4" descr="Nacelle Entree avant">
            <a:extLst>
              <a:ext uri="{FF2B5EF4-FFF2-40B4-BE49-F238E27FC236}">
                <a16:creationId xmlns:a16="http://schemas.microsoft.com/office/drawing/2014/main" id="{9CC7D3D2-00D4-20EF-1535-C6AA7045B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868" y="139360"/>
            <a:ext cx="4187966" cy="29970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69A25E0-C588-AB85-CBEB-4C22C60A967D}"/>
              </a:ext>
            </a:extLst>
          </p:cNvPr>
          <p:cNvSpPr txBox="1"/>
          <p:nvPr/>
        </p:nvSpPr>
        <p:spPr>
          <a:xfrm>
            <a:off x="2288754" y="261517"/>
            <a:ext cx="3517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1" i="0" dirty="0">
                <a:solidFill>
                  <a:srgbClr val="2966B9"/>
                </a:solidFill>
                <a:effectLst/>
              </a:rPr>
              <a:t>Configuration de l'entrée d'air</a:t>
            </a:r>
          </a:p>
        </p:txBody>
      </p:sp>
    </p:spTree>
    <p:extLst>
      <p:ext uri="{BB962C8B-B14F-4D97-AF65-F5344CB8AC3E}">
        <p14:creationId xmlns:p14="http://schemas.microsoft.com/office/powerpoint/2010/main" val="35375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44A7432-B579-00C2-3AEA-F339685F7873}"/>
              </a:ext>
            </a:extLst>
          </p:cNvPr>
          <p:cNvSpPr txBox="1"/>
          <p:nvPr/>
        </p:nvSpPr>
        <p:spPr>
          <a:xfrm>
            <a:off x="441592" y="1407248"/>
            <a:ext cx="6097836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b="0" i="0" dirty="0">
                <a:solidFill>
                  <a:srgbClr val="000000"/>
                </a:solidFill>
                <a:effectLst/>
              </a:rPr>
              <a:t>Les capots du FAN sont des unités interchangeables. </a:t>
            </a:r>
          </a:p>
          <a:p>
            <a:pPr algn="just"/>
            <a:r>
              <a:rPr lang="fr-FR" b="0" i="0" dirty="0">
                <a:solidFill>
                  <a:srgbClr val="000000"/>
                </a:solidFill>
                <a:effectLst/>
              </a:rPr>
              <a:t>Ils enferment le carter du FAN entre l'entrée d'air ou manche à air et l'inverseur de poussée. </a:t>
            </a:r>
          </a:p>
          <a:p>
            <a:pPr algn="just"/>
            <a:r>
              <a:rPr lang="fr-FR" b="0" i="0" dirty="0">
                <a:solidFill>
                  <a:srgbClr val="000000"/>
                </a:solidFill>
                <a:effectLst/>
              </a:rPr>
              <a:t>Chaque capot est équipé de rails et est soutenu par trois ferrures au niveau du mât (</a:t>
            </a:r>
            <a:r>
              <a:rPr lang="fr-FR" b="0" i="0" dirty="0" err="1">
                <a:solidFill>
                  <a:srgbClr val="000000"/>
                </a:solidFill>
                <a:effectLst/>
              </a:rPr>
              <a:t>pylon</a:t>
            </a:r>
            <a:r>
              <a:rPr lang="fr-FR" b="0" i="0" dirty="0">
                <a:solidFill>
                  <a:srgbClr val="000000"/>
                </a:solidFill>
                <a:effectLst/>
              </a:rPr>
              <a:t>) et verrouillé le long de l'axe central inférieur par trois crochets de verrouillage à tension réglable. </a:t>
            </a:r>
          </a:p>
          <a:p>
            <a:pPr algn="just"/>
            <a:r>
              <a:rPr lang="fr-FR" b="0" i="0" dirty="0">
                <a:solidFill>
                  <a:srgbClr val="000000"/>
                </a:solidFill>
                <a:effectLst/>
              </a:rPr>
              <a:t>L'intérieur du capot du FAN de chaque nacelle comporte des lisses.</a:t>
            </a:r>
          </a:p>
          <a:p>
            <a:pPr algn="just"/>
            <a:r>
              <a:rPr lang="fr-FR" b="0" i="0" dirty="0">
                <a:solidFill>
                  <a:srgbClr val="000000"/>
                </a:solidFill>
                <a:effectLst/>
              </a:rPr>
              <a:t>Le capot gauche du FAN comprend une porte d'accès pour l'huile moteur, l'inspection de l'indicateur de colmatage du filtre du carter hydraulique et de l'indicateur de détection des particules dans l'huile.</a:t>
            </a:r>
          </a:p>
          <a:p>
            <a:pPr algn="just"/>
            <a:r>
              <a:rPr lang="fr-FR" b="0" i="0" dirty="0">
                <a:solidFill>
                  <a:srgbClr val="000000"/>
                </a:solidFill>
                <a:effectLst/>
              </a:rPr>
              <a:t>Le capot droit du FAN comprend une porte d'accès pour accéder à la commande manuelle de la vanne de démarrage.</a:t>
            </a:r>
          </a:p>
        </p:txBody>
      </p:sp>
      <p:pic>
        <p:nvPicPr>
          <p:cNvPr id="4098" name="Picture 2" descr="Nacelle capot fan">
            <a:extLst>
              <a:ext uri="{FF2B5EF4-FFF2-40B4-BE49-F238E27FC236}">
                <a16:creationId xmlns:a16="http://schemas.microsoft.com/office/drawing/2014/main" id="{6AED836A-618C-CE30-F373-46328D827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886" y="2168867"/>
            <a:ext cx="4850522" cy="341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FC05428-4339-1A38-0DC7-9EE8787F4E99}"/>
              </a:ext>
            </a:extLst>
          </p:cNvPr>
          <p:cNvSpPr txBox="1"/>
          <p:nvPr/>
        </p:nvSpPr>
        <p:spPr>
          <a:xfrm>
            <a:off x="5164157" y="272533"/>
            <a:ext cx="2955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0" dirty="0">
                <a:solidFill>
                  <a:srgbClr val="2966B9"/>
                </a:solidFill>
                <a:effectLst/>
              </a:rPr>
              <a:t>Capots du FAN (soufflante)</a:t>
            </a:r>
          </a:p>
        </p:txBody>
      </p:sp>
    </p:spTree>
    <p:extLst>
      <p:ext uri="{BB962C8B-B14F-4D97-AF65-F5344CB8AC3E}">
        <p14:creationId xmlns:p14="http://schemas.microsoft.com/office/powerpoint/2010/main" val="26627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1FCF64F-24C0-97B8-AA3A-DF0308ABB658}"/>
              </a:ext>
            </a:extLst>
          </p:cNvPr>
          <p:cNvSpPr txBox="1"/>
          <p:nvPr/>
        </p:nvSpPr>
        <p:spPr>
          <a:xfrm>
            <a:off x="658258" y="2613678"/>
            <a:ext cx="609783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b="0" i="0" dirty="0">
                <a:solidFill>
                  <a:srgbClr val="000000"/>
                </a:solidFill>
                <a:effectLst/>
              </a:rPr>
              <a:t>Les capots sont constitués de deux peaux en graphite-</a:t>
            </a:r>
            <a:r>
              <a:rPr lang="fr-FR" b="0" i="0" dirty="0" err="1">
                <a:solidFill>
                  <a:srgbClr val="000000"/>
                </a:solidFill>
                <a:effectLst/>
              </a:rPr>
              <a:t>epoxy</a:t>
            </a:r>
            <a:r>
              <a:rPr lang="fr-FR" b="0" i="0" dirty="0">
                <a:solidFill>
                  <a:srgbClr val="000000"/>
                </a:solidFill>
                <a:effectLst/>
              </a:rPr>
              <a:t> collées en sandwich sur un nid d'abeille d'aluminium.</a:t>
            </a:r>
          </a:p>
        </p:txBody>
      </p:sp>
      <p:pic>
        <p:nvPicPr>
          <p:cNvPr id="5122" name="Picture 2" descr="Nacelle capot Peau">
            <a:extLst>
              <a:ext uri="{FF2B5EF4-FFF2-40B4-BE49-F238E27FC236}">
                <a16:creationId xmlns:a16="http://schemas.microsoft.com/office/drawing/2014/main" id="{1E93B5CE-36D3-3657-2B28-AC5EB3DFBF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733" y="2036230"/>
            <a:ext cx="3606349" cy="35555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87AF04D-35E0-39BC-809B-AEB9E47BD52D}"/>
              </a:ext>
            </a:extLst>
          </p:cNvPr>
          <p:cNvSpPr txBox="1"/>
          <p:nvPr/>
        </p:nvSpPr>
        <p:spPr>
          <a:xfrm>
            <a:off x="4907015" y="360669"/>
            <a:ext cx="2591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0" dirty="0">
                <a:solidFill>
                  <a:srgbClr val="2966B9"/>
                </a:solidFill>
                <a:effectLst/>
              </a:rPr>
              <a:t>Conception des capots</a:t>
            </a:r>
          </a:p>
        </p:txBody>
      </p:sp>
    </p:spTree>
    <p:extLst>
      <p:ext uri="{BB962C8B-B14F-4D97-AF65-F5344CB8AC3E}">
        <p14:creationId xmlns:p14="http://schemas.microsoft.com/office/powerpoint/2010/main" val="204389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534574A-077D-3F3D-9F7D-C7D018723FA7}"/>
              </a:ext>
            </a:extLst>
          </p:cNvPr>
          <p:cNvSpPr txBox="1"/>
          <p:nvPr/>
        </p:nvSpPr>
        <p:spPr>
          <a:xfrm>
            <a:off x="649606" y="2182963"/>
            <a:ext cx="6097836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b="0" i="0" dirty="0">
                <a:solidFill>
                  <a:srgbClr val="000000"/>
                </a:solidFill>
                <a:effectLst/>
              </a:rPr>
              <a:t>Il y a deux barres de maintien télescopiques sur chaque porte. </a:t>
            </a:r>
          </a:p>
          <a:p>
            <a:pPr algn="just"/>
            <a:r>
              <a:rPr lang="fr-FR" b="0" i="0" dirty="0">
                <a:solidFill>
                  <a:srgbClr val="000000"/>
                </a:solidFill>
                <a:effectLst/>
              </a:rPr>
              <a:t>Ces barres de maintien se verrouillent sur les supports du boîtier du FAN et soutiennent les capots en position ouverte.</a:t>
            </a:r>
          </a:p>
          <a:p>
            <a:pPr algn="just"/>
            <a:r>
              <a:rPr lang="fr-FR" b="0" i="0" dirty="0">
                <a:solidFill>
                  <a:srgbClr val="000000"/>
                </a:solidFill>
                <a:effectLst/>
              </a:rPr>
              <a:t>Une position à 40 degrés sert à l'entretien de routine et une position à 55 degrés sert à augmenter l'accès.</a:t>
            </a:r>
          </a:p>
          <a:p>
            <a:pPr algn="just"/>
            <a:r>
              <a:rPr lang="fr-FR" b="0" i="0" dirty="0">
                <a:solidFill>
                  <a:srgbClr val="000000"/>
                </a:solidFill>
                <a:effectLst/>
              </a:rPr>
              <a:t>Trois crochets de verrouillage sont prévus sur la porte de gauche, </a:t>
            </a:r>
          </a:p>
          <a:p>
            <a:pPr algn="just"/>
            <a:r>
              <a:rPr lang="fr-FR" b="0" i="0" dirty="0">
                <a:solidFill>
                  <a:srgbClr val="000000"/>
                </a:solidFill>
                <a:effectLst/>
              </a:rPr>
              <a:t>un système de réglage sur la porte de droite.</a:t>
            </a:r>
          </a:p>
        </p:txBody>
      </p:sp>
      <p:pic>
        <p:nvPicPr>
          <p:cNvPr id="6146" name="Picture 2" descr="Nacelle Porte">
            <a:extLst>
              <a:ext uri="{FF2B5EF4-FFF2-40B4-BE49-F238E27FC236}">
                <a16:creationId xmlns:a16="http://schemas.microsoft.com/office/drawing/2014/main" id="{5EDE7DEB-9CB8-B0BE-5CDD-76BB5F34E5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839" y="2182963"/>
            <a:ext cx="3555555" cy="260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888E0D2-9054-33A9-2D9D-79EDA3422C29}"/>
              </a:ext>
            </a:extLst>
          </p:cNvPr>
          <p:cNvSpPr txBox="1"/>
          <p:nvPr/>
        </p:nvSpPr>
        <p:spPr>
          <a:xfrm>
            <a:off x="7455665" y="4955247"/>
            <a:ext cx="50549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Ci-dessous capots d'un réacteur gauche ouverts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9C7520F-5FB2-3CC0-5FE4-648A3BF3E5B7}"/>
              </a:ext>
            </a:extLst>
          </p:cNvPr>
          <p:cNvSpPr txBox="1"/>
          <p:nvPr/>
        </p:nvSpPr>
        <p:spPr>
          <a:xfrm>
            <a:off x="4490041" y="261517"/>
            <a:ext cx="3555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1" i="0" dirty="0">
                <a:solidFill>
                  <a:srgbClr val="2966B9"/>
                </a:solidFill>
                <a:effectLst/>
              </a:rPr>
              <a:t>Ouverture et fermeture des capots</a:t>
            </a:r>
          </a:p>
        </p:txBody>
      </p:sp>
    </p:spTree>
    <p:extLst>
      <p:ext uri="{BB962C8B-B14F-4D97-AF65-F5344CB8AC3E}">
        <p14:creationId xmlns:p14="http://schemas.microsoft.com/office/powerpoint/2010/main" val="132297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5EC480F-24D2-8173-5167-D394D8293FA3}"/>
              </a:ext>
            </a:extLst>
          </p:cNvPr>
          <p:cNvSpPr txBox="1"/>
          <p:nvPr/>
        </p:nvSpPr>
        <p:spPr>
          <a:xfrm>
            <a:off x="437920" y="1817538"/>
            <a:ext cx="6097836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b="0" i="0" dirty="0">
                <a:solidFill>
                  <a:srgbClr val="000000"/>
                </a:solidFill>
                <a:effectLst/>
              </a:rPr>
              <a:t>C'est la solution la plus classique des inverseurs de poussée. La partie arrière de la nacelle comporte un capot mobile coulissant le long de rails de manière à ce qu'en reculant lors de la phase d'ouverture, ils découvrent des grilles d'aubes de déviation disposées dans l'épaisseur de la nacelle. </a:t>
            </a:r>
          </a:p>
          <a:p>
            <a:pPr algn="just"/>
            <a:r>
              <a:rPr lang="fr-FR" b="0" i="0" dirty="0">
                <a:solidFill>
                  <a:srgbClr val="000000"/>
                </a:solidFill>
                <a:effectLst/>
              </a:rPr>
              <a:t>Un système de bielles relie ce capot mobile à des panneaux de blocage qui se déploient à l'intérieur du canal d'éjection et bloquent la sortie en flux direct. </a:t>
            </a:r>
          </a:p>
          <a:p>
            <a:pPr algn="just"/>
            <a:r>
              <a:rPr lang="fr-FR" b="0" i="0" dirty="0">
                <a:solidFill>
                  <a:srgbClr val="000000"/>
                </a:solidFill>
                <a:effectLst/>
              </a:rPr>
              <a:t>Le flux ainsi dévié est éjecté à travers des grilles créant ainsi un inversion de poussée.</a:t>
            </a:r>
            <a:endParaRPr lang="fr-FR" dirty="0"/>
          </a:p>
        </p:txBody>
      </p:sp>
      <p:pic>
        <p:nvPicPr>
          <p:cNvPr id="7170" name="Picture 2" descr="Reverse carénage reculant">
            <a:extLst>
              <a:ext uri="{FF2B5EF4-FFF2-40B4-BE49-F238E27FC236}">
                <a16:creationId xmlns:a16="http://schemas.microsoft.com/office/drawing/2014/main" id="{FAD5D67A-95A8-2674-22D0-76A8121C0C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56" y="2016428"/>
            <a:ext cx="4818044" cy="377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5C6A42F-19FA-8333-0698-B66F4D0CACDB}"/>
              </a:ext>
            </a:extLst>
          </p:cNvPr>
          <p:cNvSpPr txBox="1"/>
          <p:nvPr/>
        </p:nvSpPr>
        <p:spPr>
          <a:xfrm>
            <a:off x="5153140" y="130889"/>
            <a:ext cx="2228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1" i="0" dirty="0">
                <a:solidFill>
                  <a:srgbClr val="2966B9"/>
                </a:solidFill>
                <a:effectLst/>
              </a:rPr>
              <a:t>Inverseurs à grilles</a:t>
            </a:r>
          </a:p>
        </p:txBody>
      </p:sp>
    </p:spTree>
    <p:extLst>
      <p:ext uri="{BB962C8B-B14F-4D97-AF65-F5344CB8AC3E}">
        <p14:creationId xmlns:p14="http://schemas.microsoft.com/office/powerpoint/2010/main" val="51435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88ECDBA-5AC2-4644-233B-3B8A42FF6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770" y="1201413"/>
            <a:ext cx="5880455" cy="423348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44BE574-9A79-FEBF-A9D3-4A19F352E17E}"/>
              </a:ext>
            </a:extLst>
          </p:cNvPr>
          <p:cNvSpPr txBox="1"/>
          <p:nvPr/>
        </p:nvSpPr>
        <p:spPr>
          <a:xfrm>
            <a:off x="834526" y="5728728"/>
            <a:ext cx="1082131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Les GTR peuvent être attachés sur le côté du fuselage ou intégrés à l’intérieur. (B727, F900, Tristar ...) 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A3964A4-14AE-8777-E33D-015EA222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7" y="132000"/>
            <a:ext cx="5519450" cy="4524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Types et Assemblages avec l’avion </a:t>
            </a:r>
            <a:endParaRPr lang="fr-FR" sz="2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66C2B8-C8D8-140B-5BF1-F74082F2F9F4}"/>
              </a:ext>
            </a:extLst>
          </p:cNvPr>
          <p:cNvSpPr txBox="1"/>
          <p:nvPr/>
        </p:nvSpPr>
        <p:spPr>
          <a:xfrm>
            <a:off x="4055583" y="708249"/>
            <a:ext cx="4080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Fixation des réacteurs sur le fuselage </a:t>
            </a:r>
            <a:endParaRPr lang="fr-F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356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1825</Words>
  <Application>Microsoft Office PowerPoint</Application>
  <PresentationFormat>Grand écran</PresentationFormat>
  <Paragraphs>133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Arial</vt:lpstr>
      <vt:lpstr>Arial</vt:lpstr>
      <vt:lpstr>Calibri</vt:lpstr>
      <vt:lpstr>Calibri Light</vt:lpstr>
      <vt:lpstr>Courier New</vt:lpstr>
      <vt:lpstr>Microsoft Sans Serif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Types et Assemblages avec l’avion </vt:lpstr>
      <vt:lpstr>Types et Assemblages avec l’avion </vt:lpstr>
      <vt:lpstr>Types et Assemblages avec l’avion </vt:lpstr>
      <vt:lpstr>Types et Assemblages avec l’avion </vt:lpstr>
      <vt:lpstr>Types et Assemblages avec l’avion </vt:lpstr>
      <vt:lpstr>Types et Assemblages avec l’avion </vt:lpstr>
      <vt:lpstr>Types et Assemblages avec l’avion </vt:lpstr>
      <vt:lpstr>Types et Assemblages avec l’avion </vt:lpstr>
      <vt:lpstr>Présentation PowerPoint</vt:lpstr>
      <vt:lpstr>Types et Assemblages avec l’avion </vt:lpstr>
      <vt:lpstr>Types et Assemblages avec l’avion </vt:lpstr>
      <vt:lpstr>Types et Assemblages avec l’avion </vt:lpstr>
      <vt:lpstr>Présentation PowerPoint</vt:lpstr>
      <vt:lpstr>Types et Assemblages avec l’avion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PC</dc:creator>
  <cp:lastModifiedBy>PC</cp:lastModifiedBy>
  <cp:revision>6</cp:revision>
  <dcterms:created xsi:type="dcterms:W3CDTF">2022-07-05T14:36:15Z</dcterms:created>
  <dcterms:modified xsi:type="dcterms:W3CDTF">2022-07-18T08:27:33Z</dcterms:modified>
</cp:coreProperties>
</file>