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sorterViewPr>
    <p:cViewPr>
      <p:scale>
        <a:sx n="100" d="100"/>
        <a:sy n="100" d="100"/>
      </p:scale>
      <p:origin x="0" y="-57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B63AED23-3F4F-4D64-BEAF-00854EFFB0FE}" type="datetimeFigureOut">
              <a:rPr lang="en-US" smtClean="0"/>
              <a:t>10/6/2022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1597752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63AED23-3F4F-4D64-BEAF-00854EFFB0FE}" type="datetimeFigureOut">
              <a:rPr lang="en-US" smtClean="0"/>
              <a:t>10/6/2022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226195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63AED23-3F4F-4D64-BEAF-00854EFFB0FE}" type="datetimeFigureOut">
              <a:rPr lang="en-US" smtClean="0"/>
              <a:t>10/6/2022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223252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63AED23-3F4F-4D64-BEAF-00854EFFB0FE}" type="datetimeFigureOut">
              <a:rPr lang="en-US" smtClean="0"/>
              <a:t>10/6/2022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2881243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63AED23-3F4F-4D64-BEAF-00854EFFB0FE}" type="datetimeFigureOut">
              <a:rPr lang="en-US" smtClean="0"/>
              <a:t>10/6/2022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3811831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B63AED23-3F4F-4D64-BEAF-00854EFFB0FE}" type="datetimeFigureOut">
              <a:rPr lang="en-US" smtClean="0"/>
              <a:t>10/6/2022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173827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B63AED23-3F4F-4D64-BEAF-00854EFFB0FE}" type="datetimeFigureOut">
              <a:rPr lang="en-US" smtClean="0"/>
              <a:t>10/6/2022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315640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B63AED23-3F4F-4D64-BEAF-00854EFFB0FE}" type="datetimeFigureOut">
              <a:rPr lang="en-US" smtClean="0"/>
              <a:t>10/6/2022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74473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63AED23-3F4F-4D64-BEAF-00854EFFB0FE}" type="datetimeFigureOut">
              <a:rPr lang="en-US" smtClean="0"/>
              <a:t>10/6/2022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1714578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63AED23-3F4F-4D64-BEAF-00854EFFB0FE}" type="datetimeFigureOut">
              <a:rPr lang="en-US" smtClean="0"/>
              <a:t>10/6/2022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327254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63AED23-3F4F-4D64-BEAF-00854EFFB0FE}" type="datetimeFigureOut">
              <a:rPr lang="en-US" smtClean="0"/>
              <a:t>10/6/2022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0D9EE8A9-2F65-4556-9526-258E6E45005C}" type="slidenum">
              <a:rPr lang="en-US" smtClean="0"/>
              <a:t>‹N°›</a:t>
            </a:fld>
            <a:endParaRPr lang="en-US"/>
          </a:p>
        </p:txBody>
      </p:sp>
    </p:spTree>
    <p:extLst>
      <p:ext uri="{BB962C8B-B14F-4D97-AF65-F5344CB8AC3E}">
        <p14:creationId xmlns:p14="http://schemas.microsoft.com/office/powerpoint/2010/main" val="189756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AED23-3F4F-4D64-BEAF-00854EFFB0FE}" type="datetimeFigureOut">
              <a:rPr lang="en-US" smtClean="0"/>
              <a:t>10/6/2022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E8A9-2F65-4556-9526-258E6E45005C}" type="slidenum">
              <a:rPr lang="en-US" smtClean="0"/>
              <a:t>‹N°›</a:t>
            </a:fld>
            <a:endParaRPr lang="en-US"/>
          </a:p>
        </p:txBody>
      </p:sp>
    </p:spTree>
    <p:extLst>
      <p:ext uri="{BB962C8B-B14F-4D97-AF65-F5344CB8AC3E}">
        <p14:creationId xmlns:p14="http://schemas.microsoft.com/office/powerpoint/2010/main" val="157053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en-US" dirty="0"/>
              <a:t>021-0401  Landing gear</a:t>
            </a:r>
          </a:p>
        </p:txBody>
      </p:sp>
    </p:spTree>
    <p:extLst>
      <p:ext uri="{BB962C8B-B14F-4D97-AF65-F5344CB8AC3E}">
        <p14:creationId xmlns:p14="http://schemas.microsoft.com/office/powerpoint/2010/main" val="900008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6429" y="158297"/>
            <a:ext cx="9906000" cy="37832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021-0401-0019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 </a:t>
            </a:r>
            <a:r>
              <a:rPr lang="fr-MA" dirty="0" smtClean="0">
                <a:latin typeface="Calibri" panose="020F0502020204030204" pitchFamily="34" charset="0"/>
                <a:ea typeface="Calibri" panose="020F0502020204030204" pitchFamily="34" charset="0"/>
                <a:cs typeface="Times New Roman" panose="02020603050405020304" pitchFamily="18" charset="0"/>
              </a:rPr>
              <a:t>Les </a:t>
            </a:r>
            <a:r>
              <a:rPr lang="fr-MA" dirty="0">
                <a:latin typeface="Calibri" panose="020F0502020204030204" pitchFamily="34" charset="0"/>
                <a:ea typeface="Calibri" panose="020F0502020204030204" pitchFamily="34" charset="0"/>
                <a:cs typeface="Times New Roman" panose="02020603050405020304" pitchFamily="18" charset="0"/>
              </a:rPr>
              <a:t>systèmes utilisés pour la sortie en secours des trains d’atterrissage peuvent utiliser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•1 Le CO2 comprimé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•2 L’azote comprimé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•3 L’oxygène comprimé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•4 Un système hydraulique auxiliaire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•5 La descente par gravité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La combinaison regroupant toutes les affirmations correctes 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•A - 1, 2, 5</a:t>
            </a: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•B - 2, 3, 4</a:t>
            </a: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•C - 2, 4, 5</a:t>
            </a:r>
          </a:p>
          <a:p>
            <a:pPr>
              <a:lnSpc>
                <a:spcPct val="107000"/>
              </a:lnSpc>
              <a:spcAft>
                <a:spcPts val="0"/>
              </a:spcAft>
            </a:pPr>
            <a:r>
              <a:rPr lang="en-US" dirty="0">
                <a:latin typeface="Calibri" panose="020F0502020204030204" pitchFamily="34" charset="0"/>
                <a:ea typeface="Calibri" panose="020F0502020204030204" pitchFamily="34" charset="0"/>
                <a:cs typeface="Times New Roman" panose="02020603050405020304" pitchFamily="18" charset="0"/>
              </a:rPr>
              <a:t>•D - 1, 3, </a:t>
            </a:r>
            <a:r>
              <a:rPr lang="en-US" dirty="0" smtClean="0">
                <a:latin typeface="Calibri" panose="020F0502020204030204" pitchFamily="34" charset="0"/>
                <a:ea typeface="Calibri" panose="020F0502020204030204" pitchFamily="34" charset="0"/>
                <a:cs typeface="Times New Roman" panose="02020603050405020304" pitchFamily="18" charset="0"/>
              </a:rPr>
              <a:t>4</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16429" y="4164124"/>
            <a:ext cx="10504714" cy="21668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en-US" dirty="0" smtClean="0">
                <a:latin typeface="Calibri" panose="020F0502020204030204" pitchFamily="34" charset="0"/>
                <a:ea typeface="Calibri" panose="020F0502020204030204" pitchFamily="34" charset="0"/>
                <a:cs typeface="Times New Roman" panose="02020603050405020304" pitchFamily="18" charset="0"/>
              </a:rPr>
              <a:t>Correction C</a:t>
            </a: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Les différents systèmes actuels ont pour fonction d’ouvrir les crochets des portes et les crochets de verrouillage haut des trains afin de permettre une descente par gravité. On utilise pour ce faire des systèmes mécaniques, électriques, hydrauliques.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Les dispositifs à gaz comprimé étaient installés sur les avions de la seconde guerre mondiale et utilisaient du CO2</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Néanmoins la question est ainsi faite!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649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827140"/>
            <a:ext cx="5976257"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021-0401-0033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l'annexe jointe, l'élément désigné par le numéro 3 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l'amortisseur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balancier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la compas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 vérin de </a:t>
            </a:r>
            <a:r>
              <a:rPr lang="fr-MA" dirty="0" smtClean="0">
                <a:latin typeface="Calibri" panose="020F0502020204030204" pitchFamily="34" charset="0"/>
                <a:ea typeface="Calibri" panose="020F0502020204030204" pitchFamily="34" charset="0"/>
                <a:cs typeface="Times New Roman" panose="02020603050405020304" pitchFamily="18" charset="0"/>
              </a:rPr>
              <a:t>rétraction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62000" y="5174079"/>
            <a:ext cx="9535886"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L'amortisseur </a:t>
            </a:r>
            <a:r>
              <a:rPr lang="fr-MA" dirty="0" err="1" smtClean="0">
                <a:latin typeface="Calibri" panose="020F0502020204030204" pitchFamily="34" charset="0"/>
                <a:ea typeface="Calibri" panose="020F0502020204030204" pitchFamily="34" charset="0"/>
                <a:cs typeface="Times New Roman" panose="02020603050405020304" pitchFamily="18" charset="0"/>
              </a:rPr>
              <a:t>oléo-pneumatique</a:t>
            </a:r>
            <a:r>
              <a:rPr lang="fr-MA" dirty="0" smtClean="0">
                <a:latin typeface="Calibri" panose="020F0502020204030204" pitchFamily="34" charset="0"/>
                <a:ea typeface="Calibri" panose="020F0502020204030204" pitchFamily="34" charset="0"/>
                <a:cs typeface="Times New Roman" panose="02020603050405020304" pitchFamily="18" charset="0"/>
              </a:rPr>
              <a:t> absorbe l'impact (azote) et amortit les oscillations verticales qui suivent l'impact (liquide hydraulique).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21/97471%20annexe.JPG"/>
          <p:cNvPicPr/>
          <p:nvPr/>
        </p:nvPicPr>
        <p:blipFill>
          <a:blip r:embed="rId2">
            <a:extLst>
              <a:ext uri="{28A0092B-C50C-407E-A947-70E740481C1C}">
                <a14:useLocalDpi xmlns:a14="http://schemas.microsoft.com/office/drawing/2010/main" val="0"/>
              </a:ext>
            </a:extLst>
          </a:blip>
          <a:srcRect/>
          <a:stretch>
            <a:fillRect/>
          </a:stretch>
        </p:blipFill>
        <p:spPr bwMode="auto">
          <a:xfrm>
            <a:off x="6952252" y="322580"/>
            <a:ext cx="5000262" cy="4374334"/>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94899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0487" y="646534"/>
            <a:ext cx="10167256"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021-0401-0018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Les </a:t>
            </a:r>
            <a:r>
              <a:rPr lang="fr-MA" dirty="0">
                <a:latin typeface="Calibri" panose="020F0502020204030204" pitchFamily="34" charset="0"/>
                <a:ea typeface="Calibri" panose="020F0502020204030204" pitchFamily="34" charset="0"/>
                <a:cs typeface="Times New Roman" panose="02020603050405020304" pitchFamily="18" charset="0"/>
              </a:rPr>
              <a:t>pilotes peuvent être empêchés de rétracter le train au sol grâce à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Une alarme sonore et visuelle qui se déclenche à toute tentative de rétraction du train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Un verrou électrique commandé par le relais vol/sol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Une protection accessible sur le sélecteur de train qui ne peut être enlevée qu’une fois l’avion décollé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Un verrou pneumatique qui désactive le sélecteur hydraulique sur "up</a:t>
            </a:r>
            <a:r>
              <a:rPr lang="fr-MA"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20487" y="4146603"/>
            <a:ext cx="10167256"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Ce verrou est commandé par le système vol/sol qui reçoit une information de l’écrasement des amortisseurs de trains.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563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4715" y="155406"/>
            <a:ext cx="6096000" cy="200503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021-0401-0029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Associer </a:t>
            </a:r>
            <a:r>
              <a:rPr lang="fr-MA" dirty="0">
                <a:latin typeface="Calibri" panose="020F0502020204030204" pitchFamily="34" charset="0"/>
                <a:ea typeface="Calibri" panose="020F0502020204030204" pitchFamily="34" charset="0"/>
                <a:cs typeface="Times New Roman" panose="02020603050405020304" pitchFamily="18" charset="0"/>
              </a:rPr>
              <a:t>la légende appropriée à chaque dessin: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- 1 en porte à faux, 2 fourche, 3 demi fourche, 4 diabolo</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- 1 demi fourche, 2 fourche, 3 porte à faux, 4 tandem</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- 1 demi fourche, 2 simple voie, 3 porte à faux, 4 diabolo</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- 1 en porte à faux, 2 diabolo, 3 demi fourche, 4 </a:t>
            </a:r>
            <a:r>
              <a:rPr lang="fr-MA" dirty="0" smtClean="0">
                <a:latin typeface="Calibri" panose="020F0502020204030204" pitchFamily="34" charset="0"/>
                <a:ea typeface="Calibri" panose="020F0502020204030204" pitchFamily="34" charset="0"/>
                <a:cs typeface="Times New Roman" panose="02020603050405020304" pitchFamily="18" charset="0"/>
              </a:rPr>
              <a:t>fourche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884715" y="5122100"/>
            <a:ext cx="6096000" cy="68505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Une simple question de bon sens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21/021-A0024.jpg"/>
          <p:cNvPicPr/>
          <p:nvPr/>
        </p:nvPicPr>
        <p:blipFill>
          <a:blip r:embed="rId2">
            <a:extLst>
              <a:ext uri="{28A0092B-C50C-407E-A947-70E740481C1C}">
                <a14:useLocalDpi xmlns:a14="http://schemas.microsoft.com/office/drawing/2010/main" val="0"/>
              </a:ext>
            </a:extLst>
          </a:blip>
          <a:srcRect/>
          <a:stretch>
            <a:fillRect/>
          </a:stretch>
        </p:blipFill>
        <p:spPr bwMode="auto">
          <a:xfrm>
            <a:off x="2884715" y="2328408"/>
            <a:ext cx="6096000" cy="2244725"/>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99625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399" y="814717"/>
            <a:ext cx="8284029"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021-0401-0021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VLO </a:t>
            </a:r>
            <a:r>
              <a:rPr lang="fr-MA" dirty="0">
                <a:latin typeface="Calibri" panose="020F0502020204030204" pitchFamily="34" charset="0"/>
                <a:ea typeface="Calibri" panose="020F0502020204030204" pitchFamily="34" charset="0"/>
                <a:cs typeface="Times New Roman" panose="02020603050405020304" pitchFamily="18" charset="0"/>
              </a:rPr>
              <a:t>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 vitesse de croisière à ne pas dépasser sauf en air calme avec précaution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La vitesse maximale à laquelle le train peut être manœuvré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La vitesse maximale à laquelle on peut voler volets sortis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•D - La vitesse maximale à laquelle on peut voler train sorti</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2928257" y="3859357"/>
            <a:ext cx="6096000" cy="68505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VLO, O pour opération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862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6171" y="803831"/>
            <a:ext cx="6096000" cy="28941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021-0401-0032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l'annexe jointe, l'élément désigné par le numéro 4 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 contrefiche latérale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vérin de manœuvre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la fusée de roue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la jambe de train </a:t>
            </a:r>
            <a:r>
              <a:rPr lang="fr-MA" dirty="0" err="1">
                <a:latin typeface="Calibri" panose="020F0502020204030204" pitchFamily="34" charset="0"/>
                <a:ea typeface="Calibri" panose="020F0502020204030204" pitchFamily="34" charset="0"/>
                <a:cs typeface="Times New Roman" panose="02020603050405020304" pitchFamily="18" charset="0"/>
              </a:rPr>
              <a:t>oléo-pneumatique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Annexe </a:t>
            </a:r>
            <a:r>
              <a:rPr lang="fr-MA" dirty="0" smtClean="0">
                <a:latin typeface="Calibri" panose="020F0502020204030204" pitchFamily="34" charset="0"/>
                <a:ea typeface="Calibri" panose="020F0502020204030204" pitchFamily="34" charset="0"/>
                <a:cs typeface="Times New Roman" panose="02020603050405020304" pitchFamily="18" charset="0"/>
              </a:rPr>
              <a:t>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36171" y="4523385"/>
            <a:ext cx="6096000" cy="68505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 fusée est l'axe de la roue qui supporte les roulements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21/27923%20annexe.JPG"/>
          <p:cNvPicPr/>
          <p:nvPr/>
        </p:nvPicPr>
        <p:blipFill>
          <a:blip r:embed="rId2">
            <a:extLst>
              <a:ext uri="{28A0092B-C50C-407E-A947-70E740481C1C}">
                <a14:useLocalDpi xmlns:a14="http://schemas.microsoft.com/office/drawing/2010/main" val="0"/>
              </a:ext>
            </a:extLst>
          </a:blip>
          <a:srcRect/>
          <a:stretch>
            <a:fillRect/>
          </a:stretch>
        </p:blipFill>
        <p:spPr bwMode="auto">
          <a:xfrm>
            <a:off x="7451951" y="310152"/>
            <a:ext cx="3971925" cy="5998210"/>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51008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944" y="977322"/>
            <a:ext cx="9797142"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021-0401-0047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t>
            </a:r>
            <a:r>
              <a:rPr lang="fr-MA" dirty="0" err="1" smtClean="0">
                <a:latin typeface="Calibri" panose="020F0502020204030204" pitchFamily="34" charset="0"/>
                <a:ea typeface="Calibri" panose="020F0502020204030204" pitchFamily="34" charset="0"/>
                <a:cs typeface="Times New Roman" panose="02020603050405020304" pitchFamily="18" charset="0"/>
              </a:rPr>
              <a:t>autobraque</a:t>
            </a:r>
            <a:r>
              <a:rPr lang="fr-MA" dirty="0" smtClean="0">
                <a:latin typeface="Calibri" panose="020F0502020204030204" pitchFamily="34" charset="0"/>
                <a:ea typeface="Calibri" panose="020F0502020204030204" pitchFamily="34" charset="0"/>
                <a:cs typeface="Times New Roman" panose="02020603050405020304" pitchFamily="18" charset="0"/>
              </a:rPr>
              <a:t> </a:t>
            </a:r>
            <a:r>
              <a:rPr lang="fr-MA" dirty="0">
                <a:latin typeface="Calibri" panose="020F0502020204030204" pitchFamily="34" charset="0"/>
                <a:ea typeface="Calibri" panose="020F0502020204030204" pitchFamily="34" charset="0"/>
                <a:cs typeface="Times New Roman" panose="02020603050405020304" pitchFamily="18" charset="0"/>
              </a:rPr>
              <a:t>applique automatiquement le niveau de freinage désiré assisté par l'</a:t>
            </a:r>
            <a:r>
              <a:rPr lang="fr-MA" dirty="0" err="1">
                <a:latin typeface="Calibri" panose="020F0502020204030204" pitchFamily="34" charset="0"/>
                <a:ea typeface="Calibri" panose="020F0502020204030204" pitchFamily="34" charset="0"/>
                <a:cs typeface="Times New Roman" panose="02020603050405020304" pitchFamily="18" charset="0"/>
              </a:rPr>
              <a:t>antipatinage</a:t>
            </a:r>
            <a:r>
              <a:rPr lang="fr-MA"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a:t>
            </a:r>
            <a:r>
              <a:rPr lang="fr-MA" dirty="0">
                <a:latin typeface="Calibri" panose="020F0502020204030204" pitchFamily="34" charset="0"/>
                <a:ea typeface="Calibri" panose="020F0502020204030204" pitchFamily="34" charset="0"/>
                <a:cs typeface="Times New Roman" panose="02020603050405020304" pitchFamily="18" charset="0"/>
              </a:rPr>
              <a:t>A - si une mise en rotation des roues du train avant est détectée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Si une mise en rotation de toutes les roues est détectée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si une mise en rotation manuelle des roues se produit ou si le système vol/sol est activé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Si une rotation des roues du principal a été </a:t>
            </a:r>
            <a:r>
              <a:rPr lang="fr-MA" dirty="0" smtClean="0">
                <a:latin typeface="Calibri" panose="020F0502020204030204" pitchFamily="34" charset="0"/>
                <a:ea typeface="Calibri" panose="020F0502020204030204" pitchFamily="34" charset="0"/>
                <a:cs typeface="Times New Roman" panose="02020603050405020304" pitchFamily="18" charset="0"/>
              </a:rPr>
              <a:t>détectée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57944" y="4202918"/>
            <a:ext cx="9797142"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pPr>
            <a:r>
              <a:rPr lang="fr-MA" dirty="0" smtClean="0">
                <a:latin typeface="Calibri" panose="020F0502020204030204" pitchFamily="34" charset="0"/>
                <a:ea typeface="Calibri" panose="020F0502020204030204" pitchFamily="34" charset="0"/>
                <a:cs typeface="Times New Roman" panose="02020603050405020304" pitchFamily="18" charset="0"/>
              </a:rPr>
              <a:t>Correction 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t>
            </a:r>
            <a:r>
              <a:rPr lang="fr-MA" dirty="0" err="1" smtClean="0">
                <a:latin typeface="Calibri" panose="020F0502020204030204" pitchFamily="34" charset="0"/>
                <a:ea typeface="Calibri" panose="020F0502020204030204" pitchFamily="34" charset="0"/>
                <a:cs typeface="Times New Roman" panose="02020603050405020304" pitchFamily="18" charset="0"/>
              </a:rPr>
              <a:t>autobrake</a:t>
            </a:r>
            <a:r>
              <a:rPr lang="fr-MA" dirty="0" smtClean="0">
                <a:latin typeface="Calibri" panose="020F0502020204030204" pitchFamily="34" charset="0"/>
                <a:ea typeface="Calibri" panose="020F0502020204030204" pitchFamily="34" charset="0"/>
                <a:cs typeface="Times New Roman" panose="02020603050405020304" pitchFamily="18" charset="0"/>
              </a:rPr>
              <a:t> fonctionne selon la même logique que les spoilers sol ce qui implique une vitesse de rotation des roues du train principal supérieure à un seuil.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487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5029" y="1092848"/>
            <a:ext cx="6422571" cy="28941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021-0401-0031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le schéma ci-joint, l'élément de train d'atterrissage le N°3 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l'amortisseur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vérin de rétraction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le balancier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 compas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Annexe </a:t>
            </a:r>
            <a:r>
              <a:rPr lang="fr-MA" dirty="0" smtClean="0">
                <a:latin typeface="Calibri" panose="020F0502020204030204" pitchFamily="34" charset="0"/>
                <a:ea typeface="Calibri" panose="020F0502020204030204" pitchFamily="34" charset="0"/>
                <a:cs typeface="Times New Roman" panose="02020603050405020304" pitchFamily="18" charset="0"/>
              </a:rPr>
              <a:t>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045029" y="4372754"/>
            <a:ext cx="10461171"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L'amortisseur de train contient deux éléments essentiels: de l'azote qui encaisse l' impact à l'atterrissage et du liquide hydraulique qui amortit les </a:t>
            </a:r>
            <a:r>
              <a:rPr lang="fr-MA" dirty="0" smtClean="0">
                <a:latin typeface="Calibri" panose="020F0502020204030204" pitchFamily="34" charset="0"/>
                <a:ea typeface="Calibri" panose="020F0502020204030204" pitchFamily="34" charset="0"/>
                <a:cs typeface="Times New Roman" panose="02020603050405020304" pitchFamily="18" charset="0"/>
              </a:rPr>
              <a:t>oscillations </a:t>
            </a:r>
            <a:r>
              <a:rPr lang="fr-MA" dirty="0" smtClean="0">
                <a:latin typeface="Calibri" panose="020F0502020204030204" pitchFamily="34" charset="0"/>
                <a:ea typeface="Calibri" panose="020F0502020204030204" pitchFamily="34" charset="0"/>
                <a:cs typeface="Times New Roman" panose="02020603050405020304" pitchFamily="18" charset="0"/>
              </a:rPr>
              <a:t>verticales dues à l'impact.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21/tav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1743" y="751105"/>
            <a:ext cx="2482623" cy="3235869"/>
          </a:xfrm>
          <a:prstGeom prst="rect">
            <a:avLst/>
          </a:prstGeom>
          <a:noFill/>
          <a:ln>
            <a:noFill/>
          </a:ln>
        </p:spPr>
      </p:pic>
    </p:spTree>
    <p:extLst>
      <p:ext uri="{BB962C8B-B14F-4D97-AF65-F5344CB8AC3E}">
        <p14:creationId xmlns:p14="http://schemas.microsoft.com/office/powerpoint/2010/main" val="83492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599" y="879351"/>
            <a:ext cx="9568544"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021-0401-0046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Quand </a:t>
            </a:r>
            <a:r>
              <a:rPr lang="fr-MA" dirty="0">
                <a:latin typeface="Calibri" panose="020F0502020204030204" pitchFamily="34" charset="0"/>
                <a:ea typeface="Calibri" panose="020F0502020204030204" pitchFamily="34" charset="0"/>
                <a:cs typeface="Times New Roman" panose="02020603050405020304" pitchFamily="18" charset="0"/>
              </a:rPr>
              <a:t>une bouteille d'azote de secours est utilisée sur </a:t>
            </a:r>
            <a:r>
              <a:rPr lang="fr-MA" dirty="0" err="1">
                <a:latin typeface="Calibri" panose="020F0502020204030204" pitchFamily="34" charset="0"/>
                <a:ea typeface="Calibri" panose="020F0502020204030204" pitchFamily="34" charset="0"/>
                <a:cs typeface="Times New Roman" panose="02020603050405020304" pitchFamily="18" charset="0"/>
              </a:rPr>
              <a:t>sur</a:t>
            </a:r>
            <a:r>
              <a:rPr lang="fr-MA" dirty="0">
                <a:latin typeface="Calibri" panose="020F0502020204030204" pitchFamily="34" charset="0"/>
                <a:ea typeface="Calibri" panose="020F0502020204030204" pitchFamily="34" charset="0"/>
                <a:cs typeface="Times New Roman" panose="02020603050405020304" pitchFamily="18" charset="0"/>
              </a:rPr>
              <a:t> un train d'atterrissage: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elle sort ou rétracte le train selon l'action effectuée dans le cockpit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elle rétracte le train uniquement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elle assure la descente du train et les portes restent ouvertes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elle assure la descente du train et ensuite ferme les </a:t>
            </a:r>
            <a:r>
              <a:rPr lang="fr-MA" dirty="0" smtClean="0">
                <a:latin typeface="Calibri" panose="020F0502020204030204" pitchFamily="34" charset="0"/>
                <a:ea typeface="Calibri" panose="020F0502020204030204" pitchFamily="34" charset="0"/>
                <a:cs typeface="Times New Roman" panose="02020603050405020304" pitchFamily="18" charset="0"/>
              </a:rPr>
              <a:t>portes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371599" y="3915554"/>
            <a:ext cx="9568544" cy="157414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Ce </a:t>
            </a:r>
            <a:r>
              <a:rPr lang="fr-MA" dirty="0" err="1" smtClean="0">
                <a:latin typeface="Calibri" panose="020F0502020204030204" pitchFamily="34" charset="0"/>
                <a:ea typeface="Calibri" panose="020F0502020204030204" pitchFamily="34" charset="0"/>
                <a:cs typeface="Times New Roman" panose="02020603050405020304" pitchFamily="18" charset="0"/>
              </a:rPr>
              <a:t>dispositifde</a:t>
            </a:r>
            <a:r>
              <a:rPr lang="fr-MA" dirty="0" smtClean="0">
                <a:latin typeface="Calibri" panose="020F0502020204030204" pitchFamily="34" charset="0"/>
                <a:ea typeface="Calibri" panose="020F0502020204030204" pitchFamily="34" charset="0"/>
                <a:cs typeface="Times New Roman" panose="02020603050405020304" pitchFamily="18" charset="0"/>
              </a:rPr>
              <a:t> secours, qui n'est pas utilisé dans les avions de ligne, </a:t>
            </a:r>
            <a:r>
              <a:rPr lang="fr-MA" dirty="0" err="1" smtClean="0">
                <a:latin typeface="Calibri" panose="020F0502020204030204" pitchFamily="34" charset="0"/>
                <a:ea typeface="Calibri" panose="020F0502020204030204" pitchFamily="34" charset="0"/>
                <a:cs typeface="Times New Roman" panose="02020603050405020304" pitchFamily="18" charset="0"/>
              </a:rPr>
              <a:t>envoit</a:t>
            </a:r>
            <a:r>
              <a:rPr lang="fr-MA" dirty="0" smtClean="0">
                <a:latin typeface="Calibri" panose="020F0502020204030204" pitchFamily="34" charset="0"/>
                <a:ea typeface="Calibri" panose="020F0502020204030204" pitchFamily="34" charset="0"/>
                <a:cs typeface="Times New Roman" panose="02020603050405020304" pitchFamily="18" charset="0"/>
              </a:rPr>
              <a:t> de l'azote sous pression dans le circuit normal de sortie de train. Il ne peut ni rétracter le train ni fermer les portes.</a:t>
            </a:r>
          </a:p>
          <a:p>
            <a:pPr>
              <a:lnSpc>
                <a:spcPct val="107000"/>
              </a:lnSpc>
            </a:pPr>
            <a:r>
              <a:rPr lang="fr-MA" dirty="0"/>
              <a:t>C'est une action one-</a:t>
            </a:r>
            <a:r>
              <a:rPr lang="fr-MA" dirty="0" err="1"/>
              <a:t>shot</a:t>
            </a:r>
            <a:r>
              <a:rPr lang="fr-MA" dirty="0"/>
              <a:t>. </a:t>
            </a:r>
            <a:endParaRPr lang="en-US" dirty="0"/>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52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15" y="1193268"/>
            <a:ext cx="11179628"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021-0401-0012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Sur </a:t>
            </a:r>
            <a:r>
              <a:rPr lang="fr-MA" dirty="0">
                <a:latin typeface="Calibri" panose="020F0502020204030204" pitchFamily="34" charset="0"/>
                <a:ea typeface="Calibri" panose="020F0502020204030204" pitchFamily="34" charset="0"/>
                <a:cs typeface="Times New Roman" panose="02020603050405020304" pitchFamily="18" charset="0"/>
              </a:rPr>
              <a:t>certains avions, un dispositif  permet d’éviter de rétracter le train au sol par inadvertance. Ce dispositif est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Un boulon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Un verrou situé dans la commande de train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Une alarme auditive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Un voyant d’alarme activé par un capteur de poids sur les </a:t>
            </a:r>
            <a:r>
              <a:rPr lang="fr-MA" dirty="0" smtClean="0">
                <a:latin typeface="Calibri" panose="020F0502020204030204" pitchFamily="34" charset="0"/>
                <a:ea typeface="Calibri" panose="020F0502020204030204" pitchFamily="34" charset="0"/>
                <a:cs typeface="Times New Roman" panose="02020603050405020304" pitchFamily="18" charset="0"/>
              </a:rPr>
              <a:t>trains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98715" y="4089817"/>
            <a:ext cx="11179628" cy="6850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Ce verrou est commandé par le système vol/sol qui reçoit une information de l’écrasement des amortisseurs de trains.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731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7442" y="710076"/>
            <a:ext cx="10632558" cy="28941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021-0401-0042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un indicateur de position de train d'</a:t>
            </a:r>
            <a:r>
              <a:rPr lang="fr-MA" dirty="0" err="1">
                <a:latin typeface="Calibri" panose="020F0502020204030204" pitchFamily="34" charset="0"/>
                <a:ea typeface="Calibri" panose="020F0502020204030204" pitchFamily="34" charset="0"/>
                <a:cs typeface="Times New Roman" panose="02020603050405020304" pitchFamily="18" charset="0"/>
              </a:rPr>
              <a:t>atterrisage</a:t>
            </a:r>
            <a:r>
              <a:rPr lang="fr-MA" dirty="0">
                <a:latin typeface="Calibri" panose="020F0502020204030204" pitchFamily="34" charset="0"/>
                <a:ea typeface="Calibri" panose="020F0502020204030204" pitchFamily="34" charset="0"/>
                <a:cs typeface="Times New Roman" panose="02020603050405020304" pitchFamily="18" charset="0"/>
              </a:rPr>
              <a:t>, un voyant ambre ou rouge signifie: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tous les trains sont verrouillés en position rentrés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tous les trains sont verrouillés en position sortis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le train a été sorti par le mécanisme de secours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au moins un train est en mouvement ou non verrouillé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97442" y="3918761"/>
            <a:ext cx="10632558"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Un voyant ambre ou rouge indique généralement une situation anormale ou transitoire sur un système. C'est le cas pour les trains.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Rappel: si les trains sont verrouillés en position basse la signalisation est verte.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471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599" y="1537393"/>
            <a:ext cx="9644743"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021-0401-0003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Le train d’atterrissage d’un avion de transport est généralement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Actionné mécaniquement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Actionné hydrauliquement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Actionné </a:t>
            </a:r>
            <a:r>
              <a:rPr lang="fr-MA" dirty="0" err="1">
                <a:latin typeface="Calibri" panose="020F0502020204030204" pitchFamily="34" charset="0"/>
                <a:ea typeface="Calibri" panose="020F0502020204030204" pitchFamily="34" charset="0"/>
                <a:cs typeface="Times New Roman" panose="02020603050405020304" pitchFamily="18" charset="0"/>
              </a:rPr>
              <a:t>pneumatiquement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Actionné </a:t>
            </a:r>
            <a:r>
              <a:rPr lang="fr-MA" dirty="0" smtClean="0">
                <a:latin typeface="Calibri" panose="020F0502020204030204" pitchFamily="34" charset="0"/>
                <a:ea typeface="Calibri" panose="020F0502020204030204" pitchFamily="34" charset="0"/>
                <a:cs typeface="Times New Roman" panose="02020603050405020304" pitchFamily="18" charset="0"/>
              </a:rPr>
              <a:t>électriquement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09598" y="4647346"/>
            <a:ext cx="9644743" cy="6850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Les trains des avions de transport sont actionnés hydrauliquement en fonctionnement normal.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3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944" y="1173266"/>
            <a:ext cx="11016342"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021-0401-0008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 </a:t>
            </a:r>
            <a:r>
              <a:rPr lang="fr-MA" dirty="0">
                <a:latin typeface="Calibri" panose="020F0502020204030204" pitchFamily="34" charset="0"/>
                <a:ea typeface="Calibri" panose="020F0502020204030204" pitchFamily="34" charset="0"/>
                <a:cs typeface="Times New Roman" panose="02020603050405020304" pitchFamily="18" charset="0"/>
              </a:rPr>
              <a:t>rôle d’un compas de train est de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Positionner les balanciers des boggies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Eviter toute rotation du piston de l’amortisseur dans la jambe de train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Transformer le mouvement de translation des palonniers en mouvement de rotation du train avant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Faire pivoter les trains de fuselage quand les roues avant sont orientées de plus de 20</a:t>
            </a:r>
            <a:r>
              <a:rPr lang="fr-MA" dirty="0" smtClean="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576944" y="4253012"/>
            <a:ext cx="11016341"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Tous les trains sont équipés de compas. Sur le train avant, la jambe de train comporte une partie dont la rotation est commandée par le pilote aux commandes lors du roulage au sol. Le compas est solidaire de cet élément.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841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21229" y="1400097"/>
            <a:ext cx="6455228"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021-0401-0048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le schéma en annexe, le repère numéro 2 indique: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 contrefiche de verrouillage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la contrefiche latérale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le vérin de verrouillage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 </a:t>
            </a:r>
            <a:r>
              <a:rPr lang="fr-MA" dirty="0" smtClean="0">
                <a:latin typeface="Calibri" panose="020F0502020204030204" pitchFamily="34" charset="0"/>
                <a:ea typeface="Calibri" panose="020F0502020204030204" pitchFamily="34" charset="0"/>
                <a:cs typeface="Times New Roman" panose="02020603050405020304" pitchFamily="18" charset="0"/>
              </a:rPr>
              <a:t>compas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21229" y="4635873"/>
            <a:ext cx="6455228"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 vérin de verrouillage (6) maintient la contrefiche de verrouillage en position "verrouillée" (over-center) qui elle-même assure l'alignement de le contrefiche latérale (3)</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21/27923%20annexe.JPG"/>
          <p:cNvPicPr/>
          <p:nvPr/>
        </p:nvPicPr>
        <p:blipFill>
          <a:blip r:embed="rId2">
            <a:extLst>
              <a:ext uri="{28A0092B-C50C-407E-A947-70E740481C1C}">
                <a14:useLocalDpi xmlns:a14="http://schemas.microsoft.com/office/drawing/2010/main" val="0"/>
              </a:ext>
            </a:extLst>
          </a:blip>
          <a:srcRect/>
          <a:stretch>
            <a:fillRect/>
          </a:stretch>
        </p:blipFill>
        <p:spPr bwMode="auto">
          <a:xfrm>
            <a:off x="8131629" y="135980"/>
            <a:ext cx="3971925" cy="5998210"/>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25845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6543" y="886019"/>
            <a:ext cx="9514114"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021-0401-0005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un avion de transport moderne, si on subit une panne hydraulique, le train peut être sorti:</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Par gravité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Par un dispositif de sortie de train en de secours </a:t>
            </a:r>
            <a:r>
              <a:rPr lang="fr-MA" dirty="0" err="1">
                <a:latin typeface="Calibri" panose="020F0502020204030204" pitchFamily="34" charset="0"/>
                <a:ea typeface="Calibri" panose="020F0502020204030204" pitchFamily="34" charset="0"/>
                <a:cs typeface="Times New Roman" panose="02020603050405020304" pitchFamily="18" charset="0"/>
              </a:rPr>
              <a:t>éléctrique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Par un dispositif de sortie de train en secours pneumatique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Par des </a:t>
            </a:r>
            <a:r>
              <a:rPr lang="fr-MA" dirty="0" smtClean="0">
                <a:latin typeface="Calibri" panose="020F0502020204030204" pitchFamily="34" charset="0"/>
                <a:ea typeface="Calibri" panose="020F0502020204030204" pitchFamily="34" charset="0"/>
                <a:cs typeface="Times New Roman" panose="02020603050405020304" pitchFamily="18" charset="0"/>
              </a:rPr>
              <a:t>accumulateurs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186543" y="3985088"/>
            <a:ext cx="9590314"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En sortie secours, l’ouverture des crochets de verrouillage haut des trains est souvent commandée par un dispositif mécanique (poignées, manivelle etc.) Sur les gros porteurs de nouvelle génération d’autres  dispositifs peuvent être utilisés. Le train descend ensuite par gravité</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346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726951"/>
            <a:ext cx="10537371"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021-0401-0008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Le rôle d’un compas de train est de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Positionner les balanciers des boggies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Eviter toute rotation du piston de l’amortisseur dans le fût de train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Faire pivoter les trains de fuselage quand les roues avant sont orientées de plus de 20°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Transformer le mouvement de translation des palonniers en mouvement de rotation du train </a:t>
            </a:r>
            <a:r>
              <a:rPr lang="fr-MA" dirty="0" smtClean="0">
                <a:latin typeface="Calibri" panose="020F0502020204030204" pitchFamily="34" charset="0"/>
                <a:ea typeface="Calibri" panose="020F0502020204030204" pitchFamily="34" charset="0"/>
                <a:cs typeface="Times New Roman" panose="02020603050405020304" pitchFamily="18" charset="0"/>
              </a:rPr>
              <a:t>avant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62000" y="4209469"/>
            <a:ext cx="10384971"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Tous les trains sont équipés de compas. Sur le train avant, le fût comporte une partie dont la rotation est commandée par le pilote aux commandes lors du roulage au sol. Le compas est solidaire de cet élément.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088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874260"/>
            <a:ext cx="10765971"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021-0401-0020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VLE est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 vitesse maximale à laquelle on peut voler train sorti</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La vitesse maximale à laquelle on peut voler avec un certain braquage des volets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La vitesse maximale à laquelle le train peut être manœuvré</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La vitesse maximale autorisée en </a:t>
            </a:r>
            <a:r>
              <a:rPr lang="fr-MA" dirty="0" smtClean="0">
                <a:latin typeface="Calibri" panose="020F0502020204030204" pitchFamily="34" charset="0"/>
                <a:ea typeface="Calibri" panose="020F0502020204030204" pitchFamily="34" charset="0"/>
                <a:cs typeface="Times New Roman" panose="02020603050405020304" pitchFamily="18" charset="0"/>
              </a:rPr>
              <a:t>vol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4229470"/>
            <a:ext cx="6096000" cy="68505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VLE, E pour </a:t>
            </a:r>
            <a:r>
              <a:rPr lang="fr-MA" dirty="0" err="1" smtClean="0">
                <a:latin typeface="Calibri" panose="020F0502020204030204" pitchFamily="34" charset="0"/>
                <a:ea typeface="Calibri" panose="020F0502020204030204" pitchFamily="34" charset="0"/>
                <a:cs typeface="Times New Roman" panose="02020603050405020304" pitchFamily="18" charset="0"/>
              </a:rPr>
              <a:t>extended</a:t>
            </a:r>
            <a:r>
              <a:rPr lang="fr-MA"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19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2743" y="890917"/>
            <a:ext cx="6041571" cy="23013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021-0401-0049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 </a:t>
            </a:r>
            <a:r>
              <a:rPr lang="fr-MA" dirty="0">
                <a:latin typeface="Calibri" panose="020F0502020204030204" pitchFamily="34" charset="0"/>
                <a:ea typeface="Calibri" panose="020F0502020204030204" pitchFamily="34" charset="0"/>
                <a:cs typeface="Times New Roman" panose="02020603050405020304" pitchFamily="18" charset="0"/>
              </a:rPr>
              <a:t>repère 12 indique: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le compas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vérin de verrouillage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la patte de fixation (du vérin de rétraction)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de l'amortisseur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Annexe </a:t>
            </a:r>
            <a:r>
              <a:rPr lang="fr-MA" dirty="0" smtClean="0">
                <a:latin typeface="Calibri" panose="020F0502020204030204" pitchFamily="34" charset="0"/>
                <a:ea typeface="Calibri" panose="020F0502020204030204" pitchFamily="34" charset="0"/>
                <a:cs typeface="Times New Roman" panose="02020603050405020304" pitchFamily="18" charset="0"/>
              </a:rPr>
              <a:t>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371600" y="4545157"/>
            <a:ext cx="6096000" cy="37555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t>
            </a:r>
            <a:r>
              <a:rPr lang="fr-MA" dirty="0" smtClean="0">
                <a:latin typeface="Calibri" panose="020F0502020204030204" pitchFamily="34" charset="0"/>
                <a:ea typeface="Calibri" panose="020F0502020204030204" pitchFamily="34" charset="0"/>
                <a:cs typeface="Times New Roman" panose="02020603050405020304" pitchFamily="18" charset="0"/>
              </a:rPr>
              <a:t>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21/27923%20annexe.JPG"/>
          <p:cNvPicPr/>
          <p:nvPr/>
        </p:nvPicPr>
        <p:blipFill>
          <a:blip r:embed="rId2">
            <a:extLst>
              <a:ext uri="{28A0092B-C50C-407E-A947-70E740481C1C}">
                <a14:useLocalDpi xmlns:a14="http://schemas.microsoft.com/office/drawing/2010/main" val="0"/>
              </a:ext>
            </a:extLst>
          </a:blip>
          <a:srcRect/>
          <a:stretch>
            <a:fillRect/>
          </a:stretch>
        </p:blipFill>
        <p:spPr bwMode="auto">
          <a:xfrm>
            <a:off x="7630886" y="266609"/>
            <a:ext cx="4195761" cy="6253934"/>
          </a:xfrm>
          <a:prstGeom prst="rect">
            <a:avLst/>
          </a:prstGeom>
          <a:noFill/>
          <a:ln>
            <a:noFill/>
          </a:ln>
        </p:spPr>
      </p:pic>
    </p:spTree>
    <p:extLst>
      <p:ext uri="{BB962C8B-B14F-4D97-AF65-F5344CB8AC3E}">
        <p14:creationId xmlns:p14="http://schemas.microsoft.com/office/powerpoint/2010/main" val="255122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132172"/>
            <a:ext cx="10515600"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021-0401-0045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Une alarme auditive est générée par le système de sortie du train d'atterrissage en cas de: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•A - tentative de rétraction du train d'atterrissage au sol (poids sur les roues)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•B - non rétraction du train après décollage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 - vol trop bas avec le train rentré</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•D - tentative d'atterrissage avec le train rentré</a:t>
            </a:r>
          </a:p>
        </p:txBody>
      </p:sp>
      <p:sp>
        <p:nvSpPr>
          <p:cNvPr id="5" name="Rectangle 4"/>
          <p:cNvSpPr/>
          <p:nvPr/>
        </p:nvSpPr>
        <p:spPr>
          <a:xfrm>
            <a:off x="1099456" y="4427046"/>
            <a:ext cx="10254343"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Tous les avions équipés de train rentrant possèdent cette alarme qui est généralement liée à la position "atterrissage" des volets associée à l'affichage d'une faible puissance moteur.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87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7171" y="615378"/>
            <a:ext cx="6847114" cy="28941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021-0401-0034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l'annexe jointe, le compas est désigné par le numéro:</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- 8</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Annexe </a:t>
            </a:r>
            <a:r>
              <a:rPr lang="fr-MA" dirty="0" smtClean="0">
                <a:latin typeface="Calibri" panose="020F0502020204030204" pitchFamily="34" charset="0"/>
                <a:ea typeface="Calibri" panose="020F0502020204030204" pitchFamily="34" charset="0"/>
                <a:cs typeface="Times New Roman" panose="02020603050405020304" pitchFamily="18" charset="0"/>
              </a:rPr>
              <a:t>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317170" y="4186854"/>
            <a:ext cx="6847115" cy="6850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 compas empêche la rotation de l'amortisseur dans le fût de train.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10/tp.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9343" y="615378"/>
            <a:ext cx="3543572" cy="4486366"/>
          </a:xfrm>
          <a:prstGeom prst="rect">
            <a:avLst/>
          </a:prstGeom>
          <a:noFill/>
          <a:ln>
            <a:noFill/>
          </a:ln>
        </p:spPr>
      </p:pic>
    </p:spTree>
    <p:extLst>
      <p:ext uri="{BB962C8B-B14F-4D97-AF65-F5344CB8AC3E}">
        <p14:creationId xmlns:p14="http://schemas.microsoft.com/office/powerpoint/2010/main" val="270817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4002" y="783829"/>
            <a:ext cx="6096000" cy="289412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021-0401-0036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l'annexe jointe,  la jambe de train oléopneumatique est désigné par le numéro:</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- 8</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a:t>
            </a:r>
            <a:r>
              <a:rPr lang="fr-MA" dirty="0" smtClean="0">
                <a:latin typeface="Calibri" panose="020F0502020204030204" pitchFamily="34" charset="0"/>
                <a:ea typeface="Calibri" panose="020F0502020204030204" pitchFamily="34" charset="0"/>
                <a:cs typeface="Times New Roman" panose="02020603050405020304" pitchFamily="18" charset="0"/>
              </a:rPr>
              <a:t>10</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493874" y="4338157"/>
            <a:ext cx="6096000" cy="127778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 jambe de train contient l'amortisseur oléopneumatique (</a:t>
            </a:r>
            <a:r>
              <a:rPr lang="fr-MA" dirty="0" err="1" smtClean="0">
                <a:latin typeface="Calibri" panose="020F0502020204030204" pitchFamily="34" charset="0"/>
                <a:ea typeface="Calibri" panose="020F0502020204030204" pitchFamily="34" charset="0"/>
                <a:cs typeface="Times New Roman" panose="02020603050405020304" pitchFamily="18" charset="0"/>
              </a:rPr>
              <a:t>shock</a:t>
            </a:r>
            <a:r>
              <a:rPr lang="fr-MA" dirty="0" smtClean="0">
                <a:latin typeface="Calibri" panose="020F0502020204030204" pitchFamily="34" charset="0"/>
                <a:ea typeface="Calibri" panose="020F0502020204030204" pitchFamily="34" charset="0"/>
                <a:cs typeface="Times New Roman" panose="02020603050405020304" pitchFamily="18" charset="0"/>
              </a:rPr>
              <a:t> absorber) d'où son nom. Sur certains documents elle est nommée " fût" de train.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10/tp.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99714" y="1055972"/>
            <a:ext cx="3091815" cy="4397771"/>
          </a:xfrm>
          <a:prstGeom prst="rect">
            <a:avLst/>
          </a:prstGeom>
          <a:noFill/>
          <a:ln>
            <a:noFill/>
          </a:ln>
        </p:spPr>
      </p:pic>
    </p:spTree>
    <p:extLst>
      <p:ext uri="{BB962C8B-B14F-4D97-AF65-F5344CB8AC3E}">
        <p14:creationId xmlns:p14="http://schemas.microsoft.com/office/powerpoint/2010/main" val="42105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342" y="354389"/>
            <a:ext cx="10842171" cy="319048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021-0401-0041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Quelle est l'affirmation correcte quant au verrouillage bas des trains d'atterrissages?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 train avant ne nécessite généralement pas de mécanisme de verrouillage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dispositif de verrouillage bas utilise majoritairement le principe des mécanismes à arc-boutement (over center </a:t>
            </a:r>
            <a:r>
              <a:rPr lang="fr-MA" dirty="0" err="1">
                <a:latin typeface="Calibri" panose="020F0502020204030204" pitchFamily="34" charset="0"/>
                <a:ea typeface="Calibri" panose="020F0502020204030204" pitchFamily="34" charset="0"/>
                <a:cs typeface="Times New Roman" panose="02020603050405020304" pitchFamily="18" charset="0"/>
              </a:rPr>
              <a:t>mechanism</a:t>
            </a:r>
            <a:r>
              <a:rPr lang="fr-MA"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si nécessaire, le verrouillage bas peut-être réalisé manuellement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 train d'atterrissage est habituellement verrouillé en position basse par un dispositif électrique.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29342" y="4466506"/>
            <a:ext cx="10842171"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B</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L'arc-boutement est réalisé par l'alignement des contrefiches. Le mot anglais "over-center </a:t>
            </a:r>
            <a:r>
              <a:rPr lang="fr-MA" dirty="0" err="1" smtClean="0">
                <a:latin typeface="Calibri" panose="020F0502020204030204" pitchFamily="34" charset="0"/>
                <a:ea typeface="Calibri" panose="020F0502020204030204" pitchFamily="34" charset="0"/>
                <a:cs typeface="Times New Roman" panose="02020603050405020304" pitchFamily="18" charset="0"/>
              </a:rPr>
              <a:t>mechanism</a:t>
            </a:r>
            <a:r>
              <a:rPr lang="fr-MA" dirty="0" smtClean="0">
                <a:latin typeface="Calibri" panose="020F0502020204030204" pitchFamily="34" charset="0"/>
                <a:ea typeface="Calibri" panose="020F0502020204030204" pitchFamily="34" charset="0"/>
                <a:cs typeface="Times New Roman" panose="02020603050405020304" pitchFamily="18" charset="0"/>
              </a:rPr>
              <a:t>" est parfois traduit de manière erronée par " mécanisme excentré ou décentré"</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057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8660" y="896149"/>
            <a:ext cx="8436175"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021-0401-0043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Un </a:t>
            </a:r>
            <a:r>
              <a:rPr lang="fr-MA" dirty="0" err="1">
                <a:latin typeface="Calibri" panose="020F0502020204030204" pitchFamily="34" charset="0"/>
                <a:ea typeface="Calibri" panose="020F0502020204030204" pitchFamily="34" charset="0"/>
                <a:cs typeface="Times New Roman" panose="02020603050405020304" pitchFamily="18" charset="0"/>
              </a:rPr>
              <a:t>vérou</a:t>
            </a:r>
            <a:r>
              <a:rPr lang="fr-MA" dirty="0">
                <a:latin typeface="Calibri" panose="020F0502020204030204" pitchFamily="34" charset="0"/>
                <a:ea typeface="Calibri" panose="020F0502020204030204" pitchFamily="34" charset="0"/>
                <a:cs typeface="Times New Roman" panose="02020603050405020304" pitchFamily="18" charset="0"/>
              </a:rPr>
              <a:t> anti-rétraction bloque le levier de commande de train quand:</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l'avion est au sol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train est dans une configuration impropre à la rétraction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l'IAS est trop faible pour la rétraction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l'IAS est trop élevée pour la </a:t>
            </a:r>
            <a:r>
              <a:rPr lang="fr-MA" dirty="0" smtClean="0">
                <a:latin typeface="Calibri" panose="020F0502020204030204" pitchFamily="34" charset="0"/>
                <a:ea typeface="Calibri" panose="020F0502020204030204" pitchFamily="34" charset="0"/>
                <a:cs typeface="Times New Roman" panose="02020603050405020304" pitchFamily="18" charset="0"/>
              </a:rPr>
              <a:t>rétraction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914400" y="4193185"/>
            <a:ext cx="10842172" cy="68505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 position "sol" de l'avion provient du système vol/sol qui reçoit un signal de compression des amortisseurs.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9899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143" y="1118145"/>
            <a:ext cx="7924800"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spcBef>
                <a:spcPts val="600"/>
              </a:spcBef>
              <a:spcAft>
                <a:spcPts val="0"/>
              </a:spcAft>
              <a:buFont typeface="+mj-lt"/>
              <a:buAutoNum type="arabicPeriod"/>
            </a:pPr>
            <a:r>
              <a:rPr lang="fr-MA"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021-0401-0040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l'image supérieure de l'annexe jointe, l'élément indiqué par le numéro 3 est: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le fût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la contrefiche latérale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le compas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 vérin de </a:t>
            </a:r>
            <a:r>
              <a:rPr lang="fr-MA" dirty="0" smtClean="0">
                <a:latin typeface="Calibri" panose="020F0502020204030204" pitchFamily="34" charset="0"/>
                <a:ea typeface="Calibri" panose="020F0502020204030204" pitchFamily="34" charset="0"/>
                <a:cs typeface="Times New Roman" panose="02020603050405020304" pitchFamily="18" charset="0"/>
              </a:rPr>
              <a:t>manœuvre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 4" descr="https://qcm.institut-mermoz.com/appendices/021/27923%20annexe.JPG"/>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118145"/>
            <a:ext cx="3033032" cy="4313826"/>
          </a:xfrm>
          <a:prstGeom prst="rect">
            <a:avLst/>
          </a:prstGeom>
          <a:ln/>
        </p:spPr>
        <p:style>
          <a:lnRef idx="2">
            <a:schemeClr val="accent2"/>
          </a:lnRef>
          <a:fillRef idx="1">
            <a:schemeClr val="lt1"/>
          </a:fillRef>
          <a:effectRef idx="0">
            <a:schemeClr val="accent2"/>
          </a:effectRef>
          <a:fontRef idx="minor">
            <a:schemeClr val="dk1"/>
          </a:fontRef>
        </p:style>
      </p:pic>
      <p:sp>
        <p:nvSpPr>
          <p:cNvPr id="3" name="Rectangle 2"/>
          <p:cNvSpPr/>
          <p:nvPr/>
        </p:nvSpPr>
        <p:spPr>
          <a:xfrm>
            <a:off x="272143" y="4941259"/>
            <a:ext cx="7924800"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La contrefiche latérale encaisse les efforts latéraux lors du roulage. Elle est articulée pour permettre la rétraction du train.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546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8201" y="1936893"/>
            <a:ext cx="10156370"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spcBef>
                <a:spcPts val="600"/>
              </a:spcBef>
              <a:spcAft>
                <a:spcPts val="0"/>
              </a:spcAft>
              <a:buFont typeface="+mj-lt"/>
              <a:buAutoNum type="arabicPeriod"/>
            </a:pPr>
            <a:r>
              <a:rPr lang="fr-MA"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021-0401-0013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Un train principal est dit « verrouillé bas » quand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 jambe de train est verrouillée par un mécanisme à arc-boutement (</a:t>
            </a:r>
            <a:r>
              <a:rPr lang="fr-MA" dirty="0" err="1">
                <a:latin typeface="Calibri" panose="020F0502020204030204" pitchFamily="34" charset="0"/>
                <a:ea typeface="Calibri" panose="020F0502020204030204" pitchFamily="34" charset="0"/>
                <a:cs typeface="Times New Roman" panose="02020603050405020304" pitchFamily="18" charset="0"/>
              </a:rPr>
              <a:t>overcenter</a:t>
            </a:r>
            <a:r>
              <a:rPr lang="fr-MA" dirty="0">
                <a:latin typeface="Calibri" panose="020F0502020204030204" pitchFamily="34" charset="0"/>
                <a:ea typeface="Calibri" panose="020F0502020204030204" pitchFamily="34" charset="0"/>
                <a:cs typeface="Times New Roman" panose="02020603050405020304" pitchFamily="18" charset="0"/>
              </a:rPr>
              <a:t> </a:t>
            </a:r>
            <a:r>
              <a:rPr lang="fr-MA" dirty="0" err="1">
                <a:latin typeface="Calibri" panose="020F0502020204030204" pitchFamily="34" charset="0"/>
                <a:ea typeface="Calibri" panose="020F0502020204030204" pitchFamily="34" charset="0"/>
                <a:cs typeface="Times New Roman" panose="02020603050405020304" pitchFamily="18" charset="0"/>
              </a:rPr>
              <a:t>mécanism</a:t>
            </a:r>
            <a:r>
              <a:rPr lang="fr-MA"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Il est en position basse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Le voyant correspondant est ambre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Son vérin de manœuvre est en fin de </a:t>
            </a:r>
            <a:r>
              <a:rPr lang="fr-MA" dirty="0" smtClean="0">
                <a:latin typeface="Calibri" panose="020F0502020204030204" pitchFamily="34" charset="0"/>
                <a:ea typeface="Calibri" panose="020F0502020204030204" pitchFamily="34" charset="0"/>
                <a:cs typeface="Times New Roman" panose="02020603050405020304" pitchFamily="18" charset="0"/>
              </a:rPr>
              <a:t>course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838199" y="4438069"/>
            <a:ext cx="10156371"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Correction A</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Le mécanisme à arcboutement mentionné est la contrefiche de verrouillage du train qui, en position "</a:t>
            </a:r>
            <a:r>
              <a:rPr lang="fr-MA" dirty="0" err="1">
                <a:latin typeface="Calibri" panose="020F0502020204030204" pitchFamily="34" charset="0"/>
                <a:ea typeface="Calibri" panose="020F0502020204030204" pitchFamily="34" charset="0"/>
                <a:cs typeface="Times New Roman" panose="02020603050405020304" pitchFamily="18" charset="0"/>
              </a:rPr>
              <a:t>overcenter</a:t>
            </a:r>
            <a:r>
              <a:rPr lang="fr-MA" dirty="0">
                <a:latin typeface="Calibri" panose="020F0502020204030204" pitchFamily="34" charset="0"/>
                <a:ea typeface="Calibri" panose="020F0502020204030204" pitchFamily="34" charset="0"/>
                <a:cs typeface="Times New Roman" panose="02020603050405020304" pitchFamily="18" charset="0"/>
              </a:rPr>
              <a:t>" (légèrement au delà de l'alignement) garantit la position "train verrouillé bas " de la contrefiche principale.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607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1685574"/>
            <a:ext cx="9590314"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spcBef>
                <a:spcPts val="600"/>
              </a:spcBef>
              <a:spcAft>
                <a:spcPts val="0"/>
              </a:spcAft>
              <a:buFont typeface="+mj-lt"/>
              <a:buAutoNum type="arabicPeriod"/>
            </a:pPr>
            <a:r>
              <a:rPr lang="fr-MA"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Question 021-0401-0017 </a:t>
            </a:r>
            <a:endParaRPr lang="en-US" sz="2800" b="1" kern="0"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La fonction amortissement  d’un amortisseur de train est assurée par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Des ressorts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Du liquide hydraulique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De l’oxygène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De </a:t>
            </a:r>
            <a:r>
              <a:rPr lang="fr-MA" dirty="0" smtClean="0">
                <a:latin typeface="Calibri" panose="020F0502020204030204" pitchFamily="34" charset="0"/>
                <a:ea typeface="Calibri" panose="020F0502020204030204" pitchFamily="34" charset="0"/>
                <a:cs typeface="Times New Roman" panose="02020603050405020304" pitchFamily="18" charset="0"/>
              </a:rPr>
              <a:t>l’azote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219200" y="4575364"/>
            <a:ext cx="9590314"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Correction B</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L’azote en se comprimant assure la fonction ressort, le liquide hydraulique en passant par des orifices calibrés assure la fonction amortissement des oscillations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1114" y="1537393"/>
            <a:ext cx="10602686" cy="230139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021-0401-0039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Sur </a:t>
            </a:r>
            <a:r>
              <a:rPr lang="fr-MA" dirty="0">
                <a:latin typeface="Calibri" panose="020F0502020204030204" pitchFamily="34" charset="0"/>
                <a:ea typeface="Calibri" panose="020F0502020204030204" pitchFamily="34" charset="0"/>
                <a:cs typeface="Times New Roman" panose="02020603050405020304" pitchFamily="18" charset="0"/>
              </a:rPr>
              <a:t>l'annexe jointe, quel élément est indiqué par le numéro11?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le compas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vérin de manœuvre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l'amortisseur de tangage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 balancier</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Annexe </a:t>
            </a:r>
            <a:r>
              <a:rPr lang="fr-MA" dirty="0" smtClean="0">
                <a:latin typeface="Calibri" panose="020F0502020204030204" pitchFamily="34" charset="0"/>
                <a:ea typeface="Calibri" panose="020F0502020204030204" pitchFamily="34" charset="0"/>
                <a:cs typeface="Times New Roman" panose="02020603050405020304" pitchFamily="18" charset="0"/>
              </a:rPr>
              <a:t>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751114" y="4821518"/>
            <a:ext cx="10602686"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Sur un train à boggies le balancier est l'élément qui relie les roues au fût de train (jambe de train oléo pneumatique).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94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14" y="961540"/>
            <a:ext cx="11136086"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021-0401-0016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Des mécanismes à arc-boutement (over-center </a:t>
            </a:r>
            <a:r>
              <a:rPr lang="fr-MA" dirty="0" err="1">
                <a:latin typeface="Calibri" panose="020F0502020204030204" pitchFamily="34" charset="0"/>
                <a:ea typeface="Calibri" panose="020F0502020204030204" pitchFamily="34" charset="0"/>
                <a:cs typeface="Times New Roman" panose="02020603050405020304" pitchFamily="18" charset="0"/>
              </a:rPr>
              <a:t>mechanism</a:t>
            </a:r>
            <a:r>
              <a:rPr lang="fr-MA" dirty="0">
                <a:latin typeface="Calibri" panose="020F0502020204030204" pitchFamily="34" charset="0"/>
                <a:ea typeface="Calibri" panose="020F0502020204030204" pitchFamily="34" charset="0"/>
                <a:cs typeface="Times New Roman" panose="02020603050405020304" pitchFamily="18" charset="0"/>
              </a:rPr>
              <a:t>) sont utilisés dans les trains d'atterrissage afin de: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Verrouiller le train en position « rentré » uniquement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S’assurer que les roues avant sont dans la position requise pour la rétraction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S’assurer que les roues avant n’excèdent pas leur braquage maximal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Verrouiller le train d’atterrissage dans la position « rentré » et « sorti </a:t>
            </a:r>
            <a:r>
              <a:rPr lang="fr-MA"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96686" y="4472495"/>
            <a:ext cx="10602686" cy="157414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Cette question n'a aucune légitimité technique. Ce qui est considéré "bonne réponse" est techniquement faux.</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Dans la position train rentré il s’agit des crochets de verrouillage haut.</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Dans la position train sorti, l'arc-boutement ( en langage courant on peut y voir une analogie avec un alignement) des contrefiches (over-center </a:t>
            </a:r>
            <a:r>
              <a:rPr lang="fr-MA" dirty="0" err="1" smtClean="0">
                <a:latin typeface="Calibri" panose="020F0502020204030204" pitchFamily="34" charset="0"/>
                <a:ea typeface="Calibri" panose="020F0502020204030204" pitchFamily="34" charset="0"/>
                <a:cs typeface="Times New Roman" panose="02020603050405020304" pitchFamily="18" charset="0"/>
              </a:rPr>
              <a:t>mechanism</a:t>
            </a:r>
            <a:r>
              <a:rPr lang="fr-MA" dirty="0" smtClean="0">
                <a:latin typeface="Calibri" panose="020F0502020204030204" pitchFamily="34" charset="0"/>
                <a:ea typeface="Calibri" panose="020F0502020204030204" pitchFamily="34" charset="0"/>
                <a:cs typeface="Times New Roman" panose="02020603050405020304" pitchFamily="18" charset="0"/>
              </a:rPr>
              <a:t>) assure le verrouillage.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616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4544" y="1026103"/>
            <a:ext cx="6683827" cy="28941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021-0401-0038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Sur l'annexe jointe, le vérin de rétraction est indiqué par le numéro:</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- 3</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- 2</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- 1</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- 4</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Annexe </a:t>
            </a:r>
            <a:r>
              <a:rPr lang="fr-MA" dirty="0" smtClean="0">
                <a:latin typeface="Calibri" panose="020F0502020204030204" pitchFamily="34" charset="0"/>
                <a:ea typeface="Calibri" panose="020F0502020204030204" pitchFamily="34" charset="0"/>
                <a:cs typeface="Times New Roman" panose="02020603050405020304" pitchFamily="18" charset="0"/>
              </a:rPr>
              <a:t>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696688" y="4753754"/>
            <a:ext cx="10657112"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D</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Le vérin de "rétraction" permet  la rentrée du train.</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Certains avions sont équipés d'un vérin de" </a:t>
            </a:r>
            <a:r>
              <a:rPr lang="fr-MA" dirty="0" err="1" smtClean="0">
                <a:latin typeface="Calibri" panose="020F0502020204030204" pitchFamily="34" charset="0"/>
                <a:ea typeface="Calibri" panose="020F0502020204030204" pitchFamily="34" charset="0"/>
                <a:cs typeface="Times New Roman" panose="02020603050405020304" pitchFamily="18" charset="0"/>
              </a:rPr>
              <a:t>manoeuvre</a:t>
            </a:r>
            <a:r>
              <a:rPr lang="fr-MA" dirty="0" smtClean="0">
                <a:latin typeface="Calibri" panose="020F0502020204030204" pitchFamily="34" charset="0"/>
                <a:ea typeface="Calibri" panose="020F0502020204030204" pitchFamily="34" charset="0"/>
                <a:cs typeface="Times New Roman" panose="02020603050405020304" pitchFamily="18" charset="0"/>
              </a:rPr>
              <a:t>" nommés ainsi car il est actif lors de la sortie et de la rentrée du train.</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descr="https://qcm.institut-mermoz.com/appendices/021/tav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1628" y="529122"/>
            <a:ext cx="2943905" cy="3963375"/>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77112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4" name="Rectangle 3"/>
          <p:cNvSpPr/>
          <p:nvPr/>
        </p:nvSpPr>
        <p:spPr>
          <a:xfrm>
            <a:off x="838200" y="796485"/>
            <a:ext cx="10515600" cy="25977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021-0401-0010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Les rôles respectifs de l’azote et du liquide hydraulique dans un amortisseur de train sont les suivants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Le liquide assure la fonction amortissement et l’azote la fonction ressort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Le liquide assure l’étanchéité et la lubrification, l’azote la fonction amortissement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Le liquide assure la fonction ressort et l’azote la fonction amortissement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 liquide assure la fonction amortissement et la lubrification, l’azote la dissipation de la </a:t>
            </a:r>
            <a:r>
              <a:rPr lang="fr-MA" dirty="0" smtClean="0">
                <a:latin typeface="Calibri" panose="020F0502020204030204" pitchFamily="34" charset="0"/>
                <a:ea typeface="Calibri" panose="020F0502020204030204" pitchFamily="34" charset="0"/>
                <a:cs typeface="Times New Roman" panose="02020603050405020304" pitchFamily="18" charset="0"/>
              </a:rPr>
              <a:t>chaleur</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4618908"/>
            <a:ext cx="10515599"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L’azote en se comprimant assure la fonction ressort, le liquide hydraulique en passant par des orifices calibrés assure la fonction amortissement des oscillations.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38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620544"/>
            <a:ext cx="10515600" cy="258461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021-0401-0006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Les compas de trains subissent les efforts les plus intenses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Lors des virages serrés pendant le roulage au sol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Pendant le repoussage ( push-back)</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Après le décollage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Pendant les atterrissages par vent de </a:t>
            </a:r>
            <a:r>
              <a:rPr lang="fr-MA" dirty="0" smtClean="0">
                <a:latin typeface="Calibri" panose="020F0502020204030204" pitchFamily="34" charset="0"/>
                <a:ea typeface="Calibri" panose="020F0502020204030204" pitchFamily="34" charset="0"/>
                <a:cs typeface="Times New Roman" panose="02020603050405020304" pitchFamily="18" charset="0"/>
              </a:rPr>
              <a:t>travers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200" y="3756486"/>
            <a:ext cx="10515600" cy="12777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Lors des virages serrés les trains subissent de très fortes contraintes de torsion qui se transmettent aux compas. Sur certains gros porteurs (B747, B777…) les constructeurs ont équipés certains trains principaux d’un dispositif d’orientation afin de limiter les contraintes qui leur sont appliquées.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799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199" y="1092848"/>
            <a:ext cx="10156371" cy="200503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spcBef>
                <a:spcPts val="600"/>
              </a:spcBef>
              <a:spcAft>
                <a:spcPts val="0"/>
              </a:spcAft>
            </a:pPr>
            <a:r>
              <a:rPr lang="fr-MA"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Question 021-0401-0024 </a:t>
            </a:r>
            <a:endParaRPr lang="en-US" sz="2800" b="1" kern="0" dirty="0" smtClean="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Pour </a:t>
            </a:r>
            <a:r>
              <a:rPr lang="fr-MA" dirty="0">
                <a:latin typeface="Calibri" panose="020F0502020204030204" pitchFamily="34" charset="0"/>
                <a:ea typeface="Calibri" panose="020F0502020204030204" pitchFamily="34" charset="0"/>
                <a:cs typeface="Times New Roman" panose="02020603050405020304" pitchFamily="18" charset="0"/>
              </a:rPr>
              <a:t>éviter que les trains ne se déverrouillent avion parqué au sol, on utilise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•A - La pression hydraulique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•B - Des cales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•C - Des broches (ou goupilles) de sécurité équipées de flammes de repérage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a:latin typeface="Calibri" panose="020F0502020204030204" pitchFamily="34" charset="0"/>
                <a:ea typeface="Calibri" panose="020F0502020204030204" pitchFamily="34" charset="0"/>
                <a:cs typeface="Times New Roman" panose="02020603050405020304" pitchFamily="18" charset="0"/>
              </a:rPr>
              <a:t>•D - Les compas de </a:t>
            </a:r>
            <a:r>
              <a:rPr lang="fr-MA" dirty="0" smtClean="0">
                <a:latin typeface="Calibri" panose="020F0502020204030204" pitchFamily="34" charset="0"/>
                <a:ea typeface="Calibri" panose="020F0502020204030204" pitchFamily="34" charset="0"/>
                <a:cs typeface="Times New Roman" panose="02020603050405020304" pitchFamily="18" charset="0"/>
              </a:rPr>
              <a:t>trains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838199" y="4525154"/>
            <a:ext cx="9938657" cy="9814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Correction C</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MA" dirty="0" smtClean="0">
                <a:latin typeface="Calibri" panose="020F0502020204030204" pitchFamily="34" charset="0"/>
                <a:ea typeface="Calibri" panose="020F0502020204030204" pitchFamily="34" charset="0"/>
                <a:cs typeface="Times New Roman" panose="02020603050405020304" pitchFamily="18" charset="0"/>
              </a:rPr>
              <a:t>Ces sécurités sont mises en place et retirées par les mécaniciens. De plus, il est de la responsabilité de l’équipage de vérifier, lors de la visite </a:t>
            </a:r>
            <a:r>
              <a:rPr lang="fr-MA" dirty="0" err="1" smtClean="0">
                <a:latin typeface="Calibri" panose="020F0502020204030204" pitchFamily="34" charset="0"/>
                <a:ea typeface="Calibri" panose="020F0502020204030204" pitchFamily="34" charset="0"/>
                <a:cs typeface="Times New Roman" panose="02020603050405020304" pitchFamily="18" charset="0"/>
              </a:rPr>
              <a:t>prévol</a:t>
            </a:r>
            <a:r>
              <a:rPr lang="fr-MA" dirty="0" smtClean="0">
                <a:latin typeface="Calibri" panose="020F0502020204030204" pitchFamily="34" charset="0"/>
                <a:ea typeface="Calibri" panose="020F0502020204030204" pitchFamily="34" charset="0"/>
                <a:cs typeface="Times New Roman" panose="02020603050405020304" pitchFamily="18" charset="0"/>
              </a:rPr>
              <a:t>, qu’elles ont été enlevées des trains et sont stockées à bord.</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081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2766</Words>
  <Application>Microsoft Office PowerPoint</Application>
  <PresentationFormat>Grand écran</PresentationFormat>
  <Paragraphs>312</Paragraphs>
  <Slides>33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Arial</vt:lpstr>
      <vt:lpstr>Calibri</vt:lpstr>
      <vt:lpstr>Calibri Light</vt:lpstr>
      <vt:lpstr>Times New Roman</vt:lpstr>
      <vt:lpstr>Thème Office</vt:lpstr>
      <vt:lpstr>021-0401  Landing gear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10</cp:revision>
  <dcterms:created xsi:type="dcterms:W3CDTF">2022-10-06T08:08:54Z</dcterms:created>
  <dcterms:modified xsi:type="dcterms:W3CDTF">2022-10-06T13:55:16Z</dcterms:modified>
</cp:coreProperties>
</file>