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a:p>
        </p:txBody>
      </p:sp>
      <p:sp>
        <p:nvSpPr>
          <p:cNvPr id="4" name="Espace réservé de la date 3"/>
          <p:cNvSpPr>
            <a:spLocks noGrp="1"/>
          </p:cNvSpPr>
          <p:nvPr>
            <p:ph type="dt" sz="half" idx="10"/>
          </p:nvPr>
        </p:nvSpPr>
        <p:spPr/>
        <p:txBody>
          <a:bodyPr/>
          <a:lstStyle/>
          <a:p>
            <a:fld id="{22C380D9-F2E0-4363-9FD7-B7D64B0CE67F}" type="datetimeFigureOut">
              <a:rPr lang="en-US" smtClean="0"/>
              <a:t>9/27/2022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9E9A894-419C-4C5C-95C1-E963516D9D5A}" type="slidenum">
              <a:rPr lang="en-US" smtClean="0"/>
              <a:t>‹N°›</a:t>
            </a:fld>
            <a:endParaRPr lang="en-US"/>
          </a:p>
        </p:txBody>
      </p:sp>
    </p:spTree>
    <p:extLst>
      <p:ext uri="{BB962C8B-B14F-4D97-AF65-F5344CB8AC3E}">
        <p14:creationId xmlns:p14="http://schemas.microsoft.com/office/powerpoint/2010/main" val="1909898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22C380D9-F2E0-4363-9FD7-B7D64B0CE67F}" type="datetimeFigureOut">
              <a:rPr lang="en-US" smtClean="0"/>
              <a:t>9/27/2022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9E9A894-419C-4C5C-95C1-E963516D9D5A}" type="slidenum">
              <a:rPr lang="en-US" smtClean="0"/>
              <a:t>‹N°›</a:t>
            </a:fld>
            <a:endParaRPr lang="en-US"/>
          </a:p>
        </p:txBody>
      </p:sp>
    </p:spTree>
    <p:extLst>
      <p:ext uri="{BB962C8B-B14F-4D97-AF65-F5344CB8AC3E}">
        <p14:creationId xmlns:p14="http://schemas.microsoft.com/office/powerpoint/2010/main" val="331575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22C380D9-F2E0-4363-9FD7-B7D64B0CE67F}" type="datetimeFigureOut">
              <a:rPr lang="en-US" smtClean="0"/>
              <a:t>9/27/2022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9E9A894-419C-4C5C-95C1-E963516D9D5A}" type="slidenum">
              <a:rPr lang="en-US" smtClean="0"/>
              <a:t>‹N°›</a:t>
            </a:fld>
            <a:endParaRPr lang="en-US"/>
          </a:p>
        </p:txBody>
      </p:sp>
    </p:spTree>
    <p:extLst>
      <p:ext uri="{BB962C8B-B14F-4D97-AF65-F5344CB8AC3E}">
        <p14:creationId xmlns:p14="http://schemas.microsoft.com/office/powerpoint/2010/main" val="407370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22C380D9-F2E0-4363-9FD7-B7D64B0CE67F}" type="datetimeFigureOut">
              <a:rPr lang="en-US" smtClean="0"/>
              <a:t>9/27/2022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9E9A894-419C-4C5C-95C1-E963516D9D5A}" type="slidenum">
              <a:rPr lang="en-US" smtClean="0"/>
              <a:t>‹N°›</a:t>
            </a:fld>
            <a:endParaRPr lang="en-US"/>
          </a:p>
        </p:txBody>
      </p:sp>
    </p:spTree>
    <p:extLst>
      <p:ext uri="{BB962C8B-B14F-4D97-AF65-F5344CB8AC3E}">
        <p14:creationId xmlns:p14="http://schemas.microsoft.com/office/powerpoint/2010/main" val="1188449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22C380D9-F2E0-4363-9FD7-B7D64B0CE67F}" type="datetimeFigureOut">
              <a:rPr lang="en-US" smtClean="0"/>
              <a:t>9/27/2022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9E9A894-419C-4C5C-95C1-E963516D9D5A}" type="slidenum">
              <a:rPr lang="en-US" smtClean="0"/>
              <a:t>‹N°›</a:t>
            </a:fld>
            <a:endParaRPr lang="en-US"/>
          </a:p>
        </p:txBody>
      </p:sp>
    </p:spTree>
    <p:extLst>
      <p:ext uri="{BB962C8B-B14F-4D97-AF65-F5344CB8AC3E}">
        <p14:creationId xmlns:p14="http://schemas.microsoft.com/office/powerpoint/2010/main" val="2579099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22C380D9-F2E0-4363-9FD7-B7D64B0CE67F}" type="datetimeFigureOut">
              <a:rPr lang="en-US" smtClean="0"/>
              <a:t>9/27/2022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B9E9A894-419C-4C5C-95C1-E963516D9D5A}" type="slidenum">
              <a:rPr lang="en-US" smtClean="0"/>
              <a:t>‹N°›</a:t>
            </a:fld>
            <a:endParaRPr lang="en-US"/>
          </a:p>
        </p:txBody>
      </p:sp>
    </p:spTree>
    <p:extLst>
      <p:ext uri="{BB962C8B-B14F-4D97-AF65-F5344CB8AC3E}">
        <p14:creationId xmlns:p14="http://schemas.microsoft.com/office/powerpoint/2010/main" val="3700059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22C380D9-F2E0-4363-9FD7-B7D64B0CE67F}" type="datetimeFigureOut">
              <a:rPr lang="en-US" smtClean="0"/>
              <a:t>9/27/2022</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B9E9A894-419C-4C5C-95C1-E963516D9D5A}" type="slidenum">
              <a:rPr lang="en-US" smtClean="0"/>
              <a:t>‹N°›</a:t>
            </a:fld>
            <a:endParaRPr lang="en-US"/>
          </a:p>
        </p:txBody>
      </p:sp>
    </p:spTree>
    <p:extLst>
      <p:ext uri="{BB962C8B-B14F-4D97-AF65-F5344CB8AC3E}">
        <p14:creationId xmlns:p14="http://schemas.microsoft.com/office/powerpoint/2010/main" val="97627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22C380D9-F2E0-4363-9FD7-B7D64B0CE67F}" type="datetimeFigureOut">
              <a:rPr lang="en-US" smtClean="0"/>
              <a:t>9/27/2022</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B9E9A894-419C-4C5C-95C1-E963516D9D5A}" type="slidenum">
              <a:rPr lang="en-US" smtClean="0"/>
              <a:t>‹N°›</a:t>
            </a:fld>
            <a:endParaRPr lang="en-US"/>
          </a:p>
        </p:txBody>
      </p:sp>
    </p:spTree>
    <p:extLst>
      <p:ext uri="{BB962C8B-B14F-4D97-AF65-F5344CB8AC3E}">
        <p14:creationId xmlns:p14="http://schemas.microsoft.com/office/powerpoint/2010/main" val="2813571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2C380D9-F2E0-4363-9FD7-B7D64B0CE67F}" type="datetimeFigureOut">
              <a:rPr lang="en-US" smtClean="0"/>
              <a:t>9/27/2022</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B9E9A894-419C-4C5C-95C1-E963516D9D5A}" type="slidenum">
              <a:rPr lang="en-US" smtClean="0"/>
              <a:t>‹N°›</a:t>
            </a:fld>
            <a:endParaRPr lang="en-US"/>
          </a:p>
        </p:txBody>
      </p:sp>
    </p:spTree>
    <p:extLst>
      <p:ext uri="{BB962C8B-B14F-4D97-AF65-F5344CB8AC3E}">
        <p14:creationId xmlns:p14="http://schemas.microsoft.com/office/powerpoint/2010/main" val="3323573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2C380D9-F2E0-4363-9FD7-B7D64B0CE67F}" type="datetimeFigureOut">
              <a:rPr lang="en-US" smtClean="0"/>
              <a:t>9/27/2022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B9E9A894-419C-4C5C-95C1-E963516D9D5A}" type="slidenum">
              <a:rPr lang="en-US" smtClean="0"/>
              <a:t>‹N°›</a:t>
            </a:fld>
            <a:endParaRPr lang="en-US"/>
          </a:p>
        </p:txBody>
      </p:sp>
    </p:spTree>
    <p:extLst>
      <p:ext uri="{BB962C8B-B14F-4D97-AF65-F5344CB8AC3E}">
        <p14:creationId xmlns:p14="http://schemas.microsoft.com/office/powerpoint/2010/main" val="2940881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2C380D9-F2E0-4363-9FD7-B7D64B0CE67F}" type="datetimeFigureOut">
              <a:rPr lang="en-US" smtClean="0"/>
              <a:t>9/27/2022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B9E9A894-419C-4C5C-95C1-E963516D9D5A}" type="slidenum">
              <a:rPr lang="en-US" smtClean="0"/>
              <a:t>‹N°›</a:t>
            </a:fld>
            <a:endParaRPr lang="en-US"/>
          </a:p>
        </p:txBody>
      </p:sp>
    </p:spTree>
    <p:extLst>
      <p:ext uri="{BB962C8B-B14F-4D97-AF65-F5344CB8AC3E}">
        <p14:creationId xmlns:p14="http://schemas.microsoft.com/office/powerpoint/2010/main" val="178949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380D9-F2E0-4363-9FD7-B7D64B0CE67F}" type="datetimeFigureOut">
              <a:rPr lang="en-US" smtClean="0"/>
              <a:t>9/27/2022</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9A894-419C-4C5C-95C1-E963516D9D5A}" type="slidenum">
              <a:rPr lang="en-US" smtClean="0"/>
              <a:t>‹N°›</a:t>
            </a:fld>
            <a:endParaRPr lang="en-US"/>
          </a:p>
        </p:txBody>
      </p:sp>
    </p:spTree>
    <p:extLst>
      <p:ext uri="{BB962C8B-B14F-4D97-AF65-F5344CB8AC3E}">
        <p14:creationId xmlns:p14="http://schemas.microsoft.com/office/powerpoint/2010/main" val="523076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u="sng" dirty="0"/>
              <a:t>Commande de vol secondaires</a:t>
            </a:r>
            <a:endParaRPr lang="en-US" dirty="0"/>
          </a:p>
        </p:txBody>
      </p:sp>
    </p:spTree>
    <p:extLst>
      <p:ext uri="{BB962C8B-B14F-4D97-AF65-F5344CB8AC3E}">
        <p14:creationId xmlns:p14="http://schemas.microsoft.com/office/powerpoint/2010/main" val="1427428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69572" y="930701"/>
            <a:ext cx="9252856" cy="2508379"/>
          </a:xfrm>
          <a:prstGeom prst="rect">
            <a:avLst/>
          </a:prstGeom>
        </p:spPr>
        <p:txBody>
          <a:bodyPr wrap="square">
            <a:spAutoFit/>
          </a:bodyPr>
          <a:lstStyle/>
          <a:p>
            <a:pPr algn="just">
              <a:spcBef>
                <a:spcPts val="1200"/>
              </a:spcBef>
              <a:spcAft>
                <a:spcPts val="0"/>
              </a:spcAft>
            </a:pPr>
            <a:r>
              <a:rPr lang="fr-FR"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Question 021-0502-0014 </a:t>
            </a:r>
            <a:endParaRPr lang="en-US"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Le déploiement automatique des spoilers sol à l'atterrissage est commandé par:</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 - L'application de la pression dans les freins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B - La sélection des manettes de gaz sur "ralenti"</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C - La mise en rotation des roues du train principal</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D - La manette de spoilers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653141" y="3439080"/>
            <a:ext cx="11277601" cy="1985159"/>
          </a:xfrm>
          <a:prstGeom prst="rect">
            <a:avLst/>
          </a:prstGeom>
        </p:spPr>
        <p:txBody>
          <a:bodyPr wrap="square">
            <a:spAutoFit/>
          </a:bodyPr>
          <a:lstStyle/>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Correction C</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La mise en rotation des roues du TP fait partie des conditions autorisant le déploiement des spoilers sol.</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Les autres conditions sont généralement: manette spoilers en position "armée "et manettes de gaz sur ralenti.</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La question fait référence à la séquence d'atterrissage où les manettes de gaz sont placées sur" ralenti" avant le toucher des roues, la dernière condition permettant le déploiement des spoilers étant alors la mise en rotation des roues par contact avec la piste.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430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631372" y="1027906"/>
            <a:ext cx="11658600" cy="2508379"/>
          </a:xfrm>
          <a:prstGeom prst="rect">
            <a:avLst/>
          </a:prstGeom>
        </p:spPr>
        <p:txBody>
          <a:bodyPr wrap="square">
            <a:spAutoFit/>
          </a:bodyPr>
          <a:lstStyle/>
          <a:p>
            <a:pPr algn="just">
              <a:spcBef>
                <a:spcPts val="1200"/>
              </a:spcBef>
              <a:spcAft>
                <a:spcPts val="0"/>
              </a:spcAft>
            </a:pPr>
            <a:r>
              <a:rPr lang="fr-FR"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Question 021-0502-0029 </a:t>
            </a:r>
            <a:endParaRPr lang="en-US"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Un "bec" sur une aile est: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 - un dispositif de bord d'attaque qui force une partie de l'air à haute énergie à s'écouler sur l'extrados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B - un autre mot pour désigner un volet Fowler</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C - un volet divisé disposé le long du bord d'attaque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D - un volet de bord d'attaque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p:cNvSpPr/>
          <p:nvPr/>
        </p:nvSpPr>
        <p:spPr>
          <a:xfrm>
            <a:off x="1230086" y="3536285"/>
            <a:ext cx="10417628" cy="2846933"/>
          </a:xfrm>
          <a:prstGeom prst="rect">
            <a:avLst/>
          </a:prstGeom>
        </p:spPr>
        <p:txBody>
          <a:bodyPr wrap="square">
            <a:spAutoFit/>
          </a:bodyPr>
          <a:lstStyle/>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Correction A</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Les becs de bord d'attaque augmentent la portance à une incidence supérieure</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Le déploiement automatique des spoilers sol à l'atterrissage est commandé par:</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	A - La mise en rotation des roues du train principal</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	B - La sélection des manettes de gaz sur "ralenti"</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	C - L'application de la pression dans les freins</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	D - La manette de spoilers</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539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121887"/>
            <a:ext cx="10515600" cy="3339376"/>
          </a:xfrm>
          <a:prstGeom prst="rect">
            <a:avLst/>
          </a:prstGeom>
        </p:spPr>
        <p:txBody>
          <a:bodyPr wrap="square">
            <a:spAutoFit/>
          </a:bodyPr>
          <a:lstStyle/>
          <a:p>
            <a:pPr algn="just">
              <a:spcBef>
                <a:spcPts val="1200"/>
              </a:spcBef>
              <a:spcAft>
                <a:spcPts val="0"/>
              </a:spcAft>
            </a:pPr>
            <a:r>
              <a:rPr lang="fr-FR"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Question 021-0502-0012 </a:t>
            </a:r>
            <a:endParaRPr lang="en-US"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La plupart des gros avions conventionnels ne sont pas équipés de  volets de compensation sur les gouvernes de direction et les ailerons. Est-il quand même possible de "trimer" les gouvernes?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 - Oui mais c'est seulement possible avant le vol. La maintenance ajuste les gouvernes pour la phase croisière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B - Oui en déplaçant le point neutre du dispositif de sensation musculaire par l'intermédiaire d'un inverseur électrique.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C - Oui mais il est seulement possible de "trimer" quand le pilote automatique est engagé</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D - Non, sans volet de compensation il n'est pas possible de "trimer"</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838200" y="4847501"/>
            <a:ext cx="10722428" cy="1277273"/>
          </a:xfrm>
          <a:prstGeom prst="rect">
            <a:avLst/>
          </a:prstGeom>
        </p:spPr>
        <p:txBody>
          <a:bodyPr wrap="square">
            <a:spAutoFit/>
          </a:bodyPr>
          <a:lstStyle/>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Correction B </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Les avions équipés de commandes de vol hydrauliques irréversibles nécessitent des générateurs  de sensation musculaire artificielle. Le déplacement du </a:t>
            </a:r>
            <a:r>
              <a:rPr lang="fr-FR" dirty="0" err="1" smtClean="0">
                <a:latin typeface="Times New Roman" panose="02020603050405020304" pitchFamily="18" charset="0"/>
                <a:ea typeface="Calibri" panose="020F0502020204030204" pitchFamily="34" charset="0"/>
                <a:cs typeface="Times New Roman" panose="02020603050405020304" pitchFamily="18" charset="0"/>
              </a:rPr>
              <a:t>moint</a:t>
            </a:r>
            <a:r>
              <a:rPr lang="fr-FR" dirty="0" smtClean="0">
                <a:latin typeface="Times New Roman" panose="02020603050405020304" pitchFamily="18" charset="0"/>
                <a:ea typeface="Calibri" panose="020F0502020204030204" pitchFamily="34" charset="0"/>
                <a:cs typeface="Times New Roman" panose="02020603050405020304" pitchFamily="18" charset="0"/>
              </a:rPr>
              <a:t> neutre de ces systèmes entraîne un décalage de la position neutre de la gouverne.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516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3515" y="441296"/>
            <a:ext cx="10526485" cy="3924151"/>
          </a:xfrm>
          <a:prstGeom prst="rect">
            <a:avLst/>
          </a:prstGeom>
        </p:spPr>
        <p:txBody>
          <a:bodyPr wrap="square">
            <a:spAutoFit/>
          </a:bodyPr>
          <a:lstStyle/>
          <a:p>
            <a:pPr algn="just">
              <a:spcBef>
                <a:spcPts val="1200"/>
              </a:spcBef>
              <a:spcAft>
                <a:spcPts val="0"/>
              </a:spcAft>
            </a:pPr>
            <a:r>
              <a:rPr lang="fr-FR"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Question 021-0502-0011 </a:t>
            </a:r>
            <a:endParaRPr lang="en-US"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L'expression "commandes de vol secondaires" s'applique à:</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1 Le stabilisateur horizontal  à calage variable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2 La gouverne de direction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3 Les aérofreins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4 Les ailerons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 - 2,4</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B - 2,3</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C - 1,2,3,4</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D - 1,3</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1295400" y="4463964"/>
            <a:ext cx="10134600" cy="1077218"/>
          </a:xfrm>
          <a:prstGeom prst="rect">
            <a:avLst/>
          </a:prstGeom>
        </p:spPr>
        <p:txBody>
          <a:bodyPr wrap="square">
            <a:spAutoFit/>
          </a:bodyPr>
          <a:lstStyle/>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Correction D</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Les commandes de vol secondaires sont celles qui modifies les caractéristiques aérodynamiques de l'avion.</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Les dispositifs de compensation sont aussi classés dans cette catégorie.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112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199" y="1353914"/>
            <a:ext cx="9416143" cy="2785378"/>
          </a:xfrm>
          <a:prstGeom prst="rect">
            <a:avLst/>
          </a:prstGeom>
        </p:spPr>
        <p:txBody>
          <a:bodyPr wrap="square">
            <a:spAutoFit/>
          </a:bodyPr>
          <a:lstStyle/>
          <a:p>
            <a:pPr algn="just">
              <a:spcBef>
                <a:spcPts val="1200"/>
              </a:spcBef>
              <a:spcAft>
                <a:spcPts val="0"/>
              </a:spcAft>
            </a:pPr>
            <a:r>
              <a:rPr lang="fr-FR"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Question 021-0502-0004 </a:t>
            </a:r>
            <a:endParaRPr lang="en-US"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Certains  volets augmentent la surface de la voilure en reculant en même temps qu’ils s’abaissent. Ces volets sont appelés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 - Volets Fowler</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B - Volets à mouvement arrière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C - Volets à fentes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D - Volets fractionnés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838200" y="4858649"/>
            <a:ext cx="9797143" cy="1000274"/>
          </a:xfrm>
          <a:prstGeom prst="rect">
            <a:avLst/>
          </a:prstGeom>
        </p:spPr>
        <p:txBody>
          <a:bodyPr wrap="square">
            <a:spAutoFit/>
          </a:bodyPr>
          <a:lstStyle/>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Correction A</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Les volets de type Fowler reculent puis s’abaissent augmentant ainsi la surface de l’aile. L'augmentation de la portance est donc due à l'augmentation de la surface et de la courbure de l'aile.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719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4628" y="1896400"/>
            <a:ext cx="8675914" cy="2154436"/>
          </a:xfrm>
          <a:prstGeom prst="rect">
            <a:avLst/>
          </a:prstGeom>
        </p:spPr>
        <p:txBody>
          <a:bodyPr wrap="square">
            <a:spAutoFit/>
          </a:bodyPr>
          <a:lstStyle/>
          <a:p>
            <a:pPr algn="just">
              <a:spcBef>
                <a:spcPts val="1200"/>
              </a:spcBef>
              <a:spcAft>
                <a:spcPts val="0"/>
              </a:spcAft>
            </a:pPr>
            <a:r>
              <a:rPr lang="fr-FR"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Question 021-0502-0023 </a:t>
            </a:r>
            <a:endParaRPr lang="en-US"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Le volet de </a:t>
            </a:r>
            <a:r>
              <a:rPr lang="fr-FR" dirty="0" err="1">
                <a:latin typeface="Times New Roman" panose="02020603050405020304" pitchFamily="18" charset="0"/>
                <a:ea typeface="Calibri" panose="020F0502020204030204" pitchFamily="34" charset="0"/>
                <a:cs typeface="Times New Roman" panose="02020603050405020304" pitchFamily="18" charset="0"/>
              </a:rPr>
              <a:t>trim</a:t>
            </a:r>
            <a:r>
              <a:rPr lang="fr-FR" dirty="0">
                <a:latin typeface="Times New Roman" panose="02020603050405020304" pitchFamily="18" charset="0"/>
                <a:ea typeface="Calibri" panose="020F0502020204030204" pitchFamily="34" charset="0"/>
                <a:cs typeface="Times New Roman" panose="02020603050405020304" pitchFamily="18" charset="0"/>
              </a:rPr>
              <a:t> (</a:t>
            </a:r>
            <a:r>
              <a:rPr lang="fr-FR" dirty="0" err="1">
                <a:latin typeface="Times New Roman" panose="02020603050405020304" pitchFamily="18" charset="0"/>
                <a:ea typeface="Calibri" panose="020F0502020204030204" pitchFamily="34" charset="0"/>
                <a:cs typeface="Times New Roman" panose="02020603050405020304" pitchFamily="18" charset="0"/>
              </a:rPr>
              <a:t>trim</a:t>
            </a:r>
            <a:r>
              <a:rPr lang="fr-FR" dirty="0">
                <a:latin typeface="Times New Roman" panose="02020603050405020304" pitchFamily="18" charset="0"/>
                <a:ea typeface="Calibri" panose="020F0502020204030204" pitchFamily="34" charset="0"/>
                <a:cs typeface="Times New Roman" panose="02020603050405020304" pitchFamily="18" charset="0"/>
              </a:rPr>
              <a:t> tab)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 - Augmente le moment de charnière et l’efficacité de la gouverne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B - Réduit le moment de charnière et augmente l’efficacité de la gouverne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C - Augmente le moment de charnière et réduit efficacité de la gouverne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D - Réduit le moment de charnière et diminue l’efficacité de la </a:t>
            </a:r>
            <a:r>
              <a:rPr lang="fr-FR" dirty="0" smtClean="0">
                <a:latin typeface="Times New Roman" panose="02020603050405020304" pitchFamily="18" charset="0"/>
                <a:ea typeface="Calibri" panose="020F0502020204030204" pitchFamily="34" charset="0"/>
                <a:cs typeface="Times New Roman" panose="02020603050405020304" pitchFamily="18" charset="0"/>
              </a:rPr>
              <a:t>gouverne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1012372" y="4530801"/>
            <a:ext cx="10580914" cy="1277273"/>
          </a:xfrm>
          <a:prstGeom prst="rect">
            <a:avLst/>
          </a:prstGeom>
        </p:spPr>
        <p:txBody>
          <a:bodyPr wrap="square">
            <a:spAutoFit/>
          </a:bodyPr>
          <a:lstStyle/>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Correction D</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Le </a:t>
            </a:r>
            <a:r>
              <a:rPr lang="fr-FR" dirty="0" err="1" smtClean="0">
                <a:latin typeface="Times New Roman" panose="02020603050405020304" pitchFamily="18" charset="0"/>
                <a:ea typeface="Calibri" panose="020F0502020204030204" pitchFamily="34" charset="0"/>
                <a:cs typeface="Times New Roman" panose="02020603050405020304" pitchFamily="18" charset="0"/>
              </a:rPr>
              <a:t>trim</a:t>
            </a:r>
            <a:r>
              <a:rPr lang="fr-FR" dirty="0" smtClean="0">
                <a:latin typeface="Times New Roman" panose="02020603050405020304" pitchFamily="18" charset="0"/>
                <a:ea typeface="Calibri" panose="020F0502020204030204" pitchFamily="34" charset="0"/>
                <a:cs typeface="Times New Roman" panose="02020603050405020304" pitchFamily="18" charset="0"/>
              </a:rPr>
              <a:t> tab réduit le moment de charnière, (en fait il l'annule si il est utilisé correctement)  c’est le but recherché. Mais il  réduit aussi l’efficacité de la gouverne car il se braque dans la direction opposée au braquage de  la gouverne.</a:t>
            </a:r>
            <a:endParaRPr lang="en-US" dirty="0"/>
          </a:p>
        </p:txBody>
      </p:sp>
    </p:spTree>
    <p:extLst>
      <p:ext uri="{BB962C8B-B14F-4D97-AF65-F5344CB8AC3E}">
        <p14:creationId xmlns:p14="http://schemas.microsoft.com/office/powerpoint/2010/main" val="130387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1186541" y="1690688"/>
            <a:ext cx="9198429" cy="2154436"/>
          </a:xfrm>
          <a:prstGeom prst="rect">
            <a:avLst/>
          </a:prstGeom>
        </p:spPr>
        <p:txBody>
          <a:bodyPr wrap="square">
            <a:spAutoFit/>
          </a:bodyPr>
          <a:lstStyle/>
          <a:p>
            <a:pPr algn="just">
              <a:spcBef>
                <a:spcPts val="1200"/>
              </a:spcBef>
              <a:spcAft>
                <a:spcPts val="0"/>
              </a:spcAft>
            </a:pPr>
            <a:r>
              <a:rPr lang="fr-FR"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Question 021-0502-0020 </a:t>
            </a:r>
            <a:endParaRPr lang="en-US"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Les commandes de </a:t>
            </a:r>
            <a:r>
              <a:rPr lang="fr-FR" dirty="0" err="1" smtClean="0">
                <a:latin typeface="Times New Roman" panose="02020603050405020304" pitchFamily="18" charset="0"/>
                <a:ea typeface="Calibri" panose="020F0502020204030204" pitchFamily="34" charset="0"/>
                <a:cs typeface="Times New Roman" panose="02020603050405020304" pitchFamily="18" charset="0"/>
              </a:rPr>
              <a:t>trim</a:t>
            </a:r>
            <a:r>
              <a:rPr lang="fr-FR" dirty="0" smtClean="0">
                <a:latin typeface="Times New Roman" panose="02020603050405020304" pitchFamily="18" charset="0"/>
                <a:ea typeface="Calibri" panose="020F0502020204030204" pitchFamily="34" charset="0"/>
                <a:cs typeface="Times New Roman" panose="02020603050405020304" pitchFamily="18" charset="0"/>
              </a:rPr>
              <a:t> de profondeur comprennent deux inverseurs par manche afin de :</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	A - Eviter que les pilotes ne commandent des sens de débattements différents</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	B - Faire fonctionner les deux moteurs de </a:t>
            </a:r>
            <a:r>
              <a:rPr lang="fr-FR" dirty="0" err="1" smtClean="0">
                <a:latin typeface="Times New Roman" panose="02020603050405020304" pitchFamily="18" charset="0"/>
                <a:ea typeface="Calibri" panose="020F0502020204030204" pitchFamily="34" charset="0"/>
                <a:cs typeface="Times New Roman" panose="02020603050405020304" pitchFamily="18" charset="0"/>
              </a:rPr>
              <a:t>trim</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	C - Disposer de deux vitesses de </a:t>
            </a:r>
            <a:r>
              <a:rPr lang="fr-FR" dirty="0" err="1" smtClean="0">
                <a:latin typeface="Times New Roman" panose="02020603050405020304" pitchFamily="18" charset="0"/>
                <a:ea typeface="Calibri" panose="020F0502020204030204" pitchFamily="34" charset="0"/>
                <a:cs typeface="Times New Roman" panose="02020603050405020304" pitchFamily="18" charset="0"/>
              </a:rPr>
              <a:t>trim</a:t>
            </a:r>
            <a:r>
              <a:rPr lang="fr-FR" dirty="0" smtClean="0">
                <a:latin typeface="Times New Roman" panose="02020603050405020304" pitchFamily="18" charset="0"/>
                <a:ea typeface="Calibri" panose="020F0502020204030204" pitchFamily="34" charset="0"/>
                <a:cs typeface="Times New Roman" panose="02020603050405020304" pitchFamily="18" charset="0"/>
              </a:rPr>
              <a:t>, lente à haute vitesse et rapide à basse vitesse</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	D - Réduire la probabilité de déroulement de </a:t>
            </a:r>
            <a:r>
              <a:rPr lang="fr-FR" dirty="0" err="1" smtClean="0">
                <a:latin typeface="Times New Roman" panose="02020603050405020304" pitchFamily="18" charset="0"/>
                <a:ea typeface="Calibri" panose="020F0502020204030204" pitchFamily="34" charset="0"/>
                <a:cs typeface="Times New Roman" panose="02020603050405020304" pitchFamily="18" charset="0"/>
              </a:rPr>
              <a:t>trim</a:t>
            </a:r>
            <a:r>
              <a:rPr lang="fr-FR" dirty="0" smtClean="0">
                <a:latin typeface="Times New Roman" panose="02020603050405020304" pitchFamily="18" charset="0"/>
                <a:ea typeface="Calibri" panose="020F0502020204030204" pitchFamily="34" charset="0"/>
                <a:cs typeface="Times New Roman" panose="02020603050405020304" pitchFamily="18" charset="0"/>
              </a:rPr>
              <a:t> non contrôlé</a:t>
            </a:r>
          </a:p>
        </p:txBody>
      </p:sp>
      <p:sp>
        <p:nvSpPr>
          <p:cNvPr id="5" name="Rectangle 4"/>
          <p:cNvSpPr/>
          <p:nvPr/>
        </p:nvSpPr>
        <p:spPr>
          <a:xfrm>
            <a:off x="985157" y="4542964"/>
            <a:ext cx="10221685" cy="1000274"/>
          </a:xfrm>
          <a:prstGeom prst="rect">
            <a:avLst/>
          </a:prstGeom>
        </p:spPr>
        <p:txBody>
          <a:bodyPr wrap="square">
            <a:spAutoFit/>
          </a:bodyPr>
          <a:lstStyle/>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Correction D</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Si un inverseur de commande de </a:t>
            </a:r>
            <a:r>
              <a:rPr lang="fr-FR" dirty="0" err="1" smtClean="0">
                <a:latin typeface="Times New Roman" panose="02020603050405020304" pitchFamily="18" charset="0"/>
                <a:ea typeface="Calibri" panose="020F0502020204030204" pitchFamily="34" charset="0"/>
                <a:cs typeface="Times New Roman" panose="02020603050405020304" pitchFamily="18" charset="0"/>
              </a:rPr>
              <a:t>trim</a:t>
            </a:r>
            <a:r>
              <a:rPr lang="fr-FR" dirty="0" smtClean="0">
                <a:latin typeface="Times New Roman" panose="02020603050405020304" pitchFamily="18" charset="0"/>
                <a:ea typeface="Calibri" panose="020F0502020204030204" pitchFamily="34" charset="0"/>
                <a:cs typeface="Times New Roman" panose="02020603050405020304" pitchFamily="18" charset="0"/>
              </a:rPr>
              <a:t> était monté seul et se bloquait en position active, cela entraînerait un déroulement de </a:t>
            </a:r>
            <a:r>
              <a:rPr lang="fr-FR" dirty="0" err="1" smtClean="0">
                <a:latin typeface="Times New Roman" panose="02020603050405020304" pitchFamily="18" charset="0"/>
                <a:ea typeface="Calibri" panose="020F0502020204030204" pitchFamily="34" charset="0"/>
                <a:cs typeface="Times New Roman" panose="02020603050405020304" pitchFamily="18" charset="0"/>
              </a:rPr>
              <a:t>trim</a:t>
            </a:r>
            <a:r>
              <a:rPr lang="fr-FR" dirty="0" smtClean="0">
                <a:latin typeface="Times New Roman" panose="02020603050405020304" pitchFamily="18" charset="0"/>
                <a:ea typeface="Calibri" panose="020F0502020204030204" pitchFamily="34" charset="0"/>
                <a:cs typeface="Times New Roman" panose="02020603050405020304" pitchFamily="18" charset="0"/>
              </a:rPr>
              <a:t> non commandé qui pourrait rendre l’avion incontrôlable.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236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6685" y="406232"/>
            <a:ext cx="10733314" cy="3616375"/>
          </a:xfrm>
          <a:prstGeom prst="rect">
            <a:avLst/>
          </a:prstGeom>
        </p:spPr>
        <p:txBody>
          <a:bodyPr wrap="square">
            <a:spAutoFit/>
          </a:bodyPr>
          <a:lstStyle/>
          <a:p>
            <a:pPr algn="just">
              <a:spcBef>
                <a:spcPts val="1200"/>
              </a:spcBef>
              <a:spcAft>
                <a:spcPts val="0"/>
              </a:spcAft>
            </a:pPr>
            <a:r>
              <a:rPr lang="fr-FR"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Question 021-0502-0027 </a:t>
            </a:r>
            <a:endParaRPr lang="en-US"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Dans une mise en virage serré à gauche avec assistance des spoilers en roulis et en même temps pour réduire la vitesse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A </a:t>
            </a:r>
            <a:r>
              <a:rPr lang="fr-FR" dirty="0">
                <a:latin typeface="Times New Roman" panose="02020603050405020304" pitchFamily="18" charset="0"/>
                <a:ea typeface="Calibri" panose="020F0502020204030204" pitchFamily="34" charset="0"/>
                <a:cs typeface="Times New Roman" panose="02020603050405020304" pitchFamily="18" charset="0"/>
              </a:rPr>
              <a:t>- L’aileron droit monte, l’aileron gauche descend, les spoiler droits se déploient, les spoilers gauche se rétractent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B </a:t>
            </a:r>
            <a:r>
              <a:rPr lang="fr-FR" dirty="0">
                <a:latin typeface="Times New Roman" panose="02020603050405020304" pitchFamily="18" charset="0"/>
                <a:ea typeface="Calibri" panose="020F0502020204030204" pitchFamily="34" charset="0"/>
                <a:cs typeface="Times New Roman" panose="02020603050405020304" pitchFamily="18" charset="0"/>
              </a:rPr>
              <a:t>- L'aileron droit monte, l'aileron gauche descend, les spoilers droits se rétractent, les spoilers gauches se déploient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C </a:t>
            </a:r>
            <a:r>
              <a:rPr lang="fr-FR" dirty="0">
                <a:latin typeface="Times New Roman" panose="02020603050405020304" pitchFamily="18" charset="0"/>
                <a:ea typeface="Calibri" panose="020F0502020204030204" pitchFamily="34" charset="0"/>
                <a:cs typeface="Times New Roman" panose="02020603050405020304" pitchFamily="18" charset="0"/>
              </a:rPr>
              <a:t>- L’aileron droit descend, l’aileron gauche monte, les spoilers droits se déploient, les spoilers gauches se rétractent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D </a:t>
            </a:r>
            <a:r>
              <a:rPr lang="fr-FR" dirty="0">
                <a:latin typeface="Times New Roman" panose="02020603050405020304" pitchFamily="18" charset="0"/>
                <a:ea typeface="Calibri" panose="020F0502020204030204" pitchFamily="34" charset="0"/>
                <a:cs typeface="Times New Roman" panose="02020603050405020304" pitchFamily="18" charset="0"/>
              </a:rPr>
              <a:t>- L’aileron droit descend, l’aileron gauche monte, les spoilers droits se rétractent les spoilers gauches se déploient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914399" y="4413508"/>
            <a:ext cx="10297885" cy="1554272"/>
          </a:xfrm>
          <a:prstGeom prst="rect">
            <a:avLst/>
          </a:prstGeom>
        </p:spPr>
        <p:txBody>
          <a:bodyPr wrap="square">
            <a:spAutoFit/>
          </a:bodyPr>
          <a:lstStyle/>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Correction D</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L’aileron intérieur au virage se braque vers le haut pour faire baisser l’aile intérieure, l’aileron extérieur au virage se braque vers le bas pour faire monter l’aile extérieure, en complément les spoilers sortent sur l’aile intérieure afin d’augmenter sa traînée et de diminuer sa portance et les spoilers de l’aile extérieure rentrent s’ils étaient sortis pour ne pas pénaliser le virage.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126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6543" y="989871"/>
            <a:ext cx="9612086" cy="2508379"/>
          </a:xfrm>
          <a:prstGeom prst="rect">
            <a:avLst/>
          </a:prstGeom>
        </p:spPr>
        <p:txBody>
          <a:bodyPr wrap="square">
            <a:spAutoFit/>
          </a:bodyPr>
          <a:lstStyle/>
          <a:p>
            <a:pPr algn="just">
              <a:spcBef>
                <a:spcPts val="1200"/>
              </a:spcBef>
              <a:spcAft>
                <a:spcPts val="0"/>
              </a:spcAft>
            </a:pPr>
            <a:r>
              <a:rPr lang="fr-FR"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Question 021-0502-0015 </a:t>
            </a:r>
            <a:endParaRPr lang="en-US"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Sur les avion de transports, le système "auto </a:t>
            </a:r>
            <a:r>
              <a:rPr lang="fr-FR" dirty="0" err="1">
                <a:latin typeface="Times New Roman" panose="02020603050405020304" pitchFamily="18" charset="0"/>
                <a:ea typeface="Calibri" panose="020F0502020204030204" pitchFamily="34" charset="0"/>
                <a:cs typeface="Times New Roman" panose="02020603050405020304" pitchFamily="18" charset="0"/>
              </a:rPr>
              <a:t>slat</a:t>
            </a:r>
            <a:r>
              <a:rPr lang="fr-FR" dirty="0">
                <a:latin typeface="Times New Roman" panose="02020603050405020304" pitchFamily="18" charset="0"/>
                <a:ea typeface="Calibri" panose="020F0502020204030204" pitchFamily="34" charset="0"/>
                <a:cs typeface="Times New Roman" panose="02020603050405020304" pitchFamily="18" charset="0"/>
              </a:rPr>
              <a:t>" (commande  automatique des becs):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A </a:t>
            </a:r>
            <a:r>
              <a:rPr lang="fr-FR" dirty="0">
                <a:latin typeface="Times New Roman" panose="02020603050405020304" pitchFamily="18" charset="0"/>
                <a:ea typeface="Calibri" panose="020F0502020204030204" pitchFamily="34" charset="0"/>
                <a:cs typeface="Times New Roman" panose="02020603050405020304" pitchFamily="18" charset="0"/>
              </a:rPr>
              <a:t>- Assiste les ailerons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B </a:t>
            </a:r>
            <a:r>
              <a:rPr lang="fr-FR" dirty="0">
                <a:latin typeface="Times New Roman" panose="02020603050405020304" pitchFamily="18" charset="0"/>
                <a:ea typeface="Calibri" panose="020F0502020204030204" pitchFamily="34" charset="0"/>
                <a:cs typeface="Times New Roman" panose="02020603050405020304" pitchFamily="18" charset="0"/>
              </a:rPr>
              <a:t>- Assure une rétraction automatique des becs après décollage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C </a:t>
            </a:r>
            <a:r>
              <a:rPr lang="fr-FR" dirty="0">
                <a:latin typeface="Times New Roman" panose="02020603050405020304" pitchFamily="18" charset="0"/>
                <a:ea typeface="Calibri" panose="020F0502020204030204" pitchFamily="34" charset="0"/>
                <a:cs typeface="Times New Roman" panose="02020603050405020304" pitchFamily="18" charset="0"/>
              </a:rPr>
              <a:t>- Garantit qu'une partie des becs est toujours sortie quand le système vol/sol est en position sol.</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D </a:t>
            </a:r>
            <a:r>
              <a:rPr lang="fr-FR" dirty="0">
                <a:latin typeface="Times New Roman" panose="02020603050405020304" pitchFamily="18" charset="0"/>
                <a:ea typeface="Calibri" panose="020F0502020204030204" pitchFamily="34" charset="0"/>
                <a:cs typeface="Times New Roman" panose="02020603050405020304" pitchFamily="18" charset="0"/>
              </a:rPr>
              <a:t>- Commande les becs sur sortie (partielle) quand une certaine incidence est dépassée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1055915" y="4281707"/>
            <a:ext cx="10112828" cy="1000274"/>
          </a:xfrm>
          <a:prstGeom prst="rect">
            <a:avLst/>
          </a:prstGeom>
        </p:spPr>
        <p:txBody>
          <a:bodyPr wrap="square">
            <a:spAutoFit/>
          </a:bodyPr>
          <a:lstStyle/>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Correction D</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L'auto </a:t>
            </a:r>
            <a:r>
              <a:rPr lang="fr-FR" dirty="0" err="1" smtClean="0">
                <a:latin typeface="Times New Roman" panose="02020603050405020304" pitchFamily="18" charset="0"/>
                <a:ea typeface="Calibri" panose="020F0502020204030204" pitchFamily="34" charset="0"/>
                <a:cs typeface="Times New Roman" panose="02020603050405020304" pitchFamily="18" charset="0"/>
              </a:rPr>
              <a:t>slat</a:t>
            </a:r>
            <a:r>
              <a:rPr lang="fr-FR" dirty="0" smtClean="0">
                <a:latin typeface="Times New Roman" panose="02020603050405020304" pitchFamily="18" charset="0"/>
                <a:ea typeface="Calibri" panose="020F0502020204030204" pitchFamily="34" charset="0"/>
                <a:cs typeface="Times New Roman" panose="02020603050405020304" pitchFamily="18" charset="0"/>
              </a:rPr>
              <a:t> déclenche un braquage des becs lorsque l'incidence dépasse une certaine valeur. C'est un dispositif de sécurité destiné à éviter un décrochage.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105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1186543" y="1720840"/>
            <a:ext cx="9938657" cy="2508379"/>
          </a:xfrm>
          <a:prstGeom prst="rect">
            <a:avLst/>
          </a:prstGeom>
        </p:spPr>
        <p:txBody>
          <a:bodyPr wrap="square">
            <a:spAutoFit/>
          </a:bodyPr>
          <a:lstStyle/>
          <a:p>
            <a:pPr algn="just">
              <a:spcBef>
                <a:spcPts val="1200"/>
              </a:spcBef>
              <a:spcAft>
                <a:spcPts val="0"/>
              </a:spcAft>
            </a:pPr>
            <a:r>
              <a:rPr lang="fr-FR"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Question 021-0502-0024 </a:t>
            </a:r>
            <a:endParaRPr lang="en-US"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Ou sont installés les spoilers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 - Sur l'intrados, disposés asymétriquement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B - Sur l'extrados, disposée asymétriquement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C - Sur l'extrados, disposés symétriquement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D - Sur l'intrados, disposés symétriquement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1186543" y="4259371"/>
            <a:ext cx="6096000" cy="1277273"/>
          </a:xfrm>
          <a:prstGeom prst="rect">
            <a:avLst/>
          </a:prstGeom>
        </p:spPr>
        <p:txBody>
          <a:bodyPr>
            <a:spAutoFit/>
          </a:bodyPr>
          <a:lstStyle/>
          <a:p>
            <a:pPr algn="just">
              <a:spcAft>
                <a:spcPts val="600"/>
              </a:spcAft>
            </a:pPr>
            <a:r>
              <a:rPr lang="fr-FR" b="1" dirty="0" smtClean="0">
                <a:latin typeface="Times New Roman" panose="02020603050405020304" pitchFamily="18" charset="0"/>
                <a:ea typeface="Calibri" panose="020F0502020204030204" pitchFamily="34" charset="0"/>
                <a:cs typeface="Times New Roman" panose="02020603050405020304" pitchFamily="18" charset="0"/>
              </a:rPr>
              <a:t>Correction C</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Les spoilers sont disposés symétriquement sur l'extrados, leur braquage pouvant être symétrique (fonction aérofreins) ou asymétrique (fonction roulis).</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760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1001486" y="1252087"/>
            <a:ext cx="10352314" cy="2508379"/>
          </a:xfrm>
          <a:prstGeom prst="rect">
            <a:avLst/>
          </a:prstGeom>
        </p:spPr>
        <p:txBody>
          <a:bodyPr wrap="square">
            <a:spAutoFit/>
          </a:bodyPr>
          <a:lstStyle/>
          <a:p>
            <a:pPr algn="just">
              <a:spcBef>
                <a:spcPts val="1200"/>
              </a:spcBef>
              <a:spcAft>
                <a:spcPts val="0"/>
              </a:spcAft>
            </a:pPr>
            <a:r>
              <a:rPr lang="fr-FR"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Question 021-0502-0019 </a:t>
            </a:r>
            <a:endParaRPr lang="en-US"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Les spoilers installés sur les gros avions de transport sont: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A </a:t>
            </a:r>
            <a:r>
              <a:rPr lang="fr-FR" dirty="0">
                <a:latin typeface="Times New Roman" panose="02020603050405020304" pitchFamily="18" charset="0"/>
                <a:ea typeface="Calibri" panose="020F0502020204030204" pitchFamily="34" charset="0"/>
                <a:cs typeface="Times New Roman" panose="02020603050405020304" pitchFamily="18" charset="0"/>
              </a:rPr>
              <a:t>- Des dispositifs d’extrados dont la déflexion est toujours asymétrique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B </a:t>
            </a:r>
            <a:r>
              <a:rPr lang="fr-FR" dirty="0">
                <a:latin typeface="Times New Roman" panose="02020603050405020304" pitchFamily="18" charset="0"/>
                <a:ea typeface="Calibri" panose="020F0502020204030204" pitchFamily="34" charset="0"/>
                <a:cs typeface="Times New Roman" panose="02020603050405020304" pitchFamily="18" charset="0"/>
              </a:rPr>
              <a:t>- Des dispositifs d’intrados dont la déflection est toujours asymétrique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C </a:t>
            </a:r>
            <a:r>
              <a:rPr lang="fr-FR" dirty="0">
                <a:latin typeface="Times New Roman" panose="02020603050405020304" pitchFamily="18" charset="0"/>
                <a:ea typeface="Calibri" panose="020F0502020204030204" pitchFamily="34" charset="0"/>
                <a:cs typeface="Times New Roman" panose="02020603050405020304" pitchFamily="18" charset="0"/>
              </a:rPr>
              <a:t>- Des dispositifs d’extrados dont la déflection peut être symétrique ou asymétrique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D </a:t>
            </a:r>
            <a:r>
              <a:rPr lang="fr-FR" dirty="0">
                <a:latin typeface="Times New Roman" panose="02020603050405020304" pitchFamily="18" charset="0"/>
                <a:ea typeface="Calibri" panose="020F0502020204030204" pitchFamily="34" charset="0"/>
                <a:cs typeface="Times New Roman" panose="02020603050405020304" pitchFamily="18" charset="0"/>
              </a:rPr>
              <a:t>- Des dispositifs d’intrados dont la déflection peut être symétrique ou asymétrique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1121229" y="4486695"/>
            <a:ext cx="9503227" cy="1554272"/>
          </a:xfrm>
          <a:prstGeom prst="rect">
            <a:avLst/>
          </a:prstGeom>
        </p:spPr>
        <p:txBody>
          <a:bodyPr wrap="square">
            <a:spAutoFit/>
          </a:bodyPr>
          <a:lstStyle/>
          <a:p>
            <a:pPr algn="just">
              <a:spcAft>
                <a:spcPts val="600"/>
              </a:spcAft>
            </a:pPr>
            <a:r>
              <a:rPr lang="fr-FR" b="1" dirty="0" smtClean="0">
                <a:latin typeface="Times New Roman" panose="02020603050405020304" pitchFamily="18" charset="0"/>
                <a:ea typeface="Calibri" panose="020F0502020204030204" pitchFamily="34" charset="0"/>
                <a:cs typeface="Times New Roman" panose="02020603050405020304" pitchFamily="18" charset="0"/>
              </a:rPr>
              <a:t>Correction C</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Les spoilers sont des dispositifs toujours situés sur l’extrados de l’aile. Ils peuvent avoir un débattement asymétrique (ceux qui sont situés sur l’aile intérieure au virage sortent, ceux qui sont situés sur l’aile extérieure restent plaqués sur l’extrados ou rentrent selon les cas) ou symétrique dans les fonctions aérofreins et spoilers sol.</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672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653143" y="1027906"/>
            <a:ext cx="11027228" cy="2785378"/>
          </a:xfrm>
          <a:prstGeom prst="rect">
            <a:avLst/>
          </a:prstGeom>
        </p:spPr>
        <p:txBody>
          <a:bodyPr wrap="square">
            <a:spAutoFit/>
          </a:bodyPr>
          <a:lstStyle/>
          <a:p>
            <a:pPr algn="just">
              <a:spcBef>
                <a:spcPts val="1200"/>
              </a:spcBef>
              <a:spcAft>
                <a:spcPts val="0"/>
              </a:spcAft>
            </a:pPr>
            <a:r>
              <a:rPr lang="fr-FR"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Question 021-0502-0028 </a:t>
            </a:r>
            <a:endParaRPr lang="en-US"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Un avion est en descente en ligne droite avec les spoilers déployés. Si  le pilote initie un virage par la gauche en descente: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 - Les spoilers bougent uniquement sur l'aile descendante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B - Les spoilers bougent seulement sur l'aile montante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C - Les spoilers montent sur l'aile descendante et descendent sur l'aile montante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D - Les spoilers montent sur l'aile descendante et l'aile montante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653143" y="4233308"/>
            <a:ext cx="11027228" cy="1277273"/>
          </a:xfrm>
          <a:prstGeom prst="rect">
            <a:avLst/>
          </a:prstGeom>
        </p:spPr>
        <p:txBody>
          <a:bodyPr wrap="square">
            <a:spAutoFit/>
          </a:bodyPr>
          <a:lstStyle/>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Correction C</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Le problème posé suppose que l'avion est en descente initiale avec les spoilers partiellement déployés. A la mise en virage à gauche, ceux de l'aile intérieure au virage augmentent leur déflexion et ceux de l'aile extérieure au virage diminuent leur déflexion.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887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17169" y="989871"/>
            <a:ext cx="10363201" cy="2508379"/>
          </a:xfrm>
          <a:prstGeom prst="rect">
            <a:avLst/>
          </a:prstGeom>
        </p:spPr>
        <p:txBody>
          <a:bodyPr wrap="square">
            <a:spAutoFit/>
          </a:bodyPr>
          <a:lstStyle/>
          <a:p>
            <a:pPr algn="just">
              <a:spcBef>
                <a:spcPts val="1200"/>
              </a:spcBef>
              <a:spcAft>
                <a:spcPts val="0"/>
              </a:spcAft>
            </a:pPr>
            <a:r>
              <a:rPr lang="fr-FR"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Question 021-0502-</a:t>
            </a:r>
            <a:endParaRPr lang="en-US"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Les commandes de </a:t>
            </a:r>
            <a:r>
              <a:rPr lang="fr-FR" dirty="0" err="1">
                <a:latin typeface="Times New Roman" panose="02020603050405020304" pitchFamily="18" charset="0"/>
                <a:ea typeface="Calibri" panose="020F0502020204030204" pitchFamily="34" charset="0"/>
                <a:cs typeface="Times New Roman" panose="02020603050405020304" pitchFamily="18" charset="0"/>
              </a:rPr>
              <a:t>trim</a:t>
            </a:r>
            <a:r>
              <a:rPr lang="fr-FR" dirty="0">
                <a:latin typeface="Times New Roman" panose="02020603050405020304" pitchFamily="18" charset="0"/>
                <a:ea typeface="Calibri" panose="020F0502020204030204" pitchFamily="34" charset="0"/>
                <a:cs typeface="Times New Roman" panose="02020603050405020304" pitchFamily="18" charset="0"/>
              </a:rPr>
              <a:t> de profondeur comprennent deux inverseurs par manche afin de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 - Faire fonctionner les deux moteurs de </a:t>
            </a:r>
            <a:r>
              <a:rPr lang="fr-FR" dirty="0" err="1">
                <a:latin typeface="Times New Roman" panose="02020603050405020304" pitchFamily="18" charset="0"/>
                <a:ea typeface="Calibri" panose="020F0502020204030204" pitchFamily="34" charset="0"/>
                <a:cs typeface="Times New Roman" panose="02020603050405020304" pitchFamily="18" charset="0"/>
              </a:rPr>
              <a:t>trim</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B - Eviter que les pilotes ne commandent des sens de débattements différents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C - Réduire la probabilité de déroulement de </a:t>
            </a:r>
            <a:r>
              <a:rPr lang="fr-FR" dirty="0" err="1">
                <a:latin typeface="Times New Roman" panose="02020603050405020304" pitchFamily="18" charset="0"/>
                <a:ea typeface="Calibri" panose="020F0502020204030204" pitchFamily="34" charset="0"/>
                <a:cs typeface="Times New Roman" panose="02020603050405020304" pitchFamily="18" charset="0"/>
              </a:rPr>
              <a:t>trim</a:t>
            </a:r>
            <a:r>
              <a:rPr lang="fr-FR" dirty="0">
                <a:latin typeface="Times New Roman" panose="02020603050405020304" pitchFamily="18" charset="0"/>
                <a:ea typeface="Calibri" panose="020F0502020204030204" pitchFamily="34" charset="0"/>
                <a:cs typeface="Times New Roman" panose="02020603050405020304" pitchFamily="18" charset="0"/>
              </a:rPr>
              <a:t> non contrôlé</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D - Disposer de deux vitesses de </a:t>
            </a:r>
            <a:r>
              <a:rPr lang="fr-FR" dirty="0" err="1">
                <a:latin typeface="Times New Roman" panose="02020603050405020304" pitchFamily="18" charset="0"/>
                <a:ea typeface="Calibri" panose="020F0502020204030204" pitchFamily="34" charset="0"/>
                <a:cs typeface="Times New Roman" panose="02020603050405020304" pitchFamily="18" charset="0"/>
              </a:rPr>
              <a:t>trim</a:t>
            </a:r>
            <a:r>
              <a:rPr lang="fr-FR" dirty="0">
                <a:latin typeface="Times New Roman" panose="02020603050405020304" pitchFamily="18" charset="0"/>
                <a:ea typeface="Calibri" panose="020F0502020204030204" pitchFamily="34" charset="0"/>
                <a:cs typeface="Times New Roman" panose="02020603050405020304" pitchFamily="18" charset="0"/>
              </a:rPr>
              <a:t>, lente à haute vitesse et rapide à basse vitesse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1208312" y="3881984"/>
            <a:ext cx="10363201" cy="1354217"/>
          </a:xfrm>
          <a:prstGeom prst="rect">
            <a:avLst/>
          </a:prstGeom>
        </p:spPr>
        <p:txBody>
          <a:bodyPr wrap="square">
            <a:spAutoFit/>
          </a:bodyPr>
          <a:lstStyle/>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Correction C</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Si un inverseur de commande de </a:t>
            </a:r>
            <a:r>
              <a:rPr lang="fr-FR" dirty="0" err="1" smtClean="0">
                <a:latin typeface="Times New Roman" panose="02020603050405020304" pitchFamily="18" charset="0"/>
                <a:ea typeface="Calibri" panose="020F0502020204030204" pitchFamily="34" charset="0"/>
                <a:cs typeface="Times New Roman" panose="02020603050405020304" pitchFamily="18" charset="0"/>
              </a:rPr>
              <a:t>trim</a:t>
            </a:r>
            <a:r>
              <a:rPr lang="fr-FR" dirty="0" smtClean="0">
                <a:latin typeface="Times New Roman" panose="02020603050405020304" pitchFamily="18" charset="0"/>
                <a:ea typeface="Calibri" panose="020F0502020204030204" pitchFamily="34" charset="0"/>
                <a:cs typeface="Times New Roman" panose="02020603050405020304" pitchFamily="18" charset="0"/>
              </a:rPr>
              <a:t> était monté seul et se bloquait en position active, cela entraînerait un déroulement de </a:t>
            </a:r>
            <a:r>
              <a:rPr lang="fr-FR" dirty="0" err="1" smtClean="0">
                <a:latin typeface="Times New Roman" panose="02020603050405020304" pitchFamily="18" charset="0"/>
                <a:ea typeface="Calibri" panose="020F0502020204030204" pitchFamily="34" charset="0"/>
                <a:cs typeface="Times New Roman" panose="02020603050405020304" pitchFamily="18" charset="0"/>
              </a:rPr>
              <a:t>trim</a:t>
            </a:r>
            <a:r>
              <a:rPr lang="fr-FR" dirty="0" smtClean="0">
                <a:latin typeface="Times New Roman" panose="02020603050405020304" pitchFamily="18" charset="0"/>
                <a:ea typeface="Calibri" panose="020F0502020204030204" pitchFamily="34" charset="0"/>
                <a:cs typeface="Times New Roman" panose="02020603050405020304" pitchFamily="18" charset="0"/>
              </a:rPr>
              <a:t> non commandé qui pourrait rendre l’avion incontrôlable.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047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1251856" y="1471858"/>
            <a:ext cx="8479971" cy="2508379"/>
          </a:xfrm>
          <a:prstGeom prst="rect">
            <a:avLst/>
          </a:prstGeom>
        </p:spPr>
        <p:txBody>
          <a:bodyPr wrap="square">
            <a:spAutoFit/>
          </a:bodyPr>
          <a:lstStyle/>
          <a:p>
            <a:pPr algn="just">
              <a:spcBef>
                <a:spcPts val="1200"/>
              </a:spcBef>
              <a:spcAft>
                <a:spcPts val="0"/>
              </a:spcAft>
            </a:pPr>
            <a:r>
              <a:rPr lang="fr-FR"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Question 021-0502-0023 </a:t>
            </a:r>
            <a:endParaRPr lang="en-US"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Le volet de </a:t>
            </a:r>
            <a:r>
              <a:rPr lang="fr-FR" dirty="0" err="1">
                <a:latin typeface="Times New Roman" panose="02020603050405020304" pitchFamily="18" charset="0"/>
                <a:ea typeface="Calibri" panose="020F0502020204030204" pitchFamily="34" charset="0"/>
                <a:cs typeface="Times New Roman" panose="02020603050405020304" pitchFamily="18" charset="0"/>
              </a:rPr>
              <a:t>trim</a:t>
            </a:r>
            <a:r>
              <a:rPr lang="fr-FR" dirty="0">
                <a:latin typeface="Times New Roman" panose="02020603050405020304" pitchFamily="18" charset="0"/>
                <a:ea typeface="Calibri" panose="020F0502020204030204" pitchFamily="34" charset="0"/>
                <a:cs typeface="Times New Roman" panose="02020603050405020304" pitchFamily="18" charset="0"/>
              </a:rPr>
              <a:t> (</a:t>
            </a:r>
            <a:r>
              <a:rPr lang="fr-FR" dirty="0" err="1">
                <a:latin typeface="Times New Roman" panose="02020603050405020304" pitchFamily="18" charset="0"/>
                <a:ea typeface="Calibri" panose="020F0502020204030204" pitchFamily="34" charset="0"/>
                <a:cs typeface="Times New Roman" panose="02020603050405020304" pitchFamily="18" charset="0"/>
              </a:rPr>
              <a:t>trim</a:t>
            </a:r>
            <a:r>
              <a:rPr lang="fr-FR" dirty="0">
                <a:latin typeface="Times New Roman" panose="02020603050405020304" pitchFamily="18" charset="0"/>
                <a:ea typeface="Calibri" panose="020F0502020204030204" pitchFamily="34" charset="0"/>
                <a:cs typeface="Times New Roman" panose="02020603050405020304" pitchFamily="18" charset="0"/>
              </a:rPr>
              <a:t> tab)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 - Augmente le moment de charnière et l’efficacité de la gouverne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B - Réduit le moment de charnière et diminue l’efficacité de la gouverne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C - Augmente le moment de charnière et réduit efficacité de la gouverne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D - Réduit le moment de charnière et augmente l’efficacité de la gouverne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707571" y="4467747"/>
            <a:ext cx="11070772" cy="1000274"/>
          </a:xfrm>
          <a:prstGeom prst="rect">
            <a:avLst/>
          </a:prstGeom>
        </p:spPr>
        <p:txBody>
          <a:bodyPr wrap="square">
            <a:spAutoFit/>
          </a:bodyPr>
          <a:lstStyle/>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Correction B</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Le </a:t>
            </a:r>
            <a:r>
              <a:rPr lang="fr-FR" dirty="0" err="1" smtClean="0">
                <a:latin typeface="Times New Roman" panose="02020603050405020304" pitchFamily="18" charset="0"/>
                <a:ea typeface="Calibri" panose="020F0502020204030204" pitchFamily="34" charset="0"/>
                <a:cs typeface="Times New Roman" panose="02020603050405020304" pitchFamily="18" charset="0"/>
              </a:rPr>
              <a:t>trim</a:t>
            </a:r>
            <a:r>
              <a:rPr lang="fr-FR" dirty="0" smtClean="0">
                <a:latin typeface="Times New Roman" panose="02020603050405020304" pitchFamily="18" charset="0"/>
                <a:ea typeface="Calibri" panose="020F0502020204030204" pitchFamily="34" charset="0"/>
                <a:cs typeface="Times New Roman" panose="02020603050405020304" pitchFamily="18" charset="0"/>
              </a:rPr>
              <a:t> tab réduit le moment de charnière, c’est le but recherché. Mais il  réduit aussi l’efficacité de la gouverne car il se braque dans la direction opposée au braquage de  la gouverne.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976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968828" y="1523271"/>
            <a:ext cx="10254344" cy="2508379"/>
          </a:xfrm>
          <a:prstGeom prst="rect">
            <a:avLst/>
          </a:prstGeom>
        </p:spPr>
        <p:txBody>
          <a:bodyPr wrap="square">
            <a:spAutoFit/>
          </a:bodyPr>
          <a:lstStyle/>
          <a:p>
            <a:pPr algn="just">
              <a:spcBef>
                <a:spcPts val="1200"/>
              </a:spcBef>
              <a:spcAft>
                <a:spcPts val="0"/>
              </a:spcAft>
            </a:pPr>
            <a:r>
              <a:rPr lang="fr-FR"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Question 021-0502-0007 </a:t>
            </a:r>
            <a:endParaRPr lang="en-US"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Les avions actuels comportent des becs et des volets  dans le but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 - D’augmenter la portance sans pénaliser la traînée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B - De réduire les vitesses de décollage et d’approche à des valeurs acceptables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C - De réduire les vitesses de décollage, d’approche et d’atterrissage à des valeurs acceptables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D - D’augmenter la traînée à basse vitesse pour favoriser l’atterrissage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1099456" y="4815107"/>
            <a:ext cx="9938657" cy="1000274"/>
          </a:xfrm>
          <a:prstGeom prst="rect">
            <a:avLst/>
          </a:prstGeom>
        </p:spPr>
        <p:txBody>
          <a:bodyPr wrap="square">
            <a:spAutoFit/>
          </a:bodyPr>
          <a:lstStyle/>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Correction C</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Ces dispositifs augmentant la portance de l’aile ils permettent de voler moins vite à une masse donnée, ce qui est indispensable dans les phases de décollage, d’approche et d’atterrissage.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07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1240972" y="635928"/>
            <a:ext cx="10352314" cy="4047262"/>
          </a:xfrm>
          <a:prstGeom prst="rect">
            <a:avLst/>
          </a:prstGeom>
        </p:spPr>
        <p:txBody>
          <a:bodyPr wrap="square">
            <a:spAutoFit/>
          </a:bodyPr>
          <a:lstStyle/>
          <a:p>
            <a:pPr algn="just">
              <a:spcBef>
                <a:spcPts val="1200"/>
              </a:spcBef>
              <a:spcAft>
                <a:spcPts val="0"/>
              </a:spcAft>
            </a:pPr>
            <a:r>
              <a:rPr lang="fr-FR"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Question 021-0502-0026 </a:t>
            </a:r>
            <a:endParaRPr lang="en-US"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En ce qui concerne la compensation de régime d'un avion conventionnel équipé d'un système de commandes de vol irréversibles, quelle affirmation est correcte ou incorrecte: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1 Le point neutre de la sensation musculaire de la commande de profondeur change quand on utilise le </a:t>
            </a:r>
            <a:r>
              <a:rPr lang="fr-FR" dirty="0" err="1">
                <a:latin typeface="Times New Roman" panose="02020603050405020304" pitchFamily="18" charset="0"/>
                <a:ea typeface="Calibri" panose="020F0502020204030204" pitchFamily="34" charset="0"/>
                <a:cs typeface="Times New Roman" panose="02020603050405020304" pitchFamily="18" charset="0"/>
              </a:rPr>
              <a:t>trim</a:t>
            </a:r>
            <a:r>
              <a:rPr lang="fr-FR" dirty="0">
                <a:latin typeface="Times New Roman" panose="02020603050405020304" pitchFamily="18" charset="0"/>
                <a:ea typeface="Calibri" panose="020F0502020204030204" pitchFamily="34" charset="0"/>
                <a:cs typeface="Times New Roman" panose="02020603050405020304" pitchFamily="18" charset="0"/>
              </a:rPr>
              <a:t> de profondeur</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2Le point neutre de la sensation musculaire de la commande d'ailerons change quand on utilise le </a:t>
            </a:r>
            <a:r>
              <a:rPr lang="fr-FR" dirty="0" err="1">
                <a:latin typeface="Times New Roman" panose="02020603050405020304" pitchFamily="18" charset="0"/>
                <a:ea typeface="Calibri" panose="020F0502020204030204" pitchFamily="34" charset="0"/>
                <a:cs typeface="Times New Roman" panose="02020603050405020304" pitchFamily="18" charset="0"/>
              </a:rPr>
              <a:t>trim</a:t>
            </a:r>
            <a:r>
              <a:rPr lang="fr-FR" dirty="0">
                <a:latin typeface="Times New Roman" panose="02020603050405020304" pitchFamily="18" charset="0"/>
                <a:ea typeface="Calibri" panose="020F0502020204030204" pitchFamily="34" charset="0"/>
                <a:cs typeface="Times New Roman" panose="02020603050405020304" pitchFamily="18" charset="0"/>
              </a:rPr>
              <a:t> d'ailerons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 - 1 est correcte 2 est correcte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B - 1 est correcte 2 est incorrecte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C - 1 est incorrecte 2 est incorrecte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D - 1 est incorrecte 2 est correcte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1240972" y="5147526"/>
            <a:ext cx="10112828" cy="1000274"/>
          </a:xfrm>
          <a:prstGeom prst="rect">
            <a:avLst/>
          </a:prstGeom>
        </p:spPr>
        <p:txBody>
          <a:bodyPr wrap="square">
            <a:spAutoFit/>
          </a:bodyPr>
          <a:lstStyle/>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Correction D</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Le </a:t>
            </a:r>
            <a:r>
              <a:rPr lang="fr-FR" dirty="0" err="1" smtClean="0">
                <a:latin typeface="Times New Roman" panose="02020603050405020304" pitchFamily="18" charset="0"/>
                <a:ea typeface="Calibri" panose="020F0502020204030204" pitchFamily="34" charset="0"/>
                <a:cs typeface="Times New Roman" panose="02020603050405020304" pitchFamily="18" charset="0"/>
              </a:rPr>
              <a:t>trim</a:t>
            </a:r>
            <a:r>
              <a:rPr lang="fr-FR" dirty="0" smtClean="0">
                <a:latin typeface="Times New Roman" panose="02020603050405020304" pitchFamily="18" charset="0"/>
                <a:ea typeface="Calibri" panose="020F0502020204030204" pitchFamily="34" charset="0"/>
                <a:cs typeface="Times New Roman" panose="02020603050405020304" pitchFamily="18" charset="0"/>
              </a:rPr>
              <a:t> de la profondeur ne modifie pas le neutre de la sensation musculaire puisqu'il est réalisé en modifiant la position du plan horizontal.</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397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729343" y="812899"/>
            <a:ext cx="10863943" cy="2508379"/>
          </a:xfrm>
          <a:prstGeom prst="rect">
            <a:avLst/>
          </a:prstGeom>
        </p:spPr>
        <p:txBody>
          <a:bodyPr wrap="square">
            <a:spAutoFit/>
          </a:bodyPr>
          <a:lstStyle/>
          <a:p>
            <a:pPr algn="just">
              <a:spcBef>
                <a:spcPts val="1200"/>
              </a:spcBef>
              <a:spcAft>
                <a:spcPts val="0"/>
              </a:spcAft>
            </a:pPr>
            <a:r>
              <a:rPr lang="fr-FR"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Question 021-0502-0031 </a:t>
            </a:r>
            <a:endParaRPr lang="en-US" sz="2400" b="1" kern="0" dirty="0" smtClea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Dans les conceptions les plus courantes, le Plan Horizontal Réglable des gros avions de transport: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 - est mis en mouvement en réponse à des mouvements latéraux du manche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B - est commandé par des vérins hydrauliques (jacks)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C - est mis en mouvement par des volets de compensation hydrauliques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D - compense l'avion grâce à des volets de compensation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1262742" y="4429274"/>
            <a:ext cx="10254343" cy="1354217"/>
          </a:xfrm>
          <a:prstGeom prst="rect">
            <a:avLst/>
          </a:prstGeom>
        </p:spPr>
        <p:txBody>
          <a:bodyPr wrap="square">
            <a:spAutoFit/>
          </a:bodyPr>
          <a:lstStyle/>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Correction B</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 Sur les avions de transport le Plan Horizontal Réglable est généralement commandé par des moteurs hydrauliques agissant sur un système vis/écrou.</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600"/>
              </a:spcAft>
            </a:pPr>
            <a:r>
              <a:rPr lang="fr-FR" dirty="0" smtClean="0">
                <a:latin typeface="Times New Roman" panose="02020603050405020304" pitchFamily="18" charset="0"/>
                <a:ea typeface="Calibri" panose="020F0502020204030204" pitchFamily="34" charset="0"/>
                <a:cs typeface="Times New Roman" panose="02020603050405020304" pitchFamily="18" charset="0"/>
              </a:rPr>
              <a:t>Néanmoins la "bonne" réponse est la seule acceptable.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648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1189</Words>
  <Application>Microsoft Office PowerPoint</Application>
  <PresentationFormat>Grand écran</PresentationFormat>
  <Paragraphs>169</Paragraphs>
  <Slides>18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Arial</vt:lpstr>
      <vt:lpstr>Calibri</vt:lpstr>
      <vt:lpstr>Calibri Light</vt:lpstr>
      <vt:lpstr>Times New Roman</vt:lpstr>
      <vt:lpstr>Thème Office</vt:lpstr>
      <vt:lpstr>Commande de vol secondaires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Ahmed Youssef</dc:creator>
  <cp:lastModifiedBy>Ahmed Youssef</cp:lastModifiedBy>
  <cp:revision>3</cp:revision>
  <dcterms:created xsi:type="dcterms:W3CDTF">2022-09-27T21:26:19Z</dcterms:created>
  <dcterms:modified xsi:type="dcterms:W3CDTF">2022-09-27T21:43:35Z</dcterms:modified>
</cp:coreProperties>
</file>