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3D2E91DD-602F-4344-806D-D4BABB6108FD}" type="datetimeFigureOut">
              <a:rPr lang="en-US" smtClean="0"/>
              <a:t>9/14/2022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273320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D2E91DD-602F-4344-806D-D4BABB6108FD}" type="datetimeFigureOut">
              <a:rPr lang="en-US" smtClean="0"/>
              <a:t>9/14/2022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105947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D2E91DD-602F-4344-806D-D4BABB6108FD}" type="datetimeFigureOut">
              <a:rPr lang="en-US" smtClean="0"/>
              <a:t>9/14/2022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397902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D2E91DD-602F-4344-806D-D4BABB6108FD}" type="datetimeFigureOut">
              <a:rPr lang="en-US" smtClean="0"/>
              <a:t>9/14/2022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197595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3D2E91DD-602F-4344-806D-D4BABB6108FD}" type="datetimeFigureOut">
              <a:rPr lang="en-US" smtClean="0"/>
              <a:t>9/14/2022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201547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D2E91DD-602F-4344-806D-D4BABB6108FD}" type="datetimeFigureOut">
              <a:rPr lang="en-US" smtClean="0"/>
              <a:t>9/14/2022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278546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3D2E91DD-602F-4344-806D-D4BABB6108FD}" type="datetimeFigureOut">
              <a:rPr lang="en-US" smtClean="0"/>
              <a:t>9/14/2022</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135429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3D2E91DD-602F-4344-806D-D4BABB6108FD}" type="datetimeFigureOut">
              <a:rPr lang="en-US" smtClean="0"/>
              <a:t>9/14/2022</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81604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D2E91DD-602F-4344-806D-D4BABB6108FD}" type="datetimeFigureOut">
              <a:rPr lang="en-US" smtClean="0"/>
              <a:t>9/14/2022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88175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D2E91DD-602F-4344-806D-D4BABB6108FD}" type="datetimeFigureOut">
              <a:rPr lang="en-US" smtClean="0"/>
              <a:t>9/14/2022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33251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D2E91DD-602F-4344-806D-D4BABB6108FD}" type="datetimeFigureOut">
              <a:rPr lang="en-US" smtClean="0"/>
              <a:t>9/14/2022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1FA2EBC-5CA7-414D-B209-3391ECC400F9}" type="slidenum">
              <a:rPr lang="en-US" smtClean="0"/>
              <a:t>‹N°›</a:t>
            </a:fld>
            <a:endParaRPr lang="en-US"/>
          </a:p>
        </p:txBody>
      </p:sp>
    </p:spTree>
    <p:extLst>
      <p:ext uri="{BB962C8B-B14F-4D97-AF65-F5344CB8AC3E}">
        <p14:creationId xmlns:p14="http://schemas.microsoft.com/office/powerpoint/2010/main" val="237185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E91DD-602F-4344-806D-D4BABB6108FD}" type="datetimeFigureOut">
              <a:rPr lang="en-US" smtClean="0"/>
              <a:t>9/14/2022</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A2EBC-5CA7-414D-B209-3391ECC400F9}" type="slidenum">
              <a:rPr lang="en-US" smtClean="0"/>
              <a:t>‹N°›</a:t>
            </a:fld>
            <a:endParaRPr lang="en-US"/>
          </a:p>
        </p:txBody>
      </p:sp>
    </p:spTree>
    <p:extLst>
      <p:ext uri="{BB962C8B-B14F-4D97-AF65-F5344CB8AC3E}">
        <p14:creationId xmlns:p14="http://schemas.microsoft.com/office/powerpoint/2010/main" val="79599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kern="1400" spc="-50" dirty="0" err="1">
                <a:latin typeface="Calibri Light" panose="020F0302020204030204" pitchFamily="34" charset="0"/>
                <a:ea typeface="Times New Roman" panose="02020603050405020304" pitchFamily="18" charset="0"/>
                <a:cs typeface="Times New Roman" panose="02020603050405020304" pitchFamily="18" charset="0"/>
              </a:rPr>
              <a:t>Hydraulic</a:t>
            </a:r>
            <a:r>
              <a:rPr lang="fr-FR" kern="1400" spc="-50" dirty="0">
                <a:latin typeface="Calibri Light" panose="020F0302020204030204" pitchFamily="34" charset="0"/>
                <a:ea typeface="Times New Roman" panose="02020603050405020304" pitchFamily="18" charset="0"/>
                <a:cs typeface="Times New Roman" panose="02020603050405020304" pitchFamily="18" charset="0"/>
              </a:rPr>
              <a:t> </a:t>
            </a:r>
            <a:r>
              <a:rPr lang="fr-FR" kern="1400" spc="-50" dirty="0" err="1">
                <a:latin typeface="Calibri Light" panose="020F0302020204030204" pitchFamily="34" charset="0"/>
                <a:ea typeface="Times New Roman" panose="02020603050405020304" pitchFamily="18" charset="0"/>
                <a:cs typeface="Times New Roman" panose="02020603050405020304" pitchFamily="18" charset="0"/>
              </a:rPr>
              <a:t>systems</a:t>
            </a:r>
            <a:r>
              <a:rPr lang="en-US" kern="1400" spc="-50" dirty="0">
                <a:latin typeface="Calibri Light" panose="020F0302020204030204" pitchFamily="34" charset="0"/>
                <a:ea typeface="Times New Roman" panose="02020603050405020304" pitchFamily="18" charset="0"/>
                <a:cs typeface="Times New Roman" panose="02020603050405020304" pitchFamily="18" charset="0"/>
              </a:rPr>
              <a:t/>
            </a:r>
            <a:br>
              <a:rPr lang="en-US" kern="1400" spc="-50" dirty="0">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3384669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35033" y="3193380"/>
            <a:ext cx="9904021"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Correction </a:t>
            </a:r>
            <a:r>
              <a:rPr lang="fr-FR" dirty="0"/>
              <a:t>	C</a:t>
            </a:r>
            <a:endParaRPr lang="en-US" dirty="0"/>
          </a:p>
          <a:p>
            <a:r>
              <a:rPr lang="fr-FR" dirty="0"/>
              <a:t>Un régulateur doit être associé à une pompe à débit constant afin d’obtenir un débit utile (dans le circuit) adapté aux besoins des servitudes tout en maintenant la pression constante. On rappelle que le régulateur met au retour une partie du débit de la pompe si celui-ci est supérieur au besoin des servitudes</a:t>
            </a:r>
            <a:endParaRPr lang="en-US" dirty="0"/>
          </a:p>
        </p:txBody>
      </p:sp>
      <p:sp>
        <p:nvSpPr>
          <p:cNvPr id="6" name="Rectangle 5"/>
          <p:cNvSpPr/>
          <p:nvPr/>
        </p:nvSpPr>
        <p:spPr>
          <a:xfrm>
            <a:off x="1504208" y="1174299"/>
            <a:ext cx="97536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Un régulateur hydraulique est utilisé :</a:t>
            </a:r>
            <a:endParaRPr lang="en-US" dirty="0"/>
          </a:p>
          <a:p>
            <a:r>
              <a:rPr lang="fr-FR" dirty="0" smtClean="0"/>
              <a:t>A </a:t>
            </a:r>
            <a:r>
              <a:rPr lang="fr-FR" dirty="0"/>
              <a:t>- Dans aucun des deux</a:t>
            </a:r>
            <a:endParaRPr lang="en-US" dirty="0"/>
          </a:p>
          <a:p>
            <a:r>
              <a:rPr lang="fr-FR" dirty="0" smtClean="0"/>
              <a:t>B </a:t>
            </a:r>
            <a:r>
              <a:rPr lang="fr-FR" dirty="0"/>
              <a:t>- Dans les deux cas</a:t>
            </a:r>
            <a:endParaRPr lang="en-US" dirty="0"/>
          </a:p>
          <a:p>
            <a:r>
              <a:rPr lang="fr-FR" dirty="0" smtClean="0"/>
              <a:t>C </a:t>
            </a:r>
            <a:r>
              <a:rPr lang="fr-FR" dirty="0"/>
              <a:t>- Avec un système de génération à débit constant</a:t>
            </a:r>
            <a:endParaRPr lang="en-US" dirty="0"/>
          </a:p>
          <a:p>
            <a:r>
              <a:rPr lang="fr-FR" dirty="0" smtClean="0"/>
              <a:t>D </a:t>
            </a:r>
            <a:r>
              <a:rPr lang="fr-FR" dirty="0"/>
              <a:t>- Avec un système de génération à pression constante </a:t>
            </a:r>
            <a:endParaRPr lang="en-US" dirty="0"/>
          </a:p>
        </p:txBody>
      </p:sp>
    </p:spTree>
    <p:extLst>
      <p:ext uri="{BB962C8B-B14F-4D97-AF65-F5344CB8AC3E}">
        <p14:creationId xmlns:p14="http://schemas.microsoft.com/office/powerpoint/2010/main" val="421968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0462" y="1237957"/>
            <a:ext cx="9100458"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Un sélecteur  (distributeur) a pour fonction de :</a:t>
            </a:r>
            <a:endParaRPr lang="en-US" dirty="0"/>
          </a:p>
          <a:p>
            <a:r>
              <a:rPr lang="fr-FR" dirty="0" smtClean="0"/>
              <a:t>A </a:t>
            </a:r>
            <a:r>
              <a:rPr lang="fr-FR" dirty="0"/>
              <a:t>- Mettre en communication le circuit de pression avec l’un ou l’autre côté d’un vérin</a:t>
            </a:r>
            <a:endParaRPr lang="en-US" dirty="0"/>
          </a:p>
          <a:p>
            <a:r>
              <a:rPr lang="fr-FR" dirty="0" smtClean="0"/>
              <a:t>B </a:t>
            </a:r>
            <a:r>
              <a:rPr lang="fr-FR" dirty="0"/>
              <a:t>- Sélectionner le système que la pompe doit alimenter en pression</a:t>
            </a:r>
            <a:endParaRPr lang="en-US" dirty="0"/>
          </a:p>
          <a:p>
            <a:r>
              <a:rPr lang="fr-FR" dirty="0" smtClean="0"/>
              <a:t>C </a:t>
            </a:r>
            <a:r>
              <a:rPr lang="fr-FR" dirty="0"/>
              <a:t>- Mettre automatiquement en pression le système hydraulique</a:t>
            </a:r>
            <a:endParaRPr lang="en-US" dirty="0"/>
          </a:p>
          <a:p>
            <a:r>
              <a:rPr lang="fr-FR" dirty="0" smtClean="0"/>
              <a:t>D </a:t>
            </a:r>
            <a:r>
              <a:rPr lang="fr-FR" dirty="0"/>
              <a:t>- Mettre au retour le fluide hydraulique si la pression est excessive </a:t>
            </a:r>
            <a:endParaRPr lang="en-US" dirty="0"/>
          </a:p>
        </p:txBody>
      </p:sp>
      <p:sp>
        <p:nvSpPr>
          <p:cNvPr id="6" name="Rectangle 5"/>
          <p:cNvSpPr/>
          <p:nvPr/>
        </p:nvSpPr>
        <p:spPr>
          <a:xfrm>
            <a:off x="1499671" y="4042923"/>
            <a:ext cx="910045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A</a:t>
            </a:r>
            <a:endParaRPr lang="en-US" dirty="0"/>
          </a:p>
          <a:p>
            <a:r>
              <a:rPr lang="fr-FR" dirty="0"/>
              <a:t>Un sélecteur permet de diriger la pression hydraulique sur l’un ou l’autre côté  d’un vérin double effet et ainsi d’inverser son mouvement.</a:t>
            </a:r>
            <a:endParaRPr lang="en-US" dirty="0"/>
          </a:p>
        </p:txBody>
      </p:sp>
    </p:spTree>
    <p:extLst>
      <p:ext uri="{BB962C8B-B14F-4D97-AF65-F5344CB8AC3E}">
        <p14:creationId xmlns:p14="http://schemas.microsoft.com/office/powerpoint/2010/main" val="178715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0021" y="1044085"/>
            <a:ext cx="10949048"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Les différents types de liquides hydrauliques peuvent être mélangés. Cette affirmation est:</a:t>
            </a:r>
            <a:endParaRPr lang="en-US" dirty="0"/>
          </a:p>
          <a:p>
            <a:r>
              <a:rPr lang="fr-FR" dirty="0" smtClean="0"/>
              <a:t>A </a:t>
            </a:r>
            <a:r>
              <a:rPr lang="fr-FR" dirty="0"/>
              <a:t>- vraie</a:t>
            </a:r>
            <a:endParaRPr lang="en-US" dirty="0"/>
          </a:p>
          <a:p>
            <a:r>
              <a:rPr lang="fr-FR" dirty="0" smtClean="0"/>
              <a:t>B </a:t>
            </a:r>
            <a:r>
              <a:rPr lang="fr-FR" dirty="0"/>
              <a:t>- vraie: mais seuls les liquides végétaux et minéraux peuvent être mélangés. Les liquides synthétiques destinés aux systèmes à haute performance ne doivent pas être mélangés avec tout autre type de liquide.</a:t>
            </a:r>
            <a:endParaRPr lang="en-US" dirty="0"/>
          </a:p>
          <a:p>
            <a:r>
              <a:rPr lang="fr-FR" dirty="0" smtClean="0"/>
              <a:t>C </a:t>
            </a:r>
            <a:r>
              <a:rPr lang="fr-FR" dirty="0"/>
              <a:t>- fausse</a:t>
            </a:r>
            <a:endParaRPr lang="en-US" dirty="0"/>
          </a:p>
          <a:p>
            <a:r>
              <a:rPr lang="fr-FR" dirty="0" smtClean="0"/>
              <a:t>D </a:t>
            </a:r>
            <a:r>
              <a:rPr lang="fr-FR" dirty="0"/>
              <a:t>- vraie: les liquides hydrauliques synthétiques et minéraux peuvent être mélangés mais les liquides végétaux ne peuvent être mélangés avec aucun autre type de liquide</a:t>
            </a:r>
            <a:r>
              <a:rPr lang="fr-FR" dirty="0" smtClean="0"/>
              <a:t>.</a:t>
            </a:r>
            <a:endParaRPr lang="en-US" dirty="0"/>
          </a:p>
        </p:txBody>
      </p:sp>
      <p:sp>
        <p:nvSpPr>
          <p:cNvPr id="6" name="Rectangle 5"/>
          <p:cNvSpPr/>
          <p:nvPr/>
        </p:nvSpPr>
        <p:spPr>
          <a:xfrm>
            <a:off x="760021" y="4291233"/>
            <a:ext cx="10695131"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C</a:t>
            </a:r>
            <a:endParaRPr lang="en-US" dirty="0"/>
          </a:p>
          <a:p>
            <a:r>
              <a:rPr lang="fr-FR" dirty="0"/>
              <a:t>Les liquides hydrauliques utilisés dans l'aviation c'est à dire les liquides synthétiques et  minéraux, ne doivent pas être mélangés.</a:t>
            </a:r>
            <a:endParaRPr lang="en-US" dirty="0"/>
          </a:p>
        </p:txBody>
      </p:sp>
    </p:spTree>
    <p:extLst>
      <p:ext uri="{BB962C8B-B14F-4D97-AF65-F5344CB8AC3E}">
        <p14:creationId xmlns:p14="http://schemas.microsoft.com/office/powerpoint/2010/main" val="334044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0645" y="1229948"/>
            <a:ext cx="1081842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Dans un circuit hydraulique, une fuite interne causera:</a:t>
            </a:r>
            <a:endParaRPr lang="en-US" dirty="0"/>
          </a:p>
          <a:p>
            <a:r>
              <a:rPr lang="fr-FR" dirty="0" smtClean="0"/>
              <a:t>A </a:t>
            </a:r>
            <a:r>
              <a:rPr lang="fr-FR" dirty="0"/>
              <a:t>- Une diminution de la température du liquide</a:t>
            </a:r>
            <a:endParaRPr lang="en-US" dirty="0"/>
          </a:p>
          <a:p>
            <a:r>
              <a:rPr lang="fr-FR" dirty="0" smtClean="0"/>
              <a:t>B </a:t>
            </a:r>
            <a:r>
              <a:rPr lang="fr-FR" dirty="0"/>
              <a:t>- Une augmentation de la température du liquide</a:t>
            </a:r>
            <a:endParaRPr lang="en-US" dirty="0"/>
          </a:p>
          <a:p>
            <a:r>
              <a:rPr lang="fr-FR" dirty="0" smtClean="0"/>
              <a:t>C </a:t>
            </a:r>
            <a:r>
              <a:rPr lang="fr-FR" dirty="0"/>
              <a:t>- Une augmentation de la pression du liquide</a:t>
            </a:r>
            <a:endParaRPr lang="en-US" dirty="0"/>
          </a:p>
          <a:p>
            <a:r>
              <a:rPr lang="fr-FR" dirty="0" smtClean="0"/>
              <a:t>D </a:t>
            </a:r>
            <a:r>
              <a:rPr lang="fr-FR" dirty="0"/>
              <a:t>- Une perte de </a:t>
            </a:r>
            <a:r>
              <a:rPr lang="fr-FR" dirty="0" smtClean="0"/>
              <a:t>liquide</a:t>
            </a:r>
            <a:endParaRPr lang="en-US" dirty="0"/>
          </a:p>
        </p:txBody>
      </p:sp>
      <p:sp>
        <p:nvSpPr>
          <p:cNvPr id="6" name="Rectangle 5"/>
          <p:cNvSpPr/>
          <p:nvPr/>
        </p:nvSpPr>
        <p:spPr>
          <a:xfrm>
            <a:off x="700645" y="3715619"/>
            <a:ext cx="1081842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B</a:t>
            </a:r>
            <a:endParaRPr lang="en-US" dirty="0"/>
          </a:p>
          <a:p>
            <a:r>
              <a:rPr lang="fr-FR" dirty="0"/>
              <a:t>Une fuite interne est un manque d’étanchéité entre de circuit de pression et le circuit de retour, par exemple un clapet de surpression ou sur un piston de vérin. Ce type de panne entraîne un « laminage » du liquide au niveau de l’orifice de fuite et donc son échauffement.</a:t>
            </a:r>
            <a:endParaRPr lang="en-US" dirty="0"/>
          </a:p>
        </p:txBody>
      </p:sp>
    </p:spTree>
    <p:extLst>
      <p:ext uri="{BB962C8B-B14F-4D97-AF65-F5344CB8AC3E}">
        <p14:creationId xmlns:p14="http://schemas.microsoft.com/office/powerpoint/2010/main" val="147072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3772" y="925056"/>
            <a:ext cx="1042653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rôle de la bâche hydraulique est le suivant :</a:t>
            </a:r>
            <a:endParaRPr lang="en-US" dirty="0"/>
          </a:p>
          <a:p>
            <a:r>
              <a:rPr lang="fr-FR" dirty="0"/>
              <a:t>	A - Servir de chambre d‘expansion quand le volume du liquide augmente avec la température</a:t>
            </a:r>
            <a:endParaRPr lang="en-US" dirty="0"/>
          </a:p>
          <a:p>
            <a:r>
              <a:rPr lang="fr-FR" dirty="0"/>
              <a:t>	B - Stocker le liquide hydraulique</a:t>
            </a:r>
            <a:endParaRPr lang="en-US" dirty="0"/>
          </a:p>
          <a:p>
            <a:r>
              <a:rPr lang="fr-FR" dirty="0"/>
              <a:t>	C - Toutes les propositions sont exactes</a:t>
            </a:r>
            <a:endParaRPr lang="en-US" dirty="0"/>
          </a:p>
          <a:p>
            <a:r>
              <a:rPr lang="fr-FR" dirty="0"/>
              <a:t>	D - Assurer un dégazage du liquide hydraulique </a:t>
            </a:r>
            <a:endParaRPr lang="en-US" dirty="0"/>
          </a:p>
        </p:txBody>
      </p:sp>
      <p:sp>
        <p:nvSpPr>
          <p:cNvPr id="6" name="Rectangle 5"/>
          <p:cNvSpPr/>
          <p:nvPr/>
        </p:nvSpPr>
        <p:spPr>
          <a:xfrm>
            <a:off x="783772" y="2967335"/>
            <a:ext cx="1052153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C</a:t>
            </a:r>
            <a:endParaRPr lang="en-US" dirty="0"/>
          </a:p>
          <a:p>
            <a:r>
              <a:rPr lang="fr-FR" dirty="0"/>
              <a:t>Les bâches hydrauliques remplissent tous ces rôles, de plus elles sont pressurisées pour éviter la cavitation des pompes.</a:t>
            </a:r>
            <a:endParaRPr lang="en-US" dirty="0"/>
          </a:p>
        </p:txBody>
      </p:sp>
    </p:spTree>
    <p:extLst>
      <p:ext uri="{BB962C8B-B14F-4D97-AF65-F5344CB8AC3E}">
        <p14:creationId xmlns:p14="http://schemas.microsoft.com/office/powerpoint/2010/main" val="162512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0042" y="680092"/>
            <a:ext cx="9832767"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Les </a:t>
            </a:r>
            <a:r>
              <a:rPr lang="fr-FR" dirty="0"/>
              <a:t>fluides hydrauliques doivent avoir les caractéristiques suivantes :</a:t>
            </a:r>
            <a:endParaRPr lang="en-US" dirty="0"/>
          </a:p>
          <a:p>
            <a:r>
              <a:rPr lang="fr-FR" dirty="0" smtClean="0"/>
              <a:t>1 </a:t>
            </a:r>
            <a:r>
              <a:rPr lang="fr-FR" dirty="0"/>
              <a:t>stabilité thermique</a:t>
            </a:r>
            <a:endParaRPr lang="en-US" dirty="0"/>
          </a:p>
          <a:p>
            <a:r>
              <a:rPr lang="fr-FR" dirty="0" smtClean="0"/>
              <a:t>2 </a:t>
            </a:r>
            <a:r>
              <a:rPr lang="fr-FR" dirty="0"/>
              <a:t>faible corrosivité</a:t>
            </a:r>
            <a:endParaRPr lang="en-US" dirty="0"/>
          </a:p>
          <a:p>
            <a:r>
              <a:rPr lang="fr-FR" dirty="0" smtClean="0"/>
              <a:t>3 </a:t>
            </a:r>
            <a:r>
              <a:rPr lang="fr-FR" dirty="0"/>
              <a:t>haut point d'éclair</a:t>
            </a:r>
            <a:endParaRPr lang="en-US" dirty="0"/>
          </a:p>
          <a:p>
            <a:r>
              <a:rPr lang="fr-FR" dirty="0" smtClean="0"/>
              <a:t>4 </a:t>
            </a:r>
            <a:r>
              <a:rPr lang="fr-FR" dirty="0"/>
              <a:t>haute compressibilité</a:t>
            </a:r>
            <a:endParaRPr lang="en-US" dirty="0"/>
          </a:p>
          <a:p>
            <a:r>
              <a:rPr lang="fr-FR" dirty="0" smtClean="0"/>
              <a:t>5 </a:t>
            </a:r>
            <a:r>
              <a:rPr lang="fr-FR" dirty="0"/>
              <a:t>haute volatilité</a:t>
            </a:r>
            <a:endParaRPr lang="en-US" dirty="0"/>
          </a:p>
          <a:p>
            <a:r>
              <a:rPr lang="fr-FR" dirty="0"/>
              <a:t>La combinaison regroupant toutes les affirmations correctes est :</a:t>
            </a:r>
            <a:endParaRPr lang="en-US" dirty="0"/>
          </a:p>
          <a:p>
            <a:r>
              <a:rPr lang="en-US" dirty="0" smtClean="0"/>
              <a:t>A </a:t>
            </a:r>
            <a:r>
              <a:rPr lang="en-US" dirty="0"/>
              <a:t>- 1,2,3</a:t>
            </a:r>
          </a:p>
          <a:p>
            <a:r>
              <a:rPr lang="en-US" dirty="0" smtClean="0"/>
              <a:t>B </a:t>
            </a:r>
            <a:r>
              <a:rPr lang="en-US" dirty="0"/>
              <a:t>- 2,3,4</a:t>
            </a:r>
          </a:p>
          <a:p>
            <a:r>
              <a:rPr lang="en-US" dirty="0" smtClean="0"/>
              <a:t>C </a:t>
            </a:r>
            <a:r>
              <a:rPr lang="en-US" dirty="0"/>
              <a:t>- 1,2,5</a:t>
            </a:r>
          </a:p>
          <a:p>
            <a:r>
              <a:rPr lang="fr-FR" dirty="0" smtClean="0"/>
              <a:t>D </a:t>
            </a:r>
            <a:r>
              <a:rPr lang="fr-FR" dirty="0"/>
              <a:t>- 1,3,4 </a:t>
            </a:r>
            <a:endParaRPr lang="en-US" dirty="0"/>
          </a:p>
          <a:p>
            <a:endParaRPr lang="en-US" dirty="0"/>
          </a:p>
        </p:txBody>
      </p:sp>
      <p:sp>
        <p:nvSpPr>
          <p:cNvPr id="5" name="Rectangle 4"/>
          <p:cNvSpPr/>
          <p:nvPr/>
        </p:nvSpPr>
        <p:spPr>
          <a:xfrm>
            <a:off x="1520042" y="4488022"/>
            <a:ext cx="983276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A</a:t>
            </a:r>
            <a:endParaRPr lang="en-US" dirty="0"/>
          </a:p>
          <a:p>
            <a:r>
              <a:rPr lang="fr-FR" dirty="0"/>
              <a:t>Les fluides hydrauliques utilisés dans les avions sont résistants aux contraintes thermiques, n'agressent pas les matériaux avec lesquels ils sont en contact, peu inflammables.</a:t>
            </a:r>
            <a:endParaRPr lang="en-US" dirty="0"/>
          </a:p>
        </p:txBody>
      </p:sp>
    </p:spTree>
    <p:extLst>
      <p:ext uri="{BB962C8B-B14F-4D97-AF65-F5344CB8AC3E}">
        <p14:creationId xmlns:p14="http://schemas.microsoft.com/office/powerpoint/2010/main" val="378348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2890" y="375868"/>
            <a:ext cx="10343408"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circuit hydraulique qui fonctionne correctement correspond à la :</a:t>
            </a:r>
            <a:endParaRPr lang="en-US" dirty="0"/>
          </a:p>
          <a:p>
            <a:r>
              <a:rPr lang="fr-FR" dirty="0" smtClean="0"/>
              <a:t>A </a:t>
            </a:r>
            <a:r>
              <a:rPr lang="fr-FR" dirty="0"/>
              <a:t>- Figure D</a:t>
            </a:r>
            <a:endParaRPr lang="en-US" dirty="0"/>
          </a:p>
          <a:p>
            <a:r>
              <a:rPr lang="fr-FR" dirty="0" smtClean="0"/>
              <a:t>B </a:t>
            </a:r>
            <a:r>
              <a:rPr lang="fr-FR" dirty="0"/>
              <a:t>- Figure C</a:t>
            </a:r>
            <a:endParaRPr lang="en-US" dirty="0"/>
          </a:p>
          <a:p>
            <a:r>
              <a:rPr lang="fr-FR" dirty="0" smtClean="0"/>
              <a:t>C </a:t>
            </a:r>
            <a:r>
              <a:rPr lang="fr-FR" dirty="0"/>
              <a:t>- Figure B</a:t>
            </a:r>
            <a:endParaRPr lang="en-US" dirty="0"/>
          </a:p>
          <a:p>
            <a:r>
              <a:rPr lang="fr-FR" dirty="0" smtClean="0"/>
              <a:t>D </a:t>
            </a:r>
            <a:r>
              <a:rPr lang="fr-FR" dirty="0"/>
              <a:t>- Figure </a:t>
            </a:r>
            <a:r>
              <a:rPr lang="fr-FR" dirty="0" smtClean="0"/>
              <a:t>A</a:t>
            </a:r>
            <a:endParaRPr lang="en-US" dirty="0"/>
          </a:p>
        </p:txBody>
      </p:sp>
      <p:sp>
        <p:nvSpPr>
          <p:cNvPr id="6" name="Rectangle 5"/>
          <p:cNvSpPr/>
          <p:nvPr/>
        </p:nvSpPr>
        <p:spPr>
          <a:xfrm>
            <a:off x="1420091" y="5446309"/>
            <a:ext cx="1034340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C</a:t>
            </a:r>
            <a:endParaRPr lang="en-US" dirty="0"/>
          </a:p>
          <a:p>
            <a:r>
              <a:rPr lang="fr-FR" dirty="0"/>
              <a:t>La présence d’un clapet anti-retour en sortie de pompe est le point clé qui permet d’éliminer les autres propositions.</a:t>
            </a:r>
            <a:endParaRPr lang="en-US" dirty="0"/>
          </a:p>
        </p:txBody>
      </p:sp>
      <p:pic>
        <p:nvPicPr>
          <p:cNvPr id="7" name="Imag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8602" y="2139632"/>
            <a:ext cx="4317456" cy="2922225"/>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18654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3148" y="628173"/>
            <a:ext cx="10664041"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021-0302-0072 </a:t>
            </a:r>
            <a:endParaRPr lang="en-US" b="1" dirty="0"/>
          </a:p>
          <a:p>
            <a:r>
              <a:rPr lang="fr-FR" dirty="0"/>
              <a:t>Comment la pression d'un </a:t>
            </a:r>
            <a:r>
              <a:rPr lang="fr-FR" dirty="0" err="1"/>
              <a:t>fuide</a:t>
            </a:r>
            <a:r>
              <a:rPr lang="fr-FR" dirty="0"/>
              <a:t> hydraulique est-elle </a:t>
            </a:r>
            <a:r>
              <a:rPr lang="fr-FR" dirty="0" err="1"/>
              <a:t>iindiquée</a:t>
            </a:r>
            <a:r>
              <a:rPr lang="fr-FR" dirty="0"/>
              <a:t> dans un avion de transport?</a:t>
            </a:r>
            <a:endParaRPr lang="en-US" dirty="0"/>
          </a:p>
          <a:p>
            <a:r>
              <a:rPr lang="fr-FR" dirty="0"/>
              <a:t>	A - par un capteur de pression</a:t>
            </a:r>
            <a:endParaRPr lang="en-US" dirty="0"/>
          </a:p>
          <a:p>
            <a:r>
              <a:rPr lang="fr-FR" dirty="0"/>
              <a:t>	B - par un tube de Bourdon et des engrenages</a:t>
            </a:r>
            <a:endParaRPr lang="en-US" dirty="0"/>
          </a:p>
          <a:p>
            <a:r>
              <a:rPr lang="fr-FR" dirty="0"/>
              <a:t>	C - par une capsule anéroïde et des engrenages</a:t>
            </a:r>
            <a:endParaRPr lang="en-US" dirty="0"/>
          </a:p>
          <a:p>
            <a:r>
              <a:rPr lang="fr-FR" dirty="0"/>
              <a:t>	D - par un dispositif capacitif </a:t>
            </a:r>
            <a:endParaRPr lang="en-US" dirty="0"/>
          </a:p>
        </p:txBody>
      </p:sp>
      <p:sp>
        <p:nvSpPr>
          <p:cNvPr id="5" name="Rectangle 4"/>
          <p:cNvSpPr/>
          <p:nvPr/>
        </p:nvSpPr>
        <p:spPr>
          <a:xfrm>
            <a:off x="843148" y="3818355"/>
            <a:ext cx="10664041"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A</a:t>
            </a:r>
            <a:endParaRPr lang="en-US" dirty="0"/>
          </a:p>
          <a:p>
            <a:r>
              <a:rPr lang="fr-FR" dirty="0"/>
              <a:t>la 'bonne" réponse ne nous éclaire pas sur le type de capteur....</a:t>
            </a:r>
            <a:endParaRPr lang="en-US" dirty="0"/>
          </a:p>
        </p:txBody>
      </p:sp>
    </p:spTree>
    <p:extLst>
      <p:ext uri="{BB962C8B-B14F-4D97-AF65-F5344CB8AC3E}">
        <p14:creationId xmlns:p14="http://schemas.microsoft.com/office/powerpoint/2010/main" val="39200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8151" y="707571"/>
            <a:ext cx="10414659"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021-0302-0038 </a:t>
            </a:r>
            <a:endParaRPr lang="en-US" b="1" dirty="0"/>
          </a:p>
          <a:p>
            <a:r>
              <a:rPr lang="fr-FR" dirty="0"/>
              <a:t>Si une pompe hydraulique se bloque pendant son fonctionnement :</a:t>
            </a:r>
            <a:endParaRPr lang="en-US" dirty="0"/>
          </a:p>
          <a:p>
            <a:r>
              <a:rPr lang="fr-FR" dirty="0" smtClean="0"/>
              <a:t>A </a:t>
            </a:r>
            <a:r>
              <a:rPr lang="fr-FR" dirty="0"/>
              <a:t>- L’arbre fusible se brisera pour protéger le boîtier d’entraînement</a:t>
            </a:r>
            <a:endParaRPr lang="en-US" dirty="0"/>
          </a:p>
          <a:p>
            <a:r>
              <a:rPr lang="fr-FR" dirty="0" smtClean="0"/>
              <a:t>B </a:t>
            </a:r>
            <a:r>
              <a:rPr lang="fr-FR" dirty="0"/>
              <a:t>- Le barillet tournera librement délestant de ce fait le boîtier d’entraînement</a:t>
            </a:r>
            <a:endParaRPr lang="en-US" dirty="0"/>
          </a:p>
          <a:p>
            <a:r>
              <a:rPr lang="fr-FR" dirty="0" smtClean="0"/>
              <a:t>C </a:t>
            </a:r>
            <a:r>
              <a:rPr lang="fr-FR" dirty="0"/>
              <a:t>- Un voyant rouge indiquera l’anomalie à l’équipage</a:t>
            </a:r>
            <a:endParaRPr lang="en-US" dirty="0"/>
          </a:p>
          <a:p>
            <a:r>
              <a:rPr lang="fr-FR" dirty="0" smtClean="0"/>
              <a:t>D </a:t>
            </a:r>
            <a:r>
              <a:rPr lang="fr-FR" dirty="0"/>
              <a:t>- L’embrayage désaccouplera la pompe du boîtier d’entraînement </a:t>
            </a:r>
            <a:endParaRPr lang="en-US" dirty="0"/>
          </a:p>
          <a:p>
            <a:endParaRPr lang="en-US" dirty="0"/>
          </a:p>
        </p:txBody>
      </p:sp>
      <p:sp>
        <p:nvSpPr>
          <p:cNvPr id="5" name="Rectangle 4"/>
          <p:cNvSpPr/>
          <p:nvPr/>
        </p:nvSpPr>
        <p:spPr>
          <a:xfrm>
            <a:off x="938151" y="4475502"/>
            <a:ext cx="10414659"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A</a:t>
            </a:r>
            <a:endParaRPr lang="en-US" dirty="0"/>
          </a:p>
          <a:p>
            <a:r>
              <a:rPr lang="fr-FR" dirty="0"/>
              <a:t>Tous les équipements entraînés par le boîtier accessoires possèdent ce type de protection par axe fusible</a:t>
            </a:r>
            <a:endParaRPr lang="en-US" dirty="0"/>
          </a:p>
        </p:txBody>
      </p:sp>
    </p:spTree>
    <p:extLst>
      <p:ext uri="{BB962C8B-B14F-4D97-AF65-F5344CB8AC3E}">
        <p14:creationId xmlns:p14="http://schemas.microsoft.com/office/powerpoint/2010/main" val="6089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6270" y="632176"/>
            <a:ext cx="1110342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021-0302-0040 </a:t>
            </a:r>
            <a:endParaRPr lang="en-US" b="1" dirty="0"/>
          </a:p>
          <a:p>
            <a:r>
              <a:rPr lang="fr-FR" dirty="0"/>
              <a:t>Quand on met en pression un circuit hydraulique, le niveau dans la bâche :</a:t>
            </a:r>
            <a:endParaRPr lang="en-US" dirty="0"/>
          </a:p>
          <a:p>
            <a:r>
              <a:rPr lang="fr-FR" dirty="0" smtClean="0"/>
              <a:t>A </a:t>
            </a:r>
            <a:r>
              <a:rPr lang="fr-FR" dirty="0"/>
              <a:t>- Augmente </a:t>
            </a:r>
            <a:r>
              <a:rPr lang="fr-FR" dirty="0" err="1"/>
              <a:t>intialement</a:t>
            </a:r>
            <a:r>
              <a:rPr lang="fr-FR" dirty="0"/>
              <a:t> avec la mise en pression</a:t>
            </a:r>
            <a:endParaRPr lang="en-US" dirty="0"/>
          </a:p>
          <a:p>
            <a:r>
              <a:rPr lang="fr-FR" dirty="0" smtClean="0"/>
              <a:t>B </a:t>
            </a:r>
            <a:r>
              <a:rPr lang="fr-FR" dirty="0"/>
              <a:t>- Décroît légèrement</a:t>
            </a:r>
            <a:endParaRPr lang="en-US" dirty="0"/>
          </a:p>
          <a:p>
            <a:r>
              <a:rPr lang="fr-FR" dirty="0" smtClean="0"/>
              <a:t>C </a:t>
            </a:r>
            <a:r>
              <a:rPr lang="fr-FR" dirty="0"/>
              <a:t>- Diminue puisque la température diminue</a:t>
            </a:r>
            <a:endParaRPr lang="en-US" dirty="0"/>
          </a:p>
          <a:p>
            <a:r>
              <a:rPr lang="fr-FR" dirty="0" smtClean="0"/>
              <a:t>D </a:t>
            </a:r>
            <a:r>
              <a:rPr lang="fr-FR" dirty="0"/>
              <a:t>- Ne varie pas </a:t>
            </a:r>
            <a:endParaRPr lang="en-US" dirty="0"/>
          </a:p>
        </p:txBody>
      </p:sp>
      <p:sp>
        <p:nvSpPr>
          <p:cNvPr id="5" name="Rectangle 4"/>
          <p:cNvSpPr/>
          <p:nvPr/>
        </p:nvSpPr>
        <p:spPr>
          <a:xfrm>
            <a:off x="736270" y="3584851"/>
            <a:ext cx="11103429"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B</a:t>
            </a:r>
            <a:endParaRPr lang="en-US" dirty="0"/>
          </a:p>
          <a:p>
            <a:r>
              <a:rPr lang="fr-FR" dirty="0"/>
              <a:t>Le niveau décroît légèrement à cause du remplissage des accumulateurs.</a:t>
            </a:r>
            <a:endParaRPr lang="en-US" dirty="0"/>
          </a:p>
        </p:txBody>
      </p:sp>
    </p:spTree>
    <p:extLst>
      <p:ext uri="{BB962C8B-B14F-4D97-AF65-F5344CB8AC3E}">
        <p14:creationId xmlns:p14="http://schemas.microsoft.com/office/powerpoint/2010/main" val="24328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368738"/>
            <a:ext cx="10863943"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smtClean="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filtration du liquide hydraulique est assurée par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L’usage de boites scellées pour le remplissage du circuit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Un filtre uniquement sur le circuit retour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Des filtres sur les circuits pression et retour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Un filtre uniquement sur le circuit de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735059" y="4220894"/>
            <a:ext cx="218521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187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3771" y="1443841"/>
            <a:ext cx="1059278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021-0302-0010 </a:t>
            </a:r>
            <a:endParaRPr lang="en-US" b="1" dirty="0"/>
          </a:p>
          <a:p>
            <a:r>
              <a:rPr lang="fr-FR" dirty="0"/>
              <a:t>Une des fonction d'un accumulateur dans un circuit hydraulique est:</a:t>
            </a:r>
            <a:endParaRPr lang="en-US" dirty="0"/>
          </a:p>
          <a:p>
            <a:r>
              <a:rPr lang="fr-FR" dirty="0"/>
              <a:t>	A - Stocker du liquide</a:t>
            </a:r>
            <a:endParaRPr lang="en-US" dirty="0"/>
          </a:p>
          <a:p>
            <a:r>
              <a:rPr lang="fr-FR" dirty="0"/>
              <a:t>	B - Amortir les à-coups de pression dans le système</a:t>
            </a:r>
            <a:endParaRPr lang="en-US" dirty="0"/>
          </a:p>
          <a:p>
            <a:r>
              <a:rPr lang="fr-FR" dirty="0"/>
              <a:t>	C - Faire fonction de valve de surpression</a:t>
            </a:r>
            <a:endParaRPr lang="en-US" dirty="0"/>
          </a:p>
          <a:p>
            <a:r>
              <a:rPr lang="fr-FR" dirty="0"/>
              <a:t>	D - Stocker de la pression </a:t>
            </a:r>
            <a:endParaRPr lang="en-US" dirty="0"/>
          </a:p>
        </p:txBody>
      </p:sp>
      <p:sp>
        <p:nvSpPr>
          <p:cNvPr id="5" name="Rectangle 4"/>
          <p:cNvSpPr/>
          <p:nvPr/>
        </p:nvSpPr>
        <p:spPr>
          <a:xfrm>
            <a:off x="783771" y="3707749"/>
            <a:ext cx="10592789"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B</a:t>
            </a:r>
            <a:endParaRPr lang="en-US" dirty="0"/>
          </a:p>
          <a:p>
            <a:r>
              <a:rPr lang="fr-FR" dirty="0"/>
              <a:t> </a:t>
            </a:r>
            <a:endParaRPr lang="en-US" dirty="0"/>
          </a:p>
          <a:p>
            <a:r>
              <a:rPr lang="fr-FR" dirty="0"/>
              <a:t>Les accumulateurs peuvent avoir deux fonctions différentes selon le type de circuit dans lequel ils sont intégrés. Ils sont utilisés pour amortir les à-coups de pression dans les circuits de génération hydraulique et pour stocker de l'énergie dans les circuits de freinage</a:t>
            </a:r>
            <a:endParaRPr lang="en-US" dirty="0"/>
          </a:p>
        </p:txBody>
      </p:sp>
    </p:spTree>
    <p:extLst>
      <p:ext uri="{BB962C8B-B14F-4D97-AF65-F5344CB8AC3E}">
        <p14:creationId xmlns:p14="http://schemas.microsoft.com/office/powerpoint/2010/main" val="91975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0661" y="505829"/>
            <a:ext cx="1048591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Un </a:t>
            </a:r>
            <a:r>
              <a:rPr lang="fr-FR" dirty="0"/>
              <a:t>vérin à simple effet :</a:t>
            </a:r>
            <a:endParaRPr lang="en-US" dirty="0"/>
          </a:p>
          <a:p>
            <a:r>
              <a:rPr lang="fr-FR" dirty="0" smtClean="0"/>
              <a:t>A </a:t>
            </a:r>
            <a:r>
              <a:rPr lang="fr-FR" dirty="0"/>
              <a:t>- Ne peut pas être utilisé dans diverses positions car il se verrouille en bout de course</a:t>
            </a:r>
            <a:endParaRPr lang="en-US" dirty="0"/>
          </a:p>
          <a:p>
            <a:r>
              <a:rPr lang="fr-FR" dirty="0" smtClean="0"/>
              <a:t>B </a:t>
            </a:r>
            <a:r>
              <a:rPr lang="fr-FR" dirty="0"/>
              <a:t>- Se déplace dans une direction sous l’effet d’une pression hydraulique, le mouvement retour étant assuré par un ressort</a:t>
            </a:r>
            <a:endParaRPr lang="en-US" dirty="0"/>
          </a:p>
          <a:p>
            <a:r>
              <a:rPr lang="fr-FR" dirty="0" smtClean="0"/>
              <a:t>C </a:t>
            </a:r>
            <a:r>
              <a:rPr lang="fr-FR" dirty="0"/>
              <a:t>- Se déplace dans une direction sous l’effet d’une pression hydraulique et dans la direction inverse sous l’effet d’une autre application de pression hydraulique</a:t>
            </a:r>
            <a:endParaRPr lang="en-US" dirty="0"/>
          </a:p>
          <a:p>
            <a:r>
              <a:rPr lang="fr-FR" dirty="0" smtClean="0"/>
              <a:t>D </a:t>
            </a:r>
            <a:r>
              <a:rPr lang="fr-FR" dirty="0"/>
              <a:t>- Est un vérin à un coup utilisé seulement dans des systèmes de secours </a:t>
            </a:r>
            <a:endParaRPr lang="en-US" dirty="0"/>
          </a:p>
        </p:txBody>
      </p:sp>
      <p:sp>
        <p:nvSpPr>
          <p:cNvPr id="5" name="Rectangle 4"/>
          <p:cNvSpPr/>
          <p:nvPr/>
        </p:nvSpPr>
        <p:spPr>
          <a:xfrm>
            <a:off x="1270661" y="4329131"/>
            <a:ext cx="1048591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B</a:t>
            </a:r>
            <a:endParaRPr lang="en-US" dirty="0"/>
          </a:p>
          <a:p>
            <a:r>
              <a:rPr lang="fr-FR" dirty="0"/>
              <a:t>Le vérin qui se déplace dans une direction sous l'effet d'une pression hydraulique et dans la direction opposée sous l'effet d'une application de pression sur son autre face est appelé  vérin à double effet.</a:t>
            </a:r>
            <a:endParaRPr lang="en-US" dirty="0"/>
          </a:p>
        </p:txBody>
      </p:sp>
    </p:spTree>
    <p:extLst>
      <p:ext uri="{BB962C8B-B14F-4D97-AF65-F5344CB8AC3E}">
        <p14:creationId xmlns:p14="http://schemas.microsoft.com/office/powerpoint/2010/main" val="77220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1918" y="988436"/>
            <a:ext cx="996339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021-0302-0042 </a:t>
            </a:r>
            <a:endParaRPr lang="en-US" b="1" dirty="0"/>
          </a:p>
          <a:p>
            <a:r>
              <a:rPr lang="fr-FR" dirty="0"/>
              <a:t>Si le voyant d’alarme « LOW » d’une pompe hydraulique s’allume, cela signifie :</a:t>
            </a:r>
            <a:endParaRPr lang="en-US" dirty="0"/>
          </a:p>
          <a:p>
            <a:r>
              <a:rPr lang="fr-FR" dirty="0"/>
              <a:t>	A - Que la vitesse de rotation du réacteur est faible</a:t>
            </a:r>
            <a:endParaRPr lang="en-US" dirty="0"/>
          </a:p>
          <a:p>
            <a:r>
              <a:rPr lang="fr-FR" dirty="0"/>
              <a:t>	B - Que la quantité de liquide dans la bâche est excessive</a:t>
            </a:r>
            <a:endParaRPr lang="en-US" dirty="0"/>
          </a:p>
          <a:p>
            <a:r>
              <a:rPr lang="fr-FR" dirty="0"/>
              <a:t>	C - Que la température de la pompe est trop élevée</a:t>
            </a:r>
            <a:endParaRPr lang="en-US" dirty="0"/>
          </a:p>
          <a:p>
            <a:r>
              <a:rPr lang="fr-FR" dirty="0"/>
              <a:t>	D - Que la pression fournie par la pompe est faible </a:t>
            </a:r>
            <a:endParaRPr lang="en-US" dirty="0"/>
          </a:p>
        </p:txBody>
      </p:sp>
      <p:sp>
        <p:nvSpPr>
          <p:cNvPr id="5" name="Rectangle 4"/>
          <p:cNvSpPr/>
          <p:nvPr/>
        </p:nvSpPr>
        <p:spPr>
          <a:xfrm>
            <a:off x="1531918" y="3948983"/>
            <a:ext cx="9963396"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D</a:t>
            </a:r>
            <a:endParaRPr lang="en-US" dirty="0"/>
          </a:p>
          <a:p>
            <a:r>
              <a:rPr lang="fr-FR" dirty="0"/>
              <a:t>L’alarme peut être indiquée LOW ou LOW PRESS.</a:t>
            </a:r>
            <a:endParaRPr lang="en-US" dirty="0"/>
          </a:p>
        </p:txBody>
      </p:sp>
    </p:spTree>
    <p:extLst>
      <p:ext uri="{BB962C8B-B14F-4D97-AF65-F5344CB8AC3E}">
        <p14:creationId xmlns:p14="http://schemas.microsoft.com/office/powerpoint/2010/main" val="117921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0031" y="1720840"/>
            <a:ext cx="10260281"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Quels types de fluides hydrauliques sont utilisés communément dans l'aviation civile?</a:t>
            </a:r>
            <a:endParaRPr lang="en-US" dirty="0"/>
          </a:p>
          <a:p>
            <a:r>
              <a:rPr lang="fr-FR" dirty="0"/>
              <a:t>	A - seulement minéral</a:t>
            </a:r>
            <a:endParaRPr lang="en-US" dirty="0"/>
          </a:p>
          <a:p>
            <a:r>
              <a:rPr lang="fr-FR" dirty="0"/>
              <a:t>	B - seulement végétal</a:t>
            </a:r>
            <a:endParaRPr lang="en-US" dirty="0"/>
          </a:p>
          <a:p>
            <a:r>
              <a:rPr lang="fr-FR" dirty="0"/>
              <a:t>	C - synthétique et minéral</a:t>
            </a:r>
            <a:endParaRPr lang="en-US" dirty="0"/>
          </a:p>
          <a:p>
            <a:r>
              <a:rPr lang="fr-FR" dirty="0"/>
              <a:t>	D - seulement synthétique </a:t>
            </a:r>
            <a:endParaRPr lang="en-US" dirty="0"/>
          </a:p>
        </p:txBody>
      </p:sp>
      <p:sp>
        <p:nvSpPr>
          <p:cNvPr id="6" name="Rectangle 5"/>
          <p:cNvSpPr/>
          <p:nvPr/>
        </p:nvSpPr>
        <p:spPr>
          <a:xfrm>
            <a:off x="1140031" y="3941250"/>
            <a:ext cx="1026028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C</a:t>
            </a:r>
            <a:endParaRPr lang="en-US" dirty="0"/>
          </a:p>
          <a:p>
            <a:r>
              <a:rPr lang="fr-FR" dirty="0"/>
              <a:t>Piège. Les fluides </a:t>
            </a:r>
            <a:r>
              <a:rPr lang="fr-FR" dirty="0" err="1"/>
              <a:t>sythétiques</a:t>
            </a:r>
            <a:r>
              <a:rPr lang="fr-FR" dirty="0"/>
              <a:t> sont utilisés dans les systèmes hydrauliques.</a:t>
            </a:r>
            <a:endParaRPr lang="en-US" dirty="0"/>
          </a:p>
          <a:p>
            <a:r>
              <a:rPr lang="fr-FR" dirty="0"/>
              <a:t>             Les fluides minéraux, autrefois utilisés dans les systèmes hydrauliques ne sont plus, de nos jours, utilisés que dans certains équipements comme les amortisseurs de trains.</a:t>
            </a:r>
            <a:endParaRPr lang="en-US" dirty="0"/>
          </a:p>
        </p:txBody>
      </p:sp>
    </p:spTree>
    <p:extLst>
      <p:ext uri="{BB962C8B-B14F-4D97-AF65-F5344CB8AC3E}">
        <p14:creationId xmlns:p14="http://schemas.microsoft.com/office/powerpoint/2010/main" val="176332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7206" y="1459997"/>
            <a:ext cx="1155469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a:t>Concernant un circuit hydraulique d’avion de transport, l’affirmation correcte est :</a:t>
            </a:r>
            <a:endParaRPr lang="en-US" dirty="0"/>
          </a:p>
          <a:p>
            <a:r>
              <a:rPr lang="fr-FR" dirty="0" smtClean="0"/>
              <a:t>A </a:t>
            </a:r>
            <a:r>
              <a:rPr lang="fr-FR" dirty="0"/>
              <a:t>- Le système de régulation ne concerne pas les circuits normaux mais seulement les servitudes essentielles</a:t>
            </a:r>
            <a:endParaRPr lang="en-US" dirty="0"/>
          </a:p>
          <a:p>
            <a:r>
              <a:rPr lang="fr-FR" dirty="0" smtClean="0"/>
              <a:t>B </a:t>
            </a:r>
            <a:r>
              <a:rPr lang="fr-FR" dirty="0"/>
              <a:t>- Les composants de sécurité comprennent les filtres, les clapets de surpression, les </a:t>
            </a:r>
            <a:r>
              <a:rPr lang="fr-FR" dirty="0" err="1"/>
              <a:t>by-passes</a:t>
            </a:r>
            <a:r>
              <a:rPr lang="fr-FR" dirty="0"/>
              <a:t> et le robinet coupe feu.</a:t>
            </a:r>
            <a:endParaRPr lang="en-US" dirty="0"/>
          </a:p>
          <a:p>
            <a:r>
              <a:rPr lang="fr-FR" dirty="0" smtClean="0"/>
              <a:t>C </a:t>
            </a:r>
            <a:r>
              <a:rPr lang="fr-FR" dirty="0"/>
              <a:t>- Les bâches constituent une réserve de liquide maintenu sous pression par une pression pneumatique (air ou azote) et servent de réserve de pression.</a:t>
            </a:r>
            <a:endParaRPr lang="en-US" dirty="0"/>
          </a:p>
          <a:p>
            <a:r>
              <a:rPr lang="fr-FR" dirty="0" smtClean="0"/>
              <a:t>D </a:t>
            </a:r>
            <a:r>
              <a:rPr lang="fr-FR" dirty="0"/>
              <a:t>- Compte tenu de la haute pression délivrée (140 à 210 bars), les pompes sont toujours électriques </a:t>
            </a:r>
            <a:endParaRPr lang="en-US" dirty="0"/>
          </a:p>
        </p:txBody>
      </p:sp>
      <p:sp>
        <p:nvSpPr>
          <p:cNvPr id="6" name="Rectangle 5"/>
          <p:cNvSpPr/>
          <p:nvPr/>
        </p:nvSpPr>
        <p:spPr>
          <a:xfrm>
            <a:off x="1187533" y="3775134"/>
            <a:ext cx="9690264"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a:t>Correction	B</a:t>
            </a:r>
            <a:endParaRPr lang="en-US" dirty="0"/>
          </a:p>
          <a:p>
            <a:r>
              <a:rPr lang="fr-FR" dirty="0"/>
              <a:t>Corrigé des différentes mauvaises réponses: les pompes peuvent être entraînées par différents systèmes: les réacteurs, des turbines à air comprimé, des moteurs électriques... Tous les systèmes normaux et secours sont régulés. Les bâches sont une réserve de liquide qui est pressurisé (50psi) sur les avions volant à haute </a:t>
            </a:r>
            <a:r>
              <a:rPr lang="fr-FR" dirty="0" err="1"/>
              <a:t>altitude.Elles</a:t>
            </a:r>
            <a:r>
              <a:rPr lang="fr-FR" dirty="0"/>
              <a:t> ne sont pas une réserve de liquide sous pression, ce qui sous entend maintenu à la pression normale du circuit (3000psi).</a:t>
            </a:r>
            <a:endParaRPr lang="en-US" dirty="0"/>
          </a:p>
        </p:txBody>
      </p:sp>
    </p:spTree>
    <p:extLst>
      <p:ext uri="{BB962C8B-B14F-4D97-AF65-F5344CB8AC3E}">
        <p14:creationId xmlns:p14="http://schemas.microsoft.com/office/powerpoint/2010/main" val="395202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5663" y="1190455"/>
            <a:ext cx="10224654"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021-0302-0074 </a:t>
            </a:r>
            <a:endParaRPr lang="en-US" b="1" dirty="0"/>
          </a:p>
          <a:p>
            <a:r>
              <a:rPr lang="fr-FR" dirty="0"/>
              <a:t>1-Les liquides hydrauliques synthétiques sont de couleur violette, ont un point d'inflammation d'environ 490°C et présentent un moindre risque de cavitation que les liquides minéraux</a:t>
            </a:r>
            <a:endParaRPr lang="en-US" dirty="0"/>
          </a:p>
          <a:p>
            <a:r>
              <a:rPr lang="fr-FR" dirty="0"/>
              <a:t>2-Les liquides hydrauliques minéraux sont de couleur rouge, ont un point d'inflammation d'environ 200°C et présentent un moindre risque de cavitation que les liquides synthétiques</a:t>
            </a:r>
            <a:endParaRPr lang="en-US" dirty="0"/>
          </a:p>
          <a:p>
            <a:r>
              <a:rPr lang="fr-FR" dirty="0"/>
              <a:t>	A - 1 est correct, 2 est incorrect</a:t>
            </a:r>
            <a:endParaRPr lang="en-US" dirty="0"/>
          </a:p>
          <a:p>
            <a:r>
              <a:rPr lang="fr-FR" dirty="0"/>
              <a:t>	B - 2 est incorrect, 1 est incorrect</a:t>
            </a:r>
            <a:endParaRPr lang="en-US" dirty="0"/>
          </a:p>
          <a:p>
            <a:r>
              <a:rPr lang="fr-FR" dirty="0"/>
              <a:t>	C - 1 est correct, 2 est correct</a:t>
            </a:r>
            <a:endParaRPr lang="en-US" dirty="0"/>
          </a:p>
          <a:p>
            <a:r>
              <a:rPr lang="fr-FR" dirty="0"/>
              <a:t>	D - 2 est correct, 1 est </a:t>
            </a:r>
            <a:r>
              <a:rPr lang="fr-FR" dirty="0" smtClean="0"/>
              <a:t>incorrect</a:t>
            </a:r>
            <a:endParaRPr lang="en-US" dirty="0"/>
          </a:p>
        </p:txBody>
      </p:sp>
      <p:sp>
        <p:nvSpPr>
          <p:cNvPr id="5" name="Rectangle 4"/>
          <p:cNvSpPr/>
          <p:nvPr/>
        </p:nvSpPr>
        <p:spPr>
          <a:xfrm>
            <a:off x="4662866" y="4253735"/>
            <a:ext cx="3630247"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A</a:t>
            </a:r>
            <a:endParaRPr lang="en-US" dirty="0"/>
          </a:p>
        </p:txBody>
      </p:sp>
    </p:spTree>
    <p:extLst>
      <p:ext uri="{BB962C8B-B14F-4D97-AF65-F5344CB8AC3E}">
        <p14:creationId xmlns:p14="http://schemas.microsoft.com/office/powerpoint/2010/main" val="133574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889" y="1059826"/>
            <a:ext cx="11388435"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a:t>
            </a:r>
            <a:endParaRPr lang="en-US" b="1" dirty="0"/>
          </a:p>
          <a:p>
            <a:r>
              <a:rPr lang="fr-FR" dirty="0"/>
              <a:t>Les paramètres permettant de surveiller le circuit hydraulique depuis le cockpit peuvent être:</a:t>
            </a:r>
            <a:endParaRPr lang="en-US" dirty="0"/>
          </a:p>
          <a:p>
            <a:r>
              <a:rPr lang="fr-FR" dirty="0"/>
              <a:t>	A - Pression, quantité et température du liquide</a:t>
            </a:r>
            <a:endParaRPr lang="en-US" dirty="0"/>
          </a:p>
          <a:p>
            <a:r>
              <a:rPr lang="fr-FR" dirty="0"/>
              <a:t>	B - Pression et régime de rotation des pompes hydrauliques</a:t>
            </a:r>
            <a:endParaRPr lang="en-US" dirty="0"/>
          </a:p>
          <a:p>
            <a:r>
              <a:rPr lang="fr-FR" dirty="0"/>
              <a:t>	C - Pression et débit de sortie des pompes</a:t>
            </a:r>
            <a:endParaRPr lang="en-US" dirty="0"/>
          </a:p>
          <a:p>
            <a:r>
              <a:rPr lang="fr-FR" dirty="0"/>
              <a:t>	D - Pression et viscosité du liquide </a:t>
            </a:r>
            <a:endParaRPr lang="en-US" dirty="0"/>
          </a:p>
        </p:txBody>
      </p:sp>
      <p:sp>
        <p:nvSpPr>
          <p:cNvPr id="5" name="Rectangle 4"/>
          <p:cNvSpPr/>
          <p:nvPr/>
        </p:nvSpPr>
        <p:spPr>
          <a:xfrm>
            <a:off x="486889" y="3937245"/>
            <a:ext cx="11388435"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A</a:t>
            </a:r>
            <a:endParaRPr lang="en-US" dirty="0"/>
          </a:p>
          <a:p>
            <a:r>
              <a:rPr lang="fr-FR" dirty="0"/>
              <a:t>Pression dans le circuit et quantité de liquide dans la bâche sont des paramètres indiqués au </a:t>
            </a:r>
            <a:r>
              <a:rPr lang="fr-FR" dirty="0" err="1"/>
              <a:t>cokpit</a:t>
            </a:r>
            <a:r>
              <a:rPr lang="fr-FR" dirty="0"/>
              <a:t>.</a:t>
            </a:r>
            <a:endParaRPr lang="en-US" dirty="0"/>
          </a:p>
          <a:p>
            <a:r>
              <a:rPr lang="fr-FR" dirty="0"/>
              <a:t>La température du liquide n'est généralement pas affichée, par contre une alarme surchauffe hydraulique est présente.</a:t>
            </a:r>
            <a:endParaRPr lang="en-US" dirty="0"/>
          </a:p>
        </p:txBody>
      </p:sp>
    </p:spTree>
    <p:extLst>
      <p:ext uri="{BB962C8B-B14F-4D97-AF65-F5344CB8AC3E}">
        <p14:creationId xmlns:p14="http://schemas.microsoft.com/office/powerpoint/2010/main" val="138241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5029" y="1285457"/>
            <a:ext cx="1021277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Question 021-0302-0038 </a:t>
            </a:r>
            <a:endParaRPr lang="en-US" dirty="0"/>
          </a:p>
          <a:p>
            <a:r>
              <a:rPr lang="fr-FR" dirty="0"/>
              <a:t>Si une pompe hydraulique se bloque pendant son fonctionnement :</a:t>
            </a:r>
            <a:endParaRPr lang="en-US" dirty="0"/>
          </a:p>
          <a:p>
            <a:r>
              <a:rPr lang="fr-FR" dirty="0"/>
              <a:t>	A - Le barillet tournera librement délestant de ce fait le boîtier d’entraînement</a:t>
            </a:r>
            <a:endParaRPr lang="en-US" dirty="0"/>
          </a:p>
          <a:p>
            <a:r>
              <a:rPr lang="fr-FR" dirty="0"/>
              <a:t>	B - L’arbre fusible se brisera pour protéger le boîtier d’entraînement</a:t>
            </a:r>
            <a:endParaRPr lang="en-US" dirty="0"/>
          </a:p>
          <a:p>
            <a:r>
              <a:rPr lang="fr-FR" dirty="0"/>
              <a:t>	C - L’embrayage désaccouplera la pompe du boîtier d’entraînement</a:t>
            </a:r>
            <a:endParaRPr lang="en-US" dirty="0"/>
          </a:p>
          <a:p>
            <a:r>
              <a:rPr lang="fr-FR" dirty="0"/>
              <a:t>	D - Un voyant rouge indiquera l’anomalie à l’équipage </a:t>
            </a:r>
            <a:endParaRPr lang="en-US" dirty="0"/>
          </a:p>
        </p:txBody>
      </p:sp>
      <p:sp>
        <p:nvSpPr>
          <p:cNvPr id="5" name="Rectangle 4"/>
          <p:cNvSpPr/>
          <p:nvPr/>
        </p:nvSpPr>
        <p:spPr>
          <a:xfrm>
            <a:off x="1045029" y="3881735"/>
            <a:ext cx="9963397"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B</a:t>
            </a:r>
            <a:endParaRPr lang="en-US" dirty="0"/>
          </a:p>
          <a:p>
            <a:r>
              <a:rPr lang="fr-FR" dirty="0"/>
              <a:t>Tous les équipements entraînés par le boîtier accessoires possèdent ce type de protection par axe fusible</a:t>
            </a:r>
            <a:endParaRPr lang="en-US" dirty="0"/>
          </a:p>
        </p:txBody>
      </p:sp>
    </p:spTree>
    <p:extLst>
      <p:ext uri="{BB962C8B-B14F-4D97-AF65-F5344CB8AC3E}">
        <p14:creationId xmlns:p14="http://schemas.microsoft.com/office/powerpoint/2010/main" val="6443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0021" y="936010"/>
            <a:ext cx="10723417"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021-0302-0019 </a:t>
            </a:r>
            <a:endParaRPr lang="en-US" b="1" dirty="0"/>
          </a:p>
          <a:p>
            <a:r>
              <a:rPr lang="fr-FR" dirty="0"/>
              <a:t>Le  fluide hydraulique qui a la meilleure résistance à la cavitation est:</a:t>
            </a:r>
            <a:endParaRPr lang="en-US" dirty="0"/>
          </a:p>
          <a:p>
            <a:r>
              <a:rPr lang="fr-FR" dirty="0"/>
              <a:t>	A - Le mélange eau/glycol</a:t>
            </a:r>
            <a:endParaRPr lang="en-US" dirty="0"/>
          </a:p>
          <a:p>
            <a:r>
              <a:rPr lang="fr-FR" dirty="0"/>
              <a:t>	B - Le fluide à base d’huile végétale</a:t>
            </a:r>
            <a:endParaRPr lang="en-US" dirty="0"/>
          </a:p>
          <a:p>
            <a:r>
              <a:rPr lang="fr-FR" dirty="0"/>
              <a:t>	C - Le fluide minéral</a:t>
            </a:r>
            <a:endParaRPr lang="en-US" dirty="0"/>
          </a:p>
          <a:p>
            <a:r>
              <a:rPr lang="fr-FR" dirty="0"/>
              <a:t>	D - Le fluide synthétique </a:t>
            </a:r>
            <a:endParaRPr lang="en-US" dirty="0"/>
          </a:p>
        </p:txBody>
      </p:sp>
      <p:sp>
        <p:nvSpPr>
          <p:cNvPr id="5" name="Rectangle 4"/>
          <p:cNvSpPr/>
          <p:nvPr/>
        </p:nvSpPr>
        <p:spPr>
          <a:xfrm>
            <a:off x="760021" y="3762982"/>
            <a:ext cx="10723417"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D</a:t>
            </a:r>
            <a:endParaRPr lang="en-US" dirty="0"/>
          </a:p>
          <a:p>
            <a:r>
              <a:rPr lang="fr-FR" dirty="0"/>
              <a:t>C’est une des qualités qui l’ont fait préférer pour les circuits hydrauliques.</a:t>
            </a:r>
            <a:endParaRPr lang="en-US" dirty="0"/>
          </a:p>
        </p:txBody>
      </p:sp>
    </p:spTree>
    <p:extLst>
      <p:ext uri="{BB962C8B-B14F-4D97-AF65-F5344CB8AC3E}">
        <p14:creationId xmlns:p14="http://schemas.microsoft.com/office/powerpoint/2010/main" val="324741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4406" y="584675"/>
            <a:ext cx="9619012"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021-0302-0021 </a:t>
            </a:r>
            <a:endParaRPr lang="en-US" b="1" dirty="0"/>
          </a:p>
          <a:p>
            <a:r>
              <a:rPr lang="fr-FR" dirty="0"/>
              <a:t>Les fluides hydrauliques synthétiques(non dégradés) sont de couleur :</a:t>
            </a:r>
            <a:endParaRPr lang="en-US" dirty="0"/>
          </a:p>
          <a:p>
            <a:r>
              <a:rPr lang="fr-FR" dirty="0"/>
              <a:t>	A - Violette</a:t>
            </a:r>
            <a:endParaRPr lang="en-US" dirty="0"/>
          </a:p>
          <a:p>
            <a:r>
              <a:rPr lang="fr-FR" dirty="0"/>
              <a:t>	B - Bleue</a:t>
            </a:r>
            <a:endParaRPr lang="en-US" dirty="0"/>
          </a:p>
          <a:p>
            <a:r>
              <a:rPr lang="fr-FR" dirty="0"/>
              <a:t>	C - Rouge</a:t>
            </a:r>
            <a:endParaRPr lang="en-US" dirty="0"/>
          </a:p>
          <a:p>
            <a:r>
              <a:rPr lang="fr-FR" dirty="0"/>
              <a:t>	D - Rose </a:t>
            </a:r>
            <a:endParaRPr lang="en-US" dirty="0"/>
          </a:p>
        </p:txBody>
      </p:sp>
      <p:sp>
        <p:nvSpPr>
          <p:cNvPr id="5" name="Rectangle 4"/>
          <p:cNvSpPr/>
          <p:nvPr/>
        </p:nvSpPr>
        <p:spPr>
          <a:xfrm>
            <a:off x="1056905" y="2967335"/>
            <a:ext cx="961901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A</a:t>
            </a:r>
            <a:endParaRPr lang="en-US" dirty="0"/>
          </a:p>
          <a:p>
            <a:r>
              <a:rPr lang="fr-FR" dirty="0"/>
              <a:t>Les liquides synthétiques sont violets. Les liquides minéraux sont rouges.</a:t>
            </a:r>
            <a:endParaRPr lang="en-US" dirty="0"/>
          </a:p>
        </p:txBody>
      </p:sp>
    </p:spTree>
    <p:extLst>
      <p:ext uri="{BB962C8B-B14F-4D97-AF65-F5344CB8AC3E}">
        <p14:creationId xmlns:p14="http://schemas.microsoft.com/office/powerpoint/2010/main" val="348083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97577" y="571232"/>
            <a:ext cx="10515600" cy="2623229"/>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fr-FR" sz="1800" dirty="0"/>
              <a:t>Les filtres sont nécessaires sur les circuits pression et retour.</a:t>
            </a:r>
            <a:endParaRPr lang="en-US" sz="1800" dirty="0"/>
          </a:p>
          <a:p>
            <a:pPr marL="0" indent="0">
              <a:buNone/>
            </a:pPr>
            <a:r>
              <a:rPr lang="fr-FR" sz="1800" dirty="0"/>
              <a:t>Le composant d’un circuit hydraulique analogue à une diode électronique est :</a:t>
            </a:r>
            <a:endParaRPr lang="en-US" sz="1800" dirty="0"/>
          </a:p>
          <a:p>
            <a:pPr marL="0" indent="0">
              <a:buNone/>
            </a:pPr>
            <a:r>
              <a:rPr lang="fr-FR" sz="1800" dirty="0" smtClean="0"/>
              <a:t>A </a:t>
            </a:r>
            <a:r>
              <a:rPr lang="fr-FR" sz="1800" dirty="0"/>
              <a:t>- Un clapet fusible</a:t>
            </a:r>
            <a:endParaRPr lang="en-US" sz="1800" dirty="0"/>
          </a:p>
          <a:p>
            <a:pPr marL="0" indent="0">
              <a:buNone/>
            </a:pPr>
            <a:r>
              <a:rPr lang="fr-FR" sz="1800" dirty="0" smtClean="0"/>
              <a:t>B </a:t>
            </a:r>
            <a:r>
              <a:rPr lang="fr-FR" sz="1800" dirty="0"/>
              <a:t>- Un clapet navette</a:t>
            </a:r>
            <a:endParaRPr lang="en-US" sz="1800" dirty="0"/>
          </a:p>
          <a:p>
            <a:pPr marL="0" indent="0">
              <a:buNone/>
            </a:pPr>
            <a:r>
              <a:rPr lang="fr-FR" sz="1800" dirty="0" smtClean="0"/>
              <a:t>C </a:t>
            </a:r>
            <a:r>
              <a:rPr lang="fr-FR" sz="1800" dirty="0"/>
              <a:t>- Un clapet anti-retour</a:t>
            </a:r>
            <a:endParaRPr lang="en-US" sz="1800" dirty="0"/>
          </a:p>
          <a:p>
            <a:pPr marL="0" indent="0">
              <a:buNone/>
            </a:pPr>
            <a:r>
              <a:rPr lang="fr-FR" sz="1800" dirty="0" smtClean="0"/>
              <a:t>D </a:t>
            </a:r>
            <a:r>
              <a:rPr lang="fr-FR" sz="1800" dirty="0"/>
              <a:t>- Un clapet </a:t>
            </a:r>
            <a:r>
              <a:rPr lang="fr-FR" sz="1800" dirty="0" err="1"/>
              <a:t>restricteur</a:t>
            </a:r>
            <a:r>
              <a:rPr lang="fr-FR" sz="1800" dirty="0"/>
              <a:t> dans un </a:t>
            </a:r>
            <a:r>
              <a:rPr lang="fr-FR" sz="1800" dirty="0" smtClean="0"/>
              <a:t>sens </a:t>
            </a:r>
            <a:endParaRPr lang="en-US" sz="1800" dirty="0"/>
          </a:p>
        </p:txBody>
      </p:sp>
      <p:sp>
        <p:nvSpPr>
          <p:cNvPr id="4" name="Rectangle 3"/>
          <p:cNvSpPr/>
          <p:nvPr/>
        </p:nvSpPr>
        <p:spPr>
          <a:xfrm>
            <a:off x="799048" y="4117313"/>
            <a:ext cx="1061412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C</a:t>
            </a:r>
            <a:endParaRPr lang="en-US" dirty="0"/>
          </a:p>
          <a:p>
            <a:r>
              <a:rPr lang="fr-FR" dirty="0"/>
              <a:t>De même que la diode ne laisse passer le courant que dans un seul sens, le clapet anti-retour ne laisse circuler le liquide que dans un seul sens.</a:t>
            </a:r>
            <a:endParaRPr lang="en-US" dirty="0"/>
          </a:p>
          <a:p>
            <a:endParaRPr lang="en-US" dirty="0"/>
          </a:p>
        </p:txBody>
      </p:sp>
    </p:spTree>
    <p:extLst>
      <p:ext uri="{BB962C8B-B14F-4D97-AF65-F5344CB8AC3E}">
        <p14:creationId xmlns:p14="http://schemas.microsoft.com/office/powerpoint/2010/main" val="310153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1080656" y="348164"/>
            <a:ext cx="10462160"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021-0302-0062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liquides hydrauliques doivent avoir les caractéristiques suivantes: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1 Stabilité thermique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2 Faible tendance à l'</a:t>
            </a:r>
            <a:r>
              <a:rPr lang="fr-FR" dirty="0" err="1">
                <a:latin typeface="Times New Roman" panose="02020603050405020304" pitchFamily="18" charset="0"/>
                <a:ea typeface="Calibri" panose="020F0502020204030204" pitchFamily="34" charset="0"/>
                <a:cs typeface="Times New Roman" panose="02020603050405020304" pitchFamily="18" charset="0"/>
              </a:rPr>
              <a:t>émultion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3 Faible corrosivité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4 Bonne résistance à la combustion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5 Haute compressibilité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6 Haute volatilité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7 Haute viscosité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fr-FR" dirty="0" smtClean="0"/>
              <a:t>La </a:t>
            </a:r>
            <a:r>
              <a:rPr lang="fr-FR" dirty="0"/>
              <a:t>combinaison regroupant les propositions correcte est:</a:t>
            </a:r>
            <a:endParaRPr lang="en-US" dirty="0"/>
          </a:p>
          <a:p>
            <a:r>
              <a:rPr lang="en-US" dirty="0"/>
              <a:t>•	A - 2,3,4,5</a:t>
            </a:r>
          </a:p>
          <a:p>
            <a:r>
              <a:rPr lang="en-US" dirty="0"/>
              <a:t>•	B - 1,2,3,6</a:t>
            </a:r>
          </a:p>
          <a:p>
            <a:r>
              <a:rPr lang="en-US" dirty="0"/>
              <a:t>•	C - 1,3,4,6</a:t>
            </a:r>
          </a:p>
          <a:p>
            <a:r>
              <a:rPr lang="en-US" dirty="0"/>
              <a:t>•	D - 1,2,3,4 </a:t>
            </a:r>
          </a:p>
          <a:p>
            <a:pPr algn="just">
              <a:spcAft>
                <a:spcPts val="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991590" y="4823657"/>
            <a:ext cx="10208820" cy="1754326"/>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a:t>Correction	</a:t>
            </a:r>
            <a:r>
              <a:rPr lang="en-US" dirty="0" smtClean="0"/>
              <a:t>D</a:t>
            </a:r>
          </a:p>
          <a:p>
            <a:r>
              <a:rPr lang="fr-FR" dirty="0"/>
              <a:t>les fluides hydrauliques sont  incompressibles aux pressions où nous les utilisons</a:t>
            </a:r>
            <a:endParaRPr lang="en-US" dirty="0"/>
          </a:p>
          <a:p>
            <a:r>
              <a:rPr lang="fr-FR" dirty="0"/>
              <a:t>6 Les fluides hydrauliques sont peu volatiles, c'est à dire qu'ils ne se transforment pas facilement en vapeur</a:t>
            </a:r>
            <a:endParaRPr lang="en-US" dirty="0"/>
          </a:p>
          <a:p>
            <a:r>
              <a:rPr lang="fr-FR" dirty="0"/>
              <a:t>7 Les fluides hydrauliques sont peu visqueux, c'est à dire qu'ils s'écoulent facilement</a:t>
            </a:r>
            <a:endParaRPr lang="en-US" dirty="0"/>
          </a:p>
          <a:p>
            <a:r>
              <a:rPr lang="fr-FR" dirty="0"/>
              <a:t> </a:t>
            </a:r>
            <a:endParaRPr lang="en-US" dirty="0"/>
          </a:p>
          <a:p>
            <a:endParaRPr lang="en-US" dirty="0"/>
          </a:p>
        </p:txBody>
      </p:sp>
    </p:spTree>
    <p:extLst>
      <p:ext uri="{BB962C8B-B14F-4D97-AF65-F5344CB8AC3E}">
        <p14:creationId xmlns:p14="http://schemas.microsoft.com/office/powerpoint/2010/main" val="27495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748145" y="1305342"/>
            <a:ext cx="10462161"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021-0302-0068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pompes à barillet sont souvent utilisées dans les systèmes hydrauliques car: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elles sont entraînées par un axe fusible qui se brisera si la pompe est bloquée ce qui ne nécessitera que le remplacement de la pompe et de son axe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elles sont peu coûteuses simples et fiables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elles sont capable de produire une haute pression combinée à un débit constant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elles ont la capacité de produire une haute pression mais leur débit peut être arrêté ce qui réduit la consommation d'énergie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748145" y="4998016"/>
            <a:ext cx="10462161"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fr-FR" dirty="0">
                <a:latin typeface="Times New Roman" panose="02020603050405020304" pitchFamily="18" charset="0"/>
                <a:ea typeface="Calibri" panose="020F0502020204030204" pitchFamily="34" charset="0"/>
              </a:rPr>
              <a:t>Les pompes à barillet comprenant  un plateau à calage variable peuvent ajuster leur débit à la demande</a:t>
            </a:r>
            <a:endParaRPr lang="en-US" dirty="0"/>
          </a:p>
        </p:txBody>
      </p:sp>
    </p:spTree>
    <p:extLst>
      <p:ext uri="{BB962C8B-B14F-4D97-AF65-F5344CB8AC3E}">
        <p14:creationId xmlns:p14="http://schemas.microsoft.com/office/powerpoint/2010/main" val="14005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1021278" y="1997839"/>
            <a:ext cx="1061654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021-0302-0065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un circuit hydraulique un accumulateur fonctionne comme: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une réserve de volume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une réserve de liquide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une réserve d'énergie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une réserve de pression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914400" y="4558629"/>
            <a:ext cx="1061654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L'accumulateur emmagasine du liquide sous pression ce qui peut être considéré comme une réserve d'énergie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768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997839"/>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021-0302-0040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Quand on met en pression un circuit hydraulique, le niveau dans la bâche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Augmente </a:t>
            </a:r>
            <a:r>
              <a:rPr lang="fr-FR" dirty="0" err="1">
                <a:latin typeface="Times New Roman" panose="02020603050405020304" pitchFamily="18" charset="0"/>
                <a:ea typeface="Calibri" panose="020F0502020204030204" pitchFamily="34" charset="0"/>
                <a:cs typeface="Times New Roman" panose="02020603050405020304" pitchFamily="18" charset="0"/>
              </a:rPr>
              <a:t>intialement</a:t>
            </a:r>
            <a:r>
              <a:rPr lang="fr-FR" dirty="0">
                <a:latin typeface="Times New Roman" panose="02020603050405020304" pitchFamily="18" charset="0"/>
                <a:ea typeface="Calibri" panose="020F0502020204030204" pitchFamily="34" charset="0"/>
                <a:cs typeface="Times New Roman" panose="02020603050405020304" pitchFamily="18" charset="0"/>
              </a:rPr>
              <a:t> avec la mise en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Diminue puisque la température diminue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Décroît légèrement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Ne varie pas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336315"/>
            <a:ext cx="105156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niveau décroît légèrement à cause du remplissage des accumulateurs.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10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443841"/>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021-0302-0039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viscosité d’un liquide hydraulique doit être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Faible afin d’assurer une lubrification optimale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Elevée afin de limiter la consommation d’énergie et faciliter l’écoulement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Elevée afin d’assurer une lubrification optimale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Faible afin de limiter la consommation d’énergie et faciliter l’écoulement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083753"/>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viscosité est la faculté que possède un liquide de s’écouler plus ou moins facilement. Ne pas confondre" viscosité" et" indice de viscosité" qui indique la capacité d'un liquide à maintenir sa </a:t>
            </a:r>
            <a:r>
              <a:rPr lang="fr-FR" dirty="0" err="1">
                <a:latin typeface="Times New Roman" panose="02020603050405020304" pitchFamily="18" charset="0"/>
                <a:ea typeface="Calibri" panose="020F0502020204030204" pitchFamily="34" charset="0"/>
                <a:cs typeface="Times New Roman" panose="02020603050405020304" pitchFamily="18" charset="0"/>
              </a:rPr>
              <a:t>vicosité</a:t>
            </a:r>
            <a:r>
              <a:rPr lang="fr-FR" dirty="0">
                <a:latin typeface="Times New Roman" panose="02020603050405020304" pitchFamily="18" charset="0"/>
                <a:ea typeface="Calibri" panose="020F0502020204030204" pitchFamily="34" charset="0"/>
                <a:cs typeface="Times New Roman" panose="02020603050405020304" pitchFamily="18" charset="0"/>
              </a:rPr>
              <a:t> sensiblement constante dans une plage de températures.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746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7234" y="816387"/>
            <a:ext cx="10515599"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021-0302-0052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un circuit hydraulique, les fonctions d'un accumulateur sont: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1- amortir les fluctuations de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2- refroidir le liquide hydraulique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3- servir de source de pression de secours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4- servir de source de pression principale pour les opérations normales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 - 2,3</a:t>
            </a:r>
          </a:p>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B - 1,3</a:t>
            </a:r>
          </a:p>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C - 2,4</a:t>
            </a:r>
          </a:p>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D - 1,4 </a:t>
            </a:r>
          </a:p>
        </p:txBody>
      </p:sp>
      <p:sp>
        <p:nvSpPr>
          <p:cNvPr id="5" name="Rectangle 4"/>
          <p:cNvSpPr/>
          <p:nvPr/>
        </p:nvSpPr>
        <p:spPr>
          <a:xfrm>
            <a:off x="736270" y="4321261"/>
            <a:ext cx="1061752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Correction	B</a:t>
            </a: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L'accumulateur peut avoir deux fonctions: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un circuit de génération hydraulique il amortit les fluctuations de pression (coups de bélier)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un circuit de freins il est la source de pression en dernier secours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283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859340"/>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021-0302-0023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L’accumulateur d’un circuit hydraulique est utile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Pour éliminer les variations de débit du fluide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Pour amortir les variations de pression du fluide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"by passer" les pompes dans le circuit hydraulique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Pour compenser le démarrage de certains </a:t>
            </a:r>
            <a:r>
              <a:rPr lang="fr-FR" dirty="0" smtClean="0">
                <a:latin typeface="Times New Roman" panose="02020603050405020304" pitchFamily="18" charset="0"/>
                <a:ea typeface="Calibri" panose="020F0502020204030204" pitchFamily="34" charset="0"/>
                <a:cs typeface="Times New Roman" panose="02020603050405020304" pitchFamily="18" charset="0"/>
              </a:rPr>
              <a:t>équipements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487377"/>
            <a:ext cx="10515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Un accumulateur placé dans un circuit de génération hydraulique a pour fonction d’amortir les variations de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887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736270" y="1859340"/>
            <a:ext cx="1041466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021-0302-0002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réservoirs des circuits hydrauliques sont pressurisés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Seulement en vol</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Par un </a:t>
            </a:r>
            <a:r>
              <a:rPr lang="fr-FR" dirty="0" err="1">
                <a:latin typeface="Times New Roman" panose="02020603050405020304" pitchFamily="18" charset="0"/>
                <a:ea typeface="Calibri" panose="020F0502020204030204" pitchFamily="34" charset="0"/>
                <a:cs typeface="Times New Roman" panose="02020603050405020304" pitchFamily="18" charset="0"/>
              </a:rPr>
              <a:t>systeme</a:t>
            </a:r>
            <a:r>
              <a:rPr lang="fr-FR" dirty="0">
                <a:latin typeface="Times New Roman" panose="02020603050405020304" pitchFamily="18" charset="0"/>
                <a:ea typeface="Calibri" panose="020F0502020204030204" pitchFamily="34" charset="0"/>
                <a:cs typeface="Times New Roman" panose="02020603050405020304" pitchFamily="18" charset="0"/>
              </a:rPr>
              <a:t> auxiliaire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Par le système de conditionnement d’air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Par de l’air prélevé sur le réacteur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736270" y="4008497"/>
            <a:ext cx="1041466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réservoirs (bâches) hydrauliques sont pressurisés par de l’air prélevé sur les compresseurs HP des réacteurs. Le module de pressurisation de chaque bâche comprend un clapet de surpression et un détecteur de pression faible.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237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555171" y="1111332"/>
            <a:ext cx="11081658"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021-0302-0045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raison principale qui conduit à utiliser des bâches hydrauliques pressurisées sur les avions de transport est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Garantir qu’une quantité adéquate de liquide exempt de mousse est présente à l’aspiration de la pompe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Comprimer le liquide hydraulique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Augmenter la pression de sortie de la pompe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Assurer une pression minimum dans le circuit en cas de panne de pompe et permettre à l’équipage d’utiliser les volets et le train d’atterrissage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555171" y="4491382"/>
            <a:ext cx="1100545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fr-FR" dirty="0">
                <a:latin typeface="Times New Roman" panose="02020603050405020304" pitchFamily="18" charset="0"/>
                <a:ea typeface="Calibri" panose="020F0502020204030204" pitchFamily="34" charset="0"/>
              </a:rPr>
              <a:t>Garantir qu’une quantité de liquide adéquate exempte de mousse est présente à l’aspiration des pompes permet d’éviter leur cavitation</a:t>
            </a:r>
            <a:endParaRPr lang="en-US" dirty="0"/>
          </a:p>
        </p:txBody>
      </p:sp>
    </p:spTree>
    <p:extLst>
      <p:ext uri="{BB962C8B-B14F-4D97-AF65-F5344CB8AC3E}">
        <p14:creationId xmlns:p14="http://schemas.microsoft.com/office/powerpoint/2010/main" val="206299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720840"/>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021-0302-0028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Pour protéger un circuit contre un défaut du système normal de limitation de pression on installe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Une pompe hydraulique de secours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Un accumulateur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Un clapet de surpression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Un moteur hydraulique auxiliaire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731322" y="4127250"/>
            <a:ext cx="10515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clapet de surpression ouvre une communication entre le circuit de pression et le circuit retour en cas de pression excessive (environ 3500psi pour un circuit fonctionnant sous 3000psi)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1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33203" y="899349"/>
            <a:ext cx="10515600" cy="2496994"/>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fr-FR" sz="1800" dirty="0" smtClean="0"/>
              <a:t>Enoncer </a:t>
            </a:r>
            <a:r>
              <a:rPr lang="fr-FR" sz="1800" dirty="0"/>
              <a:t>les avantages de la pompe à capacité variable par rapport à la pompe à débit constant:</a:t>
            </a:r>
            <a:endParaRPr lang="en-US" sz="1800" dirty="0"/>
          </a:p>
          <a:p>
            <a:pPr marL="0" indent="0">
              <a:buNone/>
            </a:pPr>
            <a:r>
              <a:rPr lang="fr-FR" sz="1800" dirty="0" smtClean="0"/>
              <a:t>A </a:t>
            </a:r>
            <a:r>
              <a:rPr lang="fr-FR" sz="1800" dirty="0"/>
              <a:t>- La pompe à capacité variable est robuste, fiable et son coût de fabrication est faible</a:t>
            </a:r>
            <a:endParaRPr lang="en-US" sz="1800" dirty="0"/>
          </a:p>
          <a:p>
            <a:pPr marL="0" indent="0">
              <a:buNone/>
            </a:pPr>
            <a:r>
              <a:rPr lang="fr-FR" sz="1800" dirty="0" smtClean="0"/>
              <a:t>B </a:t>
            </a:r>
            <a:r>
              <a:rPr lang="fr-FR" sz="1800" dirty="0"/>
              <a:t>- La pompe à capacité variable ajuste la quantité de fluide pompé en fonction de la quantité nécessaire et de plus régule sa pression de sortie. Elle délivre du liquide seulement quand cela est nécessaire.</a:t>
            </a:r>
            <a:endParaRPr lang="en-US" sz="1800" dirty="0"/>
          </a:p>
          <a:p>
            <a:pPr marL="0" indent="0">
              <a:buNone/>
            </a:pPr>
            <a:r>
              <a:rPr lang="fr-FR" sz="1800" dirty="0" smtClean="0"/>
              <a:t>C </a:t>
            </a:r>
            <a:r>
              <a:rPr lang="fr-FR" sz="1800" dirty="0"/>
              <a:t>- La pompe à capacité variable est de construction simple et convient très bien aux avions légers</a:t>
            </a:r>
            <a:endParaRPr lang="en-US" sz="1800" dirty="0"/>
          </a:p>
          <a:p>
            <a:pPr marL="0" indent="0">
              <a:buNone/>
            </a:pPr>
            <a:r>
              <a:rPr lang="fr-FR" sz="1800" dirty="0" smtClean="0"/>
              <a:t>D </a:t>
            </a:r>
            <a:r>
              <a:rPr lang="fr-FR" sz="1800" dirty="0"/>
              <a:t>- La pompe à capacité variable ne comporte que deux éléments mobiles ; elle est donc de petite taille et très efficace compte tenu de sa </a:t>
            </a:r>
            <a:r>
              <a:rPr lang="fr-FR" sz="1800" dirty="0" smtClean="0"/>
              <a:t>dimension</a:t>
            </a:r>
            <a:endParaRPr lang="en-US" sz="1800" dirty="0"/>
          </a:p>
        </p:txBody>
      </p:sp>
      <p:sp>
        <p:nvSpPr>
          <p:cNvPr id="4" name="Rectangle 3"/>
          <p:cNvSpPr/>
          <p:nvPr/>
        </p:nvSpPr>
        <p:spPr>
          <a:xfrm>
            <a:off x="933203" y="4107366"/>
            <a:ext cx="105156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B</a:t>
            </a:r>
            <a:endParaRPr lang="en-US" dirty="0"/>
          </a:p>
          <a:p>
            <a:r>
              <a:rPr lang="fr-FR" dirty="0"/>
              <a:t>Les pompes à capacité variable  sont aussi appelées pompes autorégulatrices.</a:t>
            </a:r>
            <a:endParaRPr lang="en-US" dirty="0"/>
          </a:p>
        </p:txBody>
      </p:sp>
    </p:spTree>
    <p:extLst>
      <p:ext uri="{BB962C8B-B14F-4D97-AF65-F5344CB8AC3E}">
        <p14:creationId xmlns:p14="http://schemas.microsoft.com/office/powerpoint/2010/main" val="85147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546715"/>
            <a:ext cx="105156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021-0302-0049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propositions suivantes sont normalement justes en ce qui concerne les pompes à main hydrauliques. Elles sont: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A double cylindre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Connectées à la base de la bâche hydraulique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Connectées à une position intermédiaire dans la bâche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A simple action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695696" y="4198502"/>
            <a:ext cx="10515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Il est fait référence ici à une pompe à main utilisée comme pompe de secours. Elle est, de ce fait, connectée au compartiment réserve situé à la base de la bâche.  Ce dispositif n'est plus utilisé sur les avions de ligne actuels.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133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720840"/>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021-0302-0015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Une alerte de basse pression hydraulique est la première indication 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La pression de refoulement pompe est insuffisante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Le niveau de la bâche est au niveau minimum acceptable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Il y a une fuite dans le circuit retour bâche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L'accumulateur du circuit hydraulique est dégonflé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570504"/>
            <a:ext cx="105156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Un détecteur de basse pression détecte une pression inférieure à la normale dans le circuit de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66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305342"/>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021-0302-0007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Sur un circuit hydraulique , les détecteurs de surchauffe sont habituellement installés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Dans les bâches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Sur les pompes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Sur les refroidisseurs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Sur les </a:t>
            </a:r>
            <a:r>
              <a:rPr lang="fr-FR" dirty="0" smtClean="0">
                <a:latin typeface="Times New Roman" panose="02020603050405020304" pitchFamily="18" charset="0"/>
                <a:ea typeface="Calibri" panose="020F0502020204030204" pitchFamily="34" charset="0"/>
                <a:cs typeface="Times New Roman" panose="02020603050405020304" pitchFamily="18" charset="0"/>
              </a:rPr>
              <a:t>vérins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3636497"/>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Cette question est très réductrice. En effet, les détecteurs de surchauffe peuvent être situés à différents emplacements : sur le circuit retour près des bâches (ex : A310), sur le circuit de drainage des pompes (ex : B747), éventuellement sur les pompes . Mais il n'y a qu'une bonne réponse dans les propositions.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825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166843"/>
            <a:ext cx="105156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021-0302-0064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fonction d'un clapet-fusible hydraulique est 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Éviter une </a:t>
            </a:r>
            <a:r>
              <a:rPr lang="fr-FR" dirty="0" err="1">
                <a:latin typeface="Times New Roman" panose="02020603050405020304" pitchFamily="18" charset="0"/>
                <a:ea typeface="Calibri" panose="020F0502020204030204" pitchFamily="34" charset="0"/>
                <a:cs typeface="Times New Roman" panose="02020603050405020304" pitchFamily="18" charset="0"/>
              </a:rPr>
              <a:t>sur-pression</a:t>
            </a:r>
            <a:r>
              <a:rPr lang="fr-FR" dirty="0">
                <a:latin typeface="Times New Roman" panose="02020603050405020304" pitchFamily="18" charset="0"/>
                <a:ea typeface="Calibri" panose="020F0502020204030204" pitchFamily="34" charset="0"/>
                <a:cs typeface="Times New Roman" panose="02020603050405020304" pitchFamily="18" charset="0"/>
              </a:rPr>
              <a:t> de la bâche hydraulique quand l'altitude augmente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Permettre au frein de parc d'être de rester sur ON toute la nuit si nécessaire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Prévenir la perte de liquide hydraulique si la tuyauterie alimentant un bloc-freins se rompait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Permettre une réduction de pression dans l'alimentation d'un frein de roue afin d'éviter le blocage de la roue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649764"/>
            <a:ext cx="10515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clape- fusible isole un circuit hydraulique en amont d'une fuite. Les tuyauteries souples alimentant les freins étant exposées à des incidents de cette nature sont protégées par des clapets fusibles.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983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305342"/>
            <a:ext cx="105156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021-0302-0025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L’accumulateur d’un circuit de freins est pré chargé à 1600 PSI. Une pompe hydraulique est démarrée et pressurise le circuit à 3000 PSI. Le manomètre branché sur le côté gaz de l’accumulateur indiquera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- 3000 psi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- 1600 psi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- 1200 psi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- 4200 psi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755072" y="4214383"/>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Quand l’accumulateur est soumis à la pression hydraulique, la pression est la même des deux côtés de la membrane ou du piston (selon le type d’accumulateur) qui sépare l’azote de l’hydraulique. Donc si on 3000psi côté hydraulique on a également 3000psi côté azote.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932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166843"/>
            <a:ext cx="105156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021-0302-0067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bâche hydraulique a pour fonction d'être: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un point où le liquide hydraulique peut se purger de l'air qu'il contient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un compartiment qui stocke le liquide hydraulique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une chambre d'expansion qui fournit un espace pour le liquide quand son volume augmente à cause de la température </a:t>
            </a:r>
            <a:r>
              <a:rPr lang="fr-FR" dirty="0" err="1">
                <a:latin typeface="Times New Roman" panose="02020603050405020304" pitchFamily="18" charset="0"/>
                <a:ea typeface="Calibri" panose="020F0502020204030204" pitchFamily="34" charset="0"/>
                <a:cs typeface="Times New Roman" panose="02020603050405020304" pitchFamily="18" charset="0"/>
              </a:rPr>
              <a:t>élévée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toutes les propositions sont correctes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159011"/>
            <a:ext cx="105156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bâche hydraulique stocke le liquide. Elle permet au liquide de se débarrasser de l'air qui a pu s'introduire dans le circuit. L'air pourrait nuire au fonctionnement des équipements, </a:t>
            </a:r>
            <a:r>
              <a:rPr lang="fr-FR" dirty="0" err="1">
                <a:latin typeface="Times New Roman" panose="02020603050405020304" pitchFamily="18" charset="0"/>
                <a:ea typeface="Calibri" panose="020F0502020204030204" pitchFamily="34" charset="0"/>
                <a:cs typeface="Times New Roman" panose="02020603050405020304" pitchFamily="18" charset="0"/>
              </a:rPr>
              <a:t>nottamment</a:t>
            </a:r>
            <a:r>
              <a:rPr lang="fr-FR" dirty="0">
                <a:latin typeface="Times New Roman" panose="02020603050405020304" pitchFamily="18" charset="0"/>
                <a:ea typeface="Calibri" panose="020F0502020204030204" pitchFamily="34" charset="0"/>
                <a:cs typeface="Times New Roman" panose="02020603050405020304" pitchFamily="18" charset="0"/>
              </a:rPr>
              <a:t> celui des pompes. Enfin la température du liquide croissant après la mise en route du circuit, l'</a:t>
            </a:r>
            <a:r>
              <a:rPr lang="fr-FR" dirty="0" err="1">
                <a:latin typeface="Times New Roman" panose="02020603050405020304" pitchFamily="18" charset="0"/>
                <a:ea typeface="Calibri" panose="020F0502020204030204" pitchFamily="34" charset="0"/>
                <a:cs typeface="Times New Roman" panose="02020603050405020304" pitchFamily="18" charset="0"/>
              </a:rPr>
              <a:t>expanson</a:t>
            </a:r>
            <a:r>
              <a:rPr lang="fr-FR" dirty="0">
                <a:latin typeface="Times New Roman" panose="02020603050405020304" pitchFamily="18" charset="0"/>
                <a:ea typeface="Calibri" panose="020F0502020204030204" pitchFamily="34" charset="0"/>
                <a:cs typeface="Times New Roman" panose="02020603050405020304" pitchFamily="18" charset="0"/>
              </a:rPr>
              <a:t> thermique </a:t>
            </a:r>
            <a:r>
              <a:rPr lang="fr-FR" dirty="0" err="1">
                <a:latin typeface="Times New Roman" panose="02020603050405020304" pitchFamily="18" charset="0"/>
                <a:ea typeface="Calibri" panose="020F0502020204030204" pitchFamily="34" charset="0"/>
                <a:cs typeface="Times New Roman" panose="02020603050405020304" pitchFamily="18" charset="0"/>
              </a:rPr>
              <a:t>nécéssite</a:t>
            </a:r>
            <a:r>
              <a:rPr lang="fr-FR" dirty="0">
                <a:latin typeface="Times New Roman" panose="02020603050405020304" pitchFamily="18" charset="0"/>
                <a:ea typeface="Calibri" panose="020F0502020204030204" pitchFamily="34" charset="0"/>
                <a:cs typeface="Times New Roman" panose="02020603050405020304" pitchFamily="18" charset="0"/>
              </a:rPr>
              <a:t> un volume disponible.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401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859340"/>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021-0302-0014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fonction d'un clapet navette est de: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Isoler un circuit en surcharge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Protéger un circuit contre les surpressions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Alimenter une servitude à partir de la source de pression la plus appropriée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Réduire la charge des pompes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206373"/>
            <a:ext cx="10515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clapet navette permet que deux circuits (l’un ou l’autre) puissent alimenter une servitude. Exemple : circuit de freins avec alimentation par le circuit normal ou le circuit secours.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635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582341"/>
            <a:ext cx="10514611"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021-0302-0010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Une des fonction d'un accumulateur dans un circuit hydraulique est: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Amortir les à-coups de pression dans le système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Stocker du liquide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Stocker de la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Faire fonction de valve de surpression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743197" y="3953719"/>
            <a:ext cx="1051461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accumulateurs peuvent avoir deux fonctions différentes selon le type de circuit dans lequel ils sont intégrés. Ils sont utilisés pour amortir les à-coups de pression dans les circuits de génération hydraulique et pour stocker de l'énergie dans les circuits de freinage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322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648333"/>
            <a:ext cx="105156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021-0302-0036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filtres sont souvent équipés d’un indicateur visuel (aussi appelé témoin de colmatage ou pop out </a:t>
            </a:r>
            <a:r>
              <a:rPr lang="fr-FR" dirty="0" err="1">
                <a:latin typeface="Times New Roman" panose="02020603050405020304" pitchFamily="18" charset="0"/>
                <a:ea typeface="Calibri" panose="020F0502020204030204" pitchFamily="34" charset="0"/>
                <a:cs typeface="Times New Roman" panose="02020603050405020304" pitchFamily="18" charset="0"/>
              </a:rPr>
              <a:t>indicator</a:t>
            </a:r>
            <a:r>
              <a:rPr lang="fr-FR" dirty="0">
                <a:latin typeface="Times New Roman" panose="02020603050405020304" pitchFamily="18" charset="0"/>
                <a:ea typeface="Calibri" panose="020F0502020204030204" pitchFamily="34" charset="0"/>
                <a:cs typeface="Times New Roman" panose="02020603050405020304" pitchFamily="18" charset="0"/>
              </a:rPr>
              <a:t>) dont le but est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Avertir d’une surchauffe du système hydraulique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Prévenir d’un colmatage imminent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Avertir que le filtre est en échéance de maintenance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Indiquer que le filtre est colmaté et que du liquide non filtré passe par le by pas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921327" y="3793863"/>
            <a:ext cx="105156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témoin de "colmatage" réagit avant le by-pass, prévenant que si aucune action de maintenance n’est entreprise, le filtre se colmatera et  le liquide passera alors par le by-pass.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Remarque: les filtres peuvent être équipés de deux "pop out </a:t>
            </a:r>
            <a:r>
              <a:rPr lang="fr-FR" dirty="0" err="1">
                <a:latin typeface="Times New Roman" panose="02020603050405020304" pitchFamily="18" charset="0"/>
                <a:ea typeface="Calibri" panose="020F0502020204030204" pitchFamily="34" charset="0"/>
                <a:cs typeface="Times New Roman" panose="02020603050405020304" pitchFamily="18" charset="0"/>
              </a:rPr>
              <a:t>indicators</a:t>
            </a:r>
            <a:r>
              <a:rPr lang="fr-FR" dirty="0">
                <a:latin typeface="Times New Roman" panose="02020603050405020304" pitchFamily="18" charset="0"/>
                <a:ea typeface="Calibri" panose="020F0502020204030204" pitchFamily="34" charset="0"/>
                <a:cs typeface="Times New Roman" panose="02020603050405020304" pitchFamily="18" charset="0"/>
              </a:rPr>
              <a:t>" l'un prévenant d'un colmatage imminent et l'autre indiquant le fonctionnement du by-pass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237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028343"/>
            <a:ext cx="1051560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021-0302-0035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pompes à barillet à capacité variable sont souvent utilisées dans les circuits hydrauliques. Ceci est dû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Au fait qu’elles sont équipées d’un axe fusible qui cassera en cas de blocage de la pompe, permettant de ce fait une facilité de remplacement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A leur capacité à produire une haute pression associée à un débit constant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A leur capacité à produire une haute pression et réduire leur débit si besoin ce qui réduit la consommation d’énergie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A leur faible coût, leur simplicité et leur fiabilité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578512"/>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pompes à barillet à capacité variable adaptent leur débit aux besoins du circuit et régulent leur pression de sortie à une valeur constante. Nota: il existe aussi des pompes à barillet  à capacité constante. Elles sont associées à un régulateur.</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45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0081" y="956815"/>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Question 021-0302-0041 </a:t>
            </a:r>
          </a:p>
          <a:p>
            <a:r>
              <a:rPr lang="fr-FR" dirty="0"/>
              <a:t>La température du liquide hydraulique est mesurée:</a:t>
            </a:r>
          </a:p>
          <a:p>
            <a:r>
              <a:rPr lang="fr-FR" dirty="0" smtClean="0"/>
              <a:t>A </a:t>
            </a:r>
            <a:r>
              <a:rPr lang="fr-FR" dirty="0"/>
              <a:t>- Sur la pompe</a:t>
            </a:r>
          </a:p>
          <a:p>
            <a:r>
              <a:rPr lang="fr-FR" dirty="0" smtClean="0"/>
              <a:t>B </a:t>
            </a:r>
            <a:r>
              <a:rPr lang="fr-FR" dirty="0"/>
              <a:t>- Sur le vérin</a:t>
            </a:r>
          </a:p>
          <a:p>
            <a:r>
              <a:rPr lang="fr-FR" dirty="0" smtClean="0"/>
              <a:t>C </a:t>
            </a:r>
            <a:r>
              <a:rPr lang="fr-FR" dirty="0"/>
              <a:t>- Après le refroidisseur</a:t>
            </a:r>
          </a:p>
          <a:p>
            <a:r>
              <a:rPr lang="fr-FR" dirty="0" smtClean="0"/>
              <a:t>D </a:t>
            </a:r>
            <a:r>
              <a:rPr lang="fr-FR" dirty="0"/>
              <a:t>- Dans la </a:t>
            </a:r>
            <a:r>
              <a:rPr lang="fr-FR" dirty="0" smtClean="0"/>
              <a:t>bâche.</a:t>
            </a:r>
            <a:endParaRPr lang="fr-FR" dirty="0"/>
          </a:p>
        </p:txBody>
      </p:sp>
      <p:sp>
        <p:nvSpPr>
          <p:cNvPr id="5" name="Rectangle 4"/>
          <p:cNvSpPr/>
          <p:nvPr/>
        </p:nvSpPr>
        <p:spPr>
          <a:xfrm>
            <a:off x="862939" y="3390980"/>
            <a:ext cx="10692741"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D</a:t>
            </a:r>
          </a:p>
          <a:p>
            <a:r>
              <a:rPr lang="fr-FR" dirty="0"/>
              <a:t>La température du liquide (ne pas confondre avec l'alarme surchauffe)  peut être mesurée dans la bâche sur certains avions. Néanmoins cette indication n'est pas destinée à l'équipage mais transmise  au calculateur de maintenance</a:t>
            </a:r>
            <a:endParaRPr lang="en-US" dirty="0"/>
          </a:p>
        </p:txBody>
      </p:sp>
    </p:spTree>
    <p:extLst>
      <p:ext uri="{BB962C8B-B14F-4D97-AF65-F5344CB8AC3E}">
        <p14:creationId xmlns:p14="http://schemas.microsoft.com/office/powerpoint/2010/main" val="248268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8828" y="194123"/>
            <a:ext cx="1051560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021-0302-0030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le système hydraulique </a:t>
            </a:r>
            <a:r>
              <a:rPr lang="fr-FR" dirty="0" err="1">
                <a:latin typeface="Times New Roman" panose="02020603050405020304" pitchFamily="18" charset="0"/>
                <a:ea typeface="Calibri" panose="020F0502020204030204" pitchFamily="34" charset="0"/>
                <a:cs typeface="Times New Roman" panose="02020603050405020304" pitchFamily="18" charset="0"/>
              </a:rPr>
              <a:t>représenté,en</a:t>
            </a:r>
            <a:r>
              <a:rPr lang="fr-FR" dirty="0">
                <a:latin typeface="Times New Roman" panose="02020603050405020304" pitchFamily="18" charset="0"/>
                <a:ea typeface="Calibri" panose="020F0502020204030204" pitchFamily="34" charset="0"/>
                <a:cs typeface="Times New Roman" panose="02020603050405020304" pitchFamily="18" charset="0"/>
              </a:rPr>
              <a:t> supposant qu'il est en pression et qu'il n'y a pas de fuite: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Il existe une situation de blocage hydraulique (</a:t>
            </a:r>
            <a:r>
              <a:rPr lang="fr-FR" dirty="0" err="1">
                <a:latin typeface="Times New Roman" panose="02020603050405020304" pitchFamily="18" charset="0"/>
                <a:ea typeface="Calibri" panose="020F0502020204030204" pitchFamily="34" charset="0"/>
                <a:cs typeface="Times New Roman" panose="02020603050405020304" pitchFamily="18" charset="0"/>
              </a:rPr>
              <a:t>hydraulic</a:t>
            </a:r>
            <a:r>
              <a:rPr lang="fr-FR" dirty="0">
                <a:latin typeface="Times New Roman" panose="02020603050405020304" pitchFamily="18" charset="0"/>
                <a:ea typeface="Calibri" panose="020F0502020204030204" pitchFamily="34" charset="0"/>
                <a:cs typeface="Times New Roman" panose="02020603050405020304" pitchFamily="18" charset="0"/>
              </a:rPr>
              <a:t> lock) et le vérin ne peut se déplacer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Comme les pressions sont égales de chaque côté du vérin il est libre de se déplacer en réponse aux forces extérieures qui lui seront appliquées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Le vérin se déplace vers la droite du fait qu’une pression identique est appliquée sur des sections différentes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Le vérin se déplace vers la gauche du fait qu’une pression identique est appliquée sur des sections </a:t>
            </a:r>
            <a:r>
              <a:rPr lang="fr-FR" dirty="0" smtClean="0">
                <a:latin typeface="Times New Roman" panose="02020603050405020304" pitchFamily="18" charset="0"/>
                <a:ea typeface="Calibri" panose="020F0502020204030204" pitchFamily="34" charset="0"/>
                <a:cs typeface="Times New Roman" panose="02020603050405020304" pitchFamily="18" charset="0"/>
              </a:rPr>
              <a:t>différentes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199" y="5552197"/>
            <a:ext cx="105156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Faute de volume disponible le liquide est bloqué et ne peut circuler. Le vérin ne peut donc pas se déplacer.</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4118927" y="1884362"/>
            <a:ext cx="3954145" cy="3089275"/>
          </a:xfrm>
          <a:prstGeom prst="rect">
            <a:avLst/>
          </a:prstGeom>
          <a:noFill/>
          <a:ln>
            <a:noFill/>
          </a:ln>
        </p:spPr>
      </p:pic>
    </p:spTree>
    <p:extLst>
      <p:ext uri="{BB962C8B-B14F-4D97-AF65-F5344CB8AC3E}">
        <p14:creationId xmlns:p14="http://schemas.microsoft.com/office/powerpoint/2010/main" val="384229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1" y="1997839"/>
            <a:ext cx="10609612"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021-0302-0076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un circuit hydraulique d'avion de transport, les détecteurs de surchauffe sont situés: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sur le circuit de retour à la bâche, sur le circuit de drainage des pompes ou encore sur les pompes elles-mêmes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sur les refroidisseurs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sur les vérins des commandes de vol et les moteurs des volets de bord d'attaque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dans les </a:t>
            </a:r>
            <a:r>
              <a:rPr lang="fr-FR" dirty="0" smtClean="0">
                <a:latin typeface="Times New Roman" panose="02020603050405020304" pitchFamily="18" charset="0"/>
                <a:ea typeface="Calibri" panose="020F0502020204030204" pitchFamily="34" charset="0"/>
                <a:cs typeface="Times New Roman" panose="02020603050405020304" pitchFamily="18" charset="0"/>
              </a:rPr>
              <a:t>bâches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2392002" y="5298765"/>
            <a:ext cx="3903742"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703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2136339"/>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021-0302-0061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viscosité d’un fluide est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La faculté de s’écouler plus ou moins facilement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La vitesse d’écoulement dans les canalisations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La sensibilité à la température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La résistance à la pression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653631"/>
            <a:ext cx="105156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les circuits hydraulique on utilises des liquides à faible viscosité.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978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736270" y="1582341"/>
            <a:ext cx="1061753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021-0302-0069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Quels types de fluides hydrauliques sont utilisés communément dans l'aviation civile?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seulement synthétique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synthétique et minéral</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seulement végétal</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seulement minéral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43147" y="4238133"/>
            <a:ext cx="1061753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Piège. Les fluides </a:t>
            </a:r>
            <a:r>
              <a:rPr lang="fr-FR" dirty="0" err="1">
                <a:latin typeface="Times New Roman" panose="02020603050405020304" pitchFamily="18" charset="0"/>
                <a:ea typeface="Calibri" panose="020F0502020204030204" pitchFamily="34" charset="0"/>
                <a:cs typeface="Times New Roman" panose="02020603050405020304" pitchFamily="18" charset="0"/>
              </a:rPr>
              <a:t>sythétiques</a:t>
            </a:r>
            <a:r>
              <a:rPr lang="fr-FR" dirty="0">
                <a:latin typeface="Times New Roman" panose="02020603050405020304" pitchFamily="18" charset="0"/>
                <a:ea typeface="Calibri" panose="020F0502020204030204" pitchFamily="34" charset="0"/>
                <a:cs typeface="Times New Roman" panose="02020603050405020304" pitchFamily="18" charset="0"/>
              </a:rPr>
              <a:t> sont utilisés dans les systèmes hydrauliques.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Les fluides minéraux, autrefois utilisés dans les systèmes hydrauliques ne sont plus, de nos jours, utilisés que dans certains équipements comme les amortisseurs de trains.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877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748145" y="1720840"/>
            <a:ext cx="10605655"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021-0302-0070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Quelle affirmation cite les </a:t>
            </a:r>
            <a:r>
              <a:rPr lang="fr-FR" dirty="0" err="1">
                <a:latin typeface="Times New Roman" panose="02020603050405020304" pitchFamily="18" charset="0"/>
                <a:ea typeface="Calibri" panose="020F0502020204030204" pitchFamily="34" charset="0"/>
                <a:cs typeface="Times New Roman" panose="02020603050405020304" pitchFamily="18" charset="0"/>
              </a:rPr>
              <a:t>caratéristiques</a:t>
            </a:r>
            <a:r>
              <a:rPr lang="fr-FR" dirty="0">
                <a:latin typeface="Times New Roman" panose="02020603050405020304" pitchFamily="18" charset="0"/>
                <a:ea typeface="Calibri" panose="020F0502020204030204" pitchFamily="34" charset="0"/>
                <a:cs typeface="Times New Roman" panose="02020603050405020304" pitchFamily="18" charset="0"/>
              </a:rPr>
              <a:t> favorables des liquides hydrauliques?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haut point d'éclair, faible volatilité, faible compressibilité, faible viscosité, faible inflammabilité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bas point d'éclair, haute volatilité, faible compressibilité, faible viscosité, faible inflammabilité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bas point d'éclair, faible volatilité, haute compressibilité, faible viscosité, haute inflammabilité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haut point d'éclair, haute volatilité, faible compressibilité, haute viscosité, faible inflammabilité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3324571" y="4360614"/>
            <a:ext cx="3824087"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374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1" y="1720840"/>
            <a:ext cx="1088274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021-0302-0008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fluides hydrauliques les plus utilisés dans les avions de transport actuels sont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Des fluides synthétiques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Des fluides végétaux</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Des fluides minéraux</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Le mélange eau/glycol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1" y="3925369"/>
            <a:ext cx="10882744"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fluides synthétiques sont  de type phosphate diester (ex : le SKYDROL) Ils  présentes de meilleures caractéristiques que les liquides minéraux (ex : l’UNIVIS) et notamment un point d’inflammation bien plus élevé.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265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582341"/>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021-0302-0020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système hydraulique d’un avion de transport est conçu pour produire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Un haut débit sous basse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Un haut débit sous haute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Un faible débit sous haute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Un faible débit sous basse pression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3953719"/>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circuits hydrauliques doivent fournir des puissances élevées donc une forte pression (généralement 3000 psi). La notion de haut/faible </a:t>
            </a:r>
            <a:r>
              <a:rPr lang="fr-FR" dirty="0" err="1">
                <a:latin typeface="Times New Roman" panose="02020603050405020304" pitchFamily="18" charset="0"/>
                <a:ea typeface="Calibri" panose="020F0502020204030204" pitchFamily="34" charset="0"/>
                <a:cs typeface="Times New Roman" panose="02020603050405020304" pitchFamily="18" charset="0"/>
              </a:rPr>
              <a:t>déblit</a:t>
            </a:r>
            <a:r>
              <a:rPr lang="fr-FR" dirty="0">
                <a:latin typeface="Times New Roman" panose="02020603050405020304" pitchFamily="18" charset="0"/>
                <a:ea typeface="Calibri" panose="020F0502020204030204" pitchFamily="34" charset="0"/>
                <a:cs typeface="Times New Roman" panose="02020603050405020304" pitchFamily="18" charset="0"/>
              </a:rPr>
              <a:t> est un peu floue. Mémorisez que les fortes puissances obtenues sont essentiellement dues à la haute pression, le débit étant considéré comme "faible".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426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443841"/>
            <a:ext cx="1051560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021-0302-0073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fluides hydrauliques utilisés dans les circuits hydrauliques des avions sont essentiellement synthétiques et minéraux. Ces fluides peuvent-ils être utilisée ensemble?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non, le circuit doit d'abord être rincé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non, parce que les composants du circuit sont fabriqués spécialement pour fonctionner avec l'un des deux</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oui, dans tous les cas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oui, si l'avion est certifié pour utiliser les deux types de liquides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455755"/>
            <a:ext cx="10515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Un mélange des deux liquides formerait un liquide produit impropre à l'usage. De plus certains composants des équipements ne résistent qu'à un seul type de liquide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193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997839"/>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021-0302-0011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fluides hydrauliques synthétiques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Ne nécessitent pas de précautions particulières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Sont irritants pour les yeux et la peau</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Présentent un risque élevé d’inflammabilité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Sont irritants pour les yeux et la peau et hautement inflammables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523002"/>
            <a:ext cx="10515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liquides hydrauliques synthétiques (phosphate diester) sont peu inflammables mais très dangereux pour les yeux.</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913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1" y="1720840"/>
            <a:ext cx="10609612"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021-0302-0047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Une pompe a capacité variable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Déplace une quantité de liquide fonction de la demande du système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Déplace une quantité constante de liquide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Ne déplace pas de liquide quand le moteur est au ralenti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Délivre une pression presque constante quelle que soit la résistance du système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755074" y="4843636"/>
            <a:ext cx="1060961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pompes à capacité variable  que nous rencontrons sur avion sont à barillet et plateau oscillant.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07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5465" y="2254954"/>
            <a:ext cx="956359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021-0302-0032 </a:t>
            </a:r>
            <a:endParaRPr lang="en-US" b="1" dirty="0"/>
          </a:p>
          <a:p>
            <a:r>
              <a:rPr lang="fr-FR" dirty="0"/>
              <a:t>Dans un circuit hydraulique, un accumulateur :</a:t>
            </a:r>
            <a:endParaRPr lang="en-US" dirty="0"/>
          </a:p>
          <a:p>
            <a:r>
              <a:rPr lang="fr-FR" dirty="0" smtClean="0"/>
              <a:t>A </a:t>
            </a:r>
            <a:r>
              <a:rPr lang="fr-FR" dirty="0"/>
              <a:t>- Réduit la pression et la température du fluide</a:t>
            </a:r>
            <a:endParaRPr lang="en-US" dirty="0"/>
          </a:p>
          <a:p>
            <a:r>
              <a:rPr lang="fr-FR" dirty="0" smtClean="0"/>
              <a:t>B </a:t>
            </a:r>
            <a:r>
              <a:rPr lang="fr-FR" dirty="0"/>
              <a:t>- Emmagasine du fluide sous pression</a:t>
            </a:r>
            <a:endParaRPr lang="en-US" dirty="0"/>
          </a:p>
          <a:p>
            <a:r>
              <a:rPr lang="fr-FR" dirty="0" smtClean="0"/>
              <a:t>C </a:t>
            </a:r>
            <a:r>
              <a:rPr lang="fr-FR" dirty="0"/>
              <a:t>- Augmente les sautes de pression dans le système</a:t>
            </a:r>
            <a:endParaRPr lang="en-US" dirty="0"/>
          </a:p>
          <a:p>
            <a:r>
              <a:rPr lang="fr-FR" dirty="0" smtClean="0"/>
              <a:t>D </a:t>
            </a:r>
            <a:r>
              <a:rPr lang="fr-FR" dirty="0"/>
              <a:t>- Réduit seulement la température du fluide </a:t>
            </a:r>
            <a:endParaRPr lang="en-US" dirty="0"/>
          </a:p>
        </p:txBody>
      </p:sp>
      <p:sp>
        <p:nvSpPr>
          <p:cNvPr id="5" name="Rectangle 4"/>
          <p:cNvSpPr/>
          <p:nvPr/>
        </p:nvSpPr>
        <p:spPr>
          <a:xfrm>
            <a:off x="1765465" y="4317118"/>
            <a:ext cx="964672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B</a:t>
            </a:r>
            <a:endParaRPr lang="en-US" dirty="0"/>
          </a:p>
          <a:p>
            <a:r>
              <a:rPr lang="fr-FR" dirty="0"/>
              <a:t>L’accumulateur emmagasine du liquide sous pression.</a:t>
            </a:r>
            <a:endParaRPr lang="en-US" dirty="0"/>
          </a:p>
        </p:txBody>
      </p:sp>
    </p:spTree>
    <p:extLst>
      <p:ext uri="{BB962C8B-B14F-4D97-AF65-F5344CB8AC3E}">
        <p14:creationId xmlns:p14="http://schemas.microsoft.com/office/powerpoint/2010/main" val="199690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99855"/>
            <a:ext cx="1051559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021-0302-0009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En excluant les groupes de transfert (PTU), ce circuit hydraulique comporte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- 2 pompes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- 6 pompes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- 5 pompes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- 3 </a:t>
            </a:r>
            <a:r>
              <a:rPr lang="fr-FR" dirty="0" smtClean="0">
                <a:latin typeface="Times New Roman" panose="02020603050405020304" pitchFamily="18" charset="0"/>
                <a:ea typeface="Calibri" panose="020F0502020204030204" pitchFamily="34" charset="0"/>
                <a:cs typeface="Times New Roman" panose="02020603050405020304" pitchFamily="18" charset="0"/>
              </a:rPr>
              <a:t>pompes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587829" y="5256864"/>
            <a:ext cx="11277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pompes en question sont toutes situées juste en dessous des bâches sur le schéma, les pompes entraînées par un moteur électrique portent le sigle « M » pour </a:t>
            </a:r>
            <a:r>
              <a:rPr lang="fr-FR" dirty="0" err="1">
                <a:latin typeface="Times New Roman" panose="02020603050405020304" pitchFamily="18" charset="0"/>
                <a:ea typeface="Calibri" panose="020F0502020204030204" pitchFamily="34" charset="0"/>
                <a:cs typeface="Times New Roman" panose="02020603050405020304" pitchFamily="18" charset="0"/>
              </a:rPr>
              <a:t>motor</a:t>
            </a:r>
            <a:r>
              <a:rPr lang="fr-FR" dirty="0">
                <a:latin typeface="Times New Roman" panose="02020603050405020304" pitchFamily="18" charset="0"/>
                <a:ea typeface="Calibri" panose="020F0502020204030204" pitchFamily="34" charset="0"/>
                <a:cs typeface="Times New Roman" panose="02020603050405020304" pitchFamily="18" charset="0"/>
              </a:rPr>
              <a:t>. Les deux autres sont entraînées par les boîtiers accessoires des réacteurs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7309" y="2170521"/>
            <a:ext cx="4313692" cy="2836908"/>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92453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859340"/>
            <a:ext cx="105156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un circuit hydraulique, une fuite interne causera: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Une perte de liquide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Une augmentation de la pression du liquide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Une augmentation de la température du liquide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Une diminution de la température du liquide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107504"/>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Une fuite interne est un manque d’étanchéité entre de circuit de pression et le circuit de retour, par exemple un clapet de surpression ou sur un piston de vérin. Ce type de panne entraîne un « laminage » du liquide au niveau de l’orifice de fuite et donc son échauffement.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562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593766" y="1305342"/>
            <a:ext cx="10760034"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pompes à barillet sont souvent utilisées dans les systèmes hydrauliques car: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elles ont la capacité de produire une haute pression mais leur débit peut être arrêté ce qui réduit la consommation d'énergie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elles sont peu coûteuses simples et fiables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elles sont entraînées par un axe fusible qui se brisera si la pompe est bloquée ce qui ne nécessitera que le remplacement de la pompe et de son axe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elles sont capable de produire une haute pression combinée à un débit </a:t>
            </a:r>
            <a:r>
              <a:rPr lang="fr-FR" dirty="0" smtClean="0">
                <a:latin typeface="Times New Roman" panose="02020603050405020304" pitchFamily="18" charset="0"/>
                <a:ea typeface="Calibri" panose="020F0502020204030204" pitchFamily="34" charset="0"/>
                <a:cs typeface="Times New Roman" panose="02020603050405020304" pitchFamily="18" charset="0"/>
              </a:rPr>
              <a:t>constant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593766" y="4760509"/>
            <a:ext cx="10760034"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pompes à barillet comprenant  un plateau à calage variable peuvent ajuster leur débit à la demande.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406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028343"/>
            <a:ext cx="105156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021-0302-0036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filtres sont souvent équipés d’un indicateur visuel (aussi appelé témoin de colmatage ou pop out </a:t>
            </a:r>
            <a:r>
              <a:rPr lang="fr-FR" dirty="0" err="1">
                <a:latin typeface="Times New Roman" panose="02020603050405020304" pitchFamily="18" charset="0"/>
                <a:ea typeface="Calibri" panose="020F0502020204030204" pitchFamily="34" charset="0"/>
                <a:cs typeface="Times New Roman" panose="02020603050405020304" pitchFamily="18" charset="0"/>
              </a:rPr>
              <a:t>indicator</a:t>
            </a:r>
            <a:r>
              <a:rPr lang="fr-FR" dirty="0">
                <a:latin typeface="Times New Roman" panose="02020603050405020304" pitchFamily="18" charset="0"/>
                <a:ea typeface="Calibri" panose="020F0502020204030204" pitchFamily="34" charset="0"/>
                <a:cs typeface="Times New Roman" panose="02020603050405020304" pitchFamily="18" charset="0"/>
              </a:rPr>
              <a:t>) dont le but est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Avertir d’une surchauffe du système hydraulique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Avertir que le filtre est en échéance de maintenance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Indiquer que le filtre est colmaté et que du liquide non filtré passe par le by pas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Prévenir d’un colmatage imminent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455894"/>
            <a:ext cx="105156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témoin de "colmatage" réagit avant le by-pass, prévenant que si aucune action de maintenance n’est entreprise, le filtre se colmatera et  le liquide passera alors par le by-pass.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Remarque: les filtres peuvent être équipés de deux "pop out </a:t>
            </a:r>
            <a:r>
              <a:rPr lang="fr-FR" dirty="0" err="1">
                <a:latin typeface="Times New Roman" panose="02020603050405020304" pitchFamily="18" charset="0"/>
                <a:ea typeface="Calibri" panose="020F0502020204030204" pitchFamily="34" charset="0"/>
                <a:cs typeface="Times New Roman" panose="02020603050405020304" pitchFamily="18" charset="0"/>
              </a:rPr>
              <a:t>indicators</a:t>
            </a:r>
            <a:r>
              <a:rPr lang="fr-FR" dirty="0">
                <a:latin typeface="Times New Roman" panose="02020603050405020304" pitchFamily="18" charset="0"/>
                <a:ea typeface="Calibri" panose="020F0502020204030204" pitchFamily="34" charset="0"/>
                <a:cs typeface="Times New Roman" panose="02020603050405020304" pitchFamily="18" charset="0"/>
              </a:rPr>
              <a:t>" l'un prévenant d'un colmatage imminent et l'autre indiquant le fonctionnement du by-pass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885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1055913" y="1720840"/>
            <a:ext cx="10504715"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021-0302-0024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systèmes hydrauliques des avions de transport actuels fonctionnent sous une pression de: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- 3000 PSI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- 4000 PSI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- 1000 PSI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- 2000 PSI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055913" y="4372629"/>
            <a:ext cx="1062445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D</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circuits hydrauliques de la majorité des avions commerciaux  fonctionnent sous 3000psi. La tendance est à l’augmentation de cette pression (5000psi sur A380)</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0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582341"/>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021-0302-0020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système hydraulique d’un avion de transport est conçu pour produire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Un faible débit sous haute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Un faible débit sous basse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Un haut débit sous haute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Un haut débit sous basse pression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238133"/>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circuits hydrauliques doivent fournir des puissances élevées donc une forte pression (généralement 3000 psi). La notion de haut/faible </a:t>
            </a:r>
            <a:r>
              <a:rPr lang="fr-FR" dirty="0" err="1">
                <a:latin typeface="Times New Roman" panose="02020603050405020304" pitchFamily="18" charset="0"/>
                <a:ea typeface="Calibri" panose="020F0502020204030204" pitchFamily="34" charset="0"/>
                <a:cs typeface="Times New Roman" panose="02020603050405020304" pitchFamily="18" charset="0"/>
              </a:rPr>
              <a:t>déblit</a:t>
            </a:r>
            <a:r>
              <a:rPr lang="fr-FR" dirty="0">
                <a:latin typeface="Times New Roman" panose="02020603050405020304" pitchFamily="18" charset="0"/>
                <a:ea typeface="Calibri" panose="020F0502020204030204" pitchFamily="34" charset="0"/>
                <a:cs typeface="Times New Roman" panose="02020603050405020304" pitchFamily="18" charset="0"/>
              </a:rPr>
              <a:t> est un peu floue. Mémorisez que les fortes puissances obtenues sont essentiellement dues à la haute pression, le débit étant considéré comme "faible".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6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855474"/>
            <a:ext cx="1051560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021-0302-0074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1-Les liquides hydrauliques synthétiques sont de couleur violette, ont un point d'inflammation d'environ 490°C et présentent un moindre risque de cavitation que les liquides minéraux</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2-Les liquides hydrauliques minéraux sont de couleur rouge, ont un point d'inflammation d'environ 200°C et présentent un moindre risque de cavitation que les liquides synthétiques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- 1 est correct, 2 est incorrect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- 2 est incorrect, 1 est incorrect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- 2 est correct, 1 est incorrect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- 1 est correct, 2 est correct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528395" y="5726278"/>
            <a:ext cx="2994827"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397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443841"/>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021-0302-0007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Sur un circuit hydraulique , les détecteurs de surchauffe sont habituellement installés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Sur les vérins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Sur les pompes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Dans les bâches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Sur les refroidisseurs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3672123"/>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Cette question est très réductrice. En effet, les détecteurs de surchauffe peuvent être situés à différents emplacements : sur le circuit retour près des bâches (ex : A310), sur le circuit de drainage des pompes (ex : B747), éventuellement sur les pompes . Mais il n'y a qu'une bonne réponse dans les propositions.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321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048366"/>
            <a:ext cx="10515600"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021-0302-0062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liquides hydrauliques doivent avoir les caractéristiques suivantes: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1 Stabilité thermique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2 Faible tendance à l'</a:t>
            </a:r>
            <a:r>
              <a:rPr lang="fr-FR" dirty="0" err="1">
                <a:latin typeface="Times New Roman" panose="02020603050405020304" pitchFamily="18" charset="0"/>
                <a:ea typeface="Calibri" panose="020F0502020204030204" pitchFamily="34" charset="0"/>
                <a:cs typeface="Times New Roman" panose="02020603050405020304" pitchFamily="18" charset="0"/>
              </a:rPr>
              <a:t>émustion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3 Faible corrosivité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4 Bonne résistance à la combustion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5 Haute compressibilité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6 Haute volatilité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7 Haute viscosité</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La combinaison regroupant les propositions correcte est: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 - 2,3,4,5</a:t>
            </a:r>
          </a:p>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B - 1,2,3,4</a:t>
            </a:r>
          </a:p>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C - 1,2,3,6</a:t>
            </a:r>
          </a:p>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D - 1,3,4,6 </a:t>
            </a:r>
          </a:p>
        </p:txBody>
      </p:sp>
      <p:sp>
        <p:nvSpPr>
          <p:cNvPr id="5" name="Rectangle 4"/>
          <p:cNvSpPr/>
          <p:nvPr/>
        </p:nvSpPr>
        <p:spPr>
          <a:xfrm>
            <a:off x="838200" y="5295683"/>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Correction	B</a:t>
            </a: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5 les fluides hydrauliques sont  incompressibles aux pressions où nous les utilisons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6 Les fluides hydrauliques sont peu volatiles, c'est à dire qu'ils ne se transforment pas facilement en vapeur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7 Les fluides hydrauliques sont peu visqueux, c'est à dire qu'ils s'écoulent facilement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179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443841"/>
            <a:ext cx="105156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021-0302-0012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Une Ram Air Turbine (RAT)  -parfois appelée </a:t>
            </a:r>
            <a:r>
              <a:rPr lang="fr-FR" dirty="0" err="1">
                <a:latin typeface="Times New Roman" panose="02020603050405020304" pitchFamily="18" charset="0"/>
                <a:ea typeface="Calibri" panose="020F0502020204030204" pitchFamily="34" charset="0"/>
                <a:cs typeface="Times New Roman" panose="02020603050405020304" pitchFamily="18" charset="0"/>
              </a:rPr>
              <a:t>aéropompe</a:t>
            </a:r>
            <a:r>
              <a:rPr lang="fr-FR" dirty="0">
                <a:latin typeface="Times New Roman" panose="02020603050405020304" pitchFamily="18" charset="0"/>
                <a:ea typeface="Calibri" panose="020F0502020204030204" pitchFamily="34" charset="0"/>
                <a:cs typeface="Times New Roman" panose="02020603050405020304" pitchFamily="18" charset="0"/>
              </a:rPr>
              <a:t> en français- fournit de l'énergie hydraulique en secours: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Aux commandes de vol en cas de perte des pompes hydrauliques entraînées par les moteurs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Aux volets en extension seulement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Au système d’orientation des roues avant après atterrissage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Au train d’atterrissage et au freinage automatique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369216"/>
            <a:ext cx="105156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A</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pompes hydrauliques entraînées par les RAT sont de relativement faible puissance  et ne permettent d’alimenter que les servitudes vitales comme les commandes de vol. La RAT est l’ultime secours d'un système hydraulique.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60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166843"/>
            <a:ext cx="105156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fr-FR" b="1" dirty="0"/>
              <a:t>Question 021-0302-0001 </a:t>
            </a:r>
            <a:endParaRPr lang="en-US" b="1" dirty="0"/>
          </a:p>
          <a:p>
            <a:r>
              <a:rPr lang="fr-FR" dirty="0"/>
              <a:t>Les circuits hydrauliques comprennent des clapets fusibles. Leur fonction est de :</a:t>
            </a:r>
            <a:endParaRPr lang="en-US" dirty="0"/>
          </a:p>
          <a:p>
            <a:r>
              <a:rPr lang="fr-FR" dirty="0" smtClean="0"/>
              <a:t>A </a:t>
            </a:r>
            <a:r>
              <a:rPr lang="fr-FR" dirty="0"/>
              <a:t>- By passer une pompe hydraulique si sa pression de sortie est excessive afin de ne pas endommager le circuit</a:t>
            </a:r>
            <a:endParaRPr lang="en-US" dirty="0"/>
          </a:p>
          <a:p>
            <a:r>
              <a:rPr lang="fr-FR" dirty="0" smtClean="0"/>
              <a:t>B </a:t>
            </a:r>
            <a:r>
              <a:rPr lang="fr-FR" dirty="0"/>
              <a:t>- Eviter la perte totale d’un circuit en cas de fuite importante</a:t>
            </a:r>
            <a:endParaRPr lang="en-US" dirty="0"/>
          </a:p>
          <a:p>
            <a:r>
              <a:rPr lang="fr-FR" dirty="0" smtClean="0"/>
              <a:t>C </a:t>
            </a:r>
            <a:r>
              <a:rPr lang="fr-FR" dirty="0"/>
              <a:t>- Isoler une partie d’un circuit afin de la protéger d’une pollution</a:t>
            </a:r>
            <a:endParaRPr lang="en-US" dirty="0"/>
          </a:p>
          <a:p>
            <a:r>
              <a:rPr lang="fr-FR" dirty="0" smtClean="0"/>
              <a:t>D </a:t>
            </a:r>
            <a:r>
              <a:rPr lang="fr-FR" dirty="0"/>
              <a:t>- Alimenter le système de freinage par le circuit secondaire en cas de fuite sur le circuit principal </a:t>
            </a:r>
            <a:endParaRPr lang="en-US" dirty="0"/>
          </a:p>
        </p:txBody>
      </p:sp>
      <p:sp>
        <p:nvSpPr>
          <p:cNvPr id="5" name="Rectangle 4"/>
          <p:cNvSpPr/>
          <p:nvPr/>
        </p:nvSpPr>
        <p:spPr>
          <a:xfrm>
            <a:off x="838200" y="3913495"/>
            <a:ext cx="10515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B</a:t>
            </a:r>
            <a:endParaRPr lang="en-US" dirty="0"/>
          </a:p>
          <a:p>
            <a:r>
              <a:rPr lang="fr-FR" dirty="0"/>
              <a:t>Le clapet fusible isole toutes les servitudes situées en aval en cas de fuite </a:t>
            </a:r>
            <a:r>
              <a:rPr lang="fr-FR" dirty="0" smtClean="0"/>
              <a:t>importante. </a:t>
            </a:r>
            <a:r>
              <a:rPr lang="fr-FR" dirty="0"/>
              <a:t>Il est monté sur des circuits exposés à des risques de rupture (trains, freins…) Il  réagit à un débit excessif.</a:t>
            </a:r>
            <a:endParaRPr lang="en-US" dirty="0"/>
          </a:p>
        </p:txBody>
      </p:sp>
    </p:spTree>
    <p:extLst>
      <p:ext uri="{BB962C8B-B14F-4D97-AF65-F5344CB8AC3E}">
        <p14:creationId xmlns:p14="http://schemas.microsoft.com/office/powerpoint/2010/main" val="414755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720840"/>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021-0302-0003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Dans un circuit hydraulique, un clapet navette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Permet à deux servitudes d’être alimentées par un seul circuit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Permet qu'un système de secours alimente le même vérin en cas de panne du système normal</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Est un clapet anti-retour à recouvrement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Régule la pression délivrée par la pompe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313252"/>
            <a:ext cx="10515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clapet navette permet que deux circuits (l’un ou l’autre) puissent alimenter une servitude. Exemple : circuit de freins avec alimentation par le circuit normal ou le circuit secours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415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997839"/>
            <a:ext cx="105156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spcBef>
                <a:spcPts val="1200"/>
              </a:spcBef>
              <a:spcAft>
                <a:spcPts val="0"/>
              </a:spcAft>
              <a:buFont typeface="+mj-lt"/>
              <a:buAutoNum type="arabicPeriod"/>
            </a:pPr>
            <a:r>
              <a:rPr lang="fr-FR"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Question 021-0302-0006 </a:t>
            </a: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L’équipement qui transforme la pression hydraulique en mouvement linéaire est appelé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A - Un régulateur de pression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B - Un vérin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C - Un accumulateur</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	D - Une pompe hydraulique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838200" y="4336315"/>
            <a:ext cx="105156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Correction	B</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fr-FR" dirty="0">
                <a:latin typeface="Times New Roman" panose="02020603050405020304" pitchFamily="18" charset="0"/>
                <a:ea typeface="Calibri" panose="020F0502020204030204" pitchFamily="34" charset="0"/>
                <a:cs typeface="Times New Roman" panose="02020603050405020304" pitchFamily="18" charset="0"/>
              </a:rPr>
              <a:t>Le vérin qui permet d’obtenir un mouvement linéaire en utilisant la pression hydraulique</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91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3771" y="1012325"/>
            <a:ext cx="10877797"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Dans un circuit hydraulique on trouve un régulateur de pression :</a:t>
            </a:r>
            <a:endParaRPr lang="en-US" dirty="0"/>
          </a:p>
          <a:p>
            <a:r>
              <a:rPr lang="fr-FR" dirty="0"/>
              <a:t>	A - Associé à une pompe à débit variable</a:t>
            </a:r>
            <a:endParaRPr lang="en-US" dirty="0"/>
          </a:p>
          <a:p>
            <a:r>
              <a:rPr lang="fr-FR" dirty="0"/>
              <a:t>	B - Qui sert d’interface entre le circuit et les indicateurs au poste de pilotage</a:t>
            </a:r>
            <a:endParaRPr lang="en-US" dirty="0"/>
          </a:p>
          <a:p>
            <a:r>
              <a:rPr lang="fr-FR" dirty="0"/>
              <a:t>	C - Associé à une pompe à débit constant</a:t>
            </a:r>
            <a:endParaRPr lang="en-US" dirty="0"/>
          </a:p>
          <a:p>
            <a:r>
              <a:rPr lang="fr-FR" dirty="0"/>
              <a:t>	D - Pour garantir qu’une pression constante est délivrée aux équipements critiques comme les servocommandes </a:t>
            </a:r>
            <a:endParaRPr lang="en-US" dirty="0"/>
          </a:p>
        </p:txBody>
      </p:sp>
      <p:sp>
        <p:nvSpPr>
          <p:cNvPr id="6" name="Rectangle 5"/>
          <p:cNvSpPr/>
          <p:nvPr/>
        </p:nvSpPr>
        <p:spPr>
          <a:xfrm>
            <a:off x="783771" y="3814488"/>
            <a:ext cx="1087779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C</a:t>
            </a:r>
            <a:endParaRPr lang="en-US" dirty="0"/>
          </a:p>
          <a:p>
            <a:r>
              <a:rPr lang="fr-FR" dirty="0"/>
              <a:t>Un régulateur doit être associé à une pompe à débit constant afin d’obtenir un débit utile adapté aux besoins des servitudes tout en maintenant la pression constante.</a:t>
            </a:r>
            <a:endParaRPr lang="en-US" dirty="0"/>
          </a:p>
        </p:txBody>
      </p:sp>
    </p:spTree>
    <p:extLst>
      <p:ext uri="{BB962C8B-B14F-4D97-AF65-F5344CB8AC3E}">
        <p14:creationId xmlns:p14="http://schemas.microsoft.com/office/powerpoint/2010/main" val="154819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48146" y="4151416"/>
            <a:ext cx="100702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Correction D</a:t>
            </a:r>
            <a:endParaRPr lang="en-US" dirty="0"/>
          </a:p>
          <a:p>
            <a:endParaRPr lang="fr-FR" dirty="0" smtClean="0"/>
          </a:p>
          <a:p>
            <a:r>
              <a:rPr lang="fr-FR" dirty="0" smtClean="0"/>
              <a:t>Les </a:t>
            </a:r>
            <a:r>
              <a:rPr lang="fr-FR" dirty="0"/>
              <a:t>vérins se remplissent et se vident en fonction de leurs mouvements, les accumulateurs se remplissent de liquide lors de la mise en pression du circuit</a:t>
            </a:r>
            <a:endParaRPr lang="en-US" dirty="0"/>
          </a:p>
        </p:txBody>
      </p:sp>
      <p:sp>
        <p:nvSpPr>
          <p:cNvPr id="6" name="Rectangle 5"/>
          <p:cNvSpPr/>
          <p:nvPr/>
        </p:nvSpPr>
        <p:spPr>
          <a:xfrm>
            <a:off x="748146" y="1144841"/>
            <a:ext cx="10177152"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Sans envisager le cas de la fuite, le niveau de liquide dans la bâche </a:t>
            </a:r>
            <a:endParaRPr lang="en-US" dirty="0"/>
          </a:p>
          <a:p>
            <a:r>
              <a:rPr lang="fr-FR" dirty="0" smtClean="0"/>
              <a:t>A </a:t>
            </a:r>
            <a:r>
              <a:rPr lang="fr-FR" dirty="0"/>
              <a:t>- </a:t>
            </a:r>
            <a:r>
              <a:rPr lang="fr-FR" dirty="0" smtClean="0"/>
              <a:t>Augmente </a:t>
            </a:r>
            <a:r>
              <a:rPr lang="fr-FR" dirty="0"/>
              <a:t>quand la température ambiante diminue</a:t>
            </a:r>
            <a:endParaRPr lang="en-US" dirty="0"/>
          </a:p>
          <a:p>
            <a:r>
              <a:rPr lang="fr-FR" dirty="0" smtClean="0"/>
              <a:t>B </a:t>
            </a:r>
            <a:r>
              <a:rPr lang="fr-FR" dirty="0"/>
              <a:t>- Augmente initialement à la mise en pression du système</a:t>
            </a:r>
            <a:endParaRPr lang="en-US" dirty="0"/>
          </a:p>
          <a:p>
            <a:r>
              <a:rPr lang="fr-FR" dirty="0" smtClean="0"/>
              <a:t>C </a:t>
            </a:r>
            <a:r>
              <a:rPr lang="fr-FR" dirty="0"/>
              <a:t>- Ne varie pas</a:t>
            </a:r>
            <a:endParaRPr lang="en-US" dirty="0"/>
          </a:p>
          <a:p>
            <a:r>
              <a:rPr lang="fr-FR" dirty="0" smtClean="0"/>
              <a:t>D </a:t>
            </a:r>
            <a:r>
              <a:rPr lang="fr-FR" dirty="0"/>
              <a:t>- Fluctue avec les déplacements des vérins et la mise en pression des accumulateurs </a:t>
            </a:r>
            <a:endParaRPr lang="en-US" dirty="0"/>
          </a:p>
        </p:txBody>
      </p:sp>
    </p:spTree>
    <p:extLst>
      <p:ext uri="{BB962C8B-B14F-4D97-AF65-F5344CB8AC3E}">
        <p14:creationId xmlns:p14="http://schemas.microsoft.com/office/powerpoint/2010/main" val="252872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dirty="0"/>
        </a:defPPr>
      </a:lstStyle>
      <a:style>
        <a:lnRef idx="2">
          <a:schemeClr val="accent2"/>
        </a:lnRef>
        <a:fillRef idx="1">
          <a:schemeClr val="lt1"/>
        </a:fillRef>
        <a:effectRef idx="0">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2067</Words>
  <Application>Microsoft Office PowerPoint</Application>
  <PresentationFormat>Grand écran</PresentationFormat>
  <Paragraphs>585</Paragraphs>
  <Slides>71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71</vt:i4>
      </vt:variant>
    </vt:vector>
  </HeadingPairs>
  <TitlesOfParts>
    <vt:vector size="76" baseType="lpstr">
      <vt:lpstr>Arial</vt:lpstr>
      <vt:lpstr>Calibri</vt:lpstr>
      <vt:lpstr>Calibri Light</vt:lpstr>
      <vt:lpstr>Times New Roman</vt:lpstr>
      <vt:lpstr>Thème Office</vt:lpstr>
      <vt:lpstr>Hydraulic systems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15</cp:revision>
  <dcterms:created xsi:type="dcterms:W3CDTF">2022-09-12T08:16:57Z</dcterms:created>
  <dcterms:modified xsi:type="dcterms:W3CDTF">2022-09-14T18:09:06Z</dcterms:modified>
</cp:coreProperties>
</file>