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74" r:id="rId3"/>
    <p:sldId id="261" r:id="rId4"/>
    <p:sldId id="262" r:id="rId5"/>
    <p:sldId id="263" r:id="rId6"/>
    <p:sldId id="277" r:id="rId7"/>
    <p:sldId id="278" r:id="rId8"/>
    <p:sldId id="279" r:id="rId9"/>
    <p:sldId id="280" r:id="rId10"/>
    <p:sldId id="275" r:id="rId11"/>
    <p:sldId id="282" r:id="rId12"/>
    <p:sldId id="283" r:id="rId13"/>
    <p:sldId id="284" r:id="rId14"/>
    <p:sldId id="285" r:id="rId15"/>
    <p:sldId id="286" r:id="rId16"/>
    <p:sldId id="288" r:id="rId17"/>
    <p:sldId id="287" r:id="rId18"/>
    <p:sldId id="289" r:id="rId19"/>
    <p:sldId id="290" r:id="rId20"/>
    <p:sldId id="28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677"/>
    <a:srgbClr val="73A5DB"/>
    <a:srgbClr val="2E3777"/>
    <a:srgbClr val="545C8F"/>
    <a:srgbClr val="97BCE4"/>
    <a:srgbClr val="B5D7DA"/>
    <a:srgbClr val="99BDE5"/>
    <a:srgbClr val="B5D8D9"/>
    <a:srgbClr val="D3C24F"/>
    <a:srgbClr val="FFC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20" autoAdjust="0"/>
  </p:normalViewPr>
  <p:slideViewPr>
    <p:cSldViewPr snapToGrid="0">
      <p:cViewPr varScale="1">
        <p:scale>
          <a:sx n="82" d="100"/>
          <a:sy n="82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B8990-4F12-43CD-B067-6C55EF1E6F7A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D2905-BFEC-4F99-84D6-A03FA564B222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0172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6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0226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16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6946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17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16300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18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49217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19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2946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7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6025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8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010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9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10591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11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25524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12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36517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13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6311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14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07190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D2905-BFEC-4F99-84D6-A03FA564B222}" type="slidenum">
              <a:rPr lang="fr-MA" smtClean="0"/>
              <a:t>15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0626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BCC09-DB64-41B7-B934-59E1E4E5F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97DB67-5921-4A94-B938-48137D570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E462F-A9C8-43D8-8666-212D867A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1E6E15-4CF2-4CB1-82B8-76BB5255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3F2689-C711-42F8-B33B-55716321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9422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198B2-5409-44FC-BF5C-7197700C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361DC3-699B-4813-9817-3785D11F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531DA2-AF2D-4CF3-8305-00E2A8A6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41F595-4687-49DD-9319-8F270A82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EA474-F241-463A-973A-442F1B3F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4022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DB02D4-F7CC-4608-85B7-E83D1553D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B4A46A-3819-4084-A77A-40287219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6FA0B-CE0D-4FA0-8467-386EAD1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AE7DC-4075-4D1E-9D22-3E920223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9E234-E8C9-4D12-91EA-60C8A3E2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2153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15E41-2D00-4EDD-A6F0-F828A5AF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ED97A-3B46-48FA-9D58-F4A5ADBF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063CA8-EA8D-4494-B6EF-2B9F8F91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9FCE85-04BA-44BE-BBD1-E4016941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D0A7C4-449C-4653-89FA-E371B4B3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4922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2D466-C33D-4BD6-A607-FAE4AC85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2CEA38-E153-4806-824B-CE2F34F1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301153-7DD0-448F-BA11-57E15B61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4FBE5D-A57B-4C1A-A68C-B0D7C70A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9273E-C552-4053-B880-425EB0B6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0345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450E2-14DB-46A9-927F-51D26156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D37E4-328A-4172-8C2C-60971D1A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F9C490-18FC-4E40-8D5E-BC1D446D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5CC2E1-696E-41B6-A299-8E62A0D9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FEE909-8A50-43B3-BAA2-4EB327D3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F1F7F5-1DAA-4122-9F4E-3C94A2E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4766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FC938-3ACE-48A8-8D79-987BC657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3F518B-02E8-47DF-B6FB-533D8FAD6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9AEC0D-03C1-484F-9023-7DAF7F36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A78198-3952-4B4B-9417-11863C87B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952D5F-3232-416A-8CAE-D88E2E8A7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C6D489-25C0-47D0-B1B7-A1C44B85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E8EE3B-9707-47A1-B35B-E4AF135F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8D1EEC-B13B-4B23-8A36-FD0F5E4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5970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F0095-B9B0-4B27-B904-F484A318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8C2AFA-FD3E-483C-AFDF-6167340D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C8FDEC-F256-4E85-A26F-30B7267C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9A8C34-C11D-42AB-AD47-C8D7BAA8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1276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129855-8180-4357-A5F4-D2A5A993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7201F8-3B43-4E6E-89CB-3F652A9D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2D0E04-F149-4D5F-BD8B-2D4F9FFA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6546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07070-77FC-4EE4-9083-E1F5DAE4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B5C27-E4E7-4B19-992A-D5A40EA82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71092D-D869-48C1-A4E6-0B828BA4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D35A13-4B41-4D4B-8988-592BD38D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398776-0F70-4500-9AFB-59D7D8D3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BDC2B-4BEF-43BF-8A00-0BD58AC6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99266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D2088-4416-44A6-953A-D609CADB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2316A3-F0EE-4233-A78E-B73EB52CA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708CE7-C39E-46C3-989D-3DCBDFDC7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A61697-A446-4691-844F-02486E97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BEE9CE-4A79-4146-95ED-03274486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0A835C-4621-4FE6-A1A8-54DACA41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11863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416BD2-F30B-4139-91BD-2504C18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3254ED-1810-473E-950A-15433737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58500-DFCB-40CD-94C8-0D30D2B7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272A-5589-42D8-8BF1-20043B545322}" type="datetimeFigureOut">
              <a:rPr lang="fr-MA" smtClean="0"/>
              <a:t>03/09/2021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2487F-5ADA-409C-AF99-C6775A01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52E80E-03F3-4896-B0CC-F4ED297E8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D9AD7-3605-4E63-82C4-9D32EEEF21DB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624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anaconda.com/distribu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4BCDB1-3669-4499-9541-573EC8250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0AF1C1-62EA-46DA-88A5-F48B767F2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37" y="85299"/>
            <a:ext cx="2524125" cy="18097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D6E514B-756B-4402-B236-1EDDC6263ADF}"/>
              </a:ext>
            </a:extLst>
          </p:cNvPr>
          <p:cNvSpPr txBox="1"/>
          <p:nvPr/>
        </p:nvSpPr>
        <p:spPr>
          <a:xfrm>
            <a:off x="1523999" y="279180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rgbClr val="73A5DB"/>
                </a:solidFill>
              </a:rPr>
              <a:t>Natural Language Processing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D0FDAA-B659-4D5E-A42F-0090B3406F29}"/>
              </a:ext>
            </a:extLst>
          </p:cNvPr>
          <p:cNvSpPr txBox="1"/>
          <p:nvPr/>
        </p:nvSpPr>
        <p:spPr>
          <a:xfrm>
            <a:off x="1910686" y="4640238"/>
            <a:ext cx="4872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 PAR: Youness HAMIDI</a:t>
            </a:r>
          </a:p>
          <a:p>
            <a:r>
              <a:rPr lang="fr-FR" dirty="0"/>
              <a:t>	      Amin OUAHIDI</a:t>
            </a:r>
          </a:p>
          <a:p>
            <a:r>
              <a:rPr lang="fr-FR" dirty="0"/>
              <a:t>	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8632C3-05E7-46CC-9912-56EC92DA5987}"/>
              </a:ext>
            </a:extLst>
          </p:cNvPr>
          <p:cNvSpPr txBox="1"/>
          <p:nvPr/>
        </p:nvSpPr>
        <p:spPr>
          <a:xfrm>
            <a:off x="6652727" y="4640237"/>
            <a:ext cx="362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Encadré par : Abdelhak Mahmoudi</a:t>
            </a:r>
          </a:p>
        </p:txBody>
      </p:sp>
    </p:spTree>
    <p:extLst>
      <p:ext uri="{BB962C8B-B14F-4D97-AF65-F5344CB8AC3E}">
        <p14:creationId xmlns:p14="http://schemas.microsoft.com/office/powerpoint/2010/main" val="15473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4BCDB1-3669-4499-9541-573EC8250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854CD1F-0698-48A7-AFA5-0261170787D3}"/>
              </a:ext>
            </a:extLst>
          </p:cNvPr>
          <p:cNvSpPr txBox="1"/>
          <p:nvPr/>
        </p:nvSpPr>
        <p:spPr>
          <a:xfrm>
            <a:off x="2714392" y="1309191"/>
            <a:ext cx="65952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MA" sz="6600" dirty="0"/>
              <a:t>A propos du Projet</a:t>
            </a:r>
            <a:endParaRPr lang="fr-FR" sz="4800" dirty="0">
              <a:solidFill>
                <a:srgbClr val="2D367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D2BAF-F6FB-49E9-83CD-B0532D3255D6}"/>
              </a:ext>
            </a:extLst>
          </p:cNvPr>
          <p:cNvSpPr txBox="1"/>
          <p:nvPr/>
        </p:nvSpPr>
        <p:spPr>
          <a:xfrm>
            <a:off x="3009900" y="2417187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latin typeface="+mj-lt"/>
                <a:ea typeface="Raleway" panose="020B0003030101060003" pitchFamily="2" charset="0"/>
              </a:rPr>
              <a:t>CHATBOT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6466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4489595" y="171770"/>
            <a:ext cx="32128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 propos du Projet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3C6C8-E88B-4FE1-AF7D-559E28FAC309}"/>
              </a:ext>
            </a:extLst>
          </p:cNvPr>
          <p:cNvSpPr txBox="1"/>
          <p:nvPr/>
        </p:nvSpPr>
        <p:spPr>
          <a:xfrm>
            <a:off x="37322" y="1038530"/>
            <a:ext cx="121173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685800" fontAlgn="base">
              <a:lnSpc>
                <a:spcPct val="150000"/>
              </a:lnSpc>
            </a:pP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Chatbot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est la contraction des mots anglais chat qui signifie conversation en anglais et robot. Un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chatbot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est donc un logiciel robotisé conversationnel doté d'une IA de type faible. Associé à une interface de messagerie, il peut analyser et comprendre les messages écrits ou vocaux d'un être humain et ainsi simuler une conversation simple. Il joue le rôle d'un conseiller virtuel. </a:t>
            </a:r>
            <a:endParaRPr lang="en-US" sz="32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487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4489595" y="171770"/>
            <a:ext cx="32128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 propos du Projet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3C6C8-E88B-4FE1-AF7D-559E28FAC309}"/>
              </a:ext>
            </a:extLst>
          </p:cNvPr>
          <p:cNvSpPr txBox="1"/>
          <p:nvPr/>
        </p:nvSpPr>
        <p:spPr>
          <a:xfrm>
            <a:off x="37322" y="1038530"/>
            <a:ext cx="121173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685800" fontAlgn="base">
              <a:lnSpc>
                <a:spcPct val="150000"/>
              </a:lnSpc>
            </a:pP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Le premier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chatbot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appelé ELIZA, fut créé en 1966 par Joseph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Weizenbaum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professeur américain au MIT (Massachusetts Institute of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Technology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). Il était capable de formuler une question à partir d'une affirmation. Par la suite les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chatbots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ont évolué, le plus connu étant probablement ALICE, créé dans les années 1990 par Richard Wallace. </a:t>
            </a:r>
            <a:endParaRPr lang="en-US" sz="32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168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1856792" y="171770"/>
            <a:ext cx="71565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Les </a:t>
            </a:r>
            <a:r>
              <a:rPr lang="fr-FR" sz="44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chatbots</a:t>
            </a:r>
            <a:r>
              <a:rPr lang="fr-FR" sz="44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basés sur des règles prédéfinies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3C6C8-E88B-4FE1-AF7D-559E28FAC309}"/>
              </a:ext>
            </a:extLst>
          </p:cNvPr>
          <p:cNvSpPr txBox="1"/>
          <p:nvPr/>
        </p:nvSpPr>
        <p:spPr>
          <a:xfrm>
            <a:off x="37322" y="1038530"/>
            <a:ext cx="121173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685800" fontAlgn="base">
              <a:lnSpc>
                <a:spcPct val="150000"/>
              </a:lnSpc>
            </a:pP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La méthode principale de fonctionnement d'un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chatbot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consiste à réagir à un mot-clef ou une expression stockés dans une base de données de plusieurs milliers d'entrées. Utilisant une forme simple de NLP, ils répondent à des tâches précises et donnent des réponses automatisées basiques. Les plus basiques utilisent seulement des boutons. </a:t>
            </a:r>
            <a:endParaRPr lang="en-US" sz="32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179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3409568" y="135381"/>
            <a:ext cx="53728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Chatbots</a:t>
            </a:r>
            <a:r>
              <a:rPr lang="fr-FR" sz="44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basés sur l’intention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3C6C8-E88B-4FE1-AF7D-559E28FAC309}"/>
              </a:ext>
            </a:extLst>
          </p:cNvPr>
          <p:cNvSpPr txBox="1"/>
          <p:nvPr/>
        </p:nvSpPr>
        <p:spPr>
          <a:xfrm>
            <a:off x="37322" y="1038530"/>
            <a:ext cx="121173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685800" fontAlgn="base">
              <a:lnSpc>
                <a:spcPct val="150000"/>
              </a:lnSpc>
            </a:pP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Les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chatbots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les plus sophistiqués utilisent la compréhension en langage naturel, le traitement en langage naturel et le machine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learning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pour analyser les intentions de l'utilisateur. Ils peuvent comprendre plusieurs variations d'expressions et phrases et répondre de manière naturelle et personnelle. Les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chatbots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les plus avancés sont capables d'apprendre par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eux-même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 </a:t>
            </a:r>
            <a:endParaRPr lang="en-US" sz="32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408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5174215" y="135381"/>
            <a:ext cx="18435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réalisation</a:t>
            </a:r>
            <a:endParaRPr lang="fr-FR" sz="44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73171-6139-4ABE-93E1-320819F28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37" y="1159919"/>
            <a:ext cx="9638521" cy="57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5174215" y="135381"/>
            <a:ext cx="18435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réalisation</a:t>
            </a:r>
            <a:endParaRPr lang="fr-FR" sz="44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E4623-841E-450D-B14D-6D4257CC2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2" y="1128421"/>
            <a:ext cx="10347649" cy="55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5174215" y="135381"/>
            <a:ext cx="18435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réalisation</a:t>
            </a:r>
            <a:endParaRPr lang="fr-FR" sz="44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517E7-4EF9-4EBC-8A6F-AFC2F2045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4" y="1116360"/>
            <a:ext cx="10679008" cy="57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5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5174215" y="135381"/>
            <a:ext cx="18435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réalisation</a:t>
            </a:r>
            <a:endParaRPr lang="fr-FR" sz="44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C07C2-BFD0-4E09-B31D-08D3F57B1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56" y="1168958"/>
            <a:ext cx="10567327" cy="574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37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5174215" y="135381"/>
            <a:ext cx="18435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réalisation</a:t>
            </a:r>
            <a:endParaRPr lang="fr-FR" sz="44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D9747-193F-45BE-B8EC-46208D632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7" y="1089262"/>
            <a:ext cx="10698324" cy="57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0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4BCDB1-3669-4499-9541-573EC8250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A631E6D-BDD3-460D-BC39-D308422698D8}"/>
              </a:ext>
            </a:extLst>
          </p:cNvPr>
          <p:cNvSpPr txBox="1"/>
          <p:nvPr/>
        </p:nvSpPr>
        <p:spPr>
          <a:xfrm>
            <a:off x="4869976" y="832513"/>
            <a:ext cx="2452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rgbClr val="73A5DB"/>
                </a:solidFill>
              </a:rPr>
              <a:t>PLAN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BBFFE6-BE04-439C-B25F-997457D1BEE4}"/>
              </a:ext>
            </a:extLst>
          </p:cNvPr>
          <p:cNvSpPr txBox="1"/>
          <p:nvPr/>
        </p:nvSpPr>
        <p:spPr>
          <a:xfrm>
            <a:off x="2834185" y="2217508"/>
            <a:ext cx="6523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1028700">
              <a:buFont typeface="+mj-lt"/>
              <a:buAutoNum type="romanUcPeriod"/>
            </a:pPr>
            <a:r>
              <a:rPr lang="fr-FR" sz="48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Outils et bibliothèques utilisés </a:t>
            </a:r>
            <a:endParaRPr lang="fr-FR" sz="4800" b="0" i="0" dirty="0">
              <a:solidFill>
                <a:srgbClr val="2B3E51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1028700" lvl="0" indent="-1028700">
              <a:buFont typeface="+mj-lt"/>
              <a:buAutoNum type="romanUcPeriod"/>
            </a:pPr>
            <a:r>
              <a:rPr lang="fr-MA" sz="48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  propos du Projet</a:t>
            </a:r>
            <a:endParaRPr lang="id-ID" sz="48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1028700" indent="-1028700">
              <a:buFont typeface="+mj-lt"/>
              <a:buAutoNum type="romanUcPeriod"/>
            </a:pPr>
            <a:r>
              <a:rPr lang="fr-FR" sz="48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La réalisation</a:t>
            </a:r>
            <a:endParaRPr lang="id-ID" sz="48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fr-FR" sz="1800" b="0" i="0" dirty="0">
              <a:solidFill>
                <a:srgbClr val="2B3E51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00050" indent="-400050">
              <a:buFont typeface="+mj-lt"/>
              <a:buAutoNum type="romanUcPeriod"/>
            </a:pPr>
            <a:endParaRPr lang="fr-FR" sz="1800" b="0" i="0" dirty="0">
              <a:solidFill>
                <a:srgbClr val="2B3E51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00050" indent="-400050">
              <a:buFont typeface="+mj-lt"/>
              <a:buAutoNum type="romanU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082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4BCDB1-3669-4499-9541-573EC8250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854CD1F-0698-48A7-AFA5-0261170787D3}"/>
              </a:ext>
            </a:extLst>
          </p:cNvPr>
          <p:cNvSpPr txBox="1"/>
          <p:nvPr/>
        </p:nvSpPr>
        <p:spPr>
          <a:xfrm>
            <a:off x="2251646" y="2550163"/>
            <a:ext cx="7688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dirty="0">
                <a:solidFill>
                  <a:srgbClr val="2D3677"/>
                </a:solidFill>
              </a:rPr>
              <a:t>Merci pour votre attention</a:t>
            </a:r>
            <a:endParaRPr lang="id-ID" sz="5400" dirty="0">
              <a:solidFill>
                <a:srgbClr val="2D36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6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AAAF5-ED9D-4D1F-839E-E0B806617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3" y="0"/>
            <a:ext cx="12194977" cy="68563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2DFEAA-6614-4770-B04A-1672138A4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49" y="520355"/>
            <a:ext cx="9092313" cy="60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3474096" y="137240"/>
            <a:ext cx="52438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Outils et bibliothèques utilisés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A4C15-1DB9-4955-991E-2CC1332A4768}"/>
              </a:ext>
            </a:extLst>
          </p:cNvPr>
          <p:cNvSpPr txBox="1"/>
          <p:nvPr/>
        </p:nvSpPr>
        <p:spPr>
          <a:xfrm>
            <a:off x="390329" y="1343609"/>
            <a:ext cx="114113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36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Afin de réaliser notre projet, nous sommes amenés à utiliser différents outils et bibliothèques que nous détaillons dans ce chapitre.</a:t>
            </a:r>
          </a:p>
        </p:txBody>
      </p:sp>
    </p:spTree>
    <p:extLst>
      <p:ext uri="{BB962C8B-B14F-4D97-AF65-F5344CB8AC3E}">
        <p14:creationId xmlns:p14="http://schemas.microsoft.com/office/powerpoint/2010/main" val="319531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5152830" y="165232"/>
            <a:ext cx="21343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48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Anaconda</a:t>
            </a:r>
            <a:endParaRPr lang="id-ID" sz="48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5217B-AA0E-4C51-A4CD-4DE265EB7B85}"/>
              </a:ext>
            </a:extLst>
          </p:cNvPr>
          <p:cNvSpPr txBox="1"/>
          <p:nvPr/>
        </p:nvSpPr>
        <p:spPr>
          <a:xfrm>
            <a:off x="223934" y="1319623"/>
            <a:ext cx="118218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36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Anaconda est une distribution libre et open source des langages de programmation Python et R appliqué au développement d'applications dédiées à la science des données et à l'apprentissage automatique</a:t>
            </a:r>
            <a:r>
              <a:rPr lang="en-US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67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2195804" y="137320"/>
            <a:ext cx="78003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Guide d'installation Python + Jupyter Notebook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BA10BA98-9EBB-405B-81A9-6DBDDE0E23F7}"/>
              </a:ext>
            </a:extLst>
          </p:cNvPr>
          <p:cNvSpPr txBox="1">
            <a:spLocks/>
          </p:cNvSpPr>
          <p:nvPr/>
        </p:nvSpPr>
        <p:spPr>
          <a:xfrm>
            <a:off x="102637" y="1042408"/>
            <a:ext cx="10978179" cy="337774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685800" fontAlgn="base">
              <a:lnSpc>
                <a:spcPct val="150000"/>
              </a:lnSpc>
              <a:buNone/>
            </a:pP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1- Cliquer sur ce 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d'installation Anaconda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 puis cliquer sur le bouton d'installation (en bas de la page) correspondant à votre système (Windows, Mac ou Linux) en choisissant Python &gt; 3.7.</a:t>
            </a:r>
          </a:p>
        </p:txBody>
      </p:sp>
      <p:pic>
        <p:nvPicPr>
          <p:cNvPr id="9" name="Picture 2" descr="C:\Users\YASSINE\Desktop\IMAG\540px-Npm-logo.svg.png">
            <a:extLst>
              <a:ext uri="{FF2B5EF4-FFF2-40B4-BE49-F238E27FC236}">
                <a16:creationId xmlns:a16="http://schemas.microsoft.com/office/drawing/2014/main" id="{B508977F-9DC0-4F48-A54C-CA64F078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204853" y="3012473"/>
            <a:ext cx="4999885" cy="28153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1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2195804" y="137320"/>
            <a:ext cx="78003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Guide d'installation Python + Jupyter Notebook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4298625A-3926-4B12-A47B-E3804F6CF988}"/>
              </a:ext>
            </a:extLst>
          </p:cNvPr>
          <p:cNvSpPr txBox="1">
            <a:spLocks/>
          </p:cNvSpPr>
          <p:nvPr/>
        </p:nvSpPr>
        <p:spPr>
          <a:xfrm>
            <a:off x="157065" y="906761"/>
            <a:ext cx="11877868" cy="15222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685800" fontAlgn="base">
              <a:lnSpc>
                <a:spcPct val="150000"/>
              </a:lnSpc>
              <a:buNone/>
            </a:pP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2- Suivre les instructions pour l'installer sur votre système, assez similaire à l'installation de n'importe quel logiciel.</a:t>
            </a:r>
          </a:p>
          <a:p>
            <a:pPr marL="0" defTabSz="685800" fontAlgn="base">
              <a:lnSpc>
                <a:spcPct val="150000"/>
              </a:lnSpc>
              <a:buNone/>
            </a:pP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3- Une fois Anaconda installé, ouvrir le logiciel Anaconda-Navigator en faisant une recherche sur Windows ou Mac et en sélectionnant l'application 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Jupyter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Notebook une fois le logiciel ouvert (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screenshot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ci-dessous).</a:t>
            </a:r>
          </a:p>
          <a:p>
            <a:pPr marL="0" defTabSz="685800" fontAlgn="base">
              <a:lnSpc>
                <a:spcPct val="150000"/>
              </a:lnSpc>
              <a:buNone/>
            </a:pP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2" descr="C:\Users\YASSINE\Desktop\IMAG\540px-Npm-logo.svg.png">
            <a:extLst>
              <a:ext uri="{FF2B5EF4-FFF2-40B4-BE49-F238E27FC236}">
                <a16:creationId xmlns:a16="http://schemas.microsoft.com/office/drawing/2014/main" id="{40E14F19-EDAF-424D-9FD0-77DDE6C9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96056" y="4047415"/>
            <a:ext cx="4999885" cy="2810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82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5225141" y="137320"/>
            <a:ext cx="17417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endParaRPr lang="fr-FR" sz="44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30028-52D8-45BE-BE8C-FF1AFC926BF3}"/>
              </a:ext>
            </a:extLst>
          </p:cNvPr>
          <p:cNvSpPr txBox="1"/>
          <p:nvPr/>
        </p:nvSpPr>
        <p:spPr>
          <a:xfrm>
            <a:off x="0" y="1166842"/>
            <a:ext cx="120084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Keras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 est une excellente bibliothèque pour la construction de réseaux de neurones et la modélisation. </a:t>
            </a:r>
          </a:p>
          <a:p>
            <a:pPr fontAlgn="base">
              <a:lnSpc>
                <a:spcPct val="150000"/>
              </a:lnSpc>
            </a:pP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Elle est très simple à utiliser et offre aux développeurs un bon degré d’extensibilité. La bibliothèque tire parti d’autres paquets (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Theano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ou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TensorFlow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 comme terminaux. De plus, Microsoft a intégré CNTK (Microsoft Cognitive Toolkit) pour servir d’autre backend. C’est un excellent choix si vous voulez expérimenter rapidement en utilisant des systèmes compacts – l’approche minimaliste de la conception est vraiment top !</a:t>
            </a:r>
          </a:p>
        </p:txBody>
      </p:sp>
    </p:spTree>
    <p:extLst>
      <p:ext uri="{BB962C8B-B14F-4D97-AF65-F5344CB8AC3E}">
        <p14:creationId xmlns:p14="http://schemas.microsoft.com/office/powerpoint/2010/main" val="105220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0355DF-AA5E-4CAA-AFA2-4EEEC8930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6" cy="68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BB806-EF55-4BFE-8668-98578DD6707D}"/>
              </a:ext>
            </a:extLst>
          </p:cNvPr>
          <p:cNvSpPr txBox="1"/>
          <p:nvPr/>
        </p:nvSpPr>
        <p:spPr>
          <a:xfrm>
            <a:off x="3822474" y="199537"/>
            <a:ext cx="4363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Guide d'installation </a:t>
            </a:r>
            <a:r>
              <a:rPr lang="fr-FR" sz="44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Keras</a:t>
            </a:r>
            <a:endParaRPr lang="fr-FR" sz="44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3C6C8-E88B-4FE1-AF7D-559E28FAC309}"/>
              </a:ext>
            </a:extLst>
          </p:cNvPr>
          <p:cNvSpPr txBox="1"/>
          <p:nvPr/>
        </p:nvSpPr>
        <p:spPr>
          <a:xfrm>
            <a:off x="37322" y="1038530"/>
            <a:ext cx="121173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685800" fontAlgn="base">
              <a:lnSpc>
                <a:spcPct val="150000"/>
              </a:lnSpc>
              <a:buNone/>
            </a:pP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Keras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est une API de réseaux de neurones de haut niveau, écrite en Python et capable de s'exécuter sur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TensorFlow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CNTK ou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Theano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0" defTabSz="685800" fontAlgn="base">
              <a:lnSpc>
                <a:spcPct val="150000"/>
              </a:lnSpc>
              <a:buNone/>
            </a:pP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=&gt; Pour installer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Keras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ouvrez l'invite de commande Anaconda pour saisir la commande suivante:</a:t>
            </a:r>
          </a:p>
          <a:p>
            <a:pPr marL="0" defTabSz="685800" fontAlgn="base">
              <a:lnSpc>
                <a:spcPct val="150000"/>
              </a:lnSpc>
              <a:buNone/>
            </a:pP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pip</a:t>
            </a:r>
            <a:r>
              <a:rPr lang="fr-FR" sz="3200" dirty="0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installer </a:t>
            </a:r>
            <a:r>
              <a:rPr lang="fr-FR" sz="3200" dirty="0" err="1">
                <a:solidFill>
                  <a:srgbClr val="2B3E5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keras</a:t>
            </a:r>
            <a:endParaRPr lang="fr-FR" sz="3200" dirty="0">
              <a:solidFill>
                <a:srgbClr val="2B3E5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0154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606</Words>
  <Application>Microsoft Office PowerPoint</Application>
  <PresentationFormat>Widescreen</PresentationFormat>
  <Paragraphs>55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Arabic Typesetting</vt:lpstr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 ouahidi</dc:creator>
  <cp:lastModifiedBy>amin ouahidi</cp:lastModifiedBy>
  <cp:revision>142</cp:revision>
  <dcterms:created xsi:type="dcterms:W3CDTF">2021-06-21T09:34:19Z</dcterms:created>
  <dcterms:modified xsi:type="dcterms:W3CDTF">2021-09-02T23:59:24Z</dcterms:modified>
</cp:coreProperties>
</file>