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aleway"/>
      <p:regular r:id="rId55"/>
      <p:bold r:id="rId56"/>
      <p:italic r:id="rId57"/>
      <p:boldItalic r:id="rId58"/>
    </p:embeddedFont>
    <p:embeddedFont>
      <p:font typeface="Caveat"/>
      <p:regular r:id="rId59"/>
      <p:bold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vea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italic.fntdata"/><Relationship Id="rId12" Type="http://schemas.openxmlformats.org/officeDocument/2006/relationships/slide" Target="slides/slide7.xml"/><Relationship Id="rId56" Type="http://schemas.openxmlformats.org/officeDocument/2006/relationships/font" Target="fonts/Raleway-bold.fntdata"/><Relationship Id="rId15" Type="http://schemas.openxmlformats.org/officeDocument/2006/relationships/slide" Target="slides/slide10.xml"/><Relationship Id="rId59" Type="http://schemas.openxmlformats.org/officeDocument/2006/relationships/font" Target="fonts/Caveat-regular.fntdata"/><Relationship Id="rId14" Type="http://schemas.openxmlformats.org/officeDocument/2006/relationships/slide" Target="slides/slide9.xml"/><Relationship Id="rId58" Type="http://schemas.openxmlformats.org/officeDocument/2006/relationships/font" Target="fonts/Raleway-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89f26e42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89f26e42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89f26e42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89f26e42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89f26e42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89f26e42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9f26e42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89f26e42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9f26e42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89f26e42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89f26e42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89f26e42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89f26e42d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89f26e42d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89f26e42d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89f26e42d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89f26e42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89f26e42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89f26e42d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89f26e42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9f26e42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9f26e42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89f26e42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89f26e42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89f26e42d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89f26e42d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89f26e42d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89f26e42d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89f26e42d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89f26e42d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89f26e42d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89f26e42d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89f26e42d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89f26e42d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12b545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12b545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12b545d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12b545d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12b545d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12b545d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12b545d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12b545d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89f26e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89f26e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12b545d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12b545d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12b545d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12b545d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12b545d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12b545d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12b545d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12b545db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8c01181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8c01181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8c01181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8c01181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8c01181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8c01181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8c01181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8c01181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8c01181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8c01181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12b546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12b546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9f26e42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89f26e42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8e0a4c7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8e0a4c7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8e0a4c7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8e0a4c7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12b546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12b546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8e0a4bf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8e0a4bf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8e0a4bf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8e0a4bf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8e0a4bf5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8e0a4bf5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8e0a4bf5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8e0a4bf5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8e0a4c7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8e0a4c7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8e0a4c7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8e0a4c7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8e0a4bf5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8e0a4bf5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89f26e4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89f26e4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9f26e42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9f26e42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9f26e42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89f26e42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9f26e42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89f26e42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89f26e42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89f26e42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3.jpg"/><Relationship Id="rId4" Type="http://schemas.openxmlformats.org/officeDocument/2006/relationships/image" Target="../media/image22.jpg"/><Relationship Id="rId10" Type="http://schemas.openxmlformats.org/officeDocument/2006/relationships/image" Target="../media/image26.jpg"/><Relationship Id="rId9" Type="http://schemas.openxmlformats.org/officeDocument/2006/relationships/image" Target="../media/image30.jpg"/><Relationship Id="rId5" Type="http://schemas.openxmlformats.org/officeDocument/2006/relationships/image" Target="../media/image24.jpg"/><Relationship Id="rId6" Type="http://schemas.openxmlformats.org/officeDocument/2006/relationships/image" Target="../media/image25.jpg"/><Relationship Id="rId7" Type="http://schemas.openxmlformats.org/officeDocument/2006/relationships/image" Target="../media/image32.jpg"/><Relationship Id="rId8"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4.jpg"/><Relationship Id="rId4" Type="http://schemas.openxmlformats.org/officeDocument/2006/relationships/image" Target="../media/image29.jpg"/><Relationship Id="rId10" Type="http://schemas.openxmlformats.org/officeDocument/2006/relationships/image" Target="../media/image37.jpg"/><Relationship Id="rId9" Type="http://schemas.openxmlformats.org/officeDocument/2006/relationships/image" Target="../media/image42.jpg"/><Relationship Id="rId5" Type="http://schemas.openxmlformats.org/officeDocument/2006/relationships/image" Target="../media/image39.jpg"/><Relationship Id="rId6" Type="http://schemas.openxmlformats.org/officeDocument/2006/relationships/image" Target="../media/image28.jpg"/><Relationship Id="rId7" Type="http://schemas.openxmlformats.org/officeDocument/2006/relationships/image" Target="../media/image36.jpg"/><Relationship Id="rId8"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3.jpg"/><Relationship Id="rId4" Type="http://schemas.openxmlformats.org/officeDocument/2006/relationships/image" Target="../media/image40.jpg"/><Relationship Id="rId5" Type="http://schemas.openxmlformats.org/officeDocument/2006/relationships/image" Target="../media/image38.jpg"/><Relationship Id="rId6" Type="http://schemas.openxmlformats.org/officeDocument/2006/relationships/image" Target="../media/image44.jpg"/><Relationship Id="rId7" Type="http://schemas.openxmlformats.org/officeDocument/2006/relationships/image" Target="../media/image35.jpg"/><Relationship Id="rId8" Type="http://schemas.openxmlformats.org/officeDocument/2006/relationships/image" Target="../media/image4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8.jpg"/><Relationship Id="rId4" Type="http://schemas.openxmlformats.org/officeDocument/2006/relationships/image" Target="../media/image52.jpg"/><Relationship Id="rId5" Type="http://schemas.openxmlformats.org/officeDocument/2006/relationships/image" Target="../media/image5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6.jpg"/><Relationship Id="rId4" Type="http://schemas.openxmlformats.org/officeDocument/2006/relationships/image" Target="../media/image47.jpg"/><Relationship Id="rId5" Type="http://schemas.openxmlformats.org/officeDocument/2006/relationships/image" Target="../media/image5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6.jpg"/><Relationship Id="rId4" Type="http://schemas.openxmlformats.org/officeDocument/2006/relationships/image" Target="../media/image5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8.jpg"/><Relationship Id="rId4" Type="http://schemas.openxmlformats.org/officeDocument/2006/relationships/image" Target="../media/image59.jpg"/><Relationship Id="rId5" Type="http://schemas.openxmlformats.org/officeDocument/2006/relationships/image" Target="../media/image5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7.jpg"/><Relationship Id="rId4" Type="http://schemas.openxmlformats.org/officeDocument/2006/relationships/image" Target="../media/image51.jpg"/><Relationship Id="rId5" Type="http://schemas.openxmlformats.org/officeDocument/2006/relationships/image" Target="../media/image8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63.jpg"/><Relationship Id="rId4" Type="http://schemas.openxmlformats.org/officeDocument/2006/relationships/image" Target="../media/image64.jpg"/><Relationship Id="rId5" Type="http://schemas.openxmlformats.org/officeDocument/2006/relationships/image" Target="../media/image6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66.jpg"/><Relationship Id="rId4" Type="http://schemas.openxmlformats.org/officeDocument/2006/relationships/image" Target="../media/image60.jpg"/><Relationship Id="rId5" Type="http://schemas.openxmlformats.org/officeDocument/2006/relationships/image" Target="../media/image67.jpg"/><Relationship Id="rId6" Type="http://schemas.openxmlformats.org/officeDocument/2006/relationships/image" Target="../media/image6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2.jpg"/><Relationship Id="rId4" Type="http://schemas.openxmlformats.org/officeDocument/2006/relationships/image" Target="../media/image70.jpg"/><Relationship Id="rId5" Type="http://schemas.openxmlformats.org/officeDocument/2006/relationships/image" Target="../media/image71.jpg"/><Relationship Id="rId6" Type="http://schemas.openxmlformats.org/officeDocument/2006/relationships/image" Target="../media/image73.jpg"/><Relationship Id="rId7" Type="http://schemas.openxmlformats.org/officeDocument/2006/relationships/image" Target="../media/image81.jpg"/><Relationship Id="rId8" Type="http://schemas.openxmlformats.org/officeDocument/2006/relationships/image" Target="../media/image8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7.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2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STATISTICS FOR DATA SCIENCE</a:t>
            </a:r>
            <a:endParaRPr sz="3900"/>
          </a:p>
          <a:p>
            <a:pPr indent="0" lvl="0" marL="0" rtl="0" algn="l">
              <a:spcBef>
                <a:spcPts val="0"/>
              </a:spcBef>
              <a:spcAft>
                <a:spcPts val="0"/>
              </a:spcAft>
              <a:buNone/>
            </a:pPr>
            <a:r>
              <a:rPr lang="en" sz="3900"/>
              <a:t>				   </a:t>
            </a:r>
            <a:r>
              <a:rPr lang="en" sz="3900"/>
              <a:t>UE19CS203</a:t>
            </a:r>
            <a:endParaRPr sz="3900"/>
          </a:p>
          <a:p>
            <a:pPr indent="0" lvl="0" marL="0" rtl="0" algn="l">
              <a:spcBef>
                <a:spcPts val="0"/>
              </a:spcBef>
              <a:spcAft>
                <a:spcPts val="0"/>
              </a:spcAft>
              <a:buNone/>
            </a:pPr>
            <a:r>
              <a:rPr lang="en" sz="3900"/>
              <a:t>		TEAM WATER QUALITY</a:t>
            </a:r>
            <a:endParaRPr sz="3900"/>
          </a:p>
        </p:txBody>
      </p:sp>
      <p:sp>
        <p:nvSpPr>
          <p:cNvPr id="87" name="Google Shape;87;p13"/>
          <p:cNvSpPr txBox="1"/>
          <p:nvPr>
            <p:ph idx="1" type="subTitle"/>
          </p:nvPr>
        </p:nvSpPr>
        <p:spPr>
          <a:xfrm>
            <a:off x="727950" y="3515800"/>
            <a:ext cx="7688100" cy="12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ABHISHEK ADITYA BS</a:t>
            </a:r>
            <a:r>
              <a:rPr lang="en"/>
              <a:t>  		- 	PES1UG19CS019</a:t>
            </a:r>
            <a:endParaRPr/>
          </a:p>
          <a:p>
            <a:pPr indent="0" lvl="0" marL="0" rtl="0" algn="l">
              <a:spcBef>
                <a:spcPts val="0"/>
              </a:spcBef>
              <a:spcAft>
                <a:spcPts val="0"/>
              </a:spcAft>
              <a:buNone/>
            </a:pPr>
            <a:r>
              <a:rPr b="1" lang="en"/>
              <a:t>ANIKET AAYUSH</a:t>
            </a:r>
            <a:r>
              <a:rPr lang="en"/>
              <a:t> 			-   	PES1UG19CS061</a:t>
            </a:r>
            <a:endParaRPr/>
          </a:p>
          <a:p>
            <a:pPr indent="0" lvl="0" marL="0" rtl="0" algn="l">
              <a:spcBef>
                <a:spcPts val="0"/>
              </a:spcBef>
              <a:spcAft>
                <a:spcPts val="0"/>
              </a:spcAft>
              <a:buNone/>
            </a:pPr>
            <a:r>
              <a:rPr b="1" lang="en"/>
              <a:t>AAKASH G ACHARYA 		</a:t>
            </a:r>
            <a:r>
              <a:rPr lang="en"/>
              <a:t>- 	PES1UG19CS005</a:t>
            </a:r>
            <a:endParaRPr/>
          </a:p>
          <a:p>
            <a:pPr indent="0" lvl="0" marL="0" rtl="0" algn="l">
              <a:spcBef>
                <a:spcPts val="0"/>
              </a:spcBef>
              <a:spcAft>
                <a:spcPts val="0"/>
              </a:spcAft>
              <a:buNone/>
            </a:pPr>
            <a:r>
              <a:rPr b="1" lang="en"/>
              <a:t>A SAI CHAITHANYA</a:t>
            </a:r>
            <a:r>
              <a:rPr lang="en"/>
              <a:t> 		-	PES1UG19CS002</a:t>
            </a:r>
            <a:endParaRPr/>
          </a:p>
        </p:txBody>
      </p:sp>
      <p:sp>
        <p:nvSpPr>
          <p:cNvPr id="88" name="Google Shape;88;p13"/>
          <p:cNvSpPr txBox="1"/>
          <p:nvPr/>
        </p:nvSpPr>
        <p:spPr>
          <a:xfrm>
            <a:off x="75025" y="664400"/>
            <a:ext cx="62901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SEM 3   SEC : A</a:t>
            </a:r>
            <a:endParaRPr b="1"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139300" y="653650"/>
            <a:ext cx="8669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HANDLING NAN VALUES IN CATEGORICAL COLUMNS</a:t>
            </a:r>
            <a:endParaRPr b="1">
              <a:latin typeface="Lato"/>
              <a:ea typeface="Lato"/>
              <a:cs typeface="Lato"/>
              <a:sym typeface="Lato"/>
            </a:endParaRPr>
          </a:p>
        </p:txBody>
      </p:sp>
      <p:sp>
        <p:nvSpPr>
          <p:cNvPr id="187" name="Google Shape;187;p22"/>
          <p:cNvSpPr txBox="1"/>
          <p:nvPr/>
        </p:nvSpPr>
        <p:spPr>
          <a:xfrm>
            <a:off x="76825" y="1318025"/>
            <a:ext cx="8613600" cy="96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sz="1500">
                <a:latin typeface="Lato"/>
                <a:ea typeface="Lato"/>
                <a:cs typeface="Lato"/>
                <a:sym typeface="Lato"/>
              </a:rPr>
              <a:t> </a:t>
            </a:r>
            <a:r>
              <a:rPr b="1" lang="en" sz="1150">
                <a:highlight>
                  <a:srgbClr val="FFFFFE"/>
                </a:highlight>
                <a:latin typeface="Lato"/>
                <a:ea typeface="Lato"/>
                <a:cs typeface="Lato"/>
                <a:sym typeface="Lato"/>
              </a:rPr>
              <a:t>DROPPING THE ROWS FOR WHICH STATE ,STATION CODE &amp; LOCATION OF THE WATER BODIES ARE NAN (MISSING)        BECAUSE   WE CAN'T DESCRIBE , VISUALIZE AND INFER ANY VALUABLE INFORMATION FROM THOSE ROWS</a:t>
            </a:r>
            <a:endParaRPr b="1" sz="1150">
              <a:highlight>
                <a:srgbClr val="FFFFFE"/>
              </a:highlight>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
        <p:nvSpPr>
          <p:cNvPr id="188" name="Google Shape;188;p22"/>
          <p:cNvSpPr txBox="1"/>
          <p:nvPr/>
        </p:nvSpPr>
        <p:spPr>
          <a:xfrm>
            <a:off x="3771900" y="27860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9" name="Google Shape;189;p22"/>
          <p:cNvPicPr preferRelativeResize="0"/>
          <p:nvPr/>
        </p:nvPicPr>
        <p:blipFill>
          <a:blip r:embed="rId3">
            <a:alphaModFix/>
          </a:blip>
          <a:stretch>
            <a:fillRect/>
          </a:stretch>
        </p:blipFill>
        <p:spPr>
          <a:xfrm>
            <a:off x="1491850" y="1913325"/>
            <a:ext cx="4352925" cy="1123950"/>
          </a:xfrm>
          <a:prstGeom prst="rect">
            <a:avLst/>
          </a:prstGeom>
          <a:noFill/>
          <a:ln>
            <a:noFill/>
          </a:ln>
        </p:spPr>
      </p:pic>
      <p:sp>
        <p:nvSpPr>
          <p:cNvPr id="190" name="Google Shape;190;p22"/>
          <p:cNvSpPr txBox="1"/>
          <p:nvPr/>
        </p:nvSpPr>
        <p:spPr>
          <a:xfrm>
            <a:off x="48250" y="3096800"/>
            <a:ext cx="8851200" cy="471600"/>
          </a:xfrm>
          <a:prstGeom prst="rect">
            <a:avLst/>
          </a:prstGeom>
          <a:noFill/>
          <a:ln>
            <a:noFill/>
          </a:ln>
        </p:spPr>
        <p:txBody>
          <a:bodyPr anchorCtr="0" anchor="t" bIns="91425" lIns="91425" spcFirstLastPara="1" rIns="91425" wrap="square" tIns="91425">
            <a:noAutofit/>
          </a:bodyPr>
          <a:lstStyle/>
          <a:p>
            <a:pPr indent="-295275" lvl="0" marL="457200" rtl="0" algn="l">
              <a:lnSpc>
                <a:spcPct val="135714"/>
              </a:lnSpc>
              <a:spcBef>
                <a:spcPts val="0"/>
              </a:spcBef>
              <a:spcAft>
                <a:spcPts val="0"/>
              </a:spcAft>
              <a:buSzPts val="1050"/>
              <a:buFont typeface="Lato"/>
              <a:buChar char="●"/>
            </a:pPr>
            <a:r>
              <a:rPr b="1" lang="en" sz="1050">
                <a:highlight>
                  <a:srgbClr val="FFFFFE"/>
                </a:highlight>
                <a:latin typeface="Lato"/>
                <a:ea typeface="Lato"/>
                <a:cs typeface="Lato"/>
                <a:sym typeface="Lato"/>
              </a:rPr>
              <a:t>CONVERTING NUMERICAL COLUMNS TO NUMERIC TYPE TO AVOID ANY DATA TYPE AMBIGUITY , YEAR COLUMN TO PANDAS DATE TIME FORMAT AND STATION CODE TO STRING TYPE SINCE ITS CONSIDERED AS NON-NUMERICAL COLUMN</a:t>
            </a:r>
            <a:endParaRPr b="1" sz="1050">
              <a:highlight>
                <a:srgbClr val="FFFFFE"/>
              </a:highlight>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p:txBody>
      </p:sp>
      <p:pic>
        <p:nvPicPr>
          <p:cNvPr id="191" name="Google Shape;191;p22"/>
          <p:cNvPicPr preferRelativeResize="0"/>
          <p:nvPr/>
        </p:nvPicPr>
        <p:blipFill>
          <a:blip r:embed="rId4">
            <a:alphaModFix/>
          </a:blip>
          <a:stretch>
            <a:fillRect/>
          </a:stretch>
        </p:blipFill>
        <p:spPr>
          <a:xfrm>
            <a:off x="76825" y="3627922"/>
            <a:ext cx="9143999" cy="1453775"/>
          </a:xfrm>
          <a:prstGeom prst="rect">
            <a:avLst/>
          </a:prstGeom>
          <a:noFill/>
          <a:ln>
            <a:noFill/>
          </a:ln>
        </p:spPr>
      </p:pic>
      <p:sp>
        <p:nvSpPr>
          <p:cNvPr id="192" name="Google Shape;192;p2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96450" y="610800"/>
            <a:ext cx="8829600" cy="5250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Font typeface="Lato"/>
              <a:buChar char="●"/>
            </a:pPr>
            <a:r>
              <a:rPr b="1" lang="en">
                <a:highlight>
                  <a:srgbClr val="FFFFFE"/>
                </a:highlight>
                <a:latin typeface="Lato"/>
                <a:ea typeface="Lato"/>
                <a:cs typeface="Lato"/>
                <a:sym typeface="Lato"/>
              </a:rPr>
              <a:t>CONVERTING THE CATEGORICAL DATA TO UPPER CASE TO AVOID ERRORS IN CAPITALIZATION</a:t>
            </a:r>
            <a:endParaRPr b="1">
              <a:highlight>
                <a:srgbClr val="FFFFFE"/>
              </a:highlight>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p:txBody>
      </p:sp>
      <p:pic>
        <p:nvPicPr>
          <p:cNvPr id="198" name="Google Shape;198;p23"/>
          <p:cNvPicPr preferRelativeResize="0"/>
          <p:nvPr/>
        </p:nvPicPr>
        <p:blipFill>
          <a:blip r:embed="rId3">
            <a:alphaModFix/>
          </a:blip>
          <a:stretch>
            <a:fillRect/>
          </a:stretch>
        </p:blipFill>
        <p:spPr>
          <a:xfrm>
            <a:off x="591750" y="1007225"/>
            <a:ext cx="5715000" cy="1057275"/>
          </a:xfrm>
          <a:prstGeom prst="rect">
            <a:avLst/>
          </a:prstGeom>
          <a:noFill/>
          <a:ln>
            <a:noFill/>
          </a:ln>
        </p:spPr>
      </p:pic>
      <p:sp>
        <p:nvSpPr>
          <p:cNvPr id="199" name="Google Shape;199;p23"/>
          <p:cNvSpPr txBox="1"/>
          <p:nvPr/>
        </p:nvSpPr>
        <p:spPr>
          <a:xfrm>
            <a:off x="171450" y="2196700"/>
            <a:ext cx="8754600" cy="610800"/>
          </a:xfrm>
          <a:prstGeom prst="rect">
            <a:avLst/>
          </a:prstGeom>
          <a:noFill/>
          <a:ln>
            <a:noFill/>
          </a:ln>
        </p:spPr>
        <p:txBody>
          <a:bodyPr anchorCtr="0" anchor="t" bIns="91425" lIns="91425" spcFirstLastPara="1" rIns="91425" wrap="square" tIns="91425">
            <a:noAutofit/>
          </a:bodyPr>
          <a:lstStyle/>
          <a:p>
            <a:pPr indent="-317500" lvl="0" marL="457200" rtl="0" algn="just">
              <a:lnSpc>
                <a:spcPct val="135714"/>
              </a:lnSpc>
              <a:spcBef>
                <a:spcPts val="0"/>
              </a:spcBef>
              <a:spcAft>
                <a:spcPts val="0"/>
              </a:spcAft>
              <a:buSzPts val="1400"/>
              <a:buFont typeface="Lato"/>
              <a:buChar char="●"/>
            </a:pPr>
            <a:r>
              <a:rPr b="1" lang="en">
                <a:highlight>
                  <a:srgbClr val="FFFFFE"/>
                </a:highlight>
                <a:latin typeface="Lato"/>
                <a:ea typeface="Lato"/>
                <a:cs typeface="Lato"/>
                <a:sym typeface="Lato"/>
              </a:rPr>
              <a:t>VERIFYING THERE ARE NO DUPLICATE WATER BODY LOCATIONS WITH SAME STATION CODE AND IN SAME YEAR</a:t>
            </a:r>
            <a:endParaRPr b="1">
              <a:highlight>
                <a:srgbClr val="FFFFFE"/>
              </a:highlight>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pic>
        <p:nvPicPr>
          <p:cNvPr id="200" name="Google Shape;200;p23"/>
          <p:cNvPicPr preferRelativeResize="0"/>
          <p:nvPr/>
        </p:nvPicPr>
        <p:blipFill>
          <a:blip r:embed="rId4">
            <a:alphaModFix/>
          </a:blip>
          <a:stretch>
            <a:fillRect/>
          </a:stretch>
        </p:blipFill>
        <p:spPr>
          <a:xfrm>
            <a:off x="1438275" y="2852725"/>
            <a:ext cx="5020124" cy="215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85725" y="492925"/>
            <a:ext cx="8894100" cy="5571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Font typeface="Lato"/>
              <a:buChar char="●"/>
            </a:pPr>
            <a:r>
              <a:rPr b="1" lang="en">
                <a:highlight>
                  <a:srgbClr val="FFFFFE"/>
                </a:highlight>
                <a:latin typeface="Lato"/>
                <a:ea typeface="Lato"/>
                <a:cs typeface="Lato"/>
                <a:sym typeface="Lato"/>
              </a:rPr>
              <a:t> THERE ARE TYPOS IN STATE NAMES LIKE "TAMILNADU AND TAMIL NADU", "ODISHA AND  ORISSA" "DAMAN &amp; DIU AND ' </a:t>
            </a:r>
            <a:r>
              <a:rPr b="1" lang="en">
                <a:solidFill>
                  <a:srgbClr val="212121"/>
                </a:solidFill>
                <a:highlight>
                  <a:srgbClr val="FFFFFF"/>
                </a:highlight>
                <a:latin typeface="Lato"/>
                <a:ea typeface="Lato"/>
                <a:cs typeface="Lato"/>
                <a:sym typeface="Lato"/>
              </a:rPr>
              <a:t>DAMAN, DIU, DADRA NAGAR HAVELI </a:t>
            </a:r>
            <a:r>
              <a:rPr b="1" lang="en">
                <a:highlight>
                  <a:srgbClr val="FFFFFE"/>
                </a:highlight>
                <a:latin typeface="Lato"/>
                <a:ea typeface="Lato"/>
                <a:cs typeface="Lato"/>
                <a:sym typeface="Lato"/>
              </a:rPr>
              <a:t>' "</a:t>
            </a:r>
            <a:endParaRPr b="1">
              <a:highlight>
                <a:srgbClr val="FFFFFE"/>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6" name="Google Shape;206;p24"/>
          <p:cNvSpPr txBox="1"/>
          <p:nvPr/>
        </p:nvSpPr>
        <p:spPr>
          <a:xfrm>
            <a:off x="192875" y="1360900"/>
            <a:ext cx="8240400" cy="471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highlight>
                  <a:srgbClr val="FFFFFE"/>
                </a:highlight>
                <a:latin typeface="Lato"/>
                <a:ea typeface="Lato"/>
                <a:cs typeface="Lato"/>
                <a:sym typeface="Lato"/>
              </a:rPr>
              <a:t>FIXING THE TYPOS BY REPLACING THE TYPOS WITH THEIR CORRECT NAMES</a:t>
            </a:r>
            <a:endParaRPr b="1">
              <a:highlight>
                <a:srgbClr val="FFFFFE"/>
              </a:highlight>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pic>
        <p:nvPicPr>
          <p:cNvPr id="207" name="Google Shape;207;p24"/>
          <p:cNvPicPr preferRelativeResize="0"/>
          <p:nvPr/>
        </p:nvPicPr>
        <p:blipFill>
          <a:blip r:embed="rId3">
            <a:alphaModFix/>
          </a:blip>
          <a:stretch>
            <a:fillRect/>
          </a:stretch>
        </p:blipFill>
        <p:spPr>
          <a:xfrm>
            <a:off x="192875" y="1759875"/>
            <a:ext cx="8058150" cy="1009650"/>
          </a:xfrm>
          <a:prstGeom prst="rect">
            <a:avLst/>
          </a:prstGeom>
          <a:noFill/>
          <a:ln>
            <a:noFill/>
          </a:ln>
        </p:spPr>
      </p:pic>
      <p:sp>
        <p:nvSpPr>
          <p:cNvPr id="208" name="Google Shape;208;p24"/>
          <p:cNvSpPr txBox="1"/>
          <p:nvPr/>
        </p:nvSpPr>
        <p:spPr>
          <a:xfrm>
            <a:off x="257175" y="2850350"/>
            <a:ext cx="8347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VERIFYING THE TYPOS HAS BEEN FIXED BY CHECKING FOR ALL THE STATES</a:t>
            </a:r>
            <a:endParaRPr b="1">
              <a:latin typeface="Lato"/>
              <a:ea typeface="Lato"/>
              <a:cs typeface="Lato"/>
              <a:sym typeface="Lato"/>
            </a:endParaRPr>
          </a:p>
        </p:txBody>
      </p:sp>
      <p:pic>
        <p:nvPicPr>
          <p:cNvPr id="209" name="Google Shape;209;p24"/>
          <p:cNvPicPr preferRelativeResize="0"/>
          <p:nvPr/>
        </p:nvPicPr>
        <p:blipFill>
          <a:blip r:embed="rId4">
            <a:alphaModFix/>
          </a:blip>
          <a:stretch>
            <a:fillRect/>
          </a:stretch>
        </p:blipFill>
        <p:spPr>
          <a:xfrm>
            <a:off x="152400" y="3559850"/>
            <a:ext cx="8839202" cy="89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nvSpPr>
        <p:spPr>
          <a:xfrm>
            <a:off x="167850" y="707225"/>
            <a:ext cx="88083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HANDLING NAN IN NUMERICAL COLUMNS</a:t>
            </a:r>
            <a:endParaRPr b="1">
              <a:latin typeface="Lato"/>
              <a:ea typeface="Lato"/>
              <a:cs typeface="Lato"/>
              <a:sym typeface="Lato"/>
            </a:endParaRPr>
          </a:p>
        </p:txBody>
      </p:sp>
      <p:sp>
        <p:nvSpPr>
          <p:cNvPr id="215" name="Google Shape;215;p25"/>
          <p:cNvSpPr txBox="1"/>
          <p:nvPr/>
        </p:nvSpPr>
        <p:spPr>
          <a:xfrm>
            <a:off x="0" y="1178600"/>
            <a:ext cx="8486700" cy="921600"/>
          </a:xfrm>
          <a:prstGeom prst="rect">
            <a:avLst/>
          </a:prstGeom>
          <a:noFill/>
          <a:ln>
            <a:noFill/>
          </a:ln>
        </p:spPr>
        <p:txBody>
          <a:bodyPr anchorCtr="0" anchor="t" bIns="91425" lIns="91425" spcFirstLastPara="1" rIns="91425" wrap="square" tIns="91425">
            <a:noAutofit/>
          </a:bodyPr>
          <a:lstStyle/>
          <a:p>
            <a:pPr indent="-317500" lvl="0" marL="457200" rtl="0" algn="just">
              <a:lnSpc>
                <a:spcPct val="135714"/>
              </a:lnSpc>
              <a:spcBef>
                <a:spcPts val="0"/>
              </a:spcBef>
              <a:spcAft>
                <a:spcPts val="0"/>
              </a:spcAft>
              <a:buSzPts val="1400"/>
              <a:buFont typeface="Lato"/>
              <a:buChar char="●"/>
            </a:pPr>
            <a:r>
              <a:rPr b="1" lang="en" sz="1050">
                <a:highlight>
                  <a:srgbClr val="FFFFFE"/>
                </a:highlight>
                <a:latin typeface="Lato"/>
                <a:ea typeface="Lato"/>
                <a:cs typeface="Lato"/>
                <a:sym typeface="Lato"/>
              </a:rPr>
              <a:t>TO REPLACE NAN VALUES IN EACH  NUMERICAL COLUMNS , WE REPLACE IT WITH THAT PARTICULAR STATE'S MEAN NUMERICAL COLUMN VALUES </a:t>
            </a:r>
            <a:r>
              <a:rPr b="1" lang="en" sz="1100">
                <a:highlight>
                  <a:srgbClr val="FFFFFE"/>
                </a:highlight>
                <a:latin typeface="Lato"/>
                <a:ea typeface="Lato"/>
                <a:cs typeface="Lato"/>
                <a:sym typeface="Lato"/>
              </a:rPr>
              <a:t>FOR THAT WE CREATE A SEPERATE SUB-DATAFRAMES FOR EACH STATE AND REPLACE THE NAN VALUES WITH THAT PARTICULAR STATE'S MEAN NUMERICAL VALUES IN EACH COLUMN</a:t>
            </a:r>
            <a:endParaRPr b="1" sz="1100">
              <a:highlight>
                <a:srgbClr val="FFFFFE"/>
              </a:highlight>
              <a:latin typeface="Lato"/>
              <a:ea typeface="Lato"/>
              <a:cs typeface="Lato"/>
              <a:sym typeface="Lato"/>
            </a:endParaRPr>
          </a:p>
          <a:p>
            <a:pPr indent="0" lvl="0" marL="0" rtl="0" algn="just">
              <a:lnSpc>
                <a:spcPct val="135714"/>
              </a:lnSpc>
              <a:spcBef>
                <a:spcPts val="0"/>
              </a:spcBef>
              <a:spcAft>
                <a:spcPts val="0"/>
              </a:spcAft>
              <a:buNone/>
            </a:pPr>
            <a:r>
              <a:t/>
            </a:r>
            <a:endParaRPr b="1" sz="1050">
              <a:highlight>
                <a:srgbClr val="FFFFFE"/>
              </a:highlight>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248825" y="2100200"/>
            <a:ext cx="4191000" cy="1800225"/>
          </a:xfrm>
          <a:prstGeom prst="rect">
            <a:avLst/>
          </a:prstGeom>
          <a:noFill/>
          <a:ln>
            <a:noFill/>
          </a:ln>
        </p:spPr>
      </p:pic>
      <p:pic>
        <p:nvPicPr>
          <p:cNvPr id="217" name="Google Shape;217;p25"/>
          <p:cNvPicPr preferRelativeResize="0"/>
          <p:nvPr/>
        </p:nvPicPr>
        <p:blipFill>
          <a:blip r:embed="rId4">
            <a:alphaModFix/>
          </a:blip>
          <a:stretch>
            <a:fillRect/>
          </a:stretch>
        </p:blipFill>
        <p:spPr>
          <a:xfrm>
            <a:off x="4677950" y="2033525"/>
            <a:ext cx="4048125" cy="1933575"/>
          </a:xfrm>
          <a:prstGeom prst="rect">
            <a:avLst/>
          </a:prstGeom>
          <a:noFill/>
          <a:ln>
            <a:noFill/>
          </a:ln>
        </p:spPr>
      </p:pic>
      <p:pic>
        <p:nvPicPr>
          <p:cNvPr id="218" name="Google Shape;218;p25"/>
          <p:cNvPicPr preferRelativeResize="0"/>
          <p:nvPr/>
        </p:nvPicPr>
        <p:blipFill>
          <a:blip r:embed="rId5">
            <a:alphaModFix/>
          </a:blip>
          <a:stretch>
            <a:fillRect/>
          </a:stretch>
        </p:blipFill>
        <p:spPr>
          <a:xfrm>
            <a:off x="152400" y="4412699"/>
            <a:ext cx="8839201" cy="616100"/>
          </a:xfrm>
          <a:prstGeom prst="rect">
            <a:avLst/>
          </a:prstGeom>
          <a:noFill/>
          <a:ln>
            <a:noFill/>
          </a:ln>
        </p:spPr>
      </p:pic>
      <p:sp>
        <p:nvSpPr>
          <p:cNvPr id="219" name="Google Shape;219;p25"/>
          <p:cNvSpPr txBox="1"/>
          <p:nvPr/>
        </p:nvSpPr>
        <p:spPr>
          <a:xfrm>
            <a:off x="5111350" y="3321850"/>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0" name="Google Shape;220;p25"/>
          <p:cNvSpPr txBox="1"/>
          <p:nvPr/>
        </p:nvSpPr>
        <p:spPr>
          <a:xfrm>
            <a:off x="0" y="3967100"/>
            <a:ext cx="8583300" cy="49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000">
                <a:latin typeface="Lato"/>
                <a:ea typeface="Lato"/>
                <a:cs typeface="Lato"/>
                <a:sym typeface="Lato"/>
              </a:rPr>
              <a:t>WE THEN MERGE ALL THE SUB DATA FRAMES</a:t>
            </a:r>
            <a:r>
              <a:rPr b="1" lang="en" sz="1200">
                <a:latin typeface="Lato"/>
                <a:ea typeface="Lato"/>
                <a:cs typeface="Lato"/>
                <a:sym typeface="Lato"/>
              </a:rPr>
              <a:t> </a:t>
            </a:r>
            <a:r>
              <a:rPr b="1" lang="en" sz="850">
                <a:highlight>
                  <a:srgbClr val="FFFFFE"/>
                </a:highlight>
                <a:latin typeface="Lato"/>
                <a:ea typeface="Lato"/>
                <a:cs typeface="Lato"/>
                <a:sym typeface="Lato"/>
              </a:rPr>
              <a:t>IN WHICH MOST OF THE NAN ( IN BOTH CATEGORICAL AND NUMERICAL COLUMNS ARE HANDLED)</a:t>
            </a:r>
            <a:endParaRPr b="1" sz="850">
              <a:highlight>
                <a:srgbClr val="FFFFFE"/>
              </a:highlight>
              <a:latin typeface="Lato"/>
              <a:ea typeface="Lato"/>
              <a:cs typeface="Lato"/>
              <a:sym typeface="Lato"/>
            </a:endParaRPr>
          </a:p>
          <a:p>
            <a:pPr indent="0" lvl="0" marL="457200" rtl="0" algn="l">
              <a:spcBef>
                <a:spcPts val="0"/>
              </a:spcBef>
              <a:spcAft>
                <a:spcPts val="0"/>
              </a:spcAft>
              <a:buNone/>
            </a:pPr>
            <a:r>
              <a:t/>
            </a:r>
            <a:endParaRPr b="1"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nvSpPr>
        <p:spPr>
          <a:xfrm>
            <a:off x="-171450" y="610800"/>
            <a:ext cx="8808300" cy="535800"/>
          </a:xfrm>
          <a:prstGeom prst="rect">
            <a:avLst/>
          </a:prstGeom>
          <a:noFill/>
          <a:ln>
            <a:noFill/>
          </a:ln>
        </p:spPr>
        <p:txBody>
          <a:bodyPr anchorCtr="0" anchor="t" bIns="91425" lIns="91425" spcFirstLastPara="1" rIns="91425" wrap="square" tIns="91425">
            <a:noAutofit/>
          </a:bodyPr>
          <a:lstStyle/>
          <a:p>
            <a:pPr indent="-295275" lvl="0" marL="457200" rtl="0" algn="l">
              <a:lnSpc>
                <a:spcPct val="135714"/>
              </a:lnSpc>
              <a:spcBef>
                <a:spcPts val="0"/>
              </a:spcBef>
              <a:spcAft>
                <a:spcPts val="0"/>
              </a:spcAft>
              <a:buSzPts val="1050"/>
              <a:buFont typeface="Lato"/>
              <a:buChar char="●"/>
            </a:pPr>
            <a:r>
              <a:rPr b="1" lang="en" sz="1050">
                <a:highlight>
                  <a:srgbClr val="FFFFFE"/>
                </a:highlight>
                <a:latin typeface="Lato"/>
                <a:ea typeface="Lato"/>
                <a:cs typeface="Lato"/>
                <a:sym typeface="Lato"/>
              </a:rPr>
              <a:t>WE STILL SEE THAT THERE ARE SOME NAN VALUES IN THE NEW DATA SET CREATED BECAUSE SOME OF THE STATES DO NOT HAVE REQUIRED NUMERICAL VALUES TO CALCULATE THE MEAN TO BE REPLACED</a:t>
            </a:r>
            <a:endParaRPr b="1" sz="1050">
              <a:highlight>
                <a:srgbClr val="FFFFFE"/>
              </a:highlight>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p:txBody>
      </p:sp>
      <p:pic>
        <p:nvPicPr>
          <p:cNvPr id="226" name="Google Shape;226;p26"/>
          <p:cNvPicPr preferRelativeResize="0"/>
          <p:nvPr/>
        </p:nvPicPr>
        <p:blipFill>
          <a:blip r:embed="rId3">
            <a:alphaModFix/>
          </a:blip>
          <a:stretch>
            <a:fillRect/>
          </a:stretch>
        </p:blipFill>
        <p:spPr>
          <a:xfrm>
            <a:off x="130950" y="1146600"/>
            <a:ext cx="4090574" cy="2871750"/>
          </a:xfrm>
          <a:prstGeom prst="rect">
            <a:avLst/>
          </a:prstGeom>
          <a:noFill/>
          <a:ln>
            <a:noFill/>
          </a:ln>
        </p:spPr>
      </p:pic>
      <p:sp>
        <p:nvSpPr>
          <p:cNvPr id="227" name="Google Shape;227;p26"/>
          <p:cNvSpPr txBox="1"/>
          <p:nvPr/>
        </p:nvSpPr>
        <p:spPr>
          <a:xfrm>
            <a:off x="4436275" y="1146600"/>
            <a:ext cx="4286100" cy="1039500"/>
          </a:xfrm>
          <a:prstGeom prst="rect">
            <a:avLst/>
          </a:prstGeom>
          <a:noFill/>
          <a:ln>
            <a:noFill/>
          </a:ln>
        </p:spPr>
        <p:txBody>
          <a:bodyPr anchorCtr="0" anchor="t" bIns="91425" lIns="91425" spcFirstLastPara="1" rIns="91425" wrap="square" tIns="91425">
            <a:noAutofit/>
          </a:bodyPr>
          <a:lstStyle/>
          <a:p>
            <a:pPr indent="-298450" lvl="0" marL="457200" rtl="0" algn="just">
              <a:lnSpc>
                <a:spcPct val="135714"/>
              </a:lnSpc>
              <a:spcBef>
                <a:spcPts val="0"/>
              </a:spcBef>
              <a:spcAft>
                <a:spcPts val="0"/>
              </a:spcAft>
              <a:buSzPts val="1100"/>
              <a:buFont typeface="Lato"/>
              <a:buChar char="●"/>
            </a:pPr>
            <a:r>
              <a:rPr b="1" lang="en" sz="1100">
                <a:highlight>
                  <a:srgbClr val="FFFFFE"/>
                </a:highlight>
                <a:latin typeface="Lato"/>
                <a:ea typeface="Lato"/>
                <a:cs typeface="Lato"/>
                <a:sym typeface="Lato"/>
              </a:rPr>
              <a:t>SO WE DROP THOSE ROWS WHICH STILL HAS NAN VALUES BECAUSE WE CAN'T  DESCRIBE OR VISUALIZE AND INFER ANY VALUABLE INFORMATION FROM THOSE ROWS</a:t>
            </a:r>
            <a:endParaRPr b="1" sz="1100">
              <a:highlight>
                <a:srgbClr val="FFFFFE"/>
              </a:highlight>
              <a:latin typeface="Lato"/>
              <a:ea typeface="Lato"/>
              <a:cs typeface="Lato"/>
              <a:sym typeface="Lato"/>
            </a:endParaRPr>
          </a:p>
          <a:p>
            <a:pPr indent="0" lvl="0" marL="0" rtl="0" algn="just">
              <a:spcBef>
                <a:spcPts val="0"/>
              </a:spcBef>
              <a:spcAft>
                <a:spcPts val="0"/>
              </a:spcAft>
              <a:buNone/>
            </a:pPr>
            <a:r>
              <a:t/>
            </a:r>
            <a:endParaRPr b="1" sz="1100">
              <a:latin typeface="Lato"/>
              <a:ea typeface="Lato"/>
              <a:cs typeface="Lato"/>
              <a:sym typeface="Lato"/>
            </a:endParaRPr>
          </a:p>
        </p:txBody>
      </p:sp>
      <p:pic>
        <p:nvPicPr>
          <p:cNvPr id="228" name="Google Shape;228;p26"/>
          <p:cNvPicPr preferRelativeResize="0"/>
          <p:nvPr/>
        </p:nvPicPr>
        <p:blipFill>
          <a:blip r:embed="rId4">
            <a:alphaModFix/>
          </a:blip>
          <a:stretch>
            <a:fillRect/>
          </a:stretch>
        </p:blipFill>
        <p:spPr>
          <a:xfrm>
            <a:off x="5316899" y="2413500"/>
            <a:ext cx="2790825" cy="69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nvSpPr>
        <p:spPr>
          <a:xfrm>
            <a:off x="171450" y="610800"/>
            <a:ext cx="80796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DATA VISUALIZATION</a:t>
            </a:r>
            <a:endParaRPr b="1" sz="1600">
              <a:latin typeface="Lato"/>
              <a:ea typeface="Lato"/>
              <a:cs typeface="Lato"/>
              <a:sym typeface="Lato"/>
            </a:endParaRPr>
          </a:p>
        </p:txBody>
      </p:sp>
      <p:sp>
        <p:nvSpPr>
          <p:cNvPr id="234" name="Google Shape;234;p27"/>
          <p:cNvSpPr txBox="1"/>
          <p:nvPr/>
        </p:nvSpPr>
        <p:spPr>
          <a:xfrm>
            <a:off x="246425" y="1371600"/>
            <a:ext cx="4650600" cy="41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CHECKING FOR OUTLIERS BY BOX PLOT</a:t>
            </a:r>
            <a:endParaRPr b="1">
              <a:latin typeface="Lato"/>
              <a:ea typeface="Lato"/>
              <a:cs typeface="Lato"/>
              <a:sym typeface="Lato"/>
            </a:endParaRPr>
          </a:p>
        </p:txBody>
      </p:sp>
      <p:pic>
        <p:nvPicPr>
          <p:cNvPr id="235" name="Google Shape;235;p27"/>
          <p:cNvPicPr preferRelativeResize="0"/>
          <p:nvPr/>
        </p:nvPicPr>
        <p:blipFill>
          <a:blip r:embed="rId3">
            <a:alphaModFix/>
          </a:blip>
          <a:stretch>
            <a:fillRect/>
          </a:stretch>
        </p:blipFill>
        <p:spPr>
          <a:xfrm>
            <a:off x="381550" y="1789500"/>
            <a:ext cx="4190454" cy="3049199"/>
          </a:xfrm>
          <a:prstGeom prst="rect">
            <a:avLst/>
          </a:prstGeom>
          <a:noFill/>
          <a:ln>
            <a:noFill/>
          </a:ln>
        </p:spPr>
      </p:pic>
      <p:sp>
        <p:nvSpPr>
          <p:cNvPr id="236" name="Google Shape;236;p27"/>
          <p:cNvSpPr txBox="1"/>
          <p:nvPr/>
        </p:nvSpPr>
        <p:spPr>
          <a:xfrm>
            <a:off x="5057775" y="1500175"/>
            <a:ext cx="36861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OUTLIERS</a:t>
            </a:r>
            <a:endParaRPr>
              <a:latin typeface="Lato"/>
              <a:ea typeface="Lato"/>
              <a:cs typeface="Lato"/>
              <a:sym typeface="Lato"/>
            </a:endParaRPr>
          </a:p>
          <a:p>
            <a:pPr indent="0" lvl="0" marL="0" rtl="0" algn="just">
              <a:spcBef>
                <a:spcPts val="0"/>
              </a:spcBef>
              <a:spcAft>
                <a:spcPts val="0"/>
              </a:spcAft>
              <a:buNone/>
            </a:pPr>
            <a:r>
              <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In statistics, an outlier is a data point that differs significantly from other observations. An outlier may be due to variability in the measurement or it may indicate experimental error; the latter are sometimes excluded from the data set. An outlier can cause serious problems in statistical analyses.</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Q25 -&gt; 25th  PERCENTILE</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Q75 -&gt; 75th PERCENTILE</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INTER-QUARTILE RANGE [IQR]  = Q75-Q25</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OUTLIERS are data points  : </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Data  &lt; Q25-1.5*IQR</a:t>
            </a:r>
            <a:endParaRPr b="1" sz="1250">
              <a:solidFill>
                <a:srgbClr val="4D5156"/>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250">
                <a:solidFill>
                  <a:srgbClr val="4D5156"/>
                </a:solidFill>
                <a:highlight>
                  <a:srgbClr val="FFFFFF"/>
                </a:highlight>
                <a:latin typeface="Lato"/>
                <a:ea typeface="Lato"/>
                <a:cs typeface="Lato"/>
                <a:sym typeface="Lato"/>
              </a:rPr>
              <a:t>Data &lt; Q75+1.5*IQR </a:t>
            </a:r>
            <a:endParaRPr b="1" sz="1250">
              <a:solidFill>
                <a:srgbClr val="4D5156"/>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nvSpPr>
        <p:spPr>
          <a:xfrm>
            <a:off x="130350" y="1328750"/>
            <a:ext cx="8883300" cy="10287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b="1" lang="en" sz="1200">
                <a:highlight>
                  <a:srgbClr val="FFFFFE"/>
                </a:highlight>
                <a:latin typeface="Lato"/>
                <a:ea typeface="Lato"/>
                <a:cs typeface="Lato"/>
                <a:sym typeface="Lato"/>
              </a:rPr>
              <a:t>CALCULATING AND REMOVING OUTLIERS FOR EACH STATE FOR THE COLUMNS 'PH' , 'B.O.D. (mg/l)' AND 'TOTAL COLIFORM (MPN/100ml)Mean'  USING THE INTER-QUARTILE RANGE BECAUSE THESE THREE COLUMNS ARE THE MOST IMPORTANT TO OUR INFERENCE AND PROVIDE MORE VALUABLE INFORMATION REGARDING WATER QUALITY THAN OTHER WATER QUALITY QUALIFIER COLUMNS</a:t>
            </a:r>
            <a:endParaRPr b="1" sz="1200">
              <a:highlight>
                <a:srgbClr val="FFFFFE"/>
              </a:highlight>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p:txBody>
      </p:sp>
      <p:sp>
        <p:nvSpPr>
          <p:cNvPr id="242" name="Google Shape;242;p28"/>
          <p:cNvSpPr txBox="1"/>
          <p:nvPr/>
        </p:nvSpPr>
        <p:spPr>
          <a:xfrm>
            <a:off x="96450" y="589350"/>
            <a:ext cx="8411700" cy="535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Lato"/>
              <a:buChar char="●"/>
            </a:pPr>
            <a:r>
              <a:rPr b="1" lang="en" sz="1500">
                <a:latin typeface="Lato"/>
                <a:ea typeface="Lato"/>
                <a:cs typeface="Lato"/>
                <a:sym typeface="Lato"/>
              </a:rPr>
              <a:t>REMOVAL OF OUTLIERS</a:t>
            </a:r>
            <a:endParaRPr b="1" sz="1500">
              <a:latin typeface="Lato"/>
              <a:ea typeface="Lato"/>
              <a:cs typeface="Lato"/>
              <a:sym typeface="Lato"/>
            </a:endParaRPr>
          </a:p>
        </p:txBody>
      </p:sp>
      <p:pic>
        <p:nvPicPr>
          <p:cNvPr id="243" name="Google Shape;243;p28"/>
          <p:cNvPicPr preferRelativeResize="0"/>
          <p:nvPr/>
        </p:nvPicPr>
        <p:blipFill>
          <a:blip r:embed="rId3">
            <a:alphaModFix/>
          </a:blip>
          <a:stretch>
            <a:fillRect/>
          </a:stretch>
        </p:blipFill>
        <p:spPr>
          <a:xfrm>
            <a:off x="96450" y="2466975"/>
            <a:ext cx="3907350" cy="2481250"/>
          </a:xfrm>
          <a:prstGeom prst="rect">
            <a:avLst/>
          </a:prstGeom>
          <a:noFill/>
          <a:ln>
            <a:noFill/>
          </a:ln>
        </p:spPr>
      </p:pic>
      <p:pic>
        <p:nvPicPr>
          <p:cNvPr id="244" name="Google Shape;244;p28"/>
          <p:cNvPicPr preferRelativeResize="0"/>
          <p:nvPr/>
        </p:nvPicPr>
        <p:blipFill>
          <a:blip r:embed="rId4">
            <a:alphaModFix/>
          </a:blip>
          <a:stretch>
            <a:fillRect/>
          </a:stretch>
        </p:blipFill>
        <p:spPr>
          <a:xfrm>
            <a:off x="4178250" y="2561050"/>
            <a:ext cx="4835400" cy="22343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9"/>
          <p:cNvPicPr preferRelativeResize="0"/>
          <p:nvPr/>
        </p:nvPicPr>
        <p:blipFill>
          <a:blip r:embed="rId3">
            <a:alphaModFix/>
          </a:blip>
          <a:stretch>
            <a:fillRect/>
          </a:stretch>
        </p:blipFill>
        <p:spPr>
          <a:xfrm>
            <a:off x="130975" y="570300"/>
            <a:ext cx="6802025" cy="2847975"/>
          </a:xfrm>
          <a:prstGeom prst="rect">
            <a:avLst/>
          </a:prstGeom>
          <a:noFill/>
          <a:ln>
            <a:noFill/>
          </a:ln>
        </p:spPr>
      </p:pic>
      <p:sp>
        <p:nvSpPr>
          <p:cNvPr id="250" name="Google Shape;250;p29"/>
          <p:cNvSpPr txBox="1"/>
          <p:nvPr/>
        </p:nvSpPr>
        <p:spPr>
          <a:xfrm>
            <a:off x="235750" y="3654025"/>
            <a:ext cx="8583300" cy="12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 the same method of removing outliers is applied to every State and for the three variables TOTAL COLIFORM , PH and B.O.D  , Since we are making all the visualizations and inferences based on these three columns since they are the most important water qualifiers in determining the water quality set by EPA (Environmental Protection Agency) .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nvSpPr>
        <p:spPr>
          <a:xfrm>
            <a:off x="182175" y="653675"/>
            <a:ext cx="85188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VERIFYING THAT OUTLIERS ARE REMOVED BY BOX PLOT</a:t>
            </a:r>
            <a:endParaRPr b="1">
              <a:latin typeface="Lato"/>
              <a:ea typeface="Lato"/>
              <a:cs typeface="Lato"/>
              <a:sym typeface="Lato"/>
            </a:endParaRPr>
          </a:p>
        </p:txBody>
      </p:sp>
      <p:pic>
        <p:nvPicPr>
          <p:cNvPr id="256" name="Google Shape;256;p30"/>
          <p:cNvPicPr preferRelativeResize="0"/>
          <p:nvPr/>
        </p:nvPicPr>
        <p:blipFill>
          <a:blip r:embed="rId3">
            <a:alphaModFix/>
          </a:blip>
          <a:stretch>
            <a:fillRect/>
          </a:stretch>
        </p:blipFill>
        <p:spPr>
          <a:xfrm>
            <a:off x="66675" y="1320525"/>
            <a:ext cx="2130024" cy="1937025"/>
          </a:xfrm>
          <a:prstGeom prst="rect">
            <a:avLst/>
          </a:prstGeom>
          <a:noFill/>
          <a:ln>
            <a:noFill/>
          </a:ln>
        </p:spPr>
      </p:pic>
      <p:pic>
        <p:nvPicPr>
          <p:cNvPr id="257" name="Google Shape;257;p30"/>
          <p:cNvPicPr preferRelativeResize="0"/>
          <p:nvPr/>
        </p:nvPicPr>
        <p:blipFill>
          <a:blip r:embed="rId4">
            <a:alphaModFix/>
          </a:blip>
          <a:stretch>
            <a:fillRect/>
          </a:stretch>
        </p:blipFill>
        <p:spPr>
          <a:xfrm>
            <a:off x="1970475" y="1430025"/>
            <a:ext cx="2208600" cy="1718025"/>
          </a:xfrm>
          <a:prstGeom prst="rect">
            <a:avLst/>
          </a:prstGeom>
          <a:noFill/>
          <a:ln>
            <a:noFill/>
          </a:ln>
        </p:spPr>
      </p:pic>
      <p:pic>
        <p:nvPicPr>
          <p:cNvPr id="258" name="Google Shape;258;p30"/>
          <p:cNvPicPr preferRelativeResize="0"/>
          <p:nvPr/>
        </p:nvPicPr>
        <p:blipFill>
          <a:blip r:embed="rId5">
            <a:alphaModFix/>
          </a:blip>
          <a:stretch>
            <a:fillRect/>
          </a:stretch>
        </p:blipFill>
        <p:spPr>
          <a:xfrm>
            <a:off x="4232675" y="1391350"/>
            <a:ext cx="2208600" cy="1795375"/>
          </a:xfrm>
          <a:prstGeom prst="rect">
            <a:avLst/>
          </a:prstGeom>
          <a:noFill/>
          <a:ln>
            <a:noFill/>
          </a:ln>
        </p:spPr>
      </p:pic>
      <p:pic>
        <p:nvPicPr>
          <p:cNvPr id="259" name="Google Shape;259;p30"/>
          <p:cNvPicPr preferRelativeResize="0"/>
          <p:nvPr/>
        </p:nvPicPr>
        <p:blipFill>
          <a:blip r:embed="rId6">
            <a:alphaModFix/>
          </a:blip>
          <a:stretch>
            <a:fillRect/>
          </a:stretch>
        </p:blipFill>
        <p:spPr>
          <a:xfrm>
            <a:off x="6494874" y="1496075"/>
            <a:ext cx="2450677" cy="1651975"/>
          </a:xfrm>
          <a:prstGeom prst="rect">
            <a:avLst/>
          </a:prstGeom>
          <a:noFill/>
          <a:ln>
            <a:noFill/>
          </a:ln>
        </p:spPr>
      </p:pic>
      <p:pic>
        <p:nvPicPr>
          <p:cNvPr id="260" name="Google Shape;260;p30"/>
          <p:cNvPicPr preferRelativeResize="0"/>
          <p:nvPr/>
        </p:nvPicPr>
        <p:blipFill>
          <a:blip r:embed="rId7">
            <a:alphaModFix/>
          </a:blip>
          <a:stretch>
            <a:fillRect/>
          </a:stretch>
        </p:blipFill>
        <p:spPr>
          <a:xfrm>
            <a:off x="182175" y="3377800"/>
            <a:ext cx="2130025" cy="1651975"/>
          </a:xfrm>
          <a:prstGeom prst="rect">
            <a:avLst/>
          </a:prstGeom>
          <a:noFill/>
          <a:ln>
            <a:noFill/>
          </a:ln>
        </p:spPr>
      </p:pic>
      <p:pic>
        <p:nvPicPr>
          <p:cNvPr id="261" name="Google Shape;261;p30"/>
          <p:cNvPicPr preferRelativeResize="0"/>
          <p:nvPr/>
        </p:nvPicPr>
        <p:blipFill>
          <a:blip r:embed="rId8">
            <a:alphaModFix/>
          </a:blip>
          <a:stretch>
            <a:fillRect/>
          </a:stretch>
        </p:blipFill>
        <p:spPr>
          <a:xfrm>
            <a:off x="2196700" y="3377800"/>
            <a:ext cx="2038350" cy="1651975"/>
          </a:xfrm>
          <a:prstGeom prst="rect">
            <a:avLst/>
          </a:prstGeom>
          <a:noFill/>
          <a:ln>
            <a:noFill/>
          </a:ln>
        </p:spPr>
      </p:pic>
      <p:pic>
        <p:nvPicPr>
          <p:cNvPr id="262" name="Google Shape;262;p30"/>
          <p:cNvPicPr preferRelativeResize="0"/>
          <p:nvPr/>
        </p:nvPicPr>
        <p:blipFill>
          <a:blip r:embed="rId9">
            <a:alphaModFix/>
          </a:blip>
          <a:stretch>
            <a:fillRect/>
          </a:stretch>
        </p:blipFill>
        <p:spPr>
          <a:xfrm>
            <a:off x="4179075" y="3377800"/>
            <a:ext cx="1928825" cy="1651975"/>
          </a:xfrm>
          <a:prstGeom prst="rect">
            <a:avLst/>
          </a:prstGeom>
          <a:noFill/>
          <a:ln>
            <a:noFill/>
          </a:ln>
        </p:spPr>
      </p:pic>
      <p:pic>
        <p:nvPicPr>
          <p:cNvPr id="263" name="Google Shape;263;p30"/>
          <p:cNvPicPr preferRelativeResize="0"/>
          <p:nvPr/>
        </p:nvPicPr>
        <p:blipFill>
          <a:blip r:embed="rId10">
            <a:alphaModFix/>
          </a:blip>
          <a:stretch>
            <a:fillRect/>
          </a:stretch>
        </p:blipFill>
        <p:spPr>
          <a:xfrm>
            <a:off x="6260300" y="3339125"/>
            <a:ext cx="2585267" cy="165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nvSpPr>
        <p:spPr>
          <a:xfrm>
            <a:off x="428650" y="728650"/>
            <a:ext cx="87654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HISTOGRAMS FOR  STATE’S pH LEVELS</a:t>
            </a:r>
            <a:endParaRPr b="1" sz="1600">
              <a:latin typeface="Lato"/>
              <a:ea typeface="Lato"/>
              <a:cs typeface="Lato"/>
              <a:sym typeface="Lato"/>
            </a:endParaRPr>
          </a:p>
        </p:txBody>
      </p:sp>
      <p:pic>
        <p:nvPicPr>
          <p:cNvPr id="269" name="Google Shape;269;p31"/>
          <p:cNvPicPr preferRelativeResize="0"/>
          <p:nvPr/>
        </p:nvPicPr>
        <p:blipFill>
          <a:blip r:embed="rId3">
            <a:alphaModFix/>
          </a:blip>
          <a:stretch>
            <a:fillRect/>
          </a:stretch>
        </p:blipFill>
        <p:spPr>
          <a:xfrm>
            <a:off x="152400" y="1266850"/>
            <a:ext cx="2430075" cy="1808525"/>
          </a:xfrm>
          <a:prstGeom prst="rect">
            <a:avLst/>
          </a:prstGeom>
          <a:noFill/>
          <a:ln>
            <a:noFill/>
          </a:ln>
        </p:spPr>
      </p:pic>
      <p:pic>
        <p:nvPicPr>
          <p:cNvPr id="270" name="Google Shape;270;p31"/>
          <p:cNvPicPr preferRelativeResize="0"/>
          <p:nvPr/>
        </p:nvPicPr>
        <p:blipFill>
          <a:blip r:embed="rId4">
            <a:alphaModFix/>
          </a:blip>
          <a:stretch>
            <a:fillRect/>
          </a:stretch>
        </p:blipFill>
        <p:spPr>
          <a:xfrm>
            <a:off x="2582475" y="1329938"/>
            <a:ext cx="2280051" cy="1682350"/>
          </a:xfrm>
          <a:prstGeom prst="rect">
            <a:avLst/>
          </a:prstGeom>
          <a:noFill/>
          <a:ln>
            <a:noFill/>
          </a:ln>
        </p:spPr>
      </p:pic>
      <p:pic>
        <p:nvPicPr>
          <p:cNvPr id="271" name="Google Shape;271;p31"/>
          <p:cNvPicPr preferRelativeResize="0"/>
          <p:nvPr/>
        </p:nvPicPr>
        <p:blipFill>
          <a:blip r:embed="rId5">
            <a:alphaModFix/>
          </a:blip>
          <a:stretch>
            <a:fillRect/>
          </a:stretch>
        </p:blipFill>
        <p:spPr>
          <a:xfrm>
            <a:off x="4862525" y="1384713"/>
            <a:ext cx="1821650" cy="1572800"/>
          </a:xfrm>
          <a:prstGeom prst="rect">
            <a:avLst/>
          </a:prstGeom>
          <a:noFill/>
          <a:ln>
            <a:noFill/>
          </a:ln>
        </p:spPr>
      </p:pic>
      <p:pic>
        <p:nvPicPr>
          <p:cNvPr id="272" name="Google Shape;272;p31"/>
          <p:cNvPicPr preferRelativeResize="0"/>
          <p:nvPr/>
        </p:nvPicPr>
        <p:blipFill>
          <a:blip r:embed="rId6">
            <a:alphaModFix/>
          </a:blip>
          <a:stretch>
            <a:fillRect/>
          </a:stretch>
        </p:blipFill>
        <p:spPr>
          <a:xfrm>
            <a:off x="6684175" y="1439500"/>
            <a:ext cx="2280050" cy="1572775"/>
          </a:xfrm>
          <a:prstGeom prst="rect">
            <a:avLst/>
          </a:prstGeom>
          <a:noFill/>
          <a:ln>
            <a:noFill/>
          </a:ln>
        </p:spPr>
      </p:pic>
      <p:pic>
        <p:nvPicPr>
          <p:cNvPr id="273" name="Google Shape;273;p31"/>
          <p:cNvPicPr preferRelativeResize="0"/>
          <p:nvPr/>
        </p:nvPicPr>
        <p:blipFill>
          <a:blip r:embed="rId7">
            <a:alphaModFix/>
          </a:blip>
          <a:stretch>
            <a:fillRect/>
          </a:stretch>
        </p:blipFill>
        <p:spPr>
          <a:xfrm>
            <a:off x="456624" y="3175400"/>
            <a:ext cx="1611501" cy="1826425"/>
          </a:xfrm>
          <a:prstGeom prst="rect">
            <a:avLst/>
          </a:prstGeom>
          <a:noFill/>
          <a:ln>
            <a:noFill/>
          </a:ln>
        </p:spPr>
      </p:pic>
      <p:pic>
        <p:nvPicPr>
          <p:cNvPr id="274" name="Google Shape;274;p31"/>
          <p:cNvPicPr preferRelativeResize="0"/>
          <p:nvPr/>
        </p:nvPicPr>
        <p:blipFill>
          <a:blip r:embed="rId8">
            <a:alphaModFix/>
          </a:blip>
          <a:stretch>
            <a:fillRect/>
          </a:stretch>
        </p:blipFill>
        <p:spPr>
          <a:xfrm>
            <a:off x="2141924" y="3345650"/>
            <a:ext cx="2430075" cy="1379950"/>
          </a:xfrm>
          <a:prstGeom prst="rect">
            <a:avLst/>
          </a:prstGeom>
          <a:noFill/>
          <a:ln>
            <a:noFill/>
          </a:ln>
        </p:spPr>
      </p:pic>
      <p:pic>
        <p:nvPicPr>
          <p:cNvPr id="275" name="Google Shape;275;p31"/>
          <p:cNvPicPr preferRelativeResize="0"/>
          <p:nvPr/>
        </p:nvPicPr>
        <p:blipFill>
          <a:blip r:embed="rId9">
            <a:alphaModFix/>
          </a:blip>
          <a:stretch>
            <a:fillRect/>
          </a:stretch>
        </p:blipFill>
        <p:spPr>
          <a:xfrm>
            <a:off x="4776800" y="3175400"/>
            <a:ext cx="1993100" cy="1826425"/>
          </a:xfrm>
          <a:prstGeom prst="rect">
            <a:avLst/>
          </a:prstGeom>
          <a:noFill/>
          <a:ln>
            <a:noFill/>
          </a:ln>
        </p:spPr>
      </p:pic>
      <p:pic>
        <p:nvPicPr>
          <p:cNvPr id="276" name="Google Shape;276;p31"/>
          <p:cNvPicPr preferRelativeResize="0"/>
          <p:nvPr/>
        </p:nvPicPr>
        <p:blipFill>
          <a:blip r:embed="rId10">
            <a:alphaModFix/>
          </a:blip>
          <a:stretch>
            <a:fillRect/>
          </a:stretch>
        </p:blipFill>
        <p:spPr>
          <a:xfrm>
            <a:off x="6795500" y="3081638"/>
            <a:ext cx="2057400" cy="190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217687" y="1476563"/>
            <a:ext cx="8454626" cy="3156150"/>
          </a:xfrm>
          <a:prstGeom prst="rect">
            <a:avLst/>
          </a:prstGeom>
          <a:noFill/>
          <a:ln>
            <a:noFill/>
          </a:ln>
        </p:spPr>
      </p:pic>
      <p:sp>
        <p:nvSpPr>
          <p:cNvPr id="94" name="Google Shape;94;p14"/>
          <p:cNvSpPr txBox="1"/>
          <p:nvPr/>
        </p:nvSpPr>
        <p:spPr>
          <a:xfrm>
            <a:off x="375075" y="814400"/>
            <a:ext cx="72651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INDIA ‘S WATER QUALITY DATA SET</a:t>
            </a:r>
            <a:endParaRPr b="1" sz="1500">
              <a:latin typeface="Lato"/>
              <a:ea typeface="Lato"/>
              <a:cs typeface="Lato"/>
              <a:sym typeface="Lato"/>
            </a:endParaRPr>
          </a:p>
        </p:txBody>
      </p:sp>
      <p:sp>
        <p:nvSpPr>
          <p:cNvPr id="95" name="Google Shape;95;p14"/>
          <p:cNvSpPr txBox="1"/>
          <p:nvPr/>
        </p:nvSpPr>
        <p:spPr>
          <a:xfrm>
            <a:off x="203900" y="4694875"/>
            <a:ext cx="84822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The data set has 1991 rows and 12 columns or variables</a:t>
            </a:r>
            <a:endParaRPr b="1">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2"/>
          <p:cNvPicPr preferRelativeResize="0"/>
          <p:nvPr/>
        </p:nvPicPr>
        <p:blipFill>
          <a:blip r:embed="rId3">
            <a:alphaModFix/>
          </a:blip>
          <a:stretch>
            <a:fillRect/>
          </a:stretch>
        </p:blipFill>
        <p:spPr>
          <a:xfrm>
            <a:off x="66700" y="581025"/>
            <a:ext cx="3330150" cy="1819275"/>
          </a:xfrm>
          <a:prstGeom prst="rect">
            <a:avLst/>
          </a:prstGeom>
          <a:noFill/>
          <a:ln>
            <a:noFill/>
          </a:ln>
        </p:spPr>
      </p:pic>
      <p:pic>
        <p:nvPicPr>
          <p:cNvPr id="282" name="Google Shape;282;p32"/>
          <p:cNvPicPr preferRelativeResize="0"/>
          <p:nvPr/>
        </p:nvPicPr>
        <p:blipFill>
          <a:blip r:embed="rId4">
            <a:alphaModFix/>
          </a:blip>
          <a:stretch>
            <a:fillRect/>
          </a:stretch>
        </p:blipFill>
        <p:spPr>
          <a:xfrm>
            <a:off x="3034900" y="516725"/>
            <a:ext cx="2590800" cy="1883575"/>
          </a:xfrm>
          <a:prstGeom prst="rect">
            <a:avLst/>
          </a:prstGeom>
          <a:noFill/>
          <a:ln>
            <a:noFill/>
          </a:ln>
        </p:spPr>
      </p:pic>
      <p:pic>
        <p:nvPicPr>
          <p:cNvPr id="283" name="Google Shape;283;p32"/>
          <p:cNvPicPr preferRelativeResize="0"/>
          <p:nvPr/>
        </p:nvPicPr>
        <p:blipFill>
          <a:blip r:embed="rId5">
            <a:alphaModFix/>
          </a:blip>
          <a:stretch>
            <a:fillRect/>
          </a:stretch>
        </p:blipFill>
        <p:spPr>
          <a:xfrm>
            <a:off x="152400" y="2552700"/>
            <a:ext cx="2882500" cy="2438400"/>
          </a:xfrm>
          <a:prstGeom prst="rect">
            <a:avLst/>
          </a:prstGeom>
          <a:noFill/>
          <a:ln>
            <a:noFill/>
          </a:ln>
        </p:spPr>
      </p:pic>
      <p:pic>
        <p:nvPicPr>
          <p:cNvPr id="284" name="Google Shape;284;p32"/>
          <p:cNvPicPr preferRelativeResize="0"/>
          <p:nvPr/>
        </p:nvPicPr>
        <p:blipFill>
          <a:blip r:embed="rId6">
            <a:alphaModFix/>
          </a:blip>
          <a:stretch>
            <a:fillRect/>
          </a:stretch>
        </p:blipFill>
        <p:spPr>
          <a:xfrm>
            <a:off x="3090850" y="2552700"/>
            <a:ext cx="2309825" cy="2438400"/>
          </a:xfrm>
          <a:prstGeom prst="rect">
            <a:avLst/>
          </a:prstGeom>
          <a:noFill/>
          <a:ln>
            <a:noFill/>
          </a:ln>
        </p:spPr>
      </p:pic>
      <p:pic>
        <p:nvPicPr>
          <p:cNvPr id="285" name="Google Shape;285;p32"/>
          <p:cNvPicPr preferRelativeResize="0"/>
          <p:nvPr/>
        </p:nvPicPr>
        <p:blipFill>
          <a:blip r:embed="rId7">
            <a:alphaModFix/>
          </a:blip>
          <a:stretch>
            <a:fillRect/>
          </a:stretch>
        </p:blipFill>
        <p:spPr>
          <a:xfrm>
            <a:off x="5553075" y="2632388"/>
            <a:ext cx="3438525" cy="2279022"/>
          </a:xfrm>
          <a:prstGeom prst="rect">
            <a:avLst/>
          </a:prstGeom>
          <a:noFill/>
          <a:ln>
            <a:noFill/>
          </a:ln>
        </p:spPr>
      </p:pic>
      <p:pic>
        <p:nvPicPr>
          <p:cNvPr id="286" name="Google Shape;286;p32"/>
          <p:cNvPicPr preferRelativeResize="0"/>
          <p:nvPr/>
        </p:nvPicPr>
        <p:blipFill>
          <a:blip r:embed="rId8">
            <a:alphaModFix/>
          </a:blip>
          <a:stretch>
            <a:fillRect/>
          </a:stretch>
        </p:blipFill>
        <p:spPr>
          <a:xfrm>
            <a:off x="5665588" y="581013"/>
            <a:ext cx="3213500" cy="18804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nvSpPr>
        <p:spPr>
          <a:xfrm>
            <a:off x="117850" y="653650"/>
            <a:ext cx="87975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INFERENCES FROM THE HISTOGRAM’S</a:t>
            </a:r>
            <a:endParaRPr b="1">
              <a:latin typeface="Lato"/>
              <a:ea typeface="Lato"/>
              <a:cs typeface="Lato"/>
              <a:sym typeface="Lato"/>
            </a:endParaRPr>
          </a:p>
        </p:txBody>
      </p:sp>
      <p:sp>
        <p:nvSpPr>
          <p:cNvPr id="292" name="Google Shape;292;p33"/>
          <p:cNvSpPr txBox="1"/>
          <p:nvPr/>
        </p:nvSpPr>
        <p:spPr>
          <a:xfrm>
            <a:off x="0" y="1253725"/>
            <a:ext cx="8797500" cy="35898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en">
                <a:latin typeface="Lato"/>
                <a:ea typeface="Lato"/>
                <a:cs typeface="Lato"/>
                <a:sym typeface="Lato"/>
              </a:rPr>
              <a:t>AVERAGE pH LEVELS OF MOST WATER BODIES IN EACH STATE</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ANDHRA PRADESH 		= 7.8</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MAHARASHTRA		= 7.7</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ORISSA				= 8.05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PUNJAB 				= 7.4</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TRIPURA				= 7.8</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MADHYA PRADESH		= 7.</a:t>
            </a:r>
            <a:r>
              <a:rPr b="1" lang="en">
                <a:latin typeface="Lato"/>
                <a:ea typeface="Lato"/>
                <a:cs typeface="Lato"/>
                <a:sym typeface="Lato"/>
              </a:rPr>
              <a:t>35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GOA				             = 6.75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KARNATAKA 		             = 7.1</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MIZORAM 			             =  7.1</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RAJASTHAN 			= 7.8</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HIMACHAL PRADESH	             = 7.75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MEGHALAYA		             = 7.1</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GUJRAT			             =  7.7</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TAMIL NADU		             =  6.5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DAMAN &amp; DIU		             =  7.8</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3" name="Google Shape;293;p33"/>
          <p:cNvSpPr txBox="1"/>
          <p:nvPr/>
        </p:nvSpPr>
        <p:spPr>
          <a:xfrm>
            <a:off x="3750450" y="1548375"/>
            <a:ext cx="4725600" cy="3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pH &lt; 7</a:t>
            </a:r>
            <a:r>
              <a:rPr lang="en">
                <a:latin typeface="Lato"/>
                <a:ea typeface="Lato"/>
                <a:cs typeface="Lato"/>
                <a:sym typeface="Lato"/>
              </a:rPr>
              <a:t> means water is</a:t>
            </a:r>
            <a:r>
              <a:rPr b="1" lang="en">
                <a:latin typeface="Lato"/>
                <a:ea typeface="Lato"/>
                <a:cs typeface="Lato"/>
                <a:sym typeface="Lato"/>
              </a:rPr>
              <a:t> acidic</a:t>
            </a:r>
            <a:r>
              <a:rPr lang="en">
                <a:latin typeface="Lato"/>
                <a:ea typeface="Lato"/>
                <a:cs typeface="Lato"/>
                <a:sym typeface="Lato"/>
              </a:rPr>
              <a:t> and is unfit for use and harmful for the environment as well.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a:t>
            </a:r>
            <a:r>
              <a:rPr b="1" lang="en">
                <a:latin typeface="Lato"/>
                <a:ea typeface="Lato"/>
                <a:cs typeface="Lato"/>
                <a:sym typeface="Lato"/>
              </a:rPr>
              <a:t>TAMIL </a:t>
            </a:r>
            <a:r>
              <a:rPr b="1" lang="en">
                <a:latin typeface="Lato"/>
                <a:ea typeface="Lato"/>
                <a:cs typeface="Lato"/>
                <a:sym typeface="Lato"/>
              </a:rPr>
              <a:t>NADU</a:t>
            </a:r>
            <a:r>
              <a:rPr lang="en">
                <a:latin typeface="Lato"/>
                <a:ea typeface="Lato"/>
                <a:cs typeface="Lato"/>
                <a:sym typeface="Lato"/>
              </a:rPr>
              <a:t> has most water bodies with pH level 6.5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Followed by </a:t>
            </a:r>
            <a:r>
              <a:rPr b="1" lang="en">
                <a:latin typeface="Lato"/>
                <a:ea typeface="Lato"/>
                <a:cs typeface="Lato"/>
                <a:sym typeface="Lato"/>
              </a:rPr>
              <a:t>GOA</a:t>
            </a:r>
            <a:r>
              <a:rPr lang="en">
                <a:latin typeface="Lato"/>
                <a:ea typeface="Lato"/>
                <a:cs typeface="Lato"/>
                <a:sym typeface="Lato"/>
              </a:rPr>
              <a:t> which has most water bodies with pH level 6.75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Typically </a:t>
            </a:r>
            <a:r>
              <a:rPr b="1" lang="en">
                <a:latin typeface="Lato"/>
                <a:ea typeface="Lato"/>
                <a:cs typeface="Lato"/>
                <a:sym typeface="Lato"/>
              </a:rPr>
              <a:t>India water is neutral between 7 and 8 </a:t>
            </a:r>
            <a:r>
              <a:rPr lang="en">
                <a:latin typeface="Lato"/>
                <a:ea typeface="Lato"/>
                <a:cs typeface="Lato"/>
                <a:sym typeface="Lato"/>
              </a:rPr>
              <a:t>, so all other states other than Tamil nadu , goa and orissa have pH levels between 7 and 8 , water is neither acidic nor basic and perfect for all uses. Usually neutral water is preferred.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pH&gt;8</a:t>
            </a:r>
            <a:r>
              <a:rPr lang="en">
                <a:latin typeface="Lato"/>
                <a:ea typeface="Lato"/>
                <a:cs typeface="Lato"/>
                <a:sym typeface="Lato"/>
              </a:rPr>
              <a:t> means water is</a:t>
            </a:r>
            <a:r>
              <a:rPr b="1" lang="en">
                <a:latin typeface="Lato"/>
                <a:ea typeface="Lato"/>
                <a:cs typeface="Lato"/>
                <a:sym typeface="Lato"/>
              </a:rPr>
              <a:t> alkaline</a:t>
            </a:r>
            <a:r>
              <a:rPr lang="en">
                <a:latin typeface="Lato"/>
                <a:ea typeface="Lato"/>
                <a:cs typeface="Lato"/>
                <a:sym typeface="Lato"/>
              </a:rPr>
              <a:t> and is not harmful and useful for domestic as well as industrial purposes.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a:t>
            </a:r>
            <a:r>
              <a:rPr b="1" lang="en">
                <a:latin typeface="Lato"/>
                <a:ea typeface="Lato"/>
                <a:cs typeface="Lato"/>
                <a:sym typeface="Lato"/>
              </a:rPr>
              <a:t>Orissa</a:t>
            </a:r>
            <a:r>
              <a:rPr lang="en">
                <a:latin typeface="Lato"/>
                <a:ea typeface="Lato"/>
                <a:cs typeface="Lato"/>
                <a:sym typeface="Lato"/>
              </a:rPr>
              <a:t> has the most water bodies with pH level 8.05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nvSpPr>
        <p:spPr>
          <a:xfrm>
            <a:off x="342875" y="685825"/>
            <a:ext cx="8368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BAR CHART FOR STATE’S VS TOTAL COLIFORM LEVEL’S </a:t>
            </a:r>
            <a:endParaRPr b="1" sz="1700">
              <a:latin typeface="Lato"/>
              <a:ea typeface="Lato"/>
              <a:cs typeface="Lato"/>
              <a:sym typeface="Lato"/>
            </a:endParaRPr>
          </a:p>
        </p:txBody>
      </p:sp>
      <p:pic>
        <p:nvPicPr>
          <p:cNvPr id="299" name="Google Shape;299;p34"/>
          <p:cNvPicPr preferRelativeResize="0"/>
          <p:nvPr/>
        </p:nvPicPr>
        <p:blipFill>
          <a:blip r:embed="rId3">
            <a:alphaModFix/>
          </a:blip>
          <a:stretch>
            <a:fillRect/>
          </a:stretch>
        </p:blipFill>
        <p:spPr>
          <a:xfrm>
            <a:off x="117850" y="1298900"/>
            <a:ext cx="7562744" cy="367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nvSpPr>
        <p:spPr>
          <a:xfrm>
            <a:off x="225025" y="696500"/>
            <a:ext cx="84225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PIE CHART FOR STATE’S VS TOTAL COLIFORM LEVELS</a:t>
            </a:r>
            <a:endParaRPr b="1" sz="1500">
              <a:latin typeface="Lato"/>
              <a:ea typeface="Lato"/>
              <a:cs typeface="Lato"/>
              <a:sym typeface="Lato"/>
            </a:endParaRPr>
          </a:p>
        </p:txBody>
      </p:sp>
      <p:pic>
        <p:nvPicPr>
          <p:cNvPr id="305" name="Google Shape;305;p35"/>
          <p:cNvPicPr preferRelativeResize="0"/>
          <p:nvPr/>
        </p:nvPicPr>
        <p:blipFill>
          <a:blip r:embed="rId3">
            <a:alphaModFix/>
          </a:blip>
          <a:stretch>
            <a:fillRect/>
          </a:stretch>
        </p:blipFill>
        <p:spPr>
          <a:xfrm>
            <a:off x="1524000" y="1296500"/>
            <a:ext cx="4629075" cy="3542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nvSpPr>
        <p:spPr>
          <a:xfrm>
            <a:off x="317850" y="760825"/>
            <a:ext cx="85083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BAR CHART FOR STATE’S VS B.O.D(mg/l)</a:t>
            </a:r>
            <a:endParaRPr b="1">
              <a:latin typeface="Lato"/>
              <a:ea typeface="Lato"/>
              <a:cs typeface="Lato"/>
              <a:sym typeface="Lato"/>
            </a:endParaRPr>
          </a:p>
        </p:txBody>
      </p:sp>
      <p:pic>
        <p:nvPicPr>
          <p:cNvPr id="311" name="Google Shape;311;p36"/>
          <p:cNvPicPr preferRelativeResize="0"/>
          <p:nvPr/>
        </p:nvPicPr>
        <p:blipFill>
          <a:blip r:embed="rId3">
            <a:alphaModFix/>
          </a:blip>
          <a:stretch>
            <a:fillRect/>
          </a:stretch>
        </p:blipFill>
        <p:spPr>
          <a:xfrm>
            <a:off x="720325" y="1373850"/>
            <a:ext cx="7188443" cy="3563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nvSpPr>
        <p:spPr>
          <a:xfrm>
            <a:off x="139300" y="717950"/>
            <a:ext cx="80904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INFERENCES FROM BAR GRAPH ’S AND PIE CHART</a:t>
            </a:r>
            <a:endParaRPr b="1" sz="1600">
              <a:latin typeface="Lato"/>
              <a:ea typeface="Lato"/>
              <a:cs typeface="Lato"/>
              <a:sym typeface="Lato"/>
            </a:endParaRPr>
          </a:p>
        </p:txBody>
      </p:sp>
      <p:sp>
        <p:nvSpPr>
          <p:cNvPr id="317" name="Google Shape;317;p37"/>
          <p:cNvSpPr txBox="1"/>
          <p:nvPr/>
        </p:nvSpPr>
        <p:spPr>
          <a:xfrm>
            <a:off x="96450" y="1403750"/>
            <a:ext cx="8647500" cy="3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Bar graph for state’s vs Total coliform ( MPN/100ml) mean</a:t>
            </a:r>
            <a:r>
              <a:rPr lang="en" sz="1200">
                <a:latin typeface="Lato"/>
                <a:ea typeface="Lato"/>
                <a:cs typeface="Lato"/>
                <a:sym typeface="Lato"/>
              </a:rPr>
              <a:t> </a:t>
            </a:r>
            <a:endParaRPr sz="1200">
              <a:latin typeface="Lato"/>
              <a:ea typeface="Lato"/>
              <a:cs typeface="Lato"/>
              <a:sym typeface="Lato"/>
            </a:endParaRPr>
          </a:p>
          <a:p>
            <a:pPr indent="0" lvl="0" marL="0" rtl="0" algn="just">
              <a:spcBef>
                <a:spcPts val="0"/>
              </a:spcBef>
              <a:spcAft>
                <a:spcPts val="0"/>
              </a:spcAft>
              <a:buNone/>
            </a:pPr>
            <a:r>
              <a:rPr lang="en" sz="1200">
                <a:latin typeface="Lato"/>
                <a:ea typeface="Lato"/>
                <a:cs typeface="Lato"/>
                <a:sym typeface="Lato"/>
              </a:rPr>
              <a:t>	We can see that PUNJAB state has the highest Total coliform ( MPN/100ml) mean level at 35000   MPN/100ml followed by ORISSA which has Total coliform ( MPN/100ml) mean level at 125000 MPN/100ml.Rajasthan and Himachal pradesh has lowest Total coliform levels.</a:t>
            </a:r>
            <a:endParaRPr sz="1200">
              <a:latin typeface="Lato"/>
              <a:ea typeface="Lato"/>
              <a:cs typeface="Lato"/>
              <a:sym typeface="Lato"/>
            </a:endParaRPr>
          </a:p>
          <a:p>
            <a:pPr indent="0" lvl="0" marL="0" rtl="0" algn="just">
              <a:spcBef>
                <a:spcPts val="0"/>
              </a:spcBef>
              <a:spcAft>
                <a:spcPts val="0"/>
              </a:spcAft>
              <a:buNone/>
            </a:pPr>
            <a:r>
              <a:t/>
            </a:r>
            <a:endParaRPr sz="1200">
              <a:latin typeface="Lato"/>
              <a:ea typeface="Lato"/>
              <a:cs typeface="Lato"/>
              <a:sym typeface="Lato"/>
            </a:endParaRPr>
          </a:p>
          <a:p>
            <a:pPr indent="0" lvl="0" marL="0" rtl="0" algn="just">
              <a:spcBef>
                <a:spcPts val="0"/>
              </a:spcBef>
              <a:spcAft>
                <a:spcPts val="0"/>
              </a:spcAft>
              <a:buNone/>
            </a:pPr>
            <a:r>
              <a:rPr b="1" lang="en" sz="1200">
                <a:latin typeface="Lato"/>
                <a:ea typeface="Lato"/>
                <a:cs typeface="Lato"/>
                <a:sym typeface="Lato"/>
              </a:rPr>
              <a:t>To verify the result obtained by bar graph for state’s vs Total Coliform we create a pie chart</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The pie chart for state ’s vs  vs Total coliform ( MPN/100ml) mean</a:t>
            </a:r>
            <a:endParaRPr b="1" sz="1200">
              <a:latin typeface="Lato"/>
              <a:ea typeface="Lato"/>
              <a:cs typeface="Lato"/>
              <a:sym typeface="Lato"/>
            </a:endParaRPr>
          </a:p>
          <a:p>
            <a:pPr indent="457200" lvl="0" marL="0" rtl="0" algn="just">
              <a:spcBef>
                <a:spcPts val="0"/>
              </a:spcBef>
              <a:spcAft>
                <a:spcPts val="0"/>
              </a:spcAft>
              <a:buNone/>
            </a:pPr>
            <a:r>
              <a:rPr lang="en" sz="1200">
                <a:latin typeface="Lato"/>
                <a:ea typeface="Lato"/>
                <a:cs typeface="Lato"/>
                <a:sym typeface="Lato"/>
              </a:rPr>
              <a:t> verifies the same result showing Punjab has the highest highest Total coliform ( MPN/100ml) mean level followed by ORISSA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The Bar graph for state’s vs B.O.D (mg/l)</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We can see that Daman &amp; Diu has the highest B.O.D (mg/l) level at 35 mg/ml followed by Punjab at 20 mg/l ,  so we can say that Daman &amp; Diu water bodies has very less  oxygen saturation in water due to the presence of algae pathogens, toxic substances , proving  harmful for the aquatic life.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CONCLUSION :  PUNJAB HAS THE HIGHEST  TOTAL COLIFORM LEVEL AND SECOND HIGHEST B.O.D LEVELS THEREBY SHOWING THAT IT HAS THE MOST POLLUTED WATER IN INDIA , AND RAJASTHAN AND HIMACHAL PRADESH HAS LOWEST TOTAL COLIFORM LEVELS , THEREBY THEY HAVE THE LEAST POLLUTED WATER IN INDIA.</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nvSpPr>
        <p:spPr>
          <a:xfrm>
            <a:off x="310750" y="739375"/>
            <a:ext cx="81333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NORMALIZATION</a:t>
            </a:r>
            <a:endParaRPr b="1" sz="1700">
              <a:latin typeface="Lato"/>
              <a:ea typeface="Lato"/>
              <a:cs typeface="Lato"/>
              <a:sym typeface="Lato"/>
            </a:endParaRPr>
          </a:p>
        </p:txBody>
      </p:sp>
      <p:sp>
        <p:nvSpPr>
          <p:cNvPr id="323" name="Google Shape;323;p38"/>
          <p:cNvSpPr txBox="1"/>
          <p:nvPr/>
        </p:nvSpPr>
        <p:spPr>
          <a:xfrm>
            <a:off x="203600" y="1457325"/>
            <a:ext cx="86904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Normalization is one of the important steps in data preprocessing. Normalization zeros out the mean of the data and makes data have a unit standard deviation .</a:t>
            </a:r>
            <a:endParaRPr>
              <a:latin typeface="Lato"/>
              <a:ea typeface="Lato"/>
              <a:cs typeface="Lato"/>
              <a:sym typeface="Lato"/>
            </a:endParaRPr>
          </a:p>
        </p:txBody>
      </p:sp>
      <p:sp>
        <p:nvSpPr>
          <p:cNvPr id="324" name="Google Shape;324;p38"/>
          <p:cNvSpPr txBox="1"/>
          <p:nvPr/>
        </p:nvSpPr>
        <p:spPr>
          <a:xfrm>
            <a:off x="289325" y="2175275"/>
            <a:ext cx="8529600" cy="28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Why do we need Normalization ?</a:t>
            </a:r>
            <a:endParaRPr b="1" sz="16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highlight>
                  <a:srgbClr val="FFFFFF"/>
                </a:highlight>
                <a:latin typeface="Lato"/>
                <a:ea typeface="Lato"/>
                <a:cs typeface="Lato"/>
                <a:sym typeface="Lato"/>
              </a:rPr>
              <a:t>Similarly, the goal of normalization is to change the values of numeric columns in the dataset to a common scale, without distorting differences in the ranges of values. Every dataset does not require normalization. It is required only when features have different ranges.</a:t>
            </a:r>
            <a:endParaRPr>
              <a:highlight>
                <a:srgbClr val="FFFFFF"/>
              </a:highlight>
              <a:latin typeface="Lato"/>
              <a:ea typeface="Lato"/>
              <a:cs typeface="Lato"/>
              <a:sym typeface="Lato"/>
            </a:endParaRPr>
          </a:p>
          <a:p>
            <a:pPr indent="0" lvl="0" marL="0" rtl="0" algn="l">
              <a:spcBef>
                <a:spcPts val="0"/>
              </a:spcBef>
              <a:spcAft>
                <a:spcPts val="0"/>
              </a:spcAft>
              <a:buNone/>
            </a:pPr>
            <a:r>
              <a:t/>
            </a:r>
            <a:endParaRPr>
              <a:highlight>
                <a:srgbClr val="FFFFFF"/>
              </a:highlight>
              <a:latin typeface="Lato"/>
              <a:ea typeface="Lato"/>
              <a:cs typeface="Lato"/>
              <a:sym typeface="Lato"/>
            </a:endParaRPr>
          </a:p>
          <a:p>
            <a:pPr indent="0" lvl="0" marL="0" rtl="0" algn="l">
              <a:spcBef>
                <a:spcPts val="0"/>
              </a:spcBef>
              <a:spcAft>
                <a:spcPts val="0"/>
              </a:spcAft>
              <a:buNone/>
            </a:pPr>
            <a:r>
              <a:rPr b="1" lang="en" sz="1600">
                <a:highlight>
                  <a:srgbClr val="FFFFFF"/>
                </a:highlight>
                <a:latin typeface="Lato"/>
                <a:ea typeface="Lato"/>
                <a:cs typeface="Lato"/>
                <a:sym typeface="Lato"/>
              </a:rPr>
              <a:t>When should we use Normalization ?</a:t>
            </a:r>
            <a:endParaRPr b="1" sz="1600">
              <a:highlight>
                <a:srgbClr val="FFFFFF"/>
              </a:highlight>
              <a:latin typeface="Lato"/>
              <a:ea typeface="Lato"/>
              <a:cs typeface="Lato"/>
              <a:sym typeface="Lato"/>
            </a:endParaRPr>
          </a:p>
          <a:p>
            <a:pPr indent="0" lvl="0" marL="0" rtl="0" algn="l">
              <a:spcBef>
                <a:spcPts val="0"/>
              </a:spcBef>
              <a:spcAft>
                <a:spcPts val="0"/>
              </a:spcAft>
              <a:buNone/>
            </a:pPr>
            <a:r>
              <a:rPr lang="en">
                <a:highlight>
                  <a:srgbClr val="FFFFFF"/>
                </a:highlight>
                <a:latin typeface="Lato"/>
                <a:ea typeface="Lato"/>
                <a:cs typeface="Lato"/>
                <a:sym typeface="Lato"/>
              </a:rPr>
              <a:t>	</a:t>
            </a:r>
            <a:r>
              <a:rPr b="1" lang="en">
                <a:highlight>
                  <a:srgbClr val="FFFFFF"/>
                </a:highlight>
                <a:latin typeface="Lato"/>
                <a:ea typeface="Lato"/>
                <a:cs typeface="Lato"/>
                <a:sym typeface="Lato"/>
              </a:rPr>
              <a:t>Normalization</a:t>
            </a:r>
            <a:r>
              <a:rPr lang="en">
                <a:highlight>
                  <a:srgbClr val="FFFFFF"/>
                </a:highlight>
                <a:latin typeface="Lato"/>
                <a:ea typeface="Lato"/>
                <a:cs typeface="Lato"/>
                <a:sym typeface="Lato"/>
              </a:rPr>
              <a:t> is a good technique to use when you do not know the distribution of your data or when you know the distribution is not Gaussian (a bell curve). Normalization is useful when your data has varying scales and the algorithm you are using does not make assumptions about the distribution of your data, such as k-nearest neighbors and artificial neural networks.</a:t>
            </a:r>
            <a:endParaRPr sz="1600">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9"/>
          <p:cNvPicPr preferRelativeResize="0"/>
          <p:nvPr/>
        </p:nvPicPr>
        <p:blipFill>
          <a:blip r:embed="rId3">
            <a:alphaModFix/>
          </a:blip>
          <a:stretch>
            <a:fillRect/>
          </a:stretch>
        </p:blipFill>
        <p:spPr>
          <a:xfrm>
            <a:off x="0" y="529825"/>
            <a:ext cx="2876550" cy="1076325"/>
          </a:xfrm>
          <a:prstGeom prst="rect">
            <a:avLst/>
          </a:prstGeom>
          <a:noFill/>
          <a:ln>
            <a:noFill/>
          </a:ln>
        </p:spPr>
      </p:pic>
      <p:pic>
        <p:nvPicPr>
          <p:cNvPr id="330" name="Google Shape;330;p39"/>
          <p:cNvPicPr preferRelativeResize="0"/>
          <p:nvPr/>
        </p:nvPicPr>
        <p:blipFill>
          <a:blip r:embed="rId4">
            <a:alphaModFix/>
          </a:blip>
          <a:stretch>
            <a:fillRect/>
          </a:stretch>
        </p:blipFill>
        <p:spPr>
          <a:xfrm>
            <a:off x="2820600" y="529825"/>
            <a:ext cx="2657475" cy="1173950"/>
          </a:xfrm>
          <a:prstGeom prst="rect">
            <a:avLst/>
          </a:prstGeom>
          <a:noFill/>
          <a:ln>
            <a:noFill/>
          </a:ln>
        </p:spPr>
      </p:pic>
      <p:sp>
        <p:nvSpPr>
          <p:cNvPr id="331" name="Google Shape;331;p39"/>
          <p:cNvSpPr txBox="1"/>
          <p:nvPr/>
        </p:nvSpPr>
        <p:spPr>
          <a:xfrm>
            <a:off x="96450" y="1703775"/>
            <a:ext cx="87225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THE NUMERICAL COLUMNS BEFORE NORMALIZATION</a:t>
            </a:r>
            <a:endParaRPr b="1" sz="1500">
              <a:latin typeface="Lato"/>
              <a:ea typeface="Lato"/>
              <a:cs typeface="Lato"/>
              <a:sym typeface="Lato"/>
            </a:endParaRPr>
          </a:p>
        </p:txBody>
      </p:sp>
      <p:pic>
        <p:nvPicPr>
          <p:cNvPr id="332" name="Google Shape;332;p39"/>
          <p:cNvPicPr preferRelativeResize="0"/>
          <p:nvPr/>
        </p:nvPicPr>
        <p:blipFill>
          <a:blip r:embed="rId5">
            <a:alphaModFix/>
          </a:blip>
          <a:stretch>
            <a:fillRect/>
          </a:stretch>
        </p:blipFill>
        <p:spPr>
          <a:xfrm>
            <a:off x="77150" y="2142975"/>
            <a:ext cx="8761106" cy="269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0"/>
          <p:cNvPicPr preferRelativeResize="0"/>
          <p:nvPr/>
        </p:nvPicPr>
        <p:blipFill>
          <a:blip r:embed="rId3">
            <a:alphaModFix/>
          </a:blip>
          <a:stretch>
            <a:fillRect/>
          </a:stretch>
        </p:blipFill>
        <p:spPr>
          <a:xfrm>
            <a:off x="0" y="570325"/>
            <a:ext cx="4419600" cy="2526475"/>
          </a:xfrm>
          <a:prstGeom prst="rect">
            <a:avLst/>
          </a:prstGeom>
          <a:noFill/>
          <a:ln>
            <a:noFill/>
          </a:ln>
        </p:spPr>
      </p:pic>
      <p:pic>
        <p:nvPicPr>
          <p:cNvPr id="338" name="Google Shape;338;p40"/>
          <p:cNvPicPr preferRelativeResize="0"/>
          <p:nvPr/>
        </p:nvPicPr>
        <p:blipFill>
          <a:blip r:embed="rId4">
            <a:alphaModFix/>
          </a:blip>
          <a:stretch>
            <a:fillRect/>
          </a:stretch>
        </p:blipFill>
        <p:spPr>
          <a:xfrm>
            <a:off x="4507725" y="570325"/>
            <a:ext cx="4419601" cy="2346691"/>
          </a:xfrm>
          <a:prstGeom prst="rect">
            <a:avLst/>
          </a:prstGeom>
          <a:noFill/>
          <a:ln>
            <a:noFill/>
          </a:ln>
        </p:spPr>
      </p:pic>
      <p:pic>
        <p:nvPicPr>
          <p:cNvPr id="339" name="Google Shape;339;p40"/>
          <p:cNvPicPr preferRelativeResize="0"/>
          <p:nvPr/>
        </p:nvPicPr>
        <p:blipFill>
          <a:blip r:embed="rId5">
            <a:alphaModFix/>
          </a:blip>
          <a:stretch>
            <a:fillRect/>
          </a:stretch>
        </p:blipFill>
        <p:spPr>
          <a:xfrm>
            <a:off x="2327900" y="3120600"/>
            <a:ext cx="4307261" cy="1849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1"/>
          <p:cNvPicPr preferRelativeResize="0"/>
          <p:nvPr/>
        </p:nvPicPr>
        <p:blipFill>
          <a:blip r:embed="rId3">
            <a:alphaModFix/>
          </a:blip>
          <a:stretch>
            <a:fillRect/>
          </a:stretch>
        </p:blipFill>
        <p:spPr>
          <a:xfrm>
            <a:off x="66675" y="602450"/>
            <a:ext cx="8839198" cy="1426457"/>
          </a:xfrm>
          <a:prstGeom prst="rect">
            <a:avLst/>
          </a:prstGeom>
          <a:noFill/>
          <a:ln>
            <a:noFill/>
          </a:ln>
        </p:spPr>
      </p:pic>
      <p:pic>
        <p:nvPicPr>
          <p:cNvPr id="345" name="Google Shape;345;p41"/>
          <p:cNvPicPr preferRelativeResize="0"/>
          <p:nvPr/>
        </p:nvPicPr>
        <p:blipFill>
          <a:blip r:embed="rId4">
            <a:alphaModFix/>
          </a:blip>
          <a:stretch>
            <a:fillRect/>
          </a:stretch>
        </p:blipFill>
        <p:spPr>
          <a:xfrm>
            <a:off x="270275" y="2181307"/>
            <a:ext cx="8276116" cy="2809792"/>
          </a:xfrm>
          <a:prstGeom prst="rect">
            <a:avLst/>
          </a:prstGeom>
          <a:noFill/>
          <a:ln>
            <a:noFill/>
          </a:ln>
        </p:spPr>
      </p:pic>
      <p:sp>
        <p:nvSpPr>
          <p:cNvPr id="346" name="Google Shape;346;p41"/>
          <p:cNvSpPr txBox="1"/>
          <p:nvPr/>
        </p:nvSpPr>
        <p:spPr>
          <a:xfrm>
            <a:off x="5132775" y="3364700"/>
            <a:ext cx="75000" cy="1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407225" y="707250"/>
            <a:ext cx="78225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INSPIRATION BEHIND SELECTING THE DATA-SET</a:t>
            </a:r>
            <a:endParaRPr b="1" sz="1600">
              <a:latin typeface="Lato"/>
              <a:ea typeface="Lato"/>
              <a:cs typeface="Lato"/>
              <a:sym typeface="Lato"/>
            </a:endParaRPr>
          </a:p>
        </p:txBody>
      </p:sp>
      <p:sp>
        <p:nvSpPr>
          <p:cNvPr id="101" name="Google Shape;101;p15"/>
          <p:cNvSpPr txBox="1"/>
          <p:nvPr/>
        </p:nvSpPr>
        <p:spPr>
          <a:xfrm>
            <a:off x="150025" y="1350175"/>
            <a:ext cx="26574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ABOUT THIS DATASET</a:t>
            </a:r>
            <a:endParaRPr b="1" sz="1500">
              <a:latin typeface="Lato"/>
              <a:ea typeface="Lato"/>
              <a:cs typeface="Lato"/>
              <a:sym typeface="Lato"/>
            </a:endParaRPr>
          </a:p>
        </p:txBody>
      </p:sp>
      <p:sp>
        <p:nvSpPr>
          <p:cNvPr id="102" name="Google Shape;102;p15"/>
          <p:cNvSpPr txBox="1"/>
          <p:nvPr/>
        </p:nvSpPr>
        <p:spPr>
          <a:xfrm>
            <a:off x="150125" y="1789500"/>
            <a:ext cx="8594100" cy="70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50">
                <a:highlight>
                  <a:srgbClr val="F8F8F8"/>
                </a:highlight>
              </a:rPr>
              <a:t>Combined data of historical water quality of certain locations in India.</a:t>
            </a:r>
            <a:r>
              <a:rPr lang="en" sz="1150">
                <a:highlight>
                  <a:srgbClr val="F8F8F8"/>
                </a:highlight>
              </a:rPr>
              <a:t> </a:t>
            </a:r>
            <a:r>
              <a:rPr lang="en" sz="1350">
                <a:highlight>
                  <a:srgbClr val="F8F8F8"/>
                </a:highlight>
              </a:rPr>
              <a:t> Pollutants measures in each column is the average values measured over a period of time. Source: " Indian government websites''.</a:t>
            </a:r>
            <a:endParaRPr sz="1350"/>
          </a:p>
        </p:txBody>
      </p:sp>
      <p:sp>
        <p:nvSpPr>
          <p:cNvPr id="103" name="Google Shape;103;p15"/>
          <p:cNvSpPr txBox="1"/>
          <p:nvPr/>
        </p:nvSpPr>
        <p:spPr>
          <a:xfrm>
            <a:off x="96425" y="2496600"/>
            <a:ext cx="39111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WHY WE CHOSE THIS DATASET ?</a:t>
            </a:r>
            <a:endParaRPr b="1">
              <a:latin typeface="Lato"/>
              <a:ea typeface="Lato"/>
              <a:cs typeface="Lato"/>
              <a:sym typeface="Lato"/>
            </a:endParaRPr>
          </a:p>
        </p:txBody>
      </p:sp>
      <p:sp>
        <p:nvSpPr>
          <p:cNvPr id="104" name="Google Shape;104;p15"/>
          <p:cNvSpPr txBox="1"/>
          <p:nvPr/>
        </p:nvSpPr>
        <p:spPr>
          <a:xfrm>
            <a:off x="150125" y="2914675"/>
            <a:ext cx="8336700" cy="213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The data set provides valuable information about  </a:t>
            </a:r>
            <a:r>
              <a:rPr lang="en">
                <a:latin typeface="Lato"/>
                <a:ea typeface="Lato"/>
                <a:cs typeface="Lato"/>
                <a:sym typeface="Lato"/>
              </a:rPr>
              <a:t>important water qualifiers like TOTAL COLIFORM LEVEL  , TEMPERATURE , pH , B.O.D , D.O etc.  helpful  in determining the water quality of various water bodies across India.  By these water qualifier data values we can determine which state has the  most polluted water , unfit for domestic as well as for industrial purposes , and also toxic to the humans and the environment . We can also determine which state has the least polluted water and then can do an extensive study on that state and try to implement methods to keep the pollution levels less .  We can  determine the relationship between the water qualifiers and find which qualifier has the most impact on the pollution level. By realizing the extent of  pollution levels we all should make an effort in keeping our water bodies clean , and save ourselves and future generations from toxic water pollutants.</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0" y="484600"/>
            <a:ext cx="4680349" cy="2547925"/>
          </a:xfrm>
          <a:prstGeom prst="rect">
            <a:avLst/>
          </a:prstGeom>
          <a:noFill/>
          <a:ln>
            <a:noFill/>
          </a:ln>
        </p:spPr>
      </p:pic>
      <p:pic>
        <p:nvPicPr>
          <p:cNvPr id="352" name="Google Shape;352;p42"/>
          <p:cNvPicPr preferRelativeResize="0"/>
          <p:nvPr/>
        </p:nvPicPr>
        <p:blipFill>
          <a:blip r:embed="rId4">
            <a:alphaModFix/>
          </a:blip>
          <a:stretch>
            <a:fillRect/>
          </a:stretch>
        </p:blipFill>
        <p:spPr>
          <a:xfrm>
            <a:off x="4811324" y="548875"/>
            <a:ext cx="4158850" cy="2082690"/>
          </a:xfrm>
          <a:prstGeom prst="rect">
            <a:avLst/>
          </a:prstGeom>
          <a:noFill/>
          <a:ln>
            <a:noFill/>
          </a:ln>
        </p:spPr>
      </p:pic>
      <p:pic>
        <p:nvPicPr>
          <p:cNvPr id="353" name="Google Shape;353;p42"/>
          <p:cNvPicPr preferRelativeResize="0"/>
          <p:nvPr/>
        </p:nvPicPr>
        <p:blipFill>
          <a:blip r:embed="rId5">
            <a:alphaModFix/>
          </a:blip>
          <a:stretch>
            <a:fillRect/>
          </a:stretch>
        </p:blipFill>
        <p:spPr>
          <a:xfrm>
            <a:off x="2381250" y="3163475"/>
            <a:ext cx="4114659" cy="1806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nvSpPr>
        <p:spPr>
          <a:xfrm>
            <a:off x="96450" y="621500"/>
            <a:ext cx="87975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VERIFYING THE NORMALITY OF DATA BY DISTPLOTS</a:t>
            </a:r>
            <a:endParaRPr b="1" sz="1600">
              <a:latin typeface="Lato"/>
              <a:ea typeface="Lato"/>
              <a:cs typeface="Lato"/>
              <a:sym typeface="Lato"/>
            </a:endParaRPr>
          </a:p>
        </p:txBody>
      </p:sp>
      <p:pic>
        <p:nvPicPr>
          <p:cNvPr id="359" name="Google Shape;359;p43"/>
          <p:cNvPicPr preferRelativeResize="0"/>
          <p:nvPr/>
        </p:nvPicPr>
        <p:blipFill>
          <a:blip r:embed="rId3">
            <a:alphaModFix/>
          </a:blip>
          <a:stretch>
            <a:fillRect/>
          </a:stretch>
        </p:blipFill>
        <p:spPr>
          <a:xfrm>
            <a:off x="632800" y="1341800"/>
            <a:ext cx="7553927" cy="1765724"/>
          </a:xfrm>
          <a:prstGeom prst="rect">
            <a:avLst/>
          </a:prstGeom>
          <a:noFill/>
          <a:ln>
            <a:noFill/>
          </a:ln>
        </p:spPr>
      </p:pic>
      <p:pic>
        <p:nvPicPr>
          <p:cNvPr id="360" name="Google Shape;360;p43"/>
          <p:cNvPicPr preferRelativeResize="0"/>
          <p:nvPr/>
        </p:nvPicPr>
        <p:blipFill>
          <a:blip r:embed="rId4">
            <a:alphaModFix/>
          </a:blip>
          <a:stretch>
            <a:fillRect/>
          </a:stretch>
        </p:blipFill>
        <p:spPr>
          <a:xfrm>
            <a:off x="96450" y="3227774"/>
            <a:ext cx="4811724" cy="1731175"/>
          </a:xfrm>
          <a:prstGeom prst="rect">
            <a:avLst/>
          </a:prstGeom>
          <a:noFill/>
          <a:ln>
            <a:noFill/>
          </a:ln>
        </p:spPr>
      </p:pic>
      <p:pic>
        <p:nvPicPr>
          <p:cNvPr id="361" name="Google Shape;361;p43"/>
          <p:cNvPicPr preferRelativeResize="0"/>
          <p:nvPr/>
        </p:nvPicPr>
        <p:blipFill>
          <a:blip r:embed="rId5">
            <a:alphaModFix/>
          </a:blip>
          <a:stretch>
            <a:fillRect/>
          </a:stretch>
        </p:blipFill>
        <p:spPr>
          <a:xfrm>
            <a:off x="4908175" y="3334925"/>
            <a:ext cx="4161227" cy="1481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nvSpPr>
        <p:spPr>
          <a:xfrm>
            <a:off x="96450" y="696500"/>
            <a:ext cx="88617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VERIFYING NORMALITY OF DATA BY NORMAL PROBABILITY PLOTS</a:t>
            </a:r>
            <a:endParaRPr b="1" sz="1500">
              <a:latin typeface="Lato"/>
              <a:ea typeface="Lato"/>
              <a:cs typeface="Lato"/>
              <a:sym typeface="Lato"/>
            </a:endParaRPr>
          </a:p>
        </p:txBody>
      </p:sp>
      <p:pic>
        <p:nvPicPr>
          <p:cNvPr id="367" name="Google Shape;367;p44"/>
          <p:cNvPicPr preferRelativeResize="0"/>
          <p:nvPr/>
        </p:nvPicPr>
        <p:blipFill>
          <a:blip r:embed="rId3">
            <a:alphaModFix/>
          </a:blip>
          <a:stretch>
            <a:fillRect/>
          </a:stretch>
        </p:blipFill>
        <p:spPr>
          <a:xfrm>
            <a:off x="988800" y="1318025"/>
            <a:ext cx="7166401" cy="1532325"/>
          </a:xfrm>
          <a:prstGeom prst="rect">
            <a:avLst/>
          </a:prstGeom>
          <a:noFill/>
          <a:ln>
            <a:noFill/>
          </a:ln>
        </p:spPr>
      </p:pic>
      <p:pic>
        <p:nvPicPr>
          <p:cNvPr id="368" name="Google Shape;368;p44"/>
          <p:cNvPicPr preferRelativeResize="0"/>
          <p:nvPr/>
        </p:nvPicPr>
        <p:blipFill>
          <a:blip r:embed="rId4">
            <a:alphaModFix/>
          </a:blip>
          <a:stretch>
            <a:fillRect/>
          </a:stretch>
        </p:blipFill>
        <p:spPr>
          <a:xfrm>
            <a:off x="96450" y="3000275"/>
            <a:ext cx="5323071" cy="1988350"/>
          </a:xfrm>
          <a:prstGeom prst="rect">
            <a:avLst/>
          </a:prstGeom>
          <a:noFill/>
          <a:ln>
            <a:noFill/>
          </a:ln>
        </p:spPr>
      </p:pic>
      <p:pic>
        <p:nvPicPr>
          <p:cNvPr id="369" name="Google Shape;369;p44"/>
          <p:cNvPicPr preferRelativeResize="0"/>
          <p:nvPr/>
        </p:nvPicPr>
        <p:blipFill>
          <a:blip r:embed="rId5">
            <a:alphaModFix/>
          </a:blip>
          <a:stretch>
            <a:fillRect/>
          </a:stretch>
        </p:blipFill>
        <p:spPr>
          <a:xfrm>
            <a:off x="5419525" y="3103888"/>
            <a:ext cx="3664726" cy="17811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nvSpPr>
        <p:spPr>
          <a:xfrm>
            <a:off x="85750" y="760825"/>
            <a:ext cx="8754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NORMALLY DISTRIBUTED CURVES</a:t>
            </a:r>
            <a:endParaRPr b="1" sz="1500">
              <a:latin typeface="Lato"/>
              <a:ea typeface="Lato"/>
              <a:cs typeface="Lato"/>
              <a:sym typeface="Lato"/>
            </a:endParaRPr>
          </a:p>
        </p:txBody>
      </p:sp>
      <p:pic>
        <p:nvPicPr>
          <p:cNvPr id="375" name="Google Shape;375;p45"/>
          <p:cNvPicPr preferRelativeResize="0"/>
          <p:nvPr/>
        </p:nvPicPr>
        <p:blipFill>
          <a:blip r:embed="rId3">
            <a:alphaModFix/>
          </a:blip>
          <a:stretch>
            <a:fillRect/>
          </a:stretch>
        </p:blipFill>
        <p:spPr>
          <a:xfrm>
            <a:off x="85750" y="1363200"/>
            <a:ext cx="2451500" cy="1765750"/>
          </a:xfrm>
          <a:prstGeom prst="rect">
            <a:avLst/>
          </a:prstGeom>
          <a:noFill/>
          <a:ln>
            <a:noFill/>
          </a:ln>
        </p:spPr>
      </p:pic>
      <p:pic>
        <p:nvPicPr>
          <p:cNvPr id="376" name="Google Shape;376;p45"/>
          <p:cNvPicPr preferRelativeResize="0"/>
          <p:nvPr/>
        </p:nvPicPr>
        <p:blipFill>
          <a:blip r:embed="rId4">
            <a:alphaModFix/>
          </a:blip>
          <a:stretch>
            <a:fillRect/>
          </a:stretch>
        </p:blipFill>
        <p:spPr>
          <a:xfrm>
            <a:off x="2689650" y="1438225"/>
            <a:ext cx="1810926" cy="1605025"/>
          </a:xfrm>
          <a:prstGeom prst="rect">
            <a:avLst/>
          </a:prstGeom>
          <a:noFill/>
          <a:ln>
            <a:noFill/>
          </a:ln>
        </p:spPr>
      </p:pic>
      <p:pic>
        <p:nvPicPr>
          <p:cNvPr id="377" name="Google Shape;377;p45"/>
          <p:cNvPicPr preferRelativeResize="0"/>
          <p:nvPr/>
        </p:nvPicPr>
        <p:blipFill>
          <a:blip r:embed="rId5">
            <a:alphaModFix/>
          </a:blip>
          <a:stretch>
            <a:fillRect/>
          </a:stretch>
        </p:blipFill>
        <p:spPr>
          <a:xfrm>
            <a:off x="130975" y="3259875"/>
            <a:ext cx="2558674" cy="1765751"/>
          </a:xfrm>
          <a:prstGeom prst="rect">
            <a:avLst/>
          </a:prstGeom>
          <a:noFill/>
          <a:ln>
            <a:noFill/>
          </a:ln>
        </p:spPr>
      </p:pic>
      <p:pic>
        <p:nvPicPr>
          <p:cNvPr id="378" name="Google Shape;378;p45"/>
          <p:cNvPicPr preferRelativeResize="0"/>
          <p:nvPr/>
        </p:nvPicPr>
        <p:blipFill>
          <a:blip r:embed="rId6">
            <a:alphaModFix/>
          </a:blip>
          <a:stretch>
            <a:fillRect/>
          </a:stretch>
        </p:blipFill>
        <p:spPr>
          <a:xfrm>
            <a:off x="2749763" y="3195650"/>
            <a:ext cx="1690701" cy="1875225"/>
          </a:xfrm>
          <a:prstGeom prst="rect">
            <a:avLst/>
          </a:prstGeom>
          <a:noFill/>
          <a:ln>
            <a:noFill/>
          </a:ln>
        </p:spPr>
      </p:pic>
      <p:cxnSp>
        <p:nvCxnSpPr>
          <p:cNvPr id="379" name="Google Shape;379;p45"/>
          <p:cNvCxnSpPr/>
          <p:nvPr/>
        </p:nvCxnSpPr>
        <p:spPr>
          <a:xfrm flipH="1" rot="10800000">
            <a:off x="4779175" y="2153750"/>
            <a:ext cx="921600" cy="108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45"/>
          <p:cNvCxnSpPr/>
          <p:nvPr/>
        </p:nvCxnSpPr>
        <p:spPr>
          <a:xfrm>
            <a:off x="4822025" y="4018350"/>
            <a:ext cx="964500" cy="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45"/>
          <p:cNvSpPr txBox="1"/>
          <p:nvPr/>
        </p:nvSpPr>
        <p:spPr>
          <a:xfrm>
            <a:off x="5786525" y="1896638"/>
            <a:ext cx="29253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SYMMETRIC DISTRIBUTION</a:t>
            </a:r>
            <a:endParaRPr b="1" sz="1500">
              <a:latin typeface="Lato"/>
              <a:ea typeface="Lato"/>
              <a:cs typeface="Lato"/>
              <a:sym typeface="Lato"/>
            </a:endParaRPr>
          </a:p>
        </p:txBody>
      </p:sp>
      <p:sp>
        <p:nvSpPr>
          <p:cNvPr id="382" name="Google Shape;382;p45"/>
          <p:cNvSpPr txBox="1"/>
          <p:nvPr/>
        </p:nvSpPr>
        <p:spPr>
          <a:xfrm>
            <a:off x="5925750" y="3627300"/>
            <a:ext cx="25587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RIGHT SKEWED DISTRIBUTION</a:t>
            </a:r>
            <a:endParaRPr b="1" sz="15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378700" y="60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388" name="Google Shape;388;p46"/>
          <p:cNvSpPr txBox="1"/>
          <p:nvPr>
            <p:ph idx="1" type="body"/>
          </p:nvPr>
        </p:nvSpPr>
        <p:spPr>
          <a:xfrm>
            <a:off x="378700" y="1635375"/>
            <a:ext cx="8765400" cy="321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latin typeface="Arial"/>
                <a:ea typeface="Arial"/>
                <a:cs typeface="Arial"/>
                <a:sym typeface="Arial"/>
              </a:rPr>
              <a:t>A statistical hypothesis is an assumption about a population parameter. This assumption may or may not be true. Hypothesis testing refers to the formal procedures used by statisticians to accept or reject statistical hypotheses.</a:t>
            </a:r>
            <a:endParaRPr sz="1700">
              <a:solidFill>
                <a:srgbClr val="000000"/>
              </a:solidFill>
              <a:latin typeface="Arial"/>
              <a:ea typeface="Arial"/>
              <a:cs typeface="Arial"/>
              <a:sym typeface="Arial"/>
            </a:endParaRPr>
          </a:p>
          <a:p>
            <a:pPr indent="0" lvl="0" marL="0" rtl="0" algn="l">
              <a:spcBef>
                <a:spcPts val="1800"/>
              </a:spcBef>
              <a:spcAft>
                <a:spcPts val="0"/>
              </a:spcAft>
              <a:buNone/>
            </a:pPr>
            <a:r>
              <a:rPr b="1" lang="en" sz="1600">
                <a:solidFill>
                  <a:srgbClr val="000000"/>
                </a:solidFill>
                <a:latin typeface="Arial"/>
                <a:ea typeface="Arial"/>
                <a:cs typeface="Arial"/>
                <a:sym typeface="Arial"/>
              </a:rPr>
              <a:t>Statistical Hypotheses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best way to determine whether a statistical hypothesis is true would be to examine the entire population. Since that is often impractical, we examine a random sample from the population. If sample data are not consistent with the statistical hypothesis, the hypothesis is rejected.</a:t>
            </a:r>
            <a:endParaRPr sz="16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idx="1" type="body"/>
          </p:nvPr>
        </p:nvSpPr>
        <p:spPr>
          <a:xfrm>
            <a:off x="318750" y="1220875"/>
            <a:ext cx="8506500" cy="387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100">
                <a:solidFill>
                  <a:srgbClr val="000000"/>
                </a:solidFill>
                <a:latin typeface="Arial"/>
                <a:ea typeface="Arial"/>
                <a:cs typeface="Arial"/>
                <a:sym typeface="Arial"/>
              </a:rPr>
              <a:t>Types of Statistical Hypothesis</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Null hypothesis</a:t>
            </a:r>
            <a:r>
              <a:rPr lang="en" sz="1600">
                <a:solidFill>
                  <a:srgbClr val="000000"/>
                </a:solidFill>
                <a:latin typeface="Arial"/>
                <a:ea typeface="Arial"/>
                <a:cs typeface="Arial"/>
                <a:sym typeface="Arial"/>
              </a:rPr>
              <a:t>. The null hypothesis, denoted by H0, is usually the hypothesis that sample observations result purely from chance.</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Alternative hypothesis</a:t>
            </a:r>
            <a:r>
              <a:rPr lang="en" sz="1600">
                <a:solidFill>
                  <a:srgbClr val="000000"/>
                </a:solidFill>
                <a:latin typeface="Arial"/>
                <a:ea typeface="Arial"/>
                <a:cs typeface="Arial"/>
                <a:sym typeface="Arial"/>
              </a:rPr>
              <a:t>. The alternative hypothesis,  denoted by H1 or H(a), is the hypothesis that sample observations are influenced by some non-random cause.</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1600"/>
              </a:spcAft>
              <a:buNone/>
            </a:pPr>
            <a:r>
              <a:t/>
            </a:r>
            <a:endParaRPr sz="1700"/>
          </a:p>
        </p:txBody>
      </p:sp>
      <p:sp>
        <p:nvSpPr>
          <p:cNvPr id="394" name="Google Shape;394;p47"/>
          <p:cNvSpPr txBox="1"/>
          <p:nvPr/>
        </p:nvSpPr>
        <p:spPr>
          <a:xfrm>
            <a:off x="318750" y="3332550"/>
            <a:ext cx="44040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ERRORS INVOLVED IN HYPOTHESIS TESTING</a:t>
            </a:r>
            <a:endParaRPr b="1" sz="1500">
              <a:latin typeface="Lato"/>
              <a:ea typeface="Lato"/>
              <a:cs typeface="Lato"/>
              <a:sym typeface="Lato"/>
            </a:endParaRPr>
          </a:p>
        </p:txBody>
      </p:sp>
      <p:sp>
        <p:nvSpPr>
          <p:cNvPr id="395" name="Google Shape;395;p47"/>
          <p:cNvSpPr txBox="1"/>
          <p:nvPr/>
        </p:nvSpPr>
        <p:spPr>
          <a:xfrm>
            <a:off x="318750" y="3804150"/>
            <a:ext cx="81333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TYPE 1 ERROR </a:t>
            </a:r>
            <a:r>
              <a:rPr lang="en" sz="1600">
                <a:latin typeface="Lato"/>
                <a:ea typeface="Lato"/>
                <a:cs typeface="Lato"/>
                <a:sym typeface="Lato"/>
              </a:rPr>
              <a:t> -&gt; Null hypothesis is true [ H0 is true ] but we reject it . (</a:t>
            </a:r>
            <a:r>
              <a:rPr b="1" lang="en" sz="1700">
                <a:solidFill>
                  <a:srgbClr val="222222"/>
                </a:solidFill>
                <a:highlight>
                  <a:srgbClr val="FFFFFF"/>
                </a:highlight>
              </a:rPr>
              <a:t>α</a:t>
            </a:r>
            <a:r>
              <a:rPr lang="en" sz="1700">
                <a:solidFill>
                  <a:srgbClr val="222222"/>
                </a:solidFill>
                <a:highlight>
                  <a:srgbClr val="FFFFFF"/>
                </a:highlight>
              </a:rPr>
              <a:t>)</a:t>
            </a:r>
            <a:endParaRPr sz="2100"/>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 sz="1600">
                <a:latin typeface="Lato"/>
                <a:ea typeface="Lato"/>
                <a:cs typeface="Lato"/>
                <a:sym typeface="Lato"/>
              </a:rPr>
              <a:t>TYPE 2 ERROR</a:t>
            </a:r>
            <a:r>
              <a:rPr lang="en" sz="1600">
                <a:latin typeface="Lato"/>
                <a:ea typeface="Lato"/>
                <a:cs typeface="Lato"/>
                <a:sym typeface="Lato"/>
              </a:rPr>
              <a:t>  -&gt; Null hypothesis is false [H0 is false ] but we fail to reject it . (</a:t>
            </a:r>
            <a:r>
              <a:rPr b="1" lang="en" sz="1600">
                <a:solidFill>
                  <a:srgbClr val="222222"/>
                </a:solidFill>
                <a:highlight>
                  <a:srgbClr val="FFFFFF"/>
                </a:highlight>
              </a:rPr>
              <a:t>β</a:t>
            </a:r>
            <a:r>
              <a:rPr lang="en" sz="1600">
                <a:solidFill>
                  <a:srgbClr val="222222"/>
                </a:solidFill>
                <a:highlight>
                  <a:srgbClr val="FFFFFF"/>
                </a:highlight>
              </a:rPr>
              <a:t>)</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8"/>
          <p:cNvPicPr preferRelativeResize="0"/>
          <p:nvPr/>
        </p:nvPicPr>
        <p:blipFill>
          <a:blip r:embed="rId3">
            <a:alphaModFix/>
          </a:blip>
          <a:stretch>
            <a:fillRect/>
          </a:stretch>
        </p:blipFill>
        <p:spPr>
          <a:xfrm>
            <a:off x="93701" y="723485"/>
            <a:ext cx="8956600" cy="369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9"/>
          <p:cNvPicPr preferRelativeResize="0"/>
          <p:nvPr/>
        </p:nvPicPr>
        <p:blipFill>
          <a:blip r:embed="rId3">
            <a:alphaModFix/>
          </a:blip>
          <a:stretch>
            <a:fillRect/>
          </a:stretch>
        </p:blipFill>
        <p:spPr>
          <a:xfrm>
            <a:off x="233000" y="977650"/>
            <a:ext cx="8677999" cy="3050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idx="1" type="body"/>
          </p:nvPr>
        </p:nvSpPr>
        <p:spPr>
          <a:xfrm>
            <a:off x="350425" y="1446975"/>
            <a:ext cx="8067600" cy="28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1" name="Google Shape;411;p50"/>
          <p:cNvPicPr preferRelativeResize="0"/>
          <p:nvPr/>
        </p:nvPicPr>
        <p:blipFill>
          <a:blip r:embed="rId3">
            <a:alphaModFix/>
          </a:blip>
          <a:stretch>
            <a:fillRect/>
          </a:stretch>
        </p:blipFill>
        <p:spPr>
          <a:xfrm>
            <a:off x="0" y="584565"/>
            <a:ext cx="9144000" cy="446421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633075" y="57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t>
            </a:r>
            <a:endParaRPr/>
          </a:p>
        </p:txBody>
      </p:sp>
      <p:sp>
        <p:nvSpPr>
          <p:cNvPr id="417" name="Google Shape;417;p51"/>
          <p:cNvSpPr txBox="1"/>
          <p:nvPr/>
        </p:nvSpPr>
        <p:spPr>
          <a:xfrm>
            <a:off x="25125" y="1264450"/>
            <a:ext cx="8904600" cy="3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Correlation is a statistical measure of the strength of relation between two variables.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Correlation also refers to the extent to which two variables have a linear relationship with each other (or related to each other).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Correlations are useful because they can indicate a predictive relationship that can be exploited in practice.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Correlation Co-efficient is a numerical measure of the strength and direction of the linear relationship between two variables.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Let                   = ordered pairs that represent points on a scatter plot.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mean of the ‘𝑥’ values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mean of the ‘𝑦’ values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standard deviation of ‘𝑥’ values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standard deviation of ‘𝑦’ values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Correlation Co-efficient is given by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418" name="Google Shape;418;p51"/>
          <p:cNvPicPr preferRelativeResize="0"/>
          <p:nvPr/>
        </p:nvPicPr>
        <p:blipFill rotWithShape="1">
          <a:blip r:embed="rId3">
            <a:alphaModFix/>
          </a:blip>
          <a:srcRect b="0" l="2123" r="0" t="0"/>
          <a:stretch/>
        </p:blipFill>
        <p:spPr>
          <a:xfrm>
            <a:off x="2550325" y="4079075"/>
            <a:ext cx="3955925" cy="989400"/>
          </a:xfrm>
          <a:prstGeom prst="rect">
            <a:avLst/>
          </a:prstGeom>
          <a:noFill/>
          <a:ln>
            <a:noFill/>
          </a:ln>
        </p:spPr>
      </p:pic>
      <p:pic>
        <p:nvPicPr>
          <p:cNvPr id="419" name="Google Shape;419;p51"/>
          <p:cNvPicPr preferRelativeResize="0"/>
          <p:nvPr/>
        </p:nvPicPr>
        <p:blipFill>
          <a:blip r:embed="rId4">
            <a:alphaModFix/>
          </a:blip>
          <a:stretch>
            <a:fillRect/>
          </a:stretch>
        </p:blipFill>
        <p:spPr>
          <a:xfrm>
            <a:off x="431000" y="2809875"/>
            <a:ext cx="507348" cy="267025"/>
          </a:xfrm>
          <a:prstGeom prst="rect">
            <a:avLst/>
          </a:prstGeom>
          <a:noFill/>
          <a:ln>
            <a:noFill/>
          </a:ln>
        </p:spPr>
      </p:pic>
      <p:pic>
        <p:nvPicPr>
          <p:cNvPr id="420" name="Google Shape;420;p51"/>
          <p:cNvPicPr preferRelativeResize="0"/>
          <p:nvPr/>
        </p:nvPicPr>
        <p:blipFill>
          <a:blip r:embed="rId5">
            <a:alphaModFix/>
          </a:blip>
          <a:stretch>
            <a:fillRect/>
          </a:stretch>
        </p:blipFill>
        <p:spPr>
          <a:xfrm>
            <a:off x="98800" y="3012600"/>
            <a:ext cx="223724" cy="267025"/>
          </a:xfrm>
          <a:prstGeom prst="rect">
            <a:avLst/>
          </a:prstGeom>
          <a:noFill/>
          <a:ln>
            <a:noFill/>
          </a:ln>
        </p:spPr>
      </p:pic>
      <p:pic>
        <p:nvPicPr>
          <p:cNvPr id="421" name="Google Shape;421;p51"/>
          <p:cNvPicPr preferRelativeResize="0"/>
          <p:nvPr/>
        </p:nvPicPr>
        <p:blipFill>
          <a:blip r:embed="rId6">
            <a:alphaModFix/>
          </a:blip>
          <a:stretch>
            <a:fillRect/>
          </a:stretch>
        </p:blipFill>
        <p:spPr>
          <a:xfrm>
            <a:off x="102575" y="3217050"/>
            <a:ext cx="216163" cy="267025"/>
          </a:xfrm>
          <a:prstGeom prst="rect">
            <a:avLst/>
          </a:prstGeom>
          <a:noFill/>
          <a:ln>
            <a:noFill/>
          </a:ln>
        </p:spPr>
      </p:pic>
      <p:pic>
        <p:nvPicPr>
          <p:cNvPr id="422" name="Google Shape;422;p51"/>
          <p:cNvPicPr preferRelativeResize="0"/>
          <p:nvPr/>
        </p:nvPicPr>
        <p:blipFill>
          <a:blip r:embed="rId7">
            <a:alphaModFix/>
          </a:blip>
          <a:stretch>
            <a:fillRect/>
          </a:stretch>
        </p:blipFill>
        <p:spPr>
          <a:xfrm>
            <a:off x="100888" y="3431375"/>
            <a:ext cx="219554" cy="267025"/>
          </a:xfrm>
          <a:prstGeom prst="rect">
            <a:avLst/>
          </a:prstGeom>
          <a:noFill/>
          <a:ln>
            <a:noFill/>
          </a:ln>
        </p:spPr>
      </p:pic>
      <p:pic>
        <p:nvPicPr>
          <p:cNvPr id="423" name="Google Shape;423;p51"/>
          <p:cNvPicPr preferRelativeResize="0"/>
          <p:nvPr/>
        </p:nvPicPr>
        <p:blipFill>
          <a:blip r:embed="rId8">
            <a:alphaModFix/>
          </a:blip>
          <a:stretch>
            <a:fillRect/>
          </a:stretch>
        </p:blipFill>
        <p:spPr>
          <a:xfrm>
            <a:off x="100388" y="3645675"/>
            <a:ext cx="220586" cy="26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171450" y="814525"/>
            <a:ext cx="7468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DESCRIBING THE COLUMNS ( VARIABLES ) IN THE DATA SET</a:t>
            </a:r>
            <a:endParaRPr b="1">
              <a:latin typeface="Lato"/>
              <a:ea typeface="Lato"/>
              <a:cs typeface="Lato"/>
              <a:sym typeface="Lato"/>
            </a:endParaRPr>
          </a:p>
        </p:txBody>
      </p:sp>
      <p:sp>
        <p:nvSpPr>
          <p:cNvPr id="110" name="Google Shape;110;p16"/>
          <p:cNvSpPr txBox="1"/>
          <p:nvPr/>
        </p:nvSpPr>
        <p:spPr>
          <a:xfrm>
            <a:off x="155400" y="1714375"/>
            <a:ext cx="19611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STATION CODE </a:t>
            </a:r>
            <a:endParaRPr b="1">
              <a:latin typeface="Lato"/>
              <a:ea typeface="Lato"/>
              <a:cs typeface="Lato"/>
              <a:sym typeface="Lato"/>
            </a:endParaRPr>
          </a:p>
        </p:txBody>
      </p:sp>
      <p:sp>
        <p:nvSpPr>
          <p:cNvPr id="111" name="Google Shape;111;p16"/>
          <p:cNvSpPr txBox="1"/>
          <p:nvPr/>
        </p:nvSpPr>
        <p:spPr>
          <a:xfrm>
            <a:off x="155400" y="2035900"/>
            <a:ext cx="19611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Geographical Location codes of various water bodies across India.</a:t>
            </a:r>
            <a:endParaRPr sz="1500">
              <a:latin typeface="Lato"/>
              <a:ea typeface="Lato"/>
              <a:cs typeface="Lato"/>
              <a:sym typeface="Lato"/>
            </a:endParaRPr>
          </a:p>
        </p:txBody>
      </p:sp>
      <p:sp>
        <p:nvSpPr>
          <p:cNvPr id="112" name="Google Shape;112;p16"/>
          <p:cNvSpPr txBox="1"/>
          <p:nvPr/>
        </p:nvSpPr>
        <p:spPr>
          <a:xfrm>
            <a:off x="2330675" y="1714375"/>
            <a:ext cx="14574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LOCATIONS</a:t>
            </a:r>
            <a:endParaRPr b="1">
              <a:latin typeface="Lato"/>
              <a:ea typeface="Lato"/>
              <a:cs typeface="Lato"/>
              <a:sym typeface="Lato"/>
            </a:endParaRPr>
          </a:p>
        </p:txBody>
      </p:sp>
      <p:sp>
        <p:nvSpPr>
          <p:cNvPr id="113" name="Google Shape;113;p16"/>
          <p:cNvSpPr txBox="1"/>
          <p:nvPr/>
        </p:nvSpPr>
        <p:spPr>
          <a:xfrm>
            <a:off x="2116500" y="2035900"/>
            <a:ext cx="30432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Physical Geographical Locations of various water bodies across india.</a:t>
            </a:r>
            <a:endParaRPr sz="1500">
              <a:latin typeface="Lato"/>
              <a:ea typeface="Lato"/>
              <a:cs typeface="Lato"/>
              <a:sym typeface="Lato"/>
            </a:endParaRPr>
          </a:p>
        </p:txBody>
      </p:sp>
      <p:sp>
        <p:nvSpPr>
          <p:cNvPr id="114" name="Google Shape;114;p16"/>
          <p:cNvSpPr txBox="1"/>
          <p:nvPr/>
        </p:nvSpPr>
        <p:spPr>
          <a:xfrm>
            <a:off x="5277450" y="1714363"/>
            <a:ext cx="8574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STATE</a:t>
            </a:r>
            <a:endParaRPr b="1">
              <a:latin typeface="Lato"/>
              <a:ea typeface="Lato"/>
              <a:cs typeface="Lato"/>
              <a:sym typeface="Lato"/>
            </a:endParaRPr>
          </a:p>
        </p:txBody>
      </p:sp>
      <p:sp>
        <p:nvSpPr>
          <p:cNvPr id="115" name="Google Shape;115;p16"/>
          <p:cNvSpPr txBox="1"/>
          <p:nvPr/>
        </p:nvSpPr>
        <p:spPr>
          <a:xfrm>
            <a:off x="4988125" y="2035900"/>
            <a:ext cx="22716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Various States across India </a:t>
            </a:r>
            <a:endParaRPr sz="1600">
              <a:latin typeface="Lato"/>
              <a:ea typeface="Lato"/>
              <a:cs typeface="Lato"/>
              <a:sym typeface="Lato"/>
            </a:endParaRPr>
          </a:p>
        </p:txBody>
      </p:sp>
      <p:cxnSp>
        <p:nvCxnSpPr>
          <p:cNvPr id="116" name="Google Shape;116;p16"/>
          <p:cNvCxnSpPr/>
          <p:nvPr/>
        </p:nvCxnSpPr>
        <p:spPr>
          <a:xfrm>
            <a:off x="2100275" y="1703775"/>
            <a:ext cx="0" cy="1414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p:nvPr/>
        </p:nvCxnSpPr>
        <p:spPr>
          <a:xfrm flipH="1">
            <a:off x="4966575" y="1682350"/>
            <a:ext cx="16200" cy="14469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6"/>
          <p:cNvSpPr txBox="1"/>
          <p:nvPr/>
        </p:nvSpPr>
        <p:spPr>
          <a:xfrm>
            <a:off x="7270425" y="1666375"/>
            <a:ext cx="18039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YEAR</a:t>
            </a:r>
            <a:endParaRPr b="1">
              <a:latin typeface="Lato"/>
              <a:ea typeface="Lato"/>
              <a:cs typeface="Lato"/>
              <a:sym typeface="Lato"/>
            </a:endParaRPr>
          </a:p>
        </p:txBody>
      </p:sp>
      <p:sp>
        <p:nvSpPr>
          <p:cNvPr id="119" name="Google Shape;119;p16"/>
          <p:cNvSpPr txBox="1"/>
          <p:nvPr/>
        </p:nvSpPr>
        <p:spPr>
          <a:xfrm>
            <a:off x="7270425" y="1982275"/>
            <a:ext cx="1714500" cy="102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Lato"/>
                <a:ea typeface="Lato"/>
                <a:cs typeface="Lato"/>
                <a:sym typeface="Lato"/>
              </a:rPr>
              <a:t>The year in which the observations were made.</a:t>
            </a:r>
            <a:endParaRPr sz="1500">
              <a:latin typeface="Lato"/>
              <a:ea typeface="Lato"/>
              <a:cs typeface="Lato"/>
              <a:sym typeface="Lato"/>
            </a:endParaRPr>
          </a:p>
        </p:txBody>
      </p:sp>
      <p:cxnSp>
        <p:nvCxnSpPr>
          <p:cNvPr id="120" name="Google Shape;120;p16"/>
          <p:cNvCxnSpPr/>
          <p:nvPr/>
        </p:nvCxnSpPr>
        <p:spPr>
          <a:xfrm>
            <a:off x="69675" y="3118250"/>
            <a:ext cx="8915400" cy="216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6"/>
          <p:cNvCxnSpPr/>
          <p:nvPr/>
        </p:nvCxnSpPr>
        <p:spPr>
          <a:xfrm>
            <a:off x="32150" y="1693075"/>
            <a:ext cx="4961400" cy="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6"/>
          <p:cNvSpPr txBox="1"/>
          <p:nvPr/>
        </p:nvSpPr>
        <p:spPr>
          <a:xfrm>
            <a:off x="198275" y="1253725"/>
            <a:ext cx="38040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CATEGORICAL VARIABLES</a:t>
            </a:r>
            <a:endParaRPr b="1">
              <a:latin typeface="Lato"/>
              <a:ea typeface="Lato"/>
              <a:cs typeface="Lato"/>
              <a:sym typeface="Lato"/>
            </a:endParaRPr>
          </a:p>
        </p:txBody>
      </p:sp>
      <p:cxnSp>
        <p:nvCxnSpPr>
          <p:cNvPr id="123" name="Google Shape;123;p16"/>
          <p:cNvCxnSpPr/>
          <p:nvPr/>
        </p:nvCxnSpPr>
        <p:spPr>
          <a:xfrm flipH="1" rot="10800000">
            <a:off x="4939900" y="1682475"/>
            <a:ext cx="3932700" cy="21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6"/>
          <p:cNvCxnSpPr/>
          <p:nvPr/>
        </p:nvCxnSpPr>
        <p:spPr>
          <a:xfrm>
            <a:off x="7265075" y="1684900"/>
            <a:ext cx="21600" cy="14547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6"/>
          <p:cNvSpPr txBox="1"/>
          <p:nvPr/>
        </p:nvSpPr>
        <p:spPr>
          <a:xfrm>
            <a:off x="155400" y="3268675"/>
            <a:ext cx="2957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NUMERICAL VARIABLES</a:t>
            </a:r>
            <a:endParaRPr b="1">
              <a:latin typeface="Lato"/>
              <a:ea typeface="Lato"/>
              <a:cs typeface="Lato"/>
              <a:sym typeface="Lato"/>
            </a:endParaRPr>
          </a:p>
        </p:txBody>
      </p:sp>
      <p:sp>
        <p:nvSpPr>
          <p:cNvPr id="126" name="Google Shape;126;p16"/>
          <p:cNvSpPr/>
          <p:nvPr/>
        </p:nvSpPr>
        <p:spPr>
          <a:xfrm>
            <a:off x="155400" y="3632575"/>
            <a:ext cx="8829600" cy="1350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155400" y="3568325"/>
            <a:ext cx="19611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TEMPERATURE (</a:t>
            </a:r>
            <a:r>
              <a:rPr b="1" lang="en" sz="1700">
                <a:solidFill>
                  <a:srgbClr val="222222"/>
                </a:solidFill>
                <a:highlight>
                  <a:srgbClr val="FFFFFF"/>
                </a:highlight>
              </a:rPr>
              <a:t>°C)</a:t>
            </a:r>
            <a:endParaRPr b="1" sz="700">
              <a:latin typeface="Lato"/>
              <a:ea typeface="Lato"/>
              <a:cs typeface="Lato"/>
              <a:sym typeface="Lato"/>
            </a:endParaRPr>
          </a:p>
        </p:txBody>
      </p:sp>
      <p:sp>
        <p:nvSpPr>
          <p:cNvPr id="128" name="Google Shape;128;p16"/>
          <p:cNvSpPr txBox="1"/>
          <p:nvPr/>
        </p:nvSpPr>
        <p:spPr>
          <a:xfrm>
            <a:off x="155400" y="3991425"/>
            <a:ext cx="1714500" cy="84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Temperature levels of the water bodies</a:t>
            </a:r>
            <a:endParaRPr>
              <a:latin typeface="Lato"/>
              <a:ea typeface="Lato"/>
              <a:cs typeface="Lato"/>
              <a:sym typeface="Lato"/>
            </a:endParaRPr>
          </a:p>
        </p:txBody>
      </p:sp>
      <p:cxnSp>
        <p:nvCxnSpPr>
          <p:cNvPr id="129" name="Google Shape;129;p16"/>
          <p:cNvCxnSpPr/>
          <p:nvPr/>
        </p:nvCxnSpPr>
        <p:spPr>
          <a:xfrm flipH="1">
            <a:off x="2100275" y="3632575"/>
            <a:ext cx="13500" cy="137160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6"/>
          <p:cNvSpPr txBox="1"/>
          <p:nvPr/>
        </p:nvSpPr>
        <p:spPr>
          <a:xfrm>
            <a:off x="2523575" y="3568325"/>
            <a:ext cx="12645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D.O. (mg/l)</a:t>
            </a:r>
            <a:endParaRPr b="1">
              <a:latin typeface="Lato"/>
              <a:ea typeface="Lato"/>
              <a:cs typeface="Lato"/>
              <a:sym typeface="Lato"/>
            </a:endParaRPr>
          </a:p>
        </p:txBody>
      </p:sp>
      <p:sp>
        <p:nvSpPr>
          <p:cNvPr id="131" name="Google Shape;131;p16"/>
          <p:cNvSpPr txBox="1"/>
          <p:nvPr/>
        </p:nvSpPr>
        <p:spPr>
          <a:xfrm>
            <a:off x="2100275" y="3996475"/>
            <a:ext cx="2496900" cy="9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Dissolved oxygen level in the water , lesser the D.O value more is the pollution level  </a:t>
            </a:r>
            <a:endParaRPr>
              <a:latin typeface="Lato"/>
              <a:ea typeface="Lato"/>
              <a:cs typeface="Lato"/>
              <a:sym typeface="Lato"/>
            </a:endParaRPr>
          </a:p>
        </p:txBody>
      </p:sp>
      <p:cxnSp>
        <p:nvCxnSpPr>
          <p:cNvPr id="132" name="Google Shape;132;p16"/>
          <p:cNvCxnSpPr>
            <a:endCxn id="126" idx="0"/>
          </p:cNvCxnSpPr>
          <p:nvPr/>
        </p:nvCxnSpPr>
        <p:spPr>
          <a:xfrm flipH="1" rot="10800000">
            <a:off x="4554000" y="3632575"/>
            <a:ext cx="16200" cy="13179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6"/>
          <p:cNvSpPr txBox="1"/>
          <p:nvPr/>
        </p:nvSpPr>
        <p:spPr>
          <a:xfrm>
            <a:off x="6048875" y="3570775"/>
            <a:ext cx="2454000" cy="2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pH</a:t>
            </a:r>
            <a:endParaRPr b="1">
              <a:latin typeface="Lato"/>
              <a:ea typeface="Lato"/>
              <a:cs typeface="Lato"/>
              <a:sym typeface="Lato"/>
            </a:endParaRPr>
          </a:p>
        </p:txBody>
      </p:sp>
      <p:sp>
        <p:nvSpPr>
          <p:cNvPr id="134" name="Google Shape;134;p16"/>
          <p:cNvSpPr txBox="1"/>
          <p:nvPr/>
        </p:nvSpPr>
        <p:spPr>
          <a:xfrm>
            <a:off x="4597175" y="3991425"/>
            <a:ext cx="4136100" cy="84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If pH &lt; 7 the water is acidic , and is unfit for use</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If pH &gt; 7 the water is alkaline and is safe</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Typically the water should be neutral with pH 7</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1728600"/>
            <a:ext cx="8839202" cy="2243501"/>
          </a:xfrm>
          <a:prstGeom prst="rect">
            <a:avLst/>
          </a:prstGeom>
          <a:noFill/>
          <a:ln>
            <a:noFill/>
          </a:ln>
        </p:spPr>
      </p:pic>
      <p:sp>
        <p:nvSpPr>
          <p:cNvPr id="429" name="Google Shape;429;p52"/>
          <p:cNvSpPr txBox="1"/>
          <p:nvPr/>
        </p:nvSpPr>
        <p:spPr>
          <a:xfrm>
            <a:off x="139300" y="578650"/>
            <a:ext cx="9054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CORRELATION BETWEEN ALL THE VARIABLES WITH THEIR CORRESPONDING CORRELATION COEFFICIENT </a:t>
            </a:r>
            <a:endParaRPr b="1" sz="15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3"/>
          <p:cNvPicPr preferRelativeResize="0"/>
          <p:nvPr/>
        </p:nvPicPr>
        <p:blipFill>
          <a:blip r:embed="rId3">
            <a:alphaModFix/>
          </a:blip>
          <a:stretch>
            <a:fillRect/>
          </a:stretch>
        </p:blipFill>
        <p:spPr>
          <a:xfrm>
            <a:off x="163125" y="388150"/>
            <a:ext cx="8213381" cy="4838699"/>
          </a:xfrm>
          <a:prstGeom prst="rect">
            <a:avLst/>
          </a:prstGeom>
          <a:noFill/>
          <a:ln>
            <a:noFill/>
          </a:ln>
        </p:spPr>
      </p:pic>
      <p:sp>
        <p:nvSpPr>
          <p:cNvPr id="435" name="Google Shape;435;p53"/>
          <p:cNvSpPr txBox="1"/>
          <p:nvPr/>
        </p:nvSpPr>
        <p:spPr>
          <a:xfrm>
            <a:off x="96450" y="0"/>
            <a:ext cx="8669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PLOTTING HEAT MAP SHOWING THE CORRELATION BETWEEN ALL THE VARIABLES</a:t>
            </a:r>
            <a:endParaRPr b="1" sz="15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584900" y="559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441" name="Google Shape;441;p54"/>
          <p:cNvSpPr txBox="1"/>
          <p:nvPr>
            <p:ph idx="1" type="body"/>
          </p:nvPr>
        </p:nvSpPr>
        <p:spPr>
          <a:xfrm>
            <a:off x="718725" y="1310175"/>
            <a:ext cx="8112000" cy="3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In Linear Regression, we try to model a linear relationship between two variables one of which is dependent on the other. It is a predictive analysis in which we can predict the values of the dependent variable based on the general trend it follows in other observations.</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In Linear Regression, we choose two variables in which one is independent variable(represented on the x-axis) and the other is dependent variable(represented on the y-axis). Then , we assume a linear relationship between them represented by the formula </a:t>
            </a:r>
            <a:r>
              <a:rPr b="1" lang="en" sz="1600">
                <a:latin typeface="Arial"/>
                <a:ea typeface="Arial"/>
                <a:cs typeface="Arial"/>
                <a:sym typeface="Arial"/>
              </a:rPr>
              <a:t>Y = mX + c</a:t>
            </a:r>
            <a:r>
              <a:rPr lang="en" sz="1600">
                <a:latin typeface="Arial"/>
                <a:ea typeface="Arial"/>
                <a:cs typeface="Arial"/>
                <a:sym typeface="Arial"/>
              </a:rPr>
              <a:t> where </a:t>
            </a:r>
            <a:r>
              <a:rPr b="1" lang="en" sz="1600">
                <a:latin typeface="Arial"/>
                <a:ea typeface="Arial"/>
                <a:cs typeface="Arial"/>
                <a:sym typeface="Arial"/>
              </a:rPr>
              <a:t>m</a:t>
            </a:r>
            <a:r>
              <a:rPr lang="en" sz="1600">
                <a:latin typeface="Arial"/>
                <a:ea typeface="Arial"/>
                <a:cs typeface="Arial"/>
                <a:sym typeface="Arial"/>
              </a:rPr>
              <a:t> and </a:t>
            </a:r>
            <a:r>
              <a:rPr b="1" lang="en" sz="1600">
                <a:latin typeface="Arial"/>
                <a:ea typeface="Arial"/>
                <a:cs typeface="Arial"/>
                <a:sym typeface="Arial"/>
              </a:rPr>
              <a:t>c</a:t>
            </a:r>
            <a:r>
              <a:rPr lang="en" sz="1600">
                <a:latin typeface="Arial"/>
                <a:ea typeface="Arial"/>
                <a:cs typeface="Arial"/>
                <a:sym typeface="Arial"/>
              </a:rPr>
              <a:t> represent the slope and intercept respectively.</a:t>
            </a:r>
            <a:endParaRPr sz="1600">
              <a:latin typeface="Arial"/>
              <a:ea typeface="Arial"/>
              <a:cs typeface="Arial"/>
              <a:sym typeface="Arial"/>
            </a:endParaRPr>
          </a:p>
          <a:p>
            <a:pPr indent="0" lvl="0" marL="0" rtl="0" algn="l">
              <a:spcBef>
                <a:spcPts val="1600"/>
              </a:spcBef>
              <a:spcAft>
                <a:spcPts val="1600"/>
              </a:spcAft>
              <a:buNone/>
            </a:pPr>
            <a:r>
              <a:rPr lang="en" sz="1600">
                <a:latin typeface="Arial"/>
                <a:ea typeface="Arial"/>
                <a:cs typeface="Arial"/>
                <a:sym typeface="Arial"/>
              </a:rPr>
              <a:t>Here, we have performed Simple Linear Regression for </a:t>
            </a:r>
            <a:r>
              <a:rPr b="1" lang="en" sz="1600">
                <a:latin typeface="Arial"/>
                <a:ea typeface="Arial"/>
                <a:cs typeface="Arial"/>
                <a:sym typeface="Arial"/>
              </a:rPr>
              <a:t>BOD(independent) vs. Total Coliform(dependent)</a:t>
            </a:r>
            <a:r>
              <a:rPr lang="en" sz="1600">
                <a:latin typeface="Arial"/>
                <a:ea typeface="Arial"/>
                <a:cs typeface="Arial"/>
                <a:sym typeface="Arial"/>
              </a:rPr>
              <a:t> and </a:t>
            </a:r>
            <a:r>
              <a:rPr b="1" lang="en" sz="1600">
                <a:latin typeface="Arial"/>
                <a:ea typeface="Arial"/>
                <a:cs typeface="Arial"/>
                <a:sym typeface="Arial"/>
              </a:rPr>
              <a:t>Fecal coliform (independent)  vs Total coliform (dependent).</a:t>
            </a:r>
            <a:endParaRPr b="1" sz="16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5"/>
          <p:cNvSpPr txBox="1"/>
          <p:nvPr>
            <p:ph type="title"/>
          </p:nvPr>
        </p:nvSpPr>
        <p:spPr>
          <a:xfrm>
            <a:off x="609000" y="523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for Linear Regression</a:t>
            </a:r>
            <a:endParaRPr/>
          </a:p>
        </p:txBody>
      </p:sp>
      <p:sp>
        <p:nvSpPr>
          <p:cNvPr id="447" name="Google Shape;447;p55"/>
          <p:cNvSpPr txBox="1"/>
          <p:nvPr>
            <p:ph idx="1" type="body"/>
          </p:nvPr>
        </p:nvSpPr>
        <p:spPr>
          <a:xfrm>
            <a:off x="681275" y="1397300"/>
            <a:ext cx="80397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We sampled the dataset for better visualization. Then we plotted a scatter plot containing all the values for chosen variables present in the dataset.</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Based on the variables chosen, we try to plot the line of best fit which r</a:t>
            </a:r>
            <a:r>
              <a:rPr lang="en" sz="1600">
                <a:highlight>
                  <a:srgbClr val="FFFFFF"/>
                </a:highlight>
                <a:latin typeface="Arial"/>
                <a:ea typeface="Arial"/>
                <a:cs typeface="Arial"/>
                <a:sym typeface="Arial"/>
              </a:rPr>
              <a:t>efers to a line through a scatter plot of data points that </a:t>
            </a:r>
            <a:r>
              <a:rPr b="1" lang="en" sz="1600">
                <a:highlight>
                  <a:srgbClr val="FFFFFF"/>
                </a:highlight>
                <a:latin typeface="Arial"/>
                <a:ea typeface="Arial"/>
                <a:cs typeface="Arial"/>
                <a:sym typeface="Arial"/>
              </a:rPr>
              <a:t>best</a:t>
            </a:r>
            <a:r>
              <a:rPr lang="en" sz="1600">
                <a:highlight>
                  <a:srgbClr val="FFFFFF"/>
                </a:highlight>
                <a:latin typeface="Arial"/>
                <a:ea typeface="Arial"/>
                <a:cs typeface="Arial"/>
                <a:sym typeface="Arial"/>
              </a:rPr>
              <a:t> expresses the relationship between those points.</a:t>
            </a:r>
            <a:r>
              <a:rPr lang="en" sz="1600">
                <a:latin typeface="Arial"/>
                <a:ea typeface="Arial"/>
                <a:cs typeface="Arial"/>
                <a:sym typeface="Arial"/>
              </a:rPr>
              <a:t> We assume that our chosen variables follows the same trend.</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Based on the slope of the line of best fit, we can predict the relation between those variables.</a:t>
            </a:r>
            <a:endParaRPr sz="1600">
              <a:latin typeface="Arial"/>
              <a:ea typeface="Arial"/>
              <a:cs typeface="Arial"/>
              <a:sym typeface="Arial"/>
            </a:endParaRPr>
          </a:p>
          <a:p>
            <a:pPr indent="0" lvl="0" marL="0" rtl="0" algn="l">
              <a:spcBef>
                <a:spcPts val="1600"/>
              </a:spcBef>
              <a:spcAft>
                <a:spcPts val="1600"/>
              </a:spcAft>
              <a:buNone/>
            </a:pPr>
            <a:r>
              <a:rPr lang="en" sz="1600">
                <a:latin typeface="Arial"/>
                <a:ea typeface="Arial"/>
                <a:cs typeface="Arial"/>
                <a:sym typeface="Arial"/>
              </a:rPr>
              <a:t>Also, since we got a line representing the two variables, we can easily predict the value of Y for any value of X which is not present in the dataset. So, Linear Regression helps us to predict the values which are not present in the dataset.</a:t>
            </a:r>
            <a:endParaRPr sz="16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669225"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Calculations Involved</a:t>
            </a:r>
            <a:endParaRPr/>
          </a:p>
        </p:txBody>
      </p:sp>
      <p:sp>
        <p:nvSpPr>
          <p:cNvPr id="453" name="Google Shape;453;p56"/>
          <p:cNvSpPr txBox="1"/>
          <p:nvPr>
            <p:ph idx="1" type="body"/>
          </p:nvPr>
        </p:nvSpPr>
        <p:spPr>
          <a:xfrm>
            <a:off x="729450" y="1397300"/>
            <a:ext cx="7688700" cy="37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The slope(m) of the line of best fit is given by :-</a:t>
            </a:r>
            <a:endParaRPr sz="1600">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0"/>
              </a:spcAft>
              <a:buNone/>
            </a:pPr>
            <a:r>
              <a:rPr lang="en" sz="2000">
                <a:latin typeface="Arial"/>
                <a:ea typeface="Arial"/>
                <a:cs typeface="Arial"/>
                <a:sym typeface="Arial"/>
              </a:rPr>
              <a:t>Slope(m) =</a:t>
            </a:r>
            <a:endParaRPr sz="2000">
              <a:latin typeface="Arial"/>
              <a:ea typeface="Arial"/>
              <a:cs typeface="Arial"/>
              <a:sym typeface="Arial"/>
            </a:endParaRPr>
          </a:p>
          <a:p>
            <a:pPr indent="0" lvl="0" marL="0" rtl="0" algn="l">
              <a:spcBef>
                <a:spcPts val="1600"/>
              </a:spcBef>
              <a:spcAft>
                <a:spcPts val="0"/>
              </a:spcAft>
              <a:buNone/>
            </a:pPr>
            <a:r>
              <a:t/>
            </a:r>
            <a:endParaRPr sz="20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And the intercept c is given by :- </a:t>
            </a:r>
            <a:endParaRPr sz="1600">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1600"/>
              </a:spcAft>
              <a:buNone/>
            </a:pPr>
            <a:r>
              <a:rPr lang="en" sz="2000">
                <a:latin typeface="Arial"/>
                <a:ea typeface="Arial"/>
                <a:cs typeface="Arial"/>
                <a:sym typeface="Arial"/>
              </a:rPr>
              <a:t>Intercept(c) = </a:t>
            </a:r>
            <a:endParaRPr sz="2000">
              <a:latin typeface="Arial"/>
              <a:ea typeface="Arial"/>
              <a:cs typeface="Arial"/>
              <a:sym typeface="Arial"/>
            </a:endParaRPr>
          </a:p>
        </p:txBody>
      </p:sp>
      <p:pic>
        <p:nvPicPr>
          <p:cNvPr id="454" name="Google Shape;454;p56"/>
          <p:cNvPicPr preferRelativeResize="0"/>
          <p:nvPr/>
        </p:nvPicPr>
        <p:blipFill>
          <a:blip r:embed="rId3">
            <a:alphaModFix/>
          </a:blip>
          <a:stretch>
            <a:fillRect/>
          </a:stretch>
        </p:blipFill>
        <p:spPr>
          <a:xfrm>
            <a:off x="2184288" y="2340775"/>
            <a:ext cx="4779025" cy="606475"/>
          </a:xfrm>
          <a:prstGeom prst="rect">
            <a:avLst/>
          </a:prstGeom>
          <a:noFill/>
          <a:ln>
            <a:noFill/>
          </a:ln>
        </p:spPr>
      </p:pic>
      <p:pic>
        <p:nvPicPr>
          <p:cNvPr id="455" name="Google Shape;455;p56"/>
          <p:cNvPicPr preferRelativeResize="0"/>
          <p:nvPr/>
        </p:nvPicPr>
        <p:blipFill>
          <a:blip r:embed="rId4">
            <a:alphaModFix/>
          </a:blip>
          <a:stretch>
            <a:fillRect/>
          </a:stretch>
        </p:blipFill>
        <p:spPr>
          <a:xfrm>
            <a:off x="2437675" y="4368400"/>
            <a:ext cx="2134316" cy="606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554100" y="571775"/>
            <a:ext cx="7791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Calculations Involved</a:t>
            </a:r>
            <a:endParaRPr/>
          </a:p>
          <a:p>
            <a:pPr indent="0" lvl="0" marL="0" rtl="0" algn="l">
              <a:spcBef>
                <a:spcPts val="0"/>
              </a:spcBef>
              <a:spcAft>
                <a:spcPts val="0"/>
              </a:spcAft>
              <a:buNone/>
            </a:pPr>
            <a:r>
              <a:t/>
            </a:r>
            <a:endParaRPr/>
          </a:p>
        </p:txBody>
      </p:sp>
      <p:sp>
        <p:nvSpPr>
          <p:cNvPr id="461" name="Google Shape;461;p57"/>
          <p:cNvSpPr txBox="1"/>
          <p:nvPr>
            <p:ph idx="1" type="body"/>
          </p:nvPr>
        </p:nvSpPr>
        <p:spPr>
          <a:xfrm>
            <a:off x="729450" y="1421400"/>
            <a:ext cx="81000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The equation of the best fit line is given by :-</a:t>
            </a:r>
            <a:endParaRPr sz="1600">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1600"/>
              </a:spcAft>
              <a:buNone/>
            </a:pPr>
            <a:r>
              <a:rPr lang="en" sz="1600">
                <a:latin typeface="Arial"/>
                <a:ea typeface="Arial"/>
                <a:cs typeface="Arial"/>
                <a:sym typeface="Arial"/>
              </a:rPr>
              <a:t>The value of Y is calculated for each value of X present in the dataset and the pair (X,Y) is plotted and joined to get the best fit line.</a:t>
            </a:r>
            <a:endParaRPr sz="1600">
              <a:latin typeface="Arial"/>
              <a:ea typeface="Arial"/>
              <a:cs typeface="Arial"/>
              <a:sym typeface="Arial"/>
            </a:endParaRPr>
          </a:p>
        </p:txBody>
      </p:sp>
      <p:pic>
        <p:nvPicPr>
          <p:cNvPr id="462" name="Google Shape;462;p57"/>
          <p:cNvPicPr preferRelativeResize="0"/>
          <p:nvPr/>
        </p:nvPicPr>
        <p:blipFill>
          <a:blip r:embed="rId3">
            <a:alphaModFix/>
          </a:blip>
          <a:stretch>
            <a:fillRect/>
          </a:stretch>
        </p:blipFill>
        <p:spPr>
          <a:xfrm>
            <a:off x="2790400" y="2223488"/>
            <a:ext cx="3160150" cy="69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idx="1" type="body"/>
          </p:nvPr>
        </p:nvSpPr>
        <p:spPr>
          <a:xfrm>
            <a:off x="85975" y="489225"/>
            <a:ext cx="7943400" cy="12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We observe that we get a positive correlation between </a:t>
            </a:r>
            <a:r>
              <a:rPr b="1" lang="en" sz="1600">
                <a:latin typeface="Arial"/>
                <a:ea typeface="Arial"/>
                <a:cs typeface="Arial"/>
                <a:sym typeface="Arial"/>
              </a:rPr>
              <a:t>BOD vs. Total Coliform </a:t>
            </a:r>
            <a:r>
              <a:rPr lang="en" sz="1600">
                <a:latin typeface="Arial"/>
                <a:ea typeface="Arial"/>
                <a:cs typeface="Arial"/>
                <a:sym typeface="Arial"/>
              </a:rPr>
              <a:t>with Slope(m) = </a:t>
            </a:r>
            <a:r>
              <a:rPr lang="en" sz="1650">
                <a:solidFill>
                  <a:srgbClr val="212121"/>
                </a:solidFill>
                <a:highlight>
                  <a:srgbClr val="FFFFFF"/>
                </a:highlight>
                <a:latin typeface="Courier New"/>
                <a:ea typeface="Courier New"/>
                <a:cs typeface="Courier New"/>
                <a:sym typeface="Courier New"/>
              </a:rPr>
              <a:t>0.882</a:t>
            </a:r>
            <a:endParaRPr sz="1600">
              <a:latin typeface="Arial"/>
              <a:ea typeface="Arial"/>
              <a:cs typeface="Arial"/>
              <a:sym typeface="Arial"/>
            </a:endParaRPr>
          </a:p>
          <a:p>
            <a:pPr indent="0" lvl="0" marL="0" rtl="0" algn="l">
              <a:spcBef>
                <a:spcPts val="1600"/>
              </a:spcBef>
              <a:spcAft>
                <a:spcPts val="1600"/>
              </a:spcAft>
              <a:buNone/>
            </a:pPr>
            <a:r>
              <a:rPr lang="en" sz="1600">
                <a:latin typeface="Arial"/>
                <a:ea typeface="Arial"/>
                <a:cs typeface="Arial"/>
                <a:sym typeface="Arial"/>
              </a:rPr>
              <a:t> </a:t>
            </a:r>
            <a:endParaRPr sz="1600">
              <a:latin typeface="Arial"/>
              <a:ea typeface="Arial"/>
              <a:cs typeface="Arial"/>
              <a:sym typeface="Arial"/>
            </a:endParaRPr>
          </a:p>
        </p:txBody>
      </p:sp>
      <p:pic>
        <p:nvPicPr>
          <p:cNvPr id="468" name="Google Shape;468;p58"/>
          <p:cNvPicPr preferRelativeResize="0"/>
          <p:nvPr/>
        </p:nvPicPr>
        <p:blipFill>
          <a:blip r:embed="rId3">
            <a:alphaModFix/>
          </a:blip>
          <a:stretch>
            <a:fillRect/>
          </a:stretch>
        </p:blipFill>
        <p:spPr>
          <a:xfrm>
            <a:off x="645300" y="1577500"/>
            <a:ext cx="7739386" cy="3124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nvSpPr>
        <p:spPr>
          <a:xfrm>
            <a:off x="42875" y="557200"/>
            <a:ext cx="8947500" cy="8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rPr>
              <a:t>We observe that we get a positive correlation between </a:t>
            </a:r>
            <a:r>
              <a:rPr b="1" lang="en" sz="1600">
                <a:solidFill>
                  <a:schemeClr val="accent1"/>
                </a:solidFill>
              </a:rPr>
              <a:t>Fecal coliform vs. Total Coliform </a:t>
            </a:r>
            <a:r>
              <a:rPr lang="en" sz="1600">
                <a:solidFill>
                  <a:schemeClr val="accent1"/>
                </a:solidFill>
              </a:rPr>
              <a:t>with Slope(m) = </a:t>
            </a:r>
            <a:r>
              <a:rPr lang="en" sz="1650">
                <a:solidFill>
                  <a:srgbClr val="212121"/>
                </a:solidFill>
                <a:highlight>
                  <a:schemeClr val="lt1"/>
                </a:highlight>
                <a:latin typeface="Courier New"/>
                <a:ea typeface="Courier New"/>
                <a:cs typeface="Courier New"/>
                <a:sym typeface="Courier New"/>
              </a:rPr>
              <a:t>1.0208</a:t>
            </a:r>
            <a:endParaRPr sz="1600">
              <a:solidFill>
                <a:schemeClr val="accent1"/>
              </a:solidFill>
            </a:endParaRPr>
          </a:p>
          <a:p>
            <a:pPr indent="0" lvl="0" marL="0" rtl="0" algn="l">
              <a:lnSpc>
                <a:spcPct val="115000"/>
              </a:lnSpc>
              <a:spcBef>
                <a:spcPts val="1600"/>
              </a:spcBef>
              <a:spcAft>
                <a:spcPts val="0"/>
              </a:spcAft>
              <a:buNone/>
            </a:pPr>
            <a:r>
              <a:rPr lang="en" sz="1600">
                <a:solidFill>
                  <a:schemeClr val="accent1"/>
                </a:solidFill>
              </a:rPr>
              <a:t> </a:t>
            </a:r>
            <a:endParaRPr sz="1600">
              <a:solidFill>
                <a:schemeClr val="accent1"/>
              </a:solidFill>
            </a:endParaRPr>
          </a:p>
          <a:p>
            <a:pPr indent="0" lvl="0" marL="0" rtl="0" algn="l">
              <a:spcBef>
                <a:spcPts val="1600"/>
              </a:spcBef>
              <a:spcAft>
                <a:spcPts val="0"/>
              </a:spcAft>
              <a:buNone/>
            </a:pPr>
            <a:r>
              <a:t/>
            </a:r>
            <a:endParaRPr>
              <a:latin typeface="Lato"/>
              <a:ea typeface="Lato"/>
              <a:cs typeface="Lato"/>
              <a:sym typeface="Lato"/>
            </a:endParaRPr>
          </a:p>
        </p:txBody>
      </p:sp>
      <p:pic>
        <p:nvPicPr>
          <p:cNvPr id="474" name="Google Shape;474;p59"/>
          <p:cNvPicPr preferRelativeResize="0"/>
          <p:nvPr/>
        </p:nvPicPr>
        <p:blipFill>
          <a:blip r:embed="rId3">
            <a:alphaModFix/>
          </a:blip>
          <a:stretch>
            <a:fillRect/>
          </a:stretch>
        </p:blipFill>
        <p:spPr>
          <a:xfrm>
            <a:off x="152400" y="1513300"/>
            <a:ext cx="8795378" cy="34778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0"/>
          <p:cNvSpPr txBox="1"/>
          <p:nvPr/>
        </p:nvSpPr>
        <p:spPr>
          <a:xfrm>
            <a:off x="226800" y="621500"/>
            <a:ext cx="86904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CONCLUSIONS</a:t>
            </a:r>
            <a:endParaRPr b="1" sz="1700">
              <a:latin typeface="Lato"/>
              <a:ea typeface="Lato"/>
              <a:cs typeface="Lato"/>
              <a:sym typeface="Lato"/>
            </a:endParaRPr>
          </a:p>
        </p:txBody>
      </p:sp>
      <p:pic>
        <p:nvPicPr>
          <p:cNvPr id="480" name="Google Shape;480;p60"/>
          <p:cNvPicPr preferRelativeResize="0"/>
          <p:nvPr/>
        </p:nvPicPr>
        <p:blipFill>
          <a:blip r:embed="rId3">
            <a:alphaModFix/>
          </a:blip>
          <a:stretch>
            <a:fillRect/>
          </a:stretch>
        </p:blipFill>
        <p:spPr>
          <a:xfrm>
            <a:off x="0" y="1028662"/>
            <a:ext cx="9144000" cy="2411426"/>
          </a:xfrm>
          <a:prstGeom prst="rect">
            <a:avLst/>
          </a:prstGeom>
          <a:noFill/>
          <a:ln>
            <a:noFill/>
          </a:ln>
        </p:spPr>
      </p:pic>
      <p:sp>
        <p:nvSpPr>
          <p:cNvPr id="481" name="Google Shape;481;p60"/>
          <p:cNvSpPr txBox="1"/>
          <p:nvPr/>
        </p:nvSpPr>
        <p:spPr>
          <a:xfrm>
            <a:off x="182175" y="3107525"/>
            <a:ext cx="8690400" cy="20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From our data analysis we find that : </a:t>
            </a:r>
            <a:endParaRPr sz="1500">
              <a:latin typeface="Lato"/>
              <a:ea typeface="Lato"/>
              <a:cs typeface="Lato"/>
              <a:sym typeface="Lato"/>
            </a:endParaRPr>
          </a:p>
          <a:p>
            <a:pPr indent="-317500" lvl="0" marL="457200" rtl="0" algn="l">
              <a:spcBef>
                <a:spcPts val="0"/>
              </a:spcBef>
              <a:spcAft>
                <a:spcPts val="0"/>
              </a:spcAft>
              <a:buSzPts val="1400"/>
              <a:buAutoNum type="arabicPeriod"/>
            </a:pPr>
            <a:r>
              <a:rPr b="1" lang="en" sz="1300">
                <a:latin typeface="Lato"/>
                <a:ea typeface="Lato"/>
                <a:cs typeface="Lato"/>
                <a:sym typeface="Lato"/>
              </a:rPr>
              <a:t>PUNJAB</a:t>
            </a:r>
            <a:r>
              <a:rPr lang="en" sz="1300">
                <a:latin typeface="Lato"/>
                <a:ea typeface="Lato"/>
                <a:cs typeface="Lato"/>
                <a:sym typeface="Lato"/>
              </a:rPr>
              <a:t> has the highest Total coliform level and second highest B.O.D levels thereby showing that it has the most polluted water in India ,</a:t>
            </a:r>
            <a:r>
              <a:rPr b="1" lang="en" sz="1300">
                <a:latin typeface="Lato"/>
                <a:ea typeface="Lato"/>
                <a:cs typeface="Lato"/>
                <a:sym typeface="Lato"/>
              </a:rPr>
              <a:t> Rajasthan and Himachal pradesh</a:t>
            </a:r>
            <a:r>
              <a:rPr lang="en" sz="1300">
                <a:latin typeface="Lato"/>
                <a:ea typeface="Lato"/>
                <a:cs typeface="Lato"/>
                <a:sym typeface="Lato"/>
              </a:rPr>
              <a:t> having the least polluted water bodies.</a:t>
            </a:r>
            <a:endParaRPr sz="1300">
              <a:latin typeface="Lato"/>
              <a:ea typeface="Lato"/>
              <a:cs typeface="Lato"/>
              <a:sym typeface="Lato"/>
            </a:endParaRPr>
          </a:p>
          <a:p>
            <a:pPr indent="-311150" lvl="0" marL="457200" rtl="0" algn="l">
              <a:spcBef>
                <a:spcPts val="0"/>
              </a:spcBef>
              <a:spcAft>
                <a:spcPts val="0"/>
              </a:spcAft>
              <a:buSzPts val="1300"/>
              <a:buAutoNum type="arabicPeriod"/>
            </a:pPr>
            <a:r>
              <a:rPr b="1" lang="en">
                <a:latin typeface="Lato"/>
                <a:ea typeface="Lato"/>
                <a:cs typeface="Lato"/>
                <a:sym typeface="Lato"/>
              </a:rPr>
              <a:t>Daman &amp; Diu</a:t>
            </a:r>
            <a:r>
              <a:rPr lang="en">
                <a:latin typeface="Lato"/>
                <a:ea typeface="Lato"/>
                <a:cs typeface="Lato"/>
                <a:sym typeface="Lato"/>
              </a:rPr>
              <a:t> has the highest B.O.D (mg/l) level so we can say that Daman &amp; Diu water bodies has very less  oxygen saturation in water due to the presence of algae pathogens, toxic substances , proving  harmful for the aquatic life.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TAMIL NADU</a:t>
            </a:r>
            <a:r>
              <a:rPr lang="en">
                <a:latin typeface="Lato"/>
                <a:ea typeface="Lato"/>
                <a:cs typeface="Lato"/>
                <a:sym typeface="Lato"/>
              </a:rPr>
              <a:t> has most water bodies with pH level 6.5 followed by </a:t>
            </a:r>
            <a:r>
              <a:rPr b="1" lang="en">
                <a:latin typeface="Lato"/>
                <a:ea typeface="Lato"/>
                <a:cs typeface="Lato"/>
                <a:sym typeface="Lato"/>
              </a:rPr>
              <a:t>GOA</a:t>
            </a:r>
            <a:r>
              <a:rPr lang="en">
                <a:latin typeface="Lato"/>
                <a:ea typeface="Lato"/>
                <a:cs typeface="Lato"/>
                <a:sym typeface="Lato"/>
              </a:rPr>
              <a:t> which has most water bodies with pH level 6.75 means water is</a:t>
            </a:r>
            <a:r>
              <a:rPr b="1" lang="en">
                <a:latin typeface="Lato"/>
                <a:ea typeface="Lato"/>
                <a:cs typeface="Lato"/>
                <a:sym typeface="Lato"/>
              </a:rPr>
              <a:t> acidic</a:t>
            </a:r>
            <a:r>
              <a:rPr lang="en">
                <a:latin typeface="Lato"/>
                <a:ea typeface="Lato"/>
                <a:cs typeface="Lato"/>
                <a:sym typeface="Lato"/>
              </a:rPr>
              <a:t> and is unfit for use and harmful for the environment as well.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B.O.D and Total coliform</a:t>
            </a:r>
            <a:r>
              <a:rPr lang="en">
                <a:latin typeface="Lato"/>
                <a:ea typeface="Lato"/>
                <a:cs typeface="Lato"/>
                <a:sym typeface="Lato"/>
              </a:rPr>
              <a:t> &amp; </a:t>
            </a:r>
            <a:r>
              <a:rPr b="1" lang="en">
                <a:latin typeface="Lato"/>
                <a:ea typeface="Lato"/>
                <a:cs typeface="Lato"/>
                <a:sym typeface="Lato"/>
              </a:rPr>
              <a:t>Fecal coliform and Total coliform levels</a:t>
            </a:r>
            <a:r>
              <a:rPr lang="en">
                <a:latin typeface="Lato"/>
                <a:ea typeface="Lato"/>
                <a:cs typeface="Lato"/>
                <a:sym typeface="Lato"/>
              </a:rPr>
              <a:t>  are positively correlated qualifiers.</a:t>
            </a:r>
            <a:endParaRPr sz="9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5" name="Shape 485"/>
        <p:cNvGrpSpPr/>
        <p:nvPr/>
      </p:nvGrpSpPr>
      <p:grpSpPr>
        <a:xfrm>
          <a:off x="0" y="0"/>
          <a:ext cx="0" cy="0"/>
          <a:chOff x="0" y="0"/>
          <a:chExt cx="0" cy="0"/>
        </a:xfrm>
      </p:grpSpPr>
      <p:sp>
        <p:nvSpPr>
          <p:cNvPr id="486" name="Google Shape;486;p61"/>
          <p:cNvSpPr txBox="1"/>
          <p:nvPr>
            <p:ph idx="4294967295" type="title"/>
          </p:nvPr>
        </p:nvSpPr>
        <p:spPr>
          <a:xfrm rot="-1008437">
            <a:off x="809368" y="1698424"/>
            <a:ext cx="8015813" cy="174001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3D85C6"/>
                </a:solidFill>
                <a:latin typeface="Caveat"/>
                <a:ea typeface="Caveat"/>
                <a:cs typeface="Caveat"/>
                <a:sym typeface="Caveat"/>
              </a:rPr>
              <a:t>      Thank You !!</a:t>
            </a:r>
            <a:endParaRPr sz="8000">
              <a:solidFill>
                <a:srgbClr val="3D85C6"/>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nvSpPr>
        <p:spPr>
          <a:xfrm>
            <a:off x="203575" y="707225"/>
            <a:ext cx="76188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CONTINUATION OF NUMERICAL VARIABLES</a:t>
            </a:r>
            <a:endParaRPr b="1">
              <a:latin typeface="Lato"/>
              <a:ea typeface="Lato"/>
              <a:cs typeface="Lato"/>
              <a:sym typeface="Lato"/>
            </a:endParaRPr>
          </a:p>
        </p:txBody>
      </p:sp>
      <p:sp>
        <p:nvSpPr>
          <p:cNvPr id="140" name="Google Shape;140;p17"/>
          <p:cNvSpPr/>
          <p:nvPr/>
        </p:nvSpPr>
        <p:spPr>
          <a:xfrm>
            <a:off x="53575" y="1414475"/>
            <a:ext cx="9012000" cy="363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nvSpPr>
        <p:spPr>
          <a:xfrm>
            <a:off x="156500" y="1544100"/>
            <a:ext cx="1710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2" name="Google Shape;142;p17"/>
          <p:cNvSpPr txBox="1"/>
          <p:nvPr/>
        </p:nvSpPr>
        <p:spPr>
          <a:xfrm>
            <a:off x="53575" y="1414475"/>
            <a:ext cx="15741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highlight>
                  <a:srgbClr val="FFFFFF"/>
                </a:highlight>
                <a:latin typeface="Lato"/>
                <a:ea typeface="Lato"/>
                <a:cs typeface="Lato"/>
                <a:sym typeface="Lato"/>
              </a:rPr>
              <a:t>CONDUCTIVITY     (µmhos/cm)</a:t>
            </a:r>
            <a:endParaRPr b="1">
              <a:latin typeface="Lato"/>
              <a:ea typeface="Lato"/>
              <a:cs typeface="Lato"/>
              <a:sym typeface="Lato"/>
            </a:endParaRPr>
          </a:p>
        </p:txBody>
      </p:sp>
      <p:sp>
        <p:nvSpPr>
          <p:cNvPr id="143" name="Google Shape;143;p17"/>
          <p:cNvSpPr txBox="1"/>
          <p:nvPr/>
        </p:nvSpPr>
        <p:spPr>
          <a:xfrm>
            <a:off x="53575" y="1992575"/>
            <a:ext cx="2085300" cy="101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rgbClr val="FFFFFF"/>
                </a:highlight>
                <a:latin typeface="Lato"/>
                <a:ea typeface="Lato"/>
                <a:cs typeface="Lato"/>
                <a:sym typeface="Lato"/>
              </a:rPr>
              <a:t>A sudden increase or decrease in conductivity in a body of water can indicate pollution.</a:t>
            </a:r>
            <a:endParaRPr>
              <a:latin typeface="Lato"/>
              <a:ea typeface="Lato"/>
              <a:cs typeface="Lato"/>
              <a:sym typeface="Lato"/>
            </a:endParaRPr>
          </a:p>
        </p:txBody>
      </p:sp>
      <p:cxnSp>
        <p:nvCxnSpPr>
          <p:cNvPr id="144" name="Google Shape;144;p17"/>
          <p:cNvCxnSpPr/>
          <p:nvPr/>
        </p:nvCxnSpPr>
        <p:spPr>
          <a:xfrm flipH="1">
            <a:off x="2263850" y="1429325"/>
            <a:ext cx="21000" cy="17736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17"/>
          <p:cNvSpPr txBox="1"/>
          <p:nvPr/>
        </p:nvSpPr>
        <p:spPr>
          <a:xfrm>
            <a:off x="2764750" y="1489175"/>
            <a:ext cx="13458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highlight>
                  <a:srgbClr val="FFFFFF"/>
                </a:highlight>
                <a:latin typeface="Lato"/>
                <a:ea typeface="Lato"/>
                <a:cs typeface="Lato"/>
                <a:sym typeface="Lato"/>
              </a:rPr>
              <a:t>B.O.D. (mg/l)</a:t>
            </a:r>
            <a:endParaRPr>
              <a:latin typeface="Lato"/>
              <a:ea typeface="Lato"/>
              <a:cs typeface="Lato"/>
              <a:sym typeface="Lato"/>
            </a:endParaRPr>
          </a:p>
        </p:txBody>
      </p:sp>
      <p:sp>
        <p:nvSpPr>
          <p:cNvPr id="146" name="Google Shape;146;p17"/>
          <p:cNvSpPr txBox="1"/>
          <p:nvPr/>
        </p:nvSpPr>
        <p:spPr>
          <a:xfrm>
            <a:off x="2357875" y="1992575"/>
            <a:ext cx="23265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rgbClr val="FFFFFF"/>
                </a:highlight>
                <a:latin typeface="Lato"/>
                <a:ea typeface="Lato"/>
                <a:cs typeface="Lato"/>
                <a:sym typeface="Lato"/>
              </a:rPr>
              <a:t>A low BOD is an indicator of good quality water, while a high BOD indicates polluted water.</a:t>
            </a:r>
            <a:endParaRPr>
              <a:latin typeface="Lato"/>
              <a:ea typeface="Lato"/>
              <a:cs typeface="Lato"/>
              <a:sym typeface="Lato"/>
            </a:endParaRPr>
          </a:p>
        </p:txBody>
      </p:sp>
      <p:cxnSp>
        <p:nvCxnSpPr>
          <p:cNvPr id="147" name="Google Shape;147;p17"/>
          <p:cNvCxnSpPr/>
          <p:nvPr/>
        </p:nvCxnSpPr>
        <p:spPr>
          <a:xfrm>
            <a:off x="4788775" y="1439775"/>
            <a:ext cx="0" cy="17736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7"/>
          <p:cNvSpPr txBox="1"/>
          <p:nvPr/>
        </p:nvSpPr>
        <p:spPr>
          <a:xfrm>
            <a:off x="4872250" y="1489175"/>
            <a:ext cx="367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highlight>
                  <a:srgbClr val="FFFFFF"/>
                </a:highlight>
                <a:latin typeface="Lato"/>
                <a:ea typeface="Lato"/>
                <a:cs typeface="Lato"/>
                <a:sym typeface="Lato"/>
              </a:rPr>
              <a:t>NITRATENAN N+ NITRITENANN (mg/l)</a:t>
            </a:r>
            <a:endParaRPr b="1">
              <a:latin typeface="Lato"/>
              <a:ea typeface="Lato"/>
              <a:cs typeface="Lato"/>
              <a:sym typeface="Lato"/>
            </a:endParaRPr>
          </a:p>
        </p:txBody>
      </p:sp>
      <p:sp>
        <p:nvSpPr>
          <p:cNvPr id="149" name="Google Shape;149;p17"/>
          <p:cNvSpPr txBox="1"/>
          <p:nvPr/>
        </p:nvSpPr>
        <p:spPr>
          <a:xfrm>
            <a:off x="4872250" y="1857075"/>
            <a:ext cx="4006200" cy="121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rgbClr val="FFFFFF"/>
                </a:highlight>
                <a:latin typeface="Lato"/>
                <a:ea typeface="Lato"/>
                <a:cs typeface="Lato"/>
                <a:sym typeface="Lato"/>
              </a:rPr>
              <a:t>Nitrates affect aquatic life. Nitrates have the same effect on aquatic plant growth as phosphates and thus the same negative effect on water quality. Thus higher the nitrate levels higher is the water contamination.</a:t>
            </a:r>
            <a:endParaRPr>
              <a:latin typeface="Lato"/>
              <a:ea typeface="Lato"/>
              <a:cs typeface="Lato"/>
              <a:sym typeface="Lato"/>
            </a:endParaRPr>
          </a:p>
        </p:txBody>
      </p:sp>
      <p:cxnSp>
        <p:nvCxnSpPr>
          <p:cNvPr id="150" name="Google Shape;150;p17"/>
          <p:cNvCxnSpPr>
            <a:stCxn id="140" idx="1"/>
            <a:endCxn id="140" idx="3"/>
          </p:cNvCxnSpPr>
          <p:nvPr/>
        </p:nvCxnSpPr>
        <p:spPr>
          <a:xfrm>
            <a:off x="53575" y="3230825"/>
            <a:ext cx="9012000" cy="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7"/>
          <p:cNvSpPr txBox="1"/>
          <p:nvPr/>
        </p:nvSpPr>
        <p:spPr>
          <a:xfrm>
            <a:off x="53575" y="3258725"/>
            <a:ext cx="30432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highlight>
                  <a:srgbClr val="FFFFFF"/>
                </a:highlight>
                <a:latin typeface="Lato"/>
                <a:ea typeface="Lato"/>
                <a:cs typeface="Lato"/>
                <a:sym typeface="Lato"/>
              </a:rPr>
              <a:t>FECAL COLIFORM (MPN/100ml)</a:t>
            </a:r>
            <a:endParaRPr b="1">
              <a:latin typeface="Lato"/>
              <a:ea typeface="Lato"/>
              <a:cs typeface="Lato"/>
              <a:sym typeface="Lato"/>
            </a:endParaRPr>
          </a:p>
        </p:txBody>
      </p:sp>
      <p:sp>
        <p:nvSpPr>
          <p:cNvPr id="152" name="Google Shape;152;p17"/>
          <p:cNvSpPr txBox="1"/>
          <p:nvPr/>
        </p:nvSpPr>
        <p:spPr>
          <a:xfrm>
            <a:off x="53575" y="3530375"/>
            <a:ext cx="4638600" cy="136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rgbClr val="FFFFFF"/>
                </a:highlight>
                <a:latin typeface="Lato"/>
                <a:ea typeface="Lato"/>
                <a:cs typeface="Lato"/>
                <a:sym typeface="Lato"/>
              </a:rPr>
              <a:t>The presence of fecal coliform bacteria in aquatic environments indicates that the water has been contaminated with the fecal material of man or other animals.Water pollution caused by fecal contamination is a serious problem due to the potential for contracting diseases from pathogens (disease-causing organisms).</a:t>
            </a:r>
            <a:endParaRPr>
              <a:latin typeface="Lato"/>
              <a:ea typeface="Lato"/>
              <a:cs typeface="Lato"/>
              <a:sym typeface="Lato"/>
            </a:endParaRPr>
          </a:p>
        </p:txBody>
      </p:sp>
      <p:cxnSp>
        <p:nvCxnSpPr>
          <p:cNvPr id="153" name="Google Shape;153;p17"/>
          <p:cNvCxnSpPr/>
          <p:nvPr/>
        </p:nvCxnSpPr>
        <p:spPr>
          <a:xfrm flipH="1">
            <a:off x="4778125" y="3248275"/>
            <a:ext cx="21300" cy="18111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17"/>
          <p:cNvSpPr txBox="1"/>
          <p:nvPr/>
        </p:nvSpPr>
        <p:spPr>
          <a:xfrm>
            <a:off x="4885375" y="3258725"/>
            <a:ext cx="367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highlight>
                  <a:srgbClr val="FFFFFF"/>
                </a:highlight>
                <a:latin typeface="Lato"/>
                <a:ea typeface="Lato"/>
                <a:cs typeface="Lato"/>
                <a:sym typeface="Lato"/>
              </a:rPr>
              <a:t>TOTAL COLIFORM (MPN/100ml)Mean</a:t>
            </a:r>
            <a:endParaRPr>
              <a:latin typeface="Lato"/>
              <a:ea typeface="Lato"/>
              <a:cs typeface="Lato"/>
              <a:sym typeface="Lato"/>
            </a:endParaRPr>
          </a:p>
        </p:txBody>
      </p:sp>
      <p:sp>
        <p:nvSpPr>
          <p:cNvPr id="155" name="Google Shape;155;p17"/>
          <p:cNvSpPr txBox="1"/>
          <p:nvPr/>
        </p:nvSpPr>
        <p:spPr>
          <a:xfrm>
            <a:off x="4799425" y="3530375"/>
            <a:ext cx="4266300" cy="156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222222"/>
                </a:solidFill>
                <a:highlight>
                  <a:srgbClr val="FFFFFF"/>
                </a:highlight>
                <a:latin typeface="Lato"/>
                <a:ea typeface="Lato"/>
                <a:cs typeface="Lato"/>
                <a:sym typeface="Lato"/>
              </a:rPr>
              <a:t>Total coliforms are a  variety of bacteria, parasites, and viruses, known as pathogens, can potentially cause health problems if humans ingest them. EPA considers total coliforms a useful indicator of  pathogens in water.So higher the total coliform levels more is the pathogens in water hence more is the water contamination.</a:t>
            </a:r>
            <a:endParaRPr sz="1300">
              <a:solidFill>
                <a:srgbClr val="222222"/>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150025" y="675075"/>
            <a:ext cx="84654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DESCRIBING THE NUMERICAL COLUMNS WITH STATISTICAL PARAMETERS</a:t>
            </a:r>
            <a:endParaRPr b="1">
              <a:latin typeface="Lato"/>
              <a:ea typeface="Lato"/>
              <a:cs typeface="Lato"/>
              <a:sym typeface="Lato"/>
            </a:endParaRPr>
          </a:p>
        </p:txBody>
      </p:sp>
      <p:pic>
        <p:nvPicPr>
          <p:cNvPr id="161" name="Google Shape;161;p18"/>
          <p:cNvPicPr preferRelativeResize="0"/>
          <p:nvPr/>
        </p:nvPicPr>
        <p:blipFill>
          <a:blip r:embed="rId3">
            <a:alphaModFix/>
          </a:blip>
          <a:stretch>
            <a:fillRect/>
          </a:stretch>
        </p:blipFill>
        <p:spPr>
          <a:xfrm>
            <a:off x="150025" y="1299025"/>
            <a:ext cx="6783550" cy="3734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9"/>
          <p:cNvPicPr preferRelativeResize="0"/>
          <p:nvPr/>
        </p:nvPicPr>
        <p:blipFill>
          <a:blip r:embed="rId3">
            <a:alphaModFix/>
          </a:blip>
          <a:stretch>
            <a:fillRect/>
          </a:stretch>
        </p:blipFill>
        <p:spPr>
          <a:xfrm>
            <a:off x="88100" y="568350"/>
            <a:ext cx="8839202" cy="44568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30975" y="259550"/>
            <a:ext cx="866187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nvSpPr>
        <p:spPr>
          <a:xfrm>
            <a:off x="334000" y="653675"/>
            <a:ext cx="86046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DATA CLEANING</a:t>
            </a:r>
            <a:endParaRPr b="1">
              <a:latin typeface="Lato"/>
              <a:ea typeface="Lato"/>
              <a:cs typeface="Lato"/>
              <a:sym typeface="Lato"/>
            </a:endParaRPr>
          </a:p>
        </p:txBody>
      </p:sp>
      <p:sp>
        <p:nvSpPr>
          <p:cNvPr id="177" name="Google Shape;177;p21"/>
          <p:cNvSpPr txBox="1"/>
          <p:nvPr/>
        </p:nvSpPr>
        <p:spPr>
          <a:xfrm>
            <a:off x="107150" y="1468050"/>
            <a:ext cx="89904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The process of removing , manipulating , modifying  inconsistent , repetitive , irregular , missing  data values. </a:t>
            </a:r>
            <a:endParaRPr b="1">
              <a:latin typeface="Lato"/>
              <a:ea typeface="Lato"/>
              <a:cs typeface="Lato"/>
              <a:sym typeface="Lato"/>
            </a:endParaRPr>
          </a:p>
        </p:txBody>
      </p:sp>
      <p:sp>
        <p:nvSpPr>
          <p:cNvPr id="178" name="Google Shape;178;p21"/>
          <p:cNvSpPr txBox="1"/>
          <p:nvPr/>
        </p:nvSpPr>
        <p:spPr>
          <a:xfrm>
            <a:off x="4572000" y="1950250"/>
            <a:ext cx="4168500" cy="32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Checking for NAN values in each column</a:t>
            </a:r>
            <a:endParaRPr b="1">
              <a:latin typeface="Lato"/>
              <a:ea typeface="Lato"/>
              <a:cs typeface="Lato"/>
              <a:sym typeface="Lato"/>
            </a:endParaRPr>
          </a:p>
        </p:txBody>
      </p:sp>
      <p:sp>
        <p:nvSpPr>
          <p:cNvPr id="179" name="Google Shape;179;p21"/>
          <p:cNvSpPr txBox="1"/>
          <p:nvPr/>
        </p:nvSpPr>
        <p:spPr>
          <a:xfrm>
            <a:off x="107150" y="1950250"/>
            <a:ext cx="4464900" cy="41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Replacing empty values with  NAN</a:t>
            </a:r>
            <a:endParaRPr b="1">
              <a:latin typeface="Lato"/>
              <a:ea typeface="Lato"/>
              <a:cs typeface="Lato"/>
              <a:sym typeface="Lato"/>
            </a:endParaRPr>
          </a:p>
        </p:txBody>
      </p:sp>
      <p:pic>
        <p:nvPicPr>
          <p:cNvPr id="180" name="Google Shape;180;p21"/>
          <p:cNvPicPr preferRelativeResize="0"/>
          <p:nvPr/>
        </p:nvPicPr>
        <p:blipFill>
          <a:blip r:embed="rId3">
            <a:alphaModFix/>
          </a:blip>
          <a:stretch>
            <a:fillRect/>
          </a:stretch>
        </p:blipFill>
        <p:spPr>
          <a:xfrm>
            <a:off x="152400" y="2520550"/>
            <a:ext cx="4419601" cy="885825"/>
          </a:xfrm>
          <a:prstGeom prst="rect">
            <a:avLst/>
          </a:prstGeom>
          <a:noFill/>
          <a:ln>
            <a:noFill/>
          </a:ln>
        </p:spPr>
      </p:pic>
      <p:pic>
        <p:nvPicPr>
          <p:cNvPr id="181" name="Google Shape;181;p21"/>
          <p:cNvPicPr preferRelativeResize="0"/>
          <p:nvPr/>
        </p:nvPicPr>
        <p:blipFill>
          <a:blip r:embed="rId4">
            <a:alphaModFix/>
          </a:blip>
          <a:stretch>
            <a:fillRect/>
          </a:stretch>
        </p:blipFill>
        <p:spPr>
          <a:xfrm>
            <a:off x="5088775" y="2413525"/>
            <a:ext cx="3331443" cy="25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