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50" r:id="rId2"/>
    <p:sldMasterId id="2147483775" r:id="rId3"/>
  </p:sldMasterIdLst>
  <p:notesMasterIdLst>
    <p:notesMasterId r:id="rId50"/>
  </p:notesMasterIdLst>
  <p:sldIdLst>
    <p:sldId id="572" r:id="rId4"/>
    <p:sldId id="651" r:id="rId5"/>
    <p:sldId id="756" r:id="rId6"/>
    <p:sldId id="758" r:id="rId7"/>
    <p:sldId id="710" r:id="rId8"/>
    <p:sldId id="816" r:id="rId9"/>
    <p:sldId id="815" r:id="rId10"/>
    <p:sldId id="817" r:id="rId11"/>
    <p:sldId id="753" r:id="rId12"/>
    <p:sldId id="768" r:id="rId13"/>
    <p:sldId id="712" r:id="rId14"/>
    <p:sldId id="747" r:id="rId15"/>
    <p:sldId id="714" r:id="rId16"/>
    <p:sldId id="765" r:id="rId17"/>
    <p:sldId id="746" r:id="rId18"/>
    <p:sldId id="754" r:id="rId19"/>
    <p:sldId id="760" r:id="rId20"/>
    <p:sldId id="818" r:id="rId21"/>
    <p:sldId id="720" r:id="rId22"/>
    <p:sldId id="749" r:id="rId23"/>
    <p:sldId id="820" r:id="rId24"/>
    <p:sldId id="821" r:id="rId25"/>
    <p:sldId id="822" r:id="rId26"/>
    <p:sldId id="823" r:id="rId27"/>
    <p:sldId id="824" r:id="rId28"/>
    <p:sldId id="825" r:id="rId29"/>
    <p:sldId id="826" r:id="rId30"/>
    <p:sldId id="827" r:id="rId31"/>
    <p:sldId id="845" r:id="rId32"/>
    <p:sldId id="829" r:id="rId33"/>
    <p:sldId id="830" r:id="rId34"/>
    <p:sldId id="846" r:id="rId35"/>
    <p:sldId id="831" r:id="rId36"/>
    <p:sldId id="832" r:id="rId37"/>
    <p:sldId id="833" r:id="rId38"/>
    <p:sldId id="834" r:id="rId39"/>
    <p:sldId id="835" r:id="rId40"/>
    <p:sldId id="836" r:id="rId41"/>
    <p:sldId id="837" r:id="rId42"/>
    <p:sldId id="838" r:id="rId43"/>
    <p:sldId id="839" r:id="rId44"/>
    <p:sldId id="840" r:id="rId45"/>
    <p:sldId id="841" r:id="rId46"/>
    <p:sldId id="842" r:id="rId47"/>
    <p:sldId id="843" r:id="rId48"/>
    <p:sldId id="844" r:id="rId4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7" autoAdjust="0"/>
    <p:restoredTop sz="77068" autoAdjust="0"/>
  </p:normalViewPr>
  <p:slideViewPr>
    <p:cSldViewPr snapToGrid="0">
      <p:cViewPr varScale="1">
        <p:scale>
          <a:sx n="86" d="100"/>
          <a:sy n="86" d="100"/>
        </p:scale>
        <p:origin x="15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B25B7-F0B3-4D1D-916E-A0561D006DA9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1DE1E-27B5-45BE-9F5F-ED7EB5D216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36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1995_en_informatique" TargetMode="External"/><Relationship Id="rId3" Type="http://schemas.openxmlformats.org/officeDocument/2006/relationships/hyperlink" Target="https://fr.wikipedia.org/wiki/Syst%C3%A8me_de_gestion_de_base_de_donn%C3%A9es" TargetMode="External"/><Relationship Id="rId7" Type="http://schemas.openxmlformats.org/officeDocument/2006/relationships/hyperlink" Target="https://fr.wikipedia.org/wiki/1985_en_informatiqu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fr.wikipedia.org/wiki/Michael_Stonebraker" TargetMode="External"/><Relationship Id="rId5" Type="http://schemas.openxmlformats.org/officeDocument/2006/relationships/hyperlink" Target="https://fr.wikipedia.org/wiki/Ingres_(base_de_donn%C3%A9es)#cite_note-1" TargetMode="External"/><Relationship Id="rId4" Type="http://schemas.openxmlformats.org/officeDocument/2006/relationships/hyperlink" Target="https://fr.wikipedia.org/wiki/Base_de_donn%C3%A9es_relationnelle" TargetMode="External"/><Relationship Id="rId9" Type="http://schemas.openxmlformats.org/officeDocument/2006/relationships/hyperlink" Target="https://fr.wikipedia.org/wiki/PostgreSQL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39858-3844-464E-8917-CC906A1DF5C8}" type="slidenum">
              <a:rPr lang="fr-FR">
                <a:solidFill>
                  <a:prstClr val="black"/>
                </a:solidFill>
              </a:rPr>
              <a:pPr/>
              <a:t>1</a:t>
            </a:fld>
            <a:endParaRPr lang="fr-F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064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Schedule is serial if</a:t>
            </a:r>
            <a:r>
              <a:rPr lang="en-US" baseline="0" dirty="0"/>
              <a:t> it</a:t>
            </a:r>
            <a:r>
              <a:rPr lang="en-US" dirty="0"/>
              <a:t> reflects a serial execution.</a:t>
            </a:r>
          </a:p>
          <a:p>
            <a:r>
              <a:rPr lang="en-US" dirty="0"/>
              <a:t>In this example, two serial schedules are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FCCEE3-F38F-4B4F-9D50-01CC293E62D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465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Schedule is serial if</a:t>
            </a:r>
            <a:r>
              <a:rPr lang="en-US" baseline="0" dirty="0"/>
              <a:t> it</a:t>
            </a:r>
            <a:r>
              <a:rPr lang="en-US" dirty="0"/>
              <a:t> reflects a serial execution.</a:t>
            </a:r>
          </a:p>
          <a:p>
            <a:r>
              <a:rPr lang="en-US" dirty="0"/>
              <a:t>In this example, two serial schedules are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FCCEE3-F38F-4B4F-9D50-01CC293E62D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558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</a:rPr>
              <a:t>Reminder: why do we want interleaving? For performance.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A43BA1-80BC-9C41-8D3D-9EBC1E26AC68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84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serializable but not conflict-serializable:</a:t>
            </a:r>
            <a:br>
              <a:rPr lang="en-US" dirty="0"/>
            </a:br>
            <a:r>
              <a:rPr lang="en-US" dirty="0"/>
              <a:t>W1(X,</a:t>
            </a:r>
            <a:r>
              <a:rPr lang="en-US" baseline="0" dirty="0"/>
              <a:t> 0); W2(X, 0); R1(X); R2(X)</a:t>
            </a:r>
          </a:p>
          <a:p>
            <a:endParaRPr lang="en-US" baseline="0" dirty="0"/>
          </a:p>
          <a:p>
            <a:r>
              <a:rPr lang="en-US" dirty="0"/>
              <a:t>is the</a:t>
            </a:r>
            <a:r>
              <a:rPr lang="en-US" baseline="0" dirty="0"/>
              <a:t> same as the serial schedule</a:t>
            </a:r>
            <a:br>
              <a:rPr lang="en-US" baseline="0" dirty="0"/>
            </a:br>
            <a:r>
              <a:rPr lang="en-US" baseline="0" dirty="0"/>
              <a:t>W1(X, 0); R1(X); W2(X, 0); R2(X)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FCCEE3-F38F-4B4F-9D50-01CC293E62D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358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</a:rPr>
              <a:t>Arrow: two transactions, same element, at least one action is a write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33462C-83B6-9741-97F5-B759970600C3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14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Stopped here 16au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FCCEE3-F38F-4B4F-9D50-01CC293E62D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450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E67663-2698-934C-B9C2-1E9C65E4648A}" type="slidenum">
              <a:rPr lang="en-US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39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Ingres</a:t>
            </a:r>
            <a:r>
              <a:rPr lang="fr-FR" dirty="0"/>
              <a:t> ou </a:t>
            </a:r>
            <a:r>
              <a:rPr lang="fr-FR" b="1" dirty="0" err="1"/>
              <a:t>Actian</a:t>
            </a:r>
            <a:r>
              <a:rPr lang="fr-FR" b="1" dirty="0"/>
              <a:t> </a:t>
            </a:r>
            <a:r>
              <a:rPr lang="fr-FR" dirty="0"/>
              <a:t>est un </a:t>
            </a:r>
            <a:r>
              <a:rPr lang="fr-FR" dirty="0">
                <a:hlinkClick r:id="rId3" tooltip="Système de gestion de base de données"/>
              </a:rPr>
              <a:t>système de gestion de base de données</a:t>
            </a:r>
            <a:r>
              <a:rPr lang="fr-FR" dirty="0"/>
              <a:t> (SGBD) </a:t>
            </a:r>
            <a:r>
              <a:rPr lang="fr-FR" dirty="0">
                <a:hlinkClick r:id="rId4" tooltip="Base de données relationnelle"/>
              </a:rPr>
              <a:t>relationnel</a:t>
            </a:r>
            <a:r>
              <a:rPr lang="fr-FR" dirty="0"/>
              <a:t>. Ingres signifie : </a:t>
            </a:r>
            <a:r>
              <a:rPr lang="fr-FR" b="1" dirty="0" err="1"/>
              <a:t>IN</a:t>
            </a:r>
            <a:r>
              <a:rPr lang="fr-FR" dirty="0" err="1"/>
              <a:t>telligent</a:t>
            </a:r>
            <a:r>
              <a:rPr lang="fr-FR" dirty="0"/>
              <a:t> </a:t>
            </a:r>
            <a:r>
              <a:rPr lang="fr-FR" b="1" dirty="0" err="1"/>
              <a:t>G</a:t>
            </a:r>
            <a:r>
              <a:rPr lang="fr-FR" dirty="0" err="1"/>
              <a:t>raphic</a:t>
            </a:r>
            <a:r>
              <a:rPr lang="fr-FR" dirty="0"/>
              <a:t> </a:t>
            </a:r>
            <a:r>
              <a:rPr lang="fr-FR" b="1" dirty="0" err="1"/>
              <a:t>RE</a:t>
            </a:r>
            <a:r>
              <a:rPr lang="fr-FR" dirty="0" err="1"/>
              <a:t>lational</a:t>
            </a:r>
            <a:r>
              <a:rPr lang="fr-FR" dirty="0"/>
              <a:t> </a:t>
            </a:r>
            <a:r>
              <a:rPr lang="fr-FR" b="1" dirty="0"/>
              <a:t>S</a:t>
            </a:r>
            <a:r>
              <a:rPr lang="fr-FR" dirty="0"/>
              <a:t>ystem</a:t>
            </a:r>
            <a:r>
              <a:rPr lang="fr-FR" baseline="30000" dirty="0">
                <a:hlinkClick r:id="rId5"/>
              </a:rPr>
              <a:t>1</a:t>
            </a:r>
            <a:r>
              <a:rPr lang="fr-FR" dirty="0"/>
              <a:t>.</a:t>
            </a:r>
          </a:p>
          <a:p>
            <a:r>
              <a:rPr lang="fr-FR" dirty="0"/>
              <a:t>Son concepteur, </a:t>
            </a:r>
            <a:r>
              <a:rPr lang="fr-FR" dirty="0">
                <a:hlinkClick r:id="rId6" tooltip="Michael Stonebraker"/>
              </a:rPr>
              <a:t>Michael </a:t>
            </a:r>
            <a:r>
              <a:rPr lang="fr-FR" dirty="0" err="1">
                <a:hlinkClick r:id="rId6" tooltip="Michael Stonebraker"/>
              </a:rPr>
              <a:t>Stonebraker</a:t>
            </a:r>
            <a:r>
              <a:rPr lang="fr-FR" dirty="0"/>
              <a:t>, décida de recommencer le développement à partir de zéro en </a:t>
            </a:r>
            <a:r>
              <a:rPr lang="fr-FR" dirty="0">
                <a:hlinkClick r:id="rId7" tooltip="1985 en informatique"/>
              </a:rPr>
              <a:t>1985</a:t>
            </a:r>
            <a:r>
              <a:rPr lang="fr-FR" dirty="0"/>
              <a:t>, mais en continuant à développer les idées d’Ingres. Il se lança dans un projet </a:t>
            </a:r>
            <a:r>
              <a:rPr lang="fr-FR" i="1" dirty="0"/>
              <a:t>post-Ingres</a:t>
            </a:r>
            <a:r>
              <a:rPr lang="fr-FR" dirty="0"/>
              <a:t>, qui fut d'abord nommé </a:t>
            </a:r>
            <a:r>
              <a:rPr lang="fr-FR" dirty="0" err="1"/>
              <a:t>Postgres</a:t>
            </a:r>
            <a:r>
              <a:rPr lang="fr-FR" dirty="0"/>
              <a:t>, puis, à partir de </a:t>
            </a:r>
            <a:r>
              <a:rPr lang="fr-FR" dirty="0">
                <a:hlinkClick r:id="rId8" tooltip="1995 en informatique"/>
              </a:rPr>
              <a:t>1995</a:t>
            </a:r>
            <a:r>
              <a:rPr lang="fr-FR" dirty="0"/>
              <a:t>, </a:t>
            </a:r>
            <a:r>
              <a:rPr lang="fr-FR" dirty="0">
                <a:hlinkClick r:id="rId9" tooltip="PostgreSQL"/>
              </a:rPr>
              <a:t>PostgreSQL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1DE1E-27B5-45BE-9F5F-ED7EB5D2162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787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1DE1E-27B5-45BE-9F5F-ED7EB5D2162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876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i="1" dirty="0"/>
              <a:t>REVOKE permet</a:t>
            </a:r>
            <a:r>
              <a:rPr lang="fr-FR" dirty="0"/>
              <a:t> de révoquer - supprimer - des privilèges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1DE1E-27B5-45BE-9F5F-ED7EB5D2162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942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Antérieur de données est resauté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1DE1E-27B5-45BE-9F5F-ED7EB5D2162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259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• Cohérence: La cohérence exige que la somme de A et B ne change pas suite à </a:t>
            </a:r>
          </a:p>
          <a:p>
            <a:r>
              <a:rPr lang="fr-FR" dirty="0"/>
              <a:t>l’exécution de la transaction.</a:t>
            </a:r>
          </a:p>
          <a:p>
            <a:endParaRPr lang="fr-FR" dirty="0"/>
          </a:p>
          <a:p>
            <a:r>
              <a:rPr lang="fr-FR" dirty="0"/>
              <a:t>A cause de l’échec, l’état du système ne reflète plus la réalité du </a:t>
            </a:r>
          </a:p>
          <a:p>
            <a:r>
              <a:rPr lang="fr-FR" dirty="0"/>
              <a:t>monde que la base de données est censée capturer.</a:t>
            </a:r>
          </a:p>
          <a:p>
            <a:r>
              <a:rPr lang="fr-FR" dirty="0"/>
              <a:t>La propriété de durabilité garantit qu’une fois la transaction terminée avec succès, </a:t>
            </a:r>
          </a:p>
          <a:p>
            <a:r>
              <a:rPr lang="fr-FR" dirty="0"/>
              <a:t>toutes les modifications doivent persister.</a:t>
            </a:r>
          </a:p>
          <a:p>
            <a:endParaRPr lang="fr-FR" dirty="0"/>
          </a:p>
          <a:p>
            <a:r>
              <a:rPr lang="fr-FR" dirty="0"/>
              <a:t> l’exécution de plusieurs transactions de manière concurrente (en </a:t>
            </a:r>
          </a:p>
          <a:p>
            <a:r>
              <a:rPr lang="fr-FR" dirty="0"/>
              <a:t>parallèle) peut entrainer une interférence indésirable, provoquant l’incohérence des </a:t>
            </a:r>
          </a:p>
          <a:p>
            <a:r>
              <a:rPr lang="fr-FR" dirty="0"/>
              <a:t>données.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1DE1E-27B5-45BE-9F5F-ED7EB5D2162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291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Vous pouvez ajouter le mot-clé facultatif NOWAIT  à la fin de la clause FOR UPDATE</a:t>
            </a:r>
          </a:p>
          <a:p>
            <a:r>
              <a:rPr lang="fr-FR" dirty="0"/>
              <a:t>pour indiquer au serveur Oracle de ne pas attendre si la table a été verrouillée par un </a:t>
            </a:r>
          </a:p>
          <a:p>
            <a:r>
              <a:rPr lang="fr-FR" dirty="0"/>
              <a:t>autre utilisateur. Dans ce cas, le programme ou l'environnement SQL </a:t>
            </a:r>
            <a:r>
              <a:rPr lang="fr-FR" dirty="0" err="1"/>
              <a:t>Developer</a:t>
            </a:r>
            <a:endParaRPr lang="fr-FR" dirty="0"/>
          </a:p>
          <a:p>
            <a:r>
              <a:rPr lang="fr-FR" dirty="0"/>
              <a:t>reprend immédiatement le contrôle de sorte que vous puissiez effectuer d'autres </a:t>
            </a:r>
          </a:p>
          <a:p>
            <a:r>
              <a:rPr lang="fr-FR" dirty="0"/>
              <a:t>tâches ou simplement patienter un peu avant de réessayer. En l'absence de la clause </a:t>
            </a:r>
          </a:p>
          <a:p>
            <a:r>
              <a:rPr lang="fr-FR" dirty="0"/>
              <a:t>NOWAIT, le traitement reste bloqué jusqu'à la mise à disposition de la table </a:t>
            </a:r>
          </a:p>
          <a:p>
            <a:r>
              <a:rPr lang="fr-FR" dirty="0"/>
              <a:t>(libération des verrous externes par l'autre utilisateur via l'exécution d'une </a:t>
            </a:r>
          </a:p>
          <a:p>
            <a:r>
              <a:rPr lang="fr-FR" dirty="0"/>
              <a:t>commande COMMIT  ou ROLLBACK).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1DE1E-27B5-45BE-9F5F-ED7EB5D2162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614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i="1" dirty="0"/>
              <a:t>REVOKE permet</a:t>
            </a:r>
            <a:r>
              <a:rPr lang="fr-FR" dirty="0"/>
              <a:t> de révoquer - supprimer - des privilèges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1DE1E-27B5-45BE-9F5F-ED7EB5D21626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446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Review: serially (up to everything that we have discussed</a:t>
            </a:r>
            <a:r>
              <a:rPr lang="en-US" baseline="0" dirty="0"/>
              <a:t> so far) it doesn’t guarantee D in acid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FCCEE3-F38F-4B4F-9D50-01CC293E62D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528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57781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Rémi BACHELET – Ecole Centrale de Lille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12EB-232D-4E0D-973D-8286B30F28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74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Rémi BACHELET – Ecole Centrale de Lille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12EB-232D-4E0D-973D-8286B30F28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79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Rémi BACHELET – Ecole Centrale de Lille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12EB-232D-4E0D-973D-8286B30F28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747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Rémi BACHELET – Ecole Centrale de Lille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12EB-232D-4E0D-973D-8286B30F28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588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Rémi BACHELET – Ecole Centrale de Lille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12EB-232D-4E0D-973D-8286B30F28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150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70880" cy="1143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idx="10"/>
          </p:nvPr>
        </p:nvSpPr>
        <p:spPr>
          <a:xfrm>
            <a:off x="608641" y="6247376"/>
            <a:ext cx="2837760" cy="47237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defTabSz="41477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defRPr/>
            </a:pPr>
            <a:endParaRPr lang="en-GB">
              <a:solidFill>
                <a:srgbClr val="0000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1"/>
          </p:nvPr>
        </p:nvSpPr>
        <p:spPr>
          <a:xfrm>
            <a:off x="4170240" y="6247376"/>
            <a:ext cx="3863040" cy="47237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defTabSz="41477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defRPr/>
            </a:pPr>
            <a:r>
              <a:rPr lang="en-GB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Rémi BACHELET – Ecole Centrale de Lille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2"/>
          </p:nvPr>
        </p:nvSpPr>
        <p:spPr>
          <a:xfrm>
            <a:off x="8741761" y="6247376"/>
            <a:ext cx="2837760" cy="4723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414772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fld id="{88966463-C327-4822-875B-4DF4B1BCC6FE}" type="slidenum">
              <a:rPr lang="en-GB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 defTabSz="414772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t>‹N°›</a:t>
            </a:fld>
            <a:endParaRPr lang="en-GB">
              <a:solidFill>
                <a:srgbClr val="0000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0807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prstClr val="black"/>
                </a:solidFill>
              </a:rPr>
              <a:t>CSE 344 - 2017au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9C1DF-ADE8-E141-85DE-E4EC63AEC35E}" type="slidenum">
              <a:rPr lang="en-US">
                <a:solidFill>
                  <a:prstClr val="black"/>
                </a:solidFill>
              </a:rPr>
              <a:pPr>
                <a:defRPr/>
              </a:pPr>
              <a:t>‹N°›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200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prstClr val="black"/>
                </a:solidFill>
              </a:rPr>
              <a:t>CSE 344 - 2017au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96993-A144-1A44-B596-5F476C9657F3}" type="slidenum">
              <a:rPr lang="en-US">
                <a:solidFill>
                  <a:prstClr val="black"/>
                </a:solidFill>
              </a:rPr>
              <a:pPr>
                <a:defRPr/>
              </a:pPr>
              <a:t>‹N°›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967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prstClr val="black"/>
                </a:solidFill>
              </a:rPr>
              <a:t>CSE 344 - 2017au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D3BEB-DACA-4C48-A402-C77ABF9100BE}" type="slidenum">
              <a:rPr lang="en-US">
                <a:solidFill>
                  <a:prstClr val="black"/>
                </a:solidFill>
              </a:rPr>
              <a:pPr>
                <a:defRPr/>
              </a:pPr>
              <a:t>‹N°›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46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prstClr val="black"/>
                </a:solidFill>
              </a:rPr>
              <a:t>CSE 344 - 2017au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02FBB-E99D-1845-8979-5BB074B55A22}" type="slidenum">
              <a:rPr lang="en-US">
                <a:solidFill>
                  <a:prstClr val="black"/>
                </a:solidFill>
              </a:rPr>
              <a:pPr>
                <a:defRPr/>
              </a:pPr>
              <a:t>‹N°›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49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4917" y="333375"/>
            <a:ext cx="11377083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0" y="1981201"/>
            <a:ext cx="10363201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629401"/>
            <a:ext cx="5185834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prstClr val="black"/>
                </a:solidFill>
              </a:rPr>
              <a:t>Rémi BACHELET – Ecole Centrale de Lille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684000" y="6597650"/>
            <a:ext cx="508000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53A7D88-910A-4E21-A24F-B2A4EA1C4E1F}" type="slidenum">
              <a:rPr lang="fr-FR">
                <a:solidFill>
                  <a:prstClr val="black"/>
                </a:solidFill>
              </a:rPr>
              <a:pPr/>
              <a:t>‹N°›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8985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prstClr val="black"/>
                </a:solidFill>
              </a:rPr>
              <a:t>CSE 344 - 2017au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397F9-6F06-BE43-972E-E4D948CE8B37}" type="slidenum">
              <a:rPr lang="en-US">
                <a:solidFill>
                  <a:prstClr val="black"/>
                </a:solidFill>
              </a:rPr>
              <a:pPr>
                <a:defRPr/>
              </a:pPr>
              <a:t>‹N°›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415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prstClr val="black"/>
                </a:solidFill>
              </a:rPr>
              <a:t>CSE 344 - 2017au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92C81-7BB1-DF41-862F-6C5449C5FAEF}" type="slidenum">
              <a:rPr lang="en-US">
                <a:solidFill>
                  <a:prstClr val="black"/>
                </a:solidFill>
              </a:rPr>
              <a:pPr>
                <a:defRPr/>
              </a:pPr>
              <a:t>‹N°›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5406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prstClr val="black"/>
                </a:solidFill>
              </a:rPr>
              <a:t>CSE 344 - 2017au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BD3D1-3A31-9647-8577-8C51F11BD72D}" type="slidenum">
              <a:rPr lang="en-US">
                <a:solidFill>
                  <a:prstClr val="black"/>
                </a:solidFill>
              </a:rPr>
              <a:pPr>
                <a:defRPr/>
              </a:pPr>
              <a:t>‹N°›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31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prstClr val="black"/>
                </a:solidFill>
              </a:rPr>
              <a:t>CSE 344 - 2017au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B92B5-C56A-B645-A88D-FA941689EB45}" type="slidenum">
              <a:rPr lang="en-US">
                <a:solidFill>
                  <a:prstClr val="black"/>
                </a:solidFill>
              </a:rPr>
              <a:pPr>
                <a:defRPr/>
              </a:pPr>
              <a:t>‹N°›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4740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prstClr val="black"/>
                </a:solidFill>
              </a:rPr>
              <a:t>CSE 344 - 2017au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856FA-74EE-BC44-B458-321D6C497F89}" type="slidenum">
              <a:rPr lang="en-US">
                <a:solidFill>
                  <a:prstClr val="black"/>
                </a:solidFill>
              </a:rPr>
              <a:pPr>
                <a:defRPr/>
              </a:pPr>
              <a:t>‹N°›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6226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prstClr val="black"/>
                </a:solidFill>
              </a:rPr>
              <a:t>CSE 344 - 2017au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A3137-07BB-2343-8942-1B616CB5DE48}" type="slidenum">
              <a:rPr lang="en-US">
                <a:solidFill>
                  <a:prstClr val="black"/>
                </a:solidFill>
              </a:rPr>
              <a:pPr>
                <a:defRPr/>
              </a:pPr>
              <a:t>‹N°›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8327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prstClr val="black"/>
                </a:solidFill>
              </a:rPr>
              <a:t>CSE 344 - 2017au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E59E9D-0A85-BB4A-8EB4-FDBB316706AF}" type="slidenum">
              <a:rPr lang="en-US">
                <a:solidFill>
                  <a:prstClr val="black"/>
                </a:solidFill>
              </a:rPr>
              <a:pPr>
                <a:defRPr/>
              </a:pPr>
              <a:t>‹N°›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04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1" cy="14700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49799" indent="0" algn="ctr">
              <a:buNone/>
              <a:defRPr/>
            </a:lvl2pPr>
            <a:lvl3pPr marL="899598" indent="0" algn="ctr">
              <a:buNone/>
              <a:defRPr/>
            </a:lvl3pPr>
            <a:lvl4pPr marL="1349397" indent="0" algn="ctr">
              <a:buNone/>
              <a:defRPr/>
            </a:lvl4pPr>
            <a:lvl5pPr marL="1799196" indent="0" algn="ctr">
              <a:buNone/>
              <a:defRPr/>
            </a:lvl5pPr>
            <a:lvl6pPr marL="2248995" indent="0" algn="ctr">
              <a:buNone/>
              <a:defRPr/>
            </a:lvl6pPr>
            <a:lvl7pPr marL="2698794" indent="0" algn="ctr">
              <a:buNone/>
              <a:defRPr/>
            </a:lvl7pPr>
            <a:lvl8pPr marL="3148594" indent="0" algn="ctr">
              <a:buNone/>
              <a:defRPr/>
            </a:lvl8pPr>
            <a:lvl9pPr marL="3598393" indent="0" algn="ctr">
              <a:buNone/>
              <a:defRPr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567585" y="6400800"/>
            <a:ext cx="62441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2B627-3B51-48A8-90F1-F03C25F1F799}" type="slidenum">
              <a:rPr lang="fr-FR">
                <a:solidFill>
                  <a:prstClr val="black"/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" y="6597650"/>
            <a:ext cx="1488018" cy="260350"/>
          </a:xfrm>
          <a:prstGeom prst="rect">
            <a:avLst/>
          </a:prstGeo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fr-FR">
                <a:solidFill>
                  <a:prstClr val="black"/>
                </a:solidFill>
              </a:rPr>
              <a:t>Rémi BACHELET – Ecole Centrale de Lille</a:t>
            </a:r>
            <a:endParaRPr lang="fr-FR" sz="1377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14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Rémi BACHELET – Ecole Centrale de Lille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12EB-232D-4E0D-973D-8286B30F28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43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Rémi BACHELET – Ecole Centrale de Lille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12EB-232D-4E0D-973D-8286B30F28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71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Rémi BACHELET – Ecole Centrale de Lille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12EB-232D-4E0D-973D-8286B30F28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40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Rémi BACHELET – Ecole Centrale de Lille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12EB-232D-4E0D-973D-8286B30F28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03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Rémi BACHELET – Ecole Centrale de Lille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12EB-232D-4E0D-973D-8286B30F28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67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Rémi BACHELET – Ecole Centrale de Lille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12EB-232D-4E0D-973D-8286B30F28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79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068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hf hdr="0" ftr="0" dt="0"/>
  <p:txStyles>
    <p:titleStyle>
      <a:lvl1pPr algn="l" defTabSz="880750" rtl="0" eaLnBrk="1" latinLnBrk="0" hangingPunct="1">
        <a:lnSpc>
          <a:spcPct val="90000"/>
        </a:lnSpc>
        <a:spcBef>
          <a:spcPct val="0"/>
        </a:spcBef>
        <a:buNone/>
        <a:defRPr sz="42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0188" indent="-220188" algn="l" defTabSz="880750" rtl="0" eaLnBrk="1" latinLnBrk="0" hangingPunct="1">
        <a:lnSpc>
          <a:spcPct val="90000"/>
        </a:lnSpc>
        <a:spcBef>
          <a:spcPts val="963"/>
        </a:spcBef>
        <a:buFont typeface="Arial" panose="020B0604020202020204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1pPr>
      <a:lvl2pPr marL="660563" indent="-220188" algn="l" defTabSz="88075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2312" kern="1200">
          <a:solidFill>
            <a:schemeClr val="tx1"/>
          </a:solidFill>
          <a:latin typeface="+mn-lt"/>
          <a:ea typeface="+mn-ea"/>
          <a:cs typeface="+mn-cs"/>
        </a:defRPr>
      </a:lvl2pPr>
      <a:lvl3pPr marL="1100938" indent="-220188" algn="l" defTabSz="88075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926" kern="1200">
          <a:solidFill>
            <a:schemeClr val="tx1"/>
          </a:solidFill>
          <a:latin typeface="+mn-lt"/>
          <a:ea typeface="+mn-ea"/>
          <a:cs typeface="+mn-cs"/>
        </a:defRPr>
      </a:lvl3pPr>
      <a:lvl4pPr marL="1541313" indent="-220188" algn="l" defTabSz="88075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4" kern="1200">
          <a:solidFill>
            <a:schemeClr val="tx1"/>
          </a:solidFill>
          <a:latin typeface="+mn-lt"/>
          <a:ea typeface="+mn-ea"/>
          <a:cs typeface="+mn-cs"/>
        </a:defRPr>
      </a:lvl4pPr>
      <a:lvl5pPr marL="1981688" indent="-220188" algn="l" defTabSz="88075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4" kern="1200">
          <a:solidFill>
            <a:schemeClr val="tx1"/>
          </a:solidFill>
          <a:latin typeface="+mn-lt"/>
          <a:ea typeface="+mn-ea"/>
          <a:cs typeface="+mn-cs"/>
        </a:defRPr>
      </a:lvl5pPr>
      <a:lvl6pPr marL="2422063" indent="-220188" algn="l" defTabSz="88075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4" kern="1200">
          <a:solidFill>
            <a:schemeClr val="tx1"/>
          </a:solidFill>
          <a:latin typeface="+mn-lt"/>
          <a:ea typeface="+mn-ea"/>
          <a:cs typeface="+mn-cs"/>
        </a:defRPr>
      </a:lvl6pPr>
      <a:lvl7pPr marL="2862438" indent="-220188" algn="l" defTabSz="88075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4" kern="1200">
          <a:solidFill>
            <a:schemeClr val="tx1"/>
          </a:solidFill>
          <a:latin typeface="+mn-lt"/>
          <a:ea typeface="+mn-ea"/>
          <a:cs typeface="+mn-cs"/>
        </a:defRPr>
      </a:lvl7pPr>
      <a:lvl8pPr marL="3302813" indent="-220188" algn="l" defTabSz="88075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4" kern="1200">
          <a:solidFill>
            <a:schemeClr val="tx1"/>
          </a:solidFill>
          <a:latin typeface="+mn-lt"/>
          <a:ea typeface="+mn-ea"/>
          <a:cs typeface="+mn-cs"/>
        </a:defRPr>
      </a:lvl8pPr>
      <a:lvl9pPr marL="3743188" indent="-220188" algn="l" defTabSz="88075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80750" rtl="0" eaLnBrk="1" latinLnBrk="0" hangingPunct="1">
        <a:defRPr sz="1734" kern="1200">
          <a:solidFill>
            <a:schemeClr val="tx1"/>
          </a:solidFill>
          <a:latin typeface="+mn-lt"/>
          <a:ea typeface="+mn-ea"/>
          <a:cs typeface="+mn-cs"/>
        </a:defRPr>
      </a:lvl1pPr>
      <a:lvl2pPr marL="440375" algn="l" defTabSz="880750" rtl="0" eaLnBrk="1" latinLnBrk="0" hangingPunct="1">
        <a:defRPr sz="1734" kern="1200">
          <a:solidFill>
            <a:schemeClr val="tx1"/>
          </a:solidFill>
          <a:latin typeface="+mn-lt"/>
          <a:ea typeface="+mn-ea"/>
          <a:cs typeface="+mn-cs"/>
        </a:defRPr>
      </a:lvl2pPr>
      <a:lvl3pPr marL="880750" algn="l" defTabSz="880750" rtl="0" eaLnBrk="1" latinLnBrk="0" hangingPunct="1">
        <a:defRPr sz="1734" kern="1200">
          <a:solidFill>
            <a:schemeClr val="tx1"/>
          </a:solidFill>
          <a:latin typeface="+mn-lt"/>
          <a:ea typeface="+mn-ea"/>
          <a:cs typeface="+mn-cs"/>
        </a:defRPr>
      </a:lvl3pPr>
      <a:lvl4pPr marL="1321125" algn="l" defTabSz="880750" rtl="0" eaLnBrk="1" latinLnBrk="0" hangingPunct="1">
        <a:defRPr sz="1734" kern="1200">
          <a:solidFill>
            <a:schemeClr val="tx1"/>
          </a:solidFill>
          <a:latin typeface="+mn-lt"/>
          <a:ea typeface="+mn-ea"/>
          <a:cs typeface="+mn-cs"/>
        </a:defRPr>
      </a:lvl4pPr>
      <a:lvl5pPr marL="1761500" algn="l" defTabSz="880750" rtl="0" eaLnBrk="1" latinLnBrk="0" hangingPunct="1">
        <a:defRPr sz="1734" kern="1200">
          <a:solidFill>
            <a:schemeClr val="tx1"/>
          </a:solidFill>
          <a:latin typeface="+mn-lt"/>
          <a:ea typeface="+mn-ea"/>
          <a:cs typeface="+mn-cs"/>
        </a:defRPr>
      </a:lvl5pPr>
      <a:lvl6pPr marL="2201875" algn="l" defTabSz="880750" rtl="0" eaLnBrk="1" latinLnBrk="0" hangingPunct="1">
        <a:defRPr sz="1734" kern="1200">
          <a:solidFill>
            <a:schemeClr val="tx1"/>
          </a:solidFill>
          <a:latin typeface="+mn-lt"/>
          <a:ea typeface="+mn-ea"/>
          <a:cs typeface="+mn-cs"/>
        </a:defRPr>
      </a:lvl6pPr>
      <a:lvl7pPr marL="2642250" algn="l" defTabSz="880750" rtl="0" eaLnBrk="1" latinLnBrk="0" hangingPunct="1">
        <a:defRPr sz="1734" kern="1200">
          <a:solidFill>
            <a:schemeClr val="tx1"/>
          </a:solidFill>
          <a:latin typeface="+mn-lt"/>
          <a:ea typeface="+mn-ea"/>
          <a:cs typeface="+mn-cs"/>
        </a:defRPr>
      </a:lvl7pPr>
      <a:lvl8pPr marL="3082625" algn="l" defTabSz="880750" rtl="0" eaLnBrk="1" latinLnBrk="0" hangingPunct="1">
        <a:defRPr sz="1734" kern="1200">
          <a:solidFill>
            <a:schemeClr val="tx1"/>
          </a:solidFill>
          <a:latin typeface="+mn-lt"/>
          <a:ea typeface="+mn-ea"/>
          <a:cs typeface="+mn-cs"/>
        </a:defRPr>
      </a:lvl8pPr>
      <a:lvl9pPr marL="3523000" algn="l" defTabSz="880750" rtl="0" eaLnBrk="1" latinLnBrk="0" hangingPunct="1">
        <a:defRPr sz="17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Rémi BACHELET – Ecole Centrale de Lille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C12EB-232D-4E0D-973D-8286B30F28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5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/>
                <a:cs typeface="Arial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60800" y="6248400"/>
            <a:ext cx="447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/>
                <a:cs typeface="Arial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solidFill>
                  <a:prstClr val="black"/>
                </a:solidFill>
              </a:rPr>
              <a:t>CSE 344 - 2017au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/>
                <a:cs typeface="Arial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7EA134-B07E-5B4A-A29A-66AD8DF41F46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2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/>
          <a:ea typeface="ＭＳ Ｐゴシック" charset="-128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943" y="3688088"/>
            <a:ext cx="12246591" cy="24292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40943" y="0"/>
            <a:ext cx="12232943" cy="3681999"/>
          </a:xfrm>
          <a:prstGeom prst="rect">
            <a:avLst/>
          </a:prstGeom>
          <a:solidFill>
            <a:srgbClr val="283E5C"/>
          </a:solidFill>
        </p:spPr>
        <p:txBody>
          <a:bodyPr lIns="0" tIns="0" rIns="0" bIns="0">
            <a:noAutofit/>
          </a:bodyPr>
          <a:lstStyle/>
          <a:p>
            <a:endParaRPr lang="fr-FR" sz="54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5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endParaRPr lang="fr-FR" sz="44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4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4000" dirty="0">
                <a:solidFill>
                  <a:prstClr val="whit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Cours 2</a:t>
            </a:r>
          </a:p>
          <a:p>
            <a:pPr algn="ctr"/>
            <a:r>
              <a:rPr lang="fr-FR" sz="3600" dirty="0">
                <a:solidFill>
                  <a:prstClr val="whit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   La Gestion des Transactions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525" y="6133051"/>
            <a:ext cx="12211050" cy="7334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3688088"/>
            <a:ext cx="3916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whit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BDA </a:t>
            </a:r>
          </a:p>
          <a:p>
            <a:r>
              <a:rPr lang="fr-FR" dirty="0">
                <a:solidFill>
                  <a:prstClr val="whit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Master GL/RT  - 2019- 2020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51747" y="5804663"/>
            <a:ext cx="2085832" cy="312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OUARED Abdelkader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3A7D88-910A-4E21-A24F-B2A4EA1C4E1F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1174007" y="5828483"/>
            <a:ext cx="2867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OUARED Abdelkader, UIK </a:t>
            </a:r>
          </a:p>
        </p:txBody>
      </p:sp>
    </p:spTree>
    <p:extLst>
      <p:ext uri="{BB962C8B-B14F-4D97-AF65-F5344CB8AC3E}">
        <p14:creationId xmlns:p14="http://schemas.microsoft.com/office/powerpoint/2010/main" val="1488674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72" y="-27150"/>
            <a:ext cx="12194272" cy="1228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383" y="179507"/>
            <a:ext cx="11782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prstClr val="whit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Propriétés des Transaction ACID</a:t>
            </a:r>
          </a:p>
        </p:txBody>
      </p:sp>
      <p:sp>
        <p:nvSpPr>
          <p:cNvPr id="4" name="Rectangle 3"/>
          <p:cNvSpPr/>
          <p:nvPr/>
        </p:nvSpPr>
        <p:spPr>
          <a:xfrm>
            <a:off x="753372" y="1530643"/>
            <a:ext cx="106004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>
                <a:latin typeface="Times" panose="02020603050405020304" pitchFamily="18" charset="0"/>
                <a:cs typeface="Times" panose="02020603050405020304" pitchFamily="18" charset="0"/>
              </a:rPr>
              <a:t>Atomicité: </a:t>
            </a:r>
            <a:r>
              <a:rPr lang="fr-FR" sz="2800" dirty="0">
                <a:latin typeface="Times" panose="02020603050405020304" pitchFamily="18" charset="0"/>
                <a:cs typeface="Times" panose="02020603050405020304" pitchFamily="18" charset="0"/>
              </a:rPr>
              <a:t>Le fait qu’une transaction est indivisible, elle doit s’exécuter entièrement  ou pas du tout</a:t>
            </a:r>
          </a:p>
        </p:txBody>
      </p:sp>
      <p:sp>
        <p:nvSpPr>
          <p:cNvPr id="9" name="Rectangle 8"/>
          <p:cNvSpPr/>
          <p:nvPr/>
        </p:nvSpPr>
        <p:spPr>
          <a:xfrm>
            <a:off x="804962" y="3132631"/>
            <a:ext cx="100814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>
                <a:latin typeface="Times" panose="02020603050405020304" pitchFamily="18" charset="0"/>
                <a:cs typeface="Times" panose="02020603050405020304" pitchFamily="18" charset="0"/>
              </a:rPr>
              <a:t>Cohérence: </a:t>
            </a:r>
            <a:r>
              <a:rPr lang="fr-FR" sz="2800" dirty="0">
                <a:latin typeface="Times" panose="02020603050405020304" pitchFamily="18" charset="0"/>
                <a:cs typeface="Times" panose="02020603050405020304" pitchFamily="18" charset="0"/>
              </a:rPr>
              <a:t>Une transaction doit préserver la cohérence de la base de données. </a:t>
            </a:r>
          </a:p>
          <a:p>
            <a:r>
              <a:rPr lang="fr-FR" sz="2800" dirty="0">
                <a:latin typeface="Times" panose="02020603050405020304" pitchFamily="18" charset="0"/>
                <a:cs typeface="Times" panose="02020603050405020304" pitchFamily="18" charset="0"/>
              </a:rPr>
              <a:t>    -  contraintes d’intégrités  </a:t>
            </a:r>
          </a:p>
          <a:p>
            <a:r>
              <a:rPr lang="fr-FR" sz="2800" dirty="0">
                <a:latin typeface="Times" panose="02020603050405020304" pitchFamily="18" charset="0"/>
                <a:cs typeface="Times" panose="02020603050405020304" pitchFamily="18" charset="0"/>
              </a:rPr>
              <a:t>    -  règles métier définies </a:t>
            </a:r>
          </a:p>
          <a:p>
            <a:r>
              <a:rPr lang="fr-FR" sz="2800" dirty="0">
                <a:latin typeface="Times" panose="02020603050405020304" pitchFamily="18" charset="0"/>
                <a:cs typeface="Times" panose="02020603050405020304" pitchFamily="18" charset="0"/>
              </a:rPr>
              <a:t>    -  règles complexes </a:t>
            </a:r>
          </a:p>
          <a:p>
            <a:r>
              <a:rPr lang="fr-FR" sz="2800" dirty="0">
                <a:latin typeface="Times" panose="02020603050405020304" pitchFamily="18" charset="0"/>
                <a:cs typeface="Times" panose="02020603050405020304" pitchFamily="18" charset="0"/>
              </a:rPr>
              <a:t>    -  responsabilité du développeur/DBA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12EB-232D-4E0D-973D-8286B30F28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89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72" y="-27150"/>
            <a:ext cx="12194272" cy="1228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68111"/>
            <a:ext cx="1204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prstClr val="whit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Propriétés des Transaction ACID</a:t>
            </a:r>
          </a:p>
        </p:txBody>
      </p:sp>
      <p:sp>
        <p:nvSpPr>
          <p:cNvPr id="3" name="Rectangle 2"/>
          <p:cNvSpPr/>
          <p:nvPr/>
        </p:nvSpPr>
        <p:spPr>
          <a:xfrm>
            <a:off x="520946" y="1616068"/>
            <a:ext cx="106747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latin typeface="Times" panose="02020603050405020304" pitchFamily="18" charset="0"/>
                <a:cs typeface="Times" panose="02020603050405020304" pitchFamily="18" charset="0"/>
              </a:rPr>
              <a:t>Isolation: </a:t>
            </a: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Vu qu’une transaction est une unité </a:t>
            </a:r>
            <a:r>
              <a:rPr lang="fr-FR" sz="2400" u="sng" dirty="0">
                <a:latin typeface="Times" panose="02020603050405020304" pitchFamily="18" charset="0"/>
                <a:cs typeface="Times" panose="02020603050405020304" pitchFamily="18" charset="0"/>
              </a:rPr>
              <a:t>indivisible</a:t>
            </a: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, ces actions ne doivent pas </a:t>
            </a:r>
          </a:p>
          <a:p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être séparées par des opérations de base de données ne faisant pas partie de la </a:t>
            </a:r>
          </a:p>
          <a:p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transaction.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pas </a:t>
            </a:r>
            <a:r>
              <a:rPr lang="fr-FR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d’interférence</a:t>
            </a: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 entre les transactions  qui s’exécutent en même temps dans le système</a:t>
            </a:r>
          </a:p>
        </p:txBody>
      </p:sp>
      <p:sp>
        <p:nvSpPr>
          <p:cNvPr id="4" name="Rectangle 3"/>
          <p:cNvSpPr/>
          <p:nvPr/>
        </p:nvSpPr>
        <p:spPr>
          <a:xfrm>
            <a:off x="520945" y="3801543"/>
            <a:ext cx="1117374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latin typeface="Times" panose="02020603050405020304" pitchFamily="18" charset="0"/>
                <a:cs typeface="Times" panose="02020603050405020304" pitchFamily="18" charset="0"/>
              </a:rPr>
              <a:t>Durabilité:  </a:t>
            </a: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Même si le système exécute correctement les transactions, ceci ne </a:t>
            </a:r>
          </a:p>
          <a:p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servira pas à grand chose si une situation d’erreur fait que le système perd la trace </a:t>
            </a:r>
          </a:p>
          <a:p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des transactions terminées avec succès. Pour cela, </a:t>
            </a:r>
            <a:r>
              <a:rPr lang="fr-FR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les actions des transactions </a:t>
            </a:r>
          </a:p>
          <a:p>
            <a:r>
              <a:rPr lang="fr-FR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doivent persister</a:t>
            </a: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 même en cas des situations d’échec les plus graves.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Gestionnaire de pannes : journalisation des opérations, algorithme REDO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sz="2400" b="1" dirty="0">
                <a:latin typeface="Times" panose="02020603050405020304" pitchFamily="18" charset="0"/>
                <a:cs typeface="Times" panose="02020603050405020304" pitchFamily="18" charset="0"/>
              </a:rPr>
              <a:t>Point fort des SGBD</a:t>
            </a: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, qui peuvent résister aux pannes, sans perdre de données et en restituant la base dans un état cohérent.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12EB-232D-4E0D-973D-8286B30F28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73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72" y="-27150"/>
            <a:ext cx="12194272" cy="1228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383" y="179507"/>
            <a:ext cx="11863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prstClr val="whit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Propriétés des Transaction ACID</a:t>
            </a:r>
          </a:p>
        </p:txBody>
      </p:sp>
      <p:sp>
        <p:nvSpPr>
          <p:cNvPr id="4" name="Rectangle 3"/>
          <p:cNvSpPr/>
          <p:nvPr/>
        </p:nvSpPr>
        <p:spPr>
          <a:xfrm>
            <a:off x="303718" y="1408232"/>
            <a:ext cx="10365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latin typeface="Times" panose="02020603050405020304" pitchFamily="18" charset="0"/>
                <a:cs typeface="Times" panose="02020603050405020304" pitchFamily="18" charset="0"/>
              </a:rPr>
              <a:t>A retenir </a:t>
            </a:r>
            <a:r>
              <a:rPr lang="fr-FR" sz="2800" b="1" dirty="0">
                <a:latin typeface="Times" panose="02020603050405020304" pitchFamily="18" charset="0"/>
                <a:cs typeface="Times" panose="02020603050405020304" pitchFamily="18" charset="0"/>
              </a:rPr>
              <a:t>:</a:t>
            </a:r>
            <a:endParaRPr lang="fr-FR" sz="2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4151" y="195430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Arial" panose="020B0604020202020204" pitchFamily="34" charset="0"/>
              </a:rPr>
              <a:t>• </a:t>
            </a:r>
            <a:r>
              <a:rPr lang="fr-FR" sz="3200" b="1" dirty="0">
                <a:solidFill>
                  <a:srgbClr val="000000"/>
                </a:solidFill>
                <a:latin typeface="Times New Roman Bold"/>
              </a:rPr>
              <a:t>A</a:t>
            </a:r>
            <a:r>
              <a:rPr lang="fr-F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tomicité</a:t>
            </a:r>
            <a:br>
              <a:rPr lang="fr-FR" sz="28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fr-F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fr-FR" sz="240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tout ou rien</a:t>
            </a:r>
            <a:b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fr-FR" sz="3200" dirty="0">
                <a:solidFill>
                  <a:srgbClr val="FF0000"/>
                </a:solidFill>
                <a:latin typeface="Arial" panose="020B0604020202020204" pitchFamily="34" charset="0"/>
              </a:rPr>
              <a:t>• </a:t>
            </a:r>
            <a:r>
              <a:rPr lang="fr-FR" sz="3200" b="1" dirty="0">
                <a:solidFill>
                  <a:srgbClr val="000000"/>
                </a:solidFill>
                <a:latin typeface="Times New Roman Bold"/>
              </a:rPr>
              <a:t>C</a:t>
            </a:r>
            <a:r>
              <a:rPr lang="fr-F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onsistance</a:t>
            </a:r>
            <a:br>
              <a:rPr lang="fr-FR" sz="28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fr-F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fr-FR" sz="240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cohérence sémantique</a:t>
            </a:r>
            <a:b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fr-FR" sz="3200" dirty="0">
                <a:solidFill>
                  <a:srgbClr val="FF0000"/>
                </a:solidFill>
                <a:latin typeface="Arial" panose="020B0604020202020204" pitchFamily="34" charset="0"/>
              </a:rPr>
              <a:t>• </a:t>
            </a:r>
            <a:r>
              <a:rPr lang="fr-FR" sz="3200" b="1" dirty="0">
                <a:solidFill>
                  <a:srgbClr val="000000"/>
                </a:solidFill>
                <a:latin typeface="Times New Roman Bold"/>
              </a:rPr>
              <a:t>I</a:t>
            </a:r>
            <a:r>
              <a:rPr lang="fr-F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solation</a:t>
            </a:r>
            <a:br>
              <a:rPr lang="fr-FR" sz="28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fr-F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fr-FR" sz="240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pas de propagation de résultats non</a:t>
            </a:r>
            <a:b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validés</a:t>
            </a:r>
            <a:b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fr-FR" sz="3200" dirty="0">
                <a:solidFill>
                  <a:srgbClr val="FF0000"/>
                </a:solidFill>
                <a:latin typeface="Arial" panose="020B0604020202020204" pitchFamily="34" charset="0"/>
              </a:rPr>
              <a:t>• </a:t>
            </a:r>
            <a:r>
              <a:rPr lang="fr-FR" sz="3200" b="1" dirty="0">
                <a:solidFill>
                  <a:srgbClr val="000000"/>
                </a:solidFill>
                <a:latin typeface="Times New Roman Bold"/>
              </a:rPr>
              <a:t>D</a:t>
            </a:r>
            <a:r>
              <a:rPr lang="fr-F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urabilité</a:t>
            </a:r>
            <a:br>
              <a:rPr lang="fr-FR" sz="28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fr-F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fr-FR" sz="240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persistance des effets validés</a:t>
            </a:r>
            <a:r>
              <a:rPr lang="fr-FR" sz="2400" dirty="0"/>
              <a:t> </a:t>
            </a:r>
            <a:br>
              <a:rPr lang="fr-FR" sz="2400" dirty="0"/>
            </a:br>
            <a:endParaRPr lang="fr-FR" sz="24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951" y="1496338"/>
            <a:ext cx="4439112" cy="4868308"/>
          </a:xfrm>
          <a:prstGeom prst="rect">
            <a:avLst/>
          </a:prstGeom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12EB-232D-4E0D-973D-8286B30F28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58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72" y="-27150"/>
            <a:ext cx="12194272" cy="1228725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72" y="1201575"/>
            <a:ext cx="12194272" cy="7952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68287" y="217910"/>
            <a:ext cx="11747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Types de transaction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36" y="2092966"/>
            <a:ext cx="10721415" cy="3172364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12EB-232D-4E0D-973D-8286B30F28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824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72" y="-27150"/>
            <a:ext cx="12194272" cy="1228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383" y="93242"/>
            <a:ext cx="10516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Etat d’une transaction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12EB-232D-4E0D-973D-8286B30F28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871" y="1836612"/>
            <a:ext cx="6629628" cy="42844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383" y="2437092"/>
            <a:ext cx="5382143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rgbClr val="000000"/>
                </a:solidFill>
                <a:latin typeface="Times New Roman Bold"/>
              </a:rPr>
              <a:t>Actif </a:t>
            </a:r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rgbClr val="000000"/>
                </a:solidFill>
                <a:latin typeface="Times New Roman Bold"/>
              </a:rPr>
              <a:t>Partiellement validée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rgbClr val="000000"/>
                </a:solidFill>
                <a:latin typeface="Times New Roman Bold"/>
              </a:rPr>
              <a:t>Validée</a:t>
            </a:r>
            <a:endParaRPr lang="fr-F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rgbClr val="000000"/>
                </a:solidFill>
                <a:latin typeface="Times New Roman Bold"/>
              </a:rPr>
              <a:t>Echec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rgbClr val="000000"/>
                </a:solidFill>
                <a:latin typeface="Times New Roman Bold"/>
              </a:rPr>
              <a:t>Avortée (</a:t>
            </a:r>
            <a:r>
              <a:rPr lang="fr-FR" b="1" dirty="0" err="1">
                <a:solidFill>
                  <a:srgbClr val="000000"/>
                </a:solidFill>
                <a:latin typeface="Times New Roman Bold"/>
              </a:rPr>
              <a:t>Abondonnée</a:t>
            </a:r>
            <a:r>
              <a:rPr lang="fr-FR" b="1" dirty="0">
                <a:solidFill>
                  <a:srgbClr val="000000"/>
                </a:solidFill>
                <a:latin typeface="Times New Roman Bold"/>
              </a:rPr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7026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72" y="-27150"/>
            <a:ext cx="12194272" cy="1228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383" y="58736"/>
            <a:ext cx="10958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prstClr val="whit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Deux principaux problèmes de transaction ..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72" y="1201575"/>
            <a:ext cx="12194272" cy="795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7586" y="1656833"/>
            <a:ext cx="9392896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Il y a deux principaux problèmes de transaction</a:t>
            </a:r>
            <a:b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– exécution simultanée de plusieurs opérations (</a:t>
            </a:r>
            <a:r>
              <a:rPr lang="fr-FR" sz="24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concurrence</a:t>
            </a: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b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– récupération après des pannes matérielles et des plantages du système (</a:t>
            </a:r>
            <a:r>
              <a:rPr lang="fr-FR" sz="24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panne</a:t>
            </a: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b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• Pour préserver </a:t>
            </a:r>
            <a:r>
              <a:rPr lang="fr-FR" sz="2400" b="1" dirty="0">
                <a:latin typeface="Times" panose="02020603050405020304" pitchFamily="18" charset="0"/>
                <a:cs typeface="Times" panose="02020603050405020304" pitchFamily="18" charset="0"/>
              </a:rPr>
              <a:t>l'intégrité des données, </a:t>
            </a: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le SGBD doit se assurer les  propriétés </a:t>
            </a:r>
            <a:r>
              <a:rPr lang="fr-FR" sz="2400" b="1" dirty="0">
                <a:latin typeface="Times" panose="02020603050405020304" pitchFamily="18" charset="0"/>
                <a:cs typeface="Times" panose="02020603050405020304" pitchFamily="18" charset="0"/>
              </a:rPr>
              <a:t>ACID</a:t>
            </a: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 pour toute transaction </a:t>
            </a:r>
            <a:b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</a:br>
            <a:endParaRPr lang="fr-FR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12EB-232D-4E0D-973D-8286B30F28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496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72" y="-27150"/>
            <a:ext cx="12194272" cy="1228725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72" y="1201575"/>
            <a:ext cx="12194272" cy="7952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68287" y="217910"/>
            <a:ext cx="117151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Problèmes rencontrés par l'exécution concurrente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68287" y="1679986"/>
            <a:ext cx="1113765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b="1" dirty="0"/>
              <a:t>perte des modifications </a:t>
            </a:r>
            <a:br>
              <a:rPr lang="fr-FR" dirty="0"/>
            </a:br>
            <a:r>
              <a:rPr lang="fr-FR" dirty="0"/>
              <a:t>• 2 transactions accèdent au même élément d'une BD et</a:t>
            </a:r>
            <a:br>
              <a:rPr lang="fr-FR" dirty="0"/>
            </a:br>
            <a:r>
              <a:rPr lang="fr-FR" dirty="0"/>
              <a:t>l'exécution des opérations est décalée</a:t>
            </a:r>
            <a:br>
              <a:rPr lang="fr-FR" dirty="0"/>
            </a:br>
            <a:r>
              <a:rPr lang="fr-FR" dirty="0"/>
              <a:t>• X=4, Y=8, N=2, M=3 </a:t>
            </a:r>
            <a:br>
              <a:rPr lang="fr-FR" dirty="0"/>
            </a:b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08" y="3206231"/>
            <a:ext cx="5034210" cy="34891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52360" y="4312681"/>
            <a:ext cx="2503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Arial" panose="020B0604020202020204" pitchFamily="34" charset="0"/>
              </a:rPr>
              <a:t>Résultat incorrect: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  : </a:t>
            </a:r>
          </a:p>
          <a:p>
            <a:r>
              <a:rPr lang="fr-FR" b="1" dirty="0">
                <a:solidFill>
                  <a:srgbClr val="000000"/>
                </a:solidFill>
                <a:latin typeface="Arial" panose="020B0604020202020204" pitchFamily="34" charset="0"/>
              </a:rPr>
              <a:t>Résultat correct 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721768" y="3946358"/>
            <a:ext cx="792000" cy="1973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658201" y="4126549"/>
            <a:ext cx="792000" cy="214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505091" y="431268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X=7 et Y=10</a:t>
            </a:r>
            <a:b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X= 5 et Y=10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12EB-232D-4E0D-973D-8286B30F28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13463" y="5438374"/>
            <a:ext cx="3597547" cy="834089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54000" tIns="324000" rIns="0" bIns="0" rtlCol="0" anchor="ctr" anchorCtr="0"/>
          <a:lstStyle>
            <a:defPPr>
              <a:defRPr lang="fr-F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prstClr val="black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Solution ??</a:t>
            </a:r>
            <a:r>
              <a:rPr lang="fr-FR" sz="2400" b="1" dirty="0">
                <a:solidFill>
                  <a:prstClr val="black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28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72" y="-27150"/>
            <a:ext cx="12194272" cy="1228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383" y="214013"/>
            <a:ext cx="10516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Problèmes du Verrouillage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12EB-232D-4E0D-973D-8286B30F28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228166" y="2005012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charset="0"/>
              </a:rPr>
              <a:t>T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:  R(A), W(B)</a:t>
            </a:r>
          </a:p>
          <a:p>
            <a:r>
              <a:rPr lang="en-US" dirty="0">
                <a:latin typeface="Arial" charset="0"/>
              </a:rPr>
              <a:t>T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:  R(B), W(A)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 holds the lock on A, waits for B</a:t>
            </a:r>
          </a:p>
          <a:p>
            <a:r>
              <a:rPr lang="en-US" dirty="0">
                <a:latin typeface="Arial" charset="0"/>
              </a:rPr>
              <a:t>T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 holds the lock on B, waits for A</a:t>
            </a:r>
          </a:p>
          <a:p>
            <a:pPr marL="0" indent="0">
              <a:buNone/>
            </a:pPr>
            <a:endParaRPr lang="en-US" dirty="0">
              <a:latin typeface="Arial" charset="0"/>
            </a:endParaRPr>
          </a:p>
          <a:p>
            <a:pPr marL="0" indent="0" algn="ctr">
              <a:buNone/>
            </a:pPr>
            <a:r>
              <a:rPr lang="en-US" dirty="0" err="1">
                <a:solidFill>
                  <a:srgbClr val="FF0000"/>
                </a:solidFill>
                <a:latin typeface="Arial" charset="0"/>
              </a:rPr>
              <a:t>C'est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un </a:t>
            </a:r>
            <a:r>
              <a:rPr lang="en-US" dirty="0" err="1">
                <a:solidFill>
                  <a:srgbClr val="FF0000"/>
                </a:solidFill>
                <a:latin typeface="Arial" charset="0"/>
              </a:rPr>
              <a:t>interblocage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(deadlock!)</a:t>
            </a:r>
          </a:p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870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72" y="-27150"/>
            <a:ext cx="12194272" cy="1228725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72" y="1201575"/>
            <a:ext cx="12194272" cy="7952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68287" y="217910"/>
            <a:ext cx="11747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Question ?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12EB-232D-4E0D-973D-8286B30F28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0916" y="2627311"/>
            <a:ext cx="88712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fr-FR" sz="2800" dirty="0">
                <a:latin typeface="Times" panose="02020603050405020304" pitchFamily="18" charset="0"/>
                <a:cs typeface="Times" panose="02020603050405020304" pitchFamily="18" charset="0"/>
              </a:rPr>
              <a:t>Quelles sont les propriétés ACID à assurer pour garantir :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prstClr val="black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Le contrôle de concurrence</a:t>
            </a:r>
            <a:endParaRPr lang="fr-FR" sz="2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latin typeface="Times" panose="02020603050405020304" pitchFamily="18" charset="0"/>
                <a:cs typeface="Times" panose="02020603050405020304" pitchFamily="18" charset="0"/>
              </a:rPr>
              <a:t>La reprise après une panne </a:t>
            </a:r>
            <a:endParaRPr lang="en-US" sz="28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511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72" y="-27150"/>
            <a:ext cx="12194272" cy="1228725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72" y="1201575"/>
            <a:ext cx="12194272" cy="7952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68287" y="217910"/>
            <a:ext cx="11538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Les pannes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93428" y="1939494"/>
            <a:ext cx="977571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fr-FR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Erreur de Transaction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    Erreurs logiques (opération incorrecte, condition non  satisfaite, ...)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  <a:r>
              <a:rPr lang="fr-FR" dirty="0" err="1">
                <a:latin typeface="Times" panose="02020603050405020304" pitchFamily="18" charset="0"/>
                <a:cs typeface="Times" panose="02020603050405020304" pitchFamily="18" charset="0"/>
              </a:rPr>
              <a:t>Interblocage</a:t>
            </a: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, …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Crash système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   Pb d'alimentation, Reboot, …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Erreur de disque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   En partie ou en totalité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12EB-232D-4E0D-973D-8286B30F28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90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72" y="-27150"/>
            <a:ext cx="12194272" cy="1228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9562" y="150125"/>
            <a:ext cx="10794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prstClr val="whit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Plan du cours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72" y="1201575"/>
            <a:ext cx="12194272" cy="7952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Le concept de transaction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Les propriétés ACID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Le Contrôle de concurrence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err="1">
                <a:latin typeface="Times" panose="02020603050405020304" pitchFamily="18" charset="0"/>
                <a:cs typeface="Times" panose="02020603050405020304" pitchFamily="18" charset="0"/>
              </a:rPr>
              <a:t>Two</a:t>
            </a: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-phase </a:t>
            </a:r>
            <a:r>
              <a:rPr lang="fr-FR" dirty="0" err="1">
                <a:latin typeface="Times" panose="02020603050405020304" pitchFamily="18" charset="0"/>
                <a:cs typeface="Times" panose="02020603050405020304" pitchFamily="18" charset="0"/>
              </a:rPr>
              <a:t>Locking</a:t>
            </a: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 (2PL) &amp; </a:t>
            </a:r>
            <a:r>
              <a:rPr lang="fr-FR" dirty="0" err="1">
                <a:latin typeface="Times" panose="02020603050405020304" pitchFamily="18" charset="0"/>
                <a:cs typeface="Times" panose="02020603050405020304" pitchFamily="18" charset="0"/>
              </a:rPr>
              <a:t>Two</a:t>
            </a: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-phase commit (2PC)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La Reprise après une panne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12EB-232D-4E0D-973D-8286B30F28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89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6617"/>
            <a:ext cx="12194272" cy="1228725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35342"/>
            <a:ext cx="12194272" cy="7952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70559" y="2551677"/>
            <a:ext cx="11600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Contrôle de concurrence …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12EB-232D-4E0D-973D-8286B30F28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58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0" y="1523549"/>
            <a:ext cx="8610600" cy="4114800"/>
          </a:xfrm>
        </p:spPr>
        <p:txBody>
          <a:bodyPr/>
          <a:lstStyle/>
          <a:p>
            <a:r>
              <a:rPr lang="fr-FR" dirty="0"/>
              <a:t>Un Ordonnanceur en série est un programme dans lequel les transactions sont exécutées les unes après les autres, dans un ordre séquentiel.</a:t>
            </a:r>
          </a:p>
          <a:p>
            <a:endParaRPr lang="en-US" dirty="0"/>
          </a:p>
          <a:p>
            <a:r>
              <a:rPr lang="fr-FR" dirty="0"/>
              <a:t>Rien ne peut aller mal si le système exécute </a:t>
            </a:r>
          </a:p>
          <a:p>
            <a:pPr marL="0" indent="0">
              <a:buNone/>
            </a:pPr>
            <a:r>
              <a:rPr lang="fr-FR" dirty="0"/>
              <a:t>    les transactions en série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Les </a:t>
            </a:r>
            <a:r>
              <a:rPr lang="fr-FR" dirty="0" err="1"/>
              <a:t>SGBDs</a:t>
            </a:r>
            <a:r>
              <a:rPr lang="fr-FR" dirty="0"/>
              <a:t> ne le font pas parce que nous voulons de meilleures </a:t>
            </a:r>
            <a:r>
              <a:rPr lang="fr-FR" dirty="0">
                <a:solidFill>
                  <a:srgbClr val="00B050"/>
                </a:solidFill>
              </a:rPr>
              <a:t>performances globales du système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6758B8-175C-0241-A47D-6800F688EEB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72" y="-27150"/>
            <a:ext cx="12194272" cy="122872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05392" y="294824"/>
            <a:ext cx="11986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prstClr val="white"/>
                </a:solidFill>
                <a:cs typeface="Arial" panose="020B0604020202020204" pitchFamily="34" charset="0"/>
              </a:rPr>
              <a:t>Ordonnancement séquentiel</a:t>
            </a:r>
          </a:p>
        </p:txBody>
      </p:sp>
    </p:spTree>
    <p:extLst>
      <p:ext uri="{BB962C8B-B14F-4D97-AF65-F5344CB8AC3E}">
        <p14:creationId xmlns:p14="http://schemas.microsoft.com/office/powerpoint/2010/main" val="2035717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6534" name="Group 70"/>
          <p:cNvGraphicFramePr>
            <a:graphicFrameLocks noGrp="1"/>
          </p:cNvGraphicFramePr>
          <p:nvPr/>
        </p:nvGraphicFramePr>
        <p:xfrm>
          <a:off x="3657600" y="2057400"/>
          <a:ext cx="4648200" cy="3627120"/>
        </p:xfrm>
        <a:graphic>
          <a:graphicData uri="http://schemas.openxmlformats.org/drawingml/2006/table">
            <a:tbl>
              <a:tblPr/>
              <a:tblGrid>
                <a:gridCol w="232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T2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READ(A, t)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READ(A, s)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 := t+100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 := s*2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WRITE(A,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WRITE(A,s)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READ(B, t)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READ(B,s)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 := t+100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 := s*2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WRITE(B,t)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WRITE(B,s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92C81-7BB1-DF41-862F-6C5449C5FAE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72" y="-27150"/>
            <a:ext cx="12194272" cy="1228725"/>
          </a:xfrm>
          <a:prstGeom prst="rect">
            <a:avLst/>
          </a:prstGeom>
        </p:spPr>
      </p:pic>
      <p:sp>
        <p:nvSpPr>
          <p:cNvPr id="9" name="TextBox 7"/>
          <p:cNvSpPr txBox="1"/>
          <p:nvPr/>
        </p:nvSpPr>
        <p:spPr>
          <a:xfrm>
            <a:off x="152383" y="93242"/>
            <a:ext cx="10516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prstClr val="white"/>
                </a:solidFill>
                <a:cs typeface="Arial" panose="020B0604020202020204" pitchFamily="34" charset="0"/>
              </a:rPr>
              <a:t>Exemple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6606387" y="205114"/>
            <a:ext cx="4557931" cy="1464231"/>
          </a:xfrm>
          <a:prstGeom prst="wedgeRoundRectCallout">
            <a:avLst>
              <a:gd name="adj1" fmla="val -41499"/>
              <a:gd name="adj2" fmla="val 70335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2000" b="1" dirty="0">
                <a:solidFill>
                  <a:prstClr val="black"/>
                </a:solidFill>
                <a:cs typeface="Arial"/>
              </a:rPr>
              <a:t>A</a:t>
            </a:r>
            <a:r>
              <a:rPr lang="fr-FR" sz="2000" dirty="0">
                <a:solidFill>
                  <a:prstClr val="black"/>
                </a:solidFill>
                <a:cs typeface="Arial"/>
              </a:rPr>
              <a:t> et </a:t>
            </a:r>
            <a:r>
              <a:rPr lang="fr-FR" sz="2000" b="1" dirty="0">
                <a:solidFill>
                  <a:prstClr val="black"/>
                </a:solidFill>
                <a:cs typeface="Arial"/>
              </a:rPr>
              <a:t>B</a:t>
            </a:r>
            <a:r>
              <a:rPr lang="fr-FR" sz="2000" dirty="0">
                <a:solidFill>
                  <a:prstClr val="black"/>
                </a:solidFill>
                <a:cs typeface="Arial"/>
              </a:rPr>
              <a:t> sont des éléments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2000" dirty="0">
                <a:solidFill>
                  <a:prstClr val="black"/>
                </a:solidFill>
                <a:cs typeface="Arial"/>
              </a:rPr>
              <a:t>dans la base de données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2000" b="1" dirty="0">
                <a:solidFill>
                  <a:prstClr val="black"/>
                </a:solidFill>
                <a:cs typeface="Arial"/>
              </a:rPr>
              <a:t>t</a:t>
            </a:r>
            <a:r>
              <a:rPr lang="fr-FR" sz="2000" dirty="0">
                <a:solidFill>
                  <a:prstClr val="black"/>
                </a:solidFill>
                <a:cs typeface="Arial"/>
              </a:rPr>
              <a:t> et </a:t>
            </a:r>
            <a:r>
              <a:rPr lang="fr-FR" sz="2000" b="1" dirty="0">
                <a:solidFill>
                  <a:prstClr val="black"/>
                </a:solidFill>
                <a:cs typeface="Arial"/>
              </a:rPr>
              <a:t>s</a:t>
            </a:r>
            <a:r>
              <a:rPr lang="fr-FR" sz="2000" dirty="0">
                <a:solidFill>
                  <a:prstClr val="black"/>
                </a:solidFill>
                <a:cs typeface="Arial"/>
              </a:rPr>
              <a:t> sont des variables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2000" dirty="0">
                <a:solidFill>
                  <a:prstClr val="black"/>
                </a:solidFill>
                <a:cs typeface="Arial"/>
              </a:rPr>
              <a:t>dans le code source de la transaction</a:t>
            </a:r>
            <a:endParaRPr lang="en-US" sz="2000" dirty="0">
              <a:solidFill>
                <a:prstClr val="black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437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7566" name="Group 78"/>
          <p:cNvGraphicFramePr>
            <a:graphicFrameLocks noGrp="1"/>
          </p:cNvGraphicFramePr>
          <p:nvPr/>
        </p:nvGraphicFramePr>
        <p:xfrm>
          <a:off x="4114800" y="1600200"/>
          <a:ext cx="4038600" cy="4517136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T2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READ(A, t)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 := t+100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WRITE(A, t)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READ(B,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 := t+100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WRITE(B,t)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READ(A,s)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 := s*2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WRITE(A,s)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READ(B,s)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 := s*2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WRITE(B,s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92C81-7BB1-DF41-862F-6C5449C5FAE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2819400" y="1981200"/>
            <a:ext cx="0" cy="4191000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 rot="16200000">
            <a:off x="2062981" y="3652020"/>
            <a:ext cx="969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cs typeface="Arial"/>
              </a:rPr>
              <a:t>Time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72" y="-27150"/>
            <a:ext cx="12194272" cy="1228725"/>
          </a:xfrm>
          <a:prstGeom prst="rect">
            <a:avLst/>
          </a:prstGeom>
        </p:spPr>
      </p:pic>
      <p:sp>
        <p:nvSpPr>
          <p:cNvPr id="9" name="TextBox 7"/>
          <p:cNvSpPr txBox="1"/>
          <p:nvPr/>
        </p:nvSpPr>
        <p:spPr>
          <a:xfrm>
            <a:off x="582689" y="194101"/>
            <a:ext cx="10516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prstClr val="white"/>
                </a:solidFill>
                <a:cs typeface="Arial" panose="020B0604020202020204" pitchFamily="34" charset="0"/>
              </a:rPr>
              <a:t>Exemple</a:t>
            </a:r>
            <a:r>
              <a:rPr lang="en-US" sz="3200" dirty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white"/>
                </a:solidFill>
                <a:cs typeface="Arial" panose="020B0604020202020204" pitchFamily="34" charset="0"/>
              </a:rPr>
              <a:t>d’ordonnancement</a:t>
            </a:r>
            <a:r>
              <a:rPr lang="en-US" sz="3200" dirty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white"/>
                </a:solidFill>
                <a:cs typeface="Arial" panose="020B0604020202020204" pitchFamily="34" charset="0"/>
              </a:rPr>
              <a:t>séquentiel</a:t>
            </a:r>
            <a:endParaRPr lang="fr-FR" sz="32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935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7566" name="Group 78"/>
          <p:cNvGraphicFramePr>
            <a:graphicFrameLocks noGrp="1"/>
          </p:cNvGraphicFramePr>
          <p:nvPr/>
        </p:nvGraphicFramePr>
        <p:xfrm>
          <a:off x="4114800" y="1600200"/>
          <a:ext cx="4038600" cy="5102352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T2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READ(A,s)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 := s*2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WRITE(A,s)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READ(B,s)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 := s*2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WRITE(B,s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READ(A, t)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 := t+100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WRITE(A, t)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READ(B,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 := t+100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WRITE(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B,t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92C81-7BB1-DF41-862F-6C5449C5FAE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2819400" y="1981200"/>
            <a:ext cx="0" cy="4191000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 rot="16200000">
            <a:off x="2062981" y="3652020"/>
            <a:ext cx="969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cs typeface="Arial"/>
              </a:rPr>
              <a:t>Time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72" y="-27150"/>
            <a:ext cx="12194272" cy="1228725"/>
          </a:xfrm>
          <a:prstGeom prst="rect">
            <a:avLst/>
          </a:prstGeom>
        </p:spPr>
      </p:pic>
      <p:sp>
        <p:nvSpPr>
          <p:cNvPr id="9" name="TextBox 7"/>
          <p:cNvSpPr txBox="1"/>
          <p:nvPr/>
        </p:nvSpPr>
        <p:spPr>
          <a:xfrm>
            <a:off x="609583" y="294824"/>
            <a:ext cx="10516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prstClr val="white"/>
                </a:solidFill>
                <a:cs typeface="Arial" panose="020B0604020202020204" pitchFamily="34" charset="0"/>
              </a:rPr>
              <a:t>Exemple</a:t>
            </a:r>
            <a:r>
              <a:rPr lang="en-US" sz="3200" dirty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white"/>
                </a:solidFill>
                <a:cs typeface="Arial" panose="020B0604020202020204" pitchFamily="34" charset="0"/>
              </a:rPr>
              <a:t>d’ordonnancement</a:t>
            </a:r>
            <a:r>
              <a:rPr lang="en-US" sz="3200" dirty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white"/>
                </a:solidFill>
                <a:cs typeface="Arial" panose="020B0604020202020204" pitchFamily="34" charset="0"/>
              </a:rPr>
              <a:t>séquentiel</a:t>
            </a:r>
            <a:endParaRPr lang="fr-FR" sz="32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292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5F3387-73F8-CC48-9E5B-F3A1FF8C0F26}" type="slidenum">
              <a:rPr lang="en-US" smtClean="0">
                <a:solidFill>
                  <a:srgbClr val="000000"/>
                </a:solidFill>
              </a:rPr>
              <a:pPr/>
              <a:t>25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49223" y="2505636"/>
            <a:ext cx="8691282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14300" dir="2700000">
              <a:srgbClr val="000000">
                <a:alpha val="43000"/>
              </a:srgb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3600" dirty="0">
                <a:solidFill>
                  <a:srgbClr val="000000"/>
                </a:solidFill>
              </a:rPr>
              <a:t>Un Ordonnancement est </a:t>
            </a:r>
            <a:r>
              <a:rPr lang="fr-FR" sz="3600" dirty="0" err="1">
                <a:solidFill>
                  <a:srgbClr val="000000"/>
                </a:solidFill>
              </a:rPr>
              <a:t>sérialisable</a:t>
            </a:r>
            <a:r>
              <a:rPr lang="fr-FR" sz="3600" dirty="0">
                <a:solidFill>
                  <a:srgbClr val="000000"/>
                </a:solidFill>
              </a:rPr>
              <a:t> si elle est </a:t>
            </a:r>
            <a:r>
              <a:rPr lang="fr-FR" sz="3600" dirty="0">
                <a:solidFill>
                  <a:srgbClr val="FF0000"/>
                </a:solidFill>
              </a:rPr>
              <a:t>équivalent</a:t>
            </a:r>
            <a:r>
              <a:rPr lang="fr-FR" sz="3600" dirty="0">
                <a:solidFill>
                  <a:srgbClr val="000000"/>
                </a:solidFill>
              </a:rPr>
              <a:t> à un Ordonnancement en série (séquentiel)</a:t>
            </a:r>
            <a:endParaRPr lang="en-US" sz="3600" dirty="0">
              <a:solidFill>
                <a:srgbClr val="000000"/>
              </a:solidFill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72" y="-27150"/>
            <a:ext cx="12194272" cy="1228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0845" y="244613"/>
            <a:ext cx="10516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prstClr val="white"/>
                </a:solidFill>
                <a:cs typeface="Arial" panose="020B0604020202020204" pitchFamily="34" charset="0"/>
              </a:rPr>
              <a:t>Ordonnancement</a:t>
            </a:r>
            <a:r>
              <a:rPr lang="en-US" sz="3200" dirty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white"/>
                </a:solidFill>
                <a:cs typeface="Arial" panose="020B0604020202020204" pitchFamily="34" charset="0"/>
              </a:rPr>
              <a:t>sérialisable</a:t>
            </a:r>
            <a:endParaRPr lang="fr-FR" sz="32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057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613" name="Group 53"/>
          <p:cNvGraphicFramePr>
            <a:graphicFrameLocks noGrp="1"/>
          </p:cNvGraphicFramePr>
          <p:nvPr/>
        </p:nvGraphicFramePr>
        <p:xfrm>
          <a:off x="3581400" y="1676400"/>
          <a:ext cx="5638800" cy="4517136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T2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READ(A, t)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 := t+100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WRITE(A,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READ(A,s)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 := s*2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WRITE(A,s)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READ(B,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 := t+100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WRITE(B,t)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READ(B,s)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 := s*2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WRITE(B,s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6656" name="Rectangle 49"/>
          <p:cNvSpPr>
            <a:spLocks noChangeArrowheads="1"/>
          </p:cNvSpPr>
          <p:nvPr/>
        </p:nvSpPr>
        <p:spPr bwMode="auto">
          <a:xfrm>
            <a:off x="1676401" y="5410201"/>
            <a:ext cx="4358735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cs typeface="Arial"/>
              </a:rPr>
              <a:t>This is a </a:t>
            </a:r>
            <a:r>
              <a:rPr lang="en-US" sz="2400" dirty="0" err="1">
                <a:solidFill>
                  <a:srgbClr val="FF0000"/>
                </a:solidFill>
                <a:cs typeface="Arial"/>
              </a:rPr>
              <a:t>serializable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400" dirty="0">
                <a:solidFill>
                  <a:prstClr val="black"/>
                </a:solidFill>
                <a:cs typeface="Arial"/>
              </a:rPr>
              <a:t>schedule.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cs typeface="Arial"/>
              </a:rPr>
              <a:t>This is NOT a serial schedule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92C81-7BB1-DF41-862F-6C5449C5FAE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72" y="-27150"/>
            <a:ext cx="12194272" cy="1228725"/>
          </a:xfrm>
          <a:prstGeom prst="rect">
            <a:avLst/>
          </a:prstGeom>
        </p:spPr>
      </p:pic>
      <p:sp>
        <p:nvSpPr>
          <p:cNvPr id="9" name="TextBox 7"/>
          <p:cNvSpPr txBox="1"/>
          <p:nvPr/>
        </p:nvSpPr>
        <p:spPr>
          <a:xfrm>
            <a:off x="515454" y="294824"/>
            <a:ext cx="10516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prstClr val="white"/>
                </a:solidFill>
                <a:cs typeface="Arial" panose="020B0604020202020204" pitchFamily="34" charset="0"/>
              </a:rPr>
              <a:t>Ordonnancement</a:t>
            </a:r>
            <a:r>
              <a:rPr lang="en-US" sz="3200" dirty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white"/>
                </a:solidFill>
                <a:cs typeface="Arial" panose="020B0604020202020204" pitchFamily="34" charset="0"/>
              </a:rPr>
              <a:t>sérialisable</a:t>
            </a:r>
            <a:endParaRPr lang="fr-FR" sz="32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6A6A6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ordonnancement non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6A6A6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sérializable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6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1647" name="Group 63"/>
          <p:cNvGraphicFramePr>
            <a:graphicFrameLocks noGrp="1"/>
          </p:cNvGraphicFramePr>
          <p:nvPr/>
        </p:nvGraphicFramePr>
        <p:xfrm>
          <a:off x="3733800" y="1676400"/>
          <a:ext cx="4724400" cy="4517136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T2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READ(A, t)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 := t+100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WRITE(A,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READ(A,s)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 :=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*2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WRITE(A,s)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READ(B,s)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 := s*2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WRITE(B,s)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READ(B, t)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 := t+100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WRITE(B,t)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92C81-7BB1-DF41-862F-6C5449C5FAE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72" y="-27150"/>
            <a:ext cx="12194272" cy="1228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4520" y="351845"/>
            <a:ext cx="10516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prstClr val="white"/>
                </a:solidFill>
                <a:cs typeface="Arial" panose="020B0604020202020204" pitchFamily="34" charset="0"/>
              </a:rPr>
              <a:t>Ordonnancement</a:t>
            </a:r>
            <a:r>
              <a:rPr lang="en-US" sz="3200" dirty="0">
                <a:solidFill>
                  <a:prstClr val="white"/>
                </a:solidFill>
                <a:cs typeface="Arial" panose="020B0604020202020204" pitchFamily="34" charset="0"/>
              </a:rPr>
              <a:t> non-</a:t>
            </a:r>
            <a:r>
              <a:rPr lang="en-US" sz="3200" dirty="0" err="1">
                <a:solidFill>
                  <a:prstClr val="white"/>
                </a:solidFill>
                <a:cs typeface="Arial" panose="020B0604020202020204" pitchFamily="34" charset="0"/>
              </a:rPr>
              <a:t>sérializable</a:t>
            </a:r>
            <a:r>
              <a:rPr lang="en-US" sz="3200" dirty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endParaRPr lang="fr-FR" sz="32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0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92C81-7BB1-DF41-862F-6C5449C5FAE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53635" name="Rectangle 3"/>
          <p:cNvSpPr>
            <a:spLocks noChangeArrowheads="1"/>
          </p:cNvSpPr>
          <p:nvPr/>
        </p:nvSpPr>
        <p:spPr bwMode="auto">
          <a:xfrm>
            <a:off x="1232717" y="2365016"/>
            <a:ext cx="5346989" cy="12721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 lIns="182880" tIns="182880" rIns="182880" bIns="182880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prstClr val="black"/>
                </a:solidFill>
                <a:cs typeface="Arial"/>
              </a:rPr>
              <a:t>T</a:t>
            </a:r>
            <a:r>
              <a:rPr lang="en-US" sz="3200" baseline="-25000" dirty="0">
                <a:solidFill>
                  <a:prstClr val="black"/>
                </a:solidFill>
                <a:cs typeface="Arial"/>
              </a:rPr>
              <a:t>1</a:t>
            </a:r>
            <a:r>
              <a:rPr lang="en-US" sz="3200" dirty="0">
                <a:solidFill>
                  <a:prstClr val="black"/>
                </a:solidFill>
                <a:cs typeface="Arial"/>
              </a:rPr>
              <a:t>: r</a:t>
            </a:r>
            <a:r>
              <a:rPr lang="en-US" sz="3200" baseline="-25000" dirty="0">
                <a:solidFill>
                  <a:prstClr val="black"/>
                </a:solidFill>
                <a:cs typeface="Arial"/>
              </a:rPr>
              <a:t>1</a:t>
            </a:r>
            <a:r>
              <a:rPr lang="en-US" sz="3200" dirty="0">
                <a:solidFill>
                  <a:prstClr val="black"/>
                </a:solidFill>
                <a:cs typeface="Arial"/>
              </a:rPr>
              <a:t>(A); w</a:t>
            </a:r>
            <a:r>
              <a:rPr lang="en-US" sz="3200" baseline="-25000" dirty="0">
                <a:solidFill>
                  <a:prstClr val="black"/>
                </a:solidFill>
                <a:cs typeface="Arial"/>
              </a:rPr>
              <a:t>1</a:t>
            </a:r>
            <a:r>
              <a:rPr lang="en-US" sz="3200" dirty="0">
                <a:solidFill>
                  <a:prstClr val="black"/>
                </a:solidFill>
                <a:cs typeface="Arial"/>
              </a:rPr>
              <a:t>(A); r</a:t>
            </a:r>
            <a:r>
              <a:rPr lang="en-US" sz="3200" baseline="-25000" dirty="0">
                <a:solidFill>
                  <a:prstClr val="black"/>
                </a:solidFill>
                <a:cs typeface="Arial"/>
              </a:rPr>
              <a:t>1</a:t>
            </a:r>
            <a:r>
              <a:rPr lang="en-US" sz="3200" dirty="0">
                <a:solidFill>
                  <a:prstClr val="black"/>
                </a:solidFill>
                <a:cs typeface="Arial"/>
              </a:rPr>
              <a:t>(B); w</a:t>
            </a:r>
            <a:r>
              <a:rPr lang="en-US" sz="3200" baseline="-25000" dirty="0">
                <a:solidFill>
                  <a:prstClr val="black"/>
                </a:solidFill>
                <a:cs typeface="Arial"/>
              </a:rPr>
              <a:t>1</a:t>
            </a:r>
            <a:r>
              <a:rPr lang="en-US" sz="3200" dirty="0">
                <a:solidFill>
                  <a:prstClr val="black"/>
                </a:solidFill>
                <a:cs typeface="Arial"/>
              </a:rPr>
              <a:t>(B)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prstClr val="black"/>
                </a:solidFill>
                <a:cs typeface="Arial"/>
              </a:rPr>
              <a:t>T</a:t>
            </a:r>
            <a:r>
              <a:rPr lang="en-US" sz="3200" baseline="-25000" dirty="0">
                <a:solidFill>
                  <a:prstClr val="black"/>
                </a:solidFill>
                <a:cs typeface="Arial"/>
              </a:rPr>
              <a:t>2</a:t>
            </a:r>
            <a:r>
              <a:rPr lang="en-US" sz="3200" dirty="0">
                <a:solidFill>
                  <a:prstClr val="black"/>
                </a:solidFill>
                <a:cs typeface="Arial"/>
              </a:rPr>
              <a:t>: r</a:t>
            </a:r>
            <a:r>
              <a:rPr lang="en-US" sz="3200" baseline="-25000" dirty="0">
                <a:solidFill>
                  <a:prstClr val="black"/>
                </a:solidFill>
                <a:cs typeface="Arial"/>
              </a:rPr>
              <a:t>2</a:t>
            </a:r>
            <a:r>
              <a:rPr lang="en-US" sz="3200" dirty="0">
                <a:solidFill>
                  <a:prstClr val="black"/>
                </a:solidFill>
                <a:cs typeface="Arial"/>
              </a:rPr>
              <a:t>(A); w</a:t>
            </a:r>
            <a:r>
              <a:rPr lang="en-US" sz="3200" baseline="-25000" dirty="0">
                <a:solidFill>
                  <a:prstClr val="black"/>
                </a:solidFill>
                <a:cs typeface="Arial"/>
              </a:rPr>
              <a:t>2</a:t>
            </a:r>
            <a:r>
              <a:rPr lang="en-US" sz="3200" dirty="0">
                <a:solidFill>
                  <a:prstClr val="black"/>
                </a:solidFill>
                <a:cs typeface="Arial"/>
              </a:rPr>
              <a:t>(A); r</a:t>
            </a:r>
            <a:r>
              <a:rPr lang="en-US" sz="3200" baseline="-25000" dirty="0">
                <a:solidFill>
                  <a:prstClr val="black"/>
                </a:solidFill>
                <a:cs typeface="Arial"/>
              </a:rPr>
              <a:t>2</a:t>
            </a:r>
            <a:r>
              <a:rPr lang="en-US" sz="3200" dirty="0">
                <a:solidFill>
                  <a:prstClr val="black"/>
                </a:solidFill>
                <a:cs typeface="Arial"/>
              </a:rPr>
              <a:t>(B); w</a:t>
            </a:r>
            <a:r>
              <a:rPr lang="en-US" sz="3200" baseline="-25000" dirty="0">
                <a:solidFill>
                  <a:prstClr val="black"/>
                </a:solidFill>
                <a:cs typeface="Arial"/>
              </a:rPr>
              <a:t>2</a:t>
            </a:r>
            <a:r>
              <a:rPr lang="en-US" sz="3200" dirty="0">
                <a:solidFill>
                  <a:prstClr val="black"/>
                </a:solidFill>
                <a:cs typeface="Arial"/>
              </a:rPr>
              <a:t>(B)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879512" y="1580570"/>
            <a:ext cx="204575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/>
                <a:ea typeface="ＭＳ Ｐゴシック" charset="-128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3600" dirty="0">
                <a:solidFill>
                  <a:srgbClr val="09213B"/>
                </a:solidFill>
              </a:rPr>
              <a:t>Notation</a:t>
            </a:r>
            <a:r>
              <a:rPr lang="en-US" dirty="0">
                <a:solidFill>
                  <a:srgbClr val="09213B"/>
                </a:solidFill>
              </a:rPr>
              <a:t>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34520" y="4336774"/>
            <a:ext cx="642287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/>
                <a:ea typeface="ＭＳ Ｐゴシック" charset="-128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fr-FR" sz="3200" b="1" dirty="0">
                <a:solidFill>
                  <a:srgbClr val="09213B"/>
                </a:solidFill>
              </a:rPr>
              <a:t>Idée clé</a:t>
            </a:r>
            <a:r>
              <a:rPr lang="fr-FR" sz="3200" dirty="0">
                <a:solidFill>
                  <a:srgbClr val="09213B"/>
                </a:solidFill>
              </a:rPr>
              <a:t>: se concentrer sur les opérations en conflit</a:t>
            </a:r>
            <a:endParaRPr lang="en-US" sz="3200" dirty="0">
              <a:solidFill>
                <a:srgbClr val="09213B"/>
              </a:solidFill>
            </a:endParaRPr>
          </a:p>
        </p:txBody>
      </p:sp>
      <p:pic>
        <p:nvPicPr>
          <p:cNvPr id="10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72" y="-27150"/>
            <a:ext cx="12194272" cy="1228725"/>
          </a:xfrm>
          <a:prstGeom prst="rect">
            <a:avLst/>
          </a:prstGeom>
        </p:spPr>
      </p:pic>
      <p:sp>
        <p:nvSpPr>
          <p:cNvPr id="11" name="TextBox 7"/>
          <p:cNvSpPr txBox="1"/>
          <p:nvPr/>
        </p:nvSpPr>
        <p:spPr>
          <a:xfrm>
            <a:off x="534520" y="124357"/>
            <a:ext cx="10516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prstClr val="white"/>
                </a:solidFill>
                <a:cs typeface="Arial" panose="020B0604020202020204" pitchFamily="34" charset="0"/>
              </a:rPr>
              <a:t>Comment détecter  </a:t>
            </a:r>
            <a:r>
              <a:rPr lang="fr-FR" sz="3200" dirty="0">
                <a:solidFill>
                  <a:prstClr val="white"/>
                </a:solidFill>
                <a:cs typeface="Arial" panose="020B0604020202020204" pitchFamily="34" charset="0"/>
              </a:rPr>
              <a:t>si un </a:t>
            </a:r>
            <a:r>
              <a:rPr lang="en-US" sz="3200" dirty="0" err="1">
                <a:solidFill>
                  <a:prstClr val="white"/>
                </a:solidFill>
                <a:cs typeface="Arial" panose="020B0604020202020204" pitchFamily="34" charset="0"/>
              </a:rPr>
              <a:t>Ordonnancement</a:t>
            </a:r>
            <a:r>
              <a:rPr lang="en-US" sz="3200" dirty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fr-FR" sz="3200" dirty="0">
                <a:solidFill>
                  <a:prstClr val="white"/>
                </a:solidFill>
                <a:cs typeface="Arial" panose="020B0604020202020204" pitchFamily="34" charset="0"/>
              </a:rPr>
              <a:t>est </a:t>
            </a:r>
            <a:r>
              <a:rPr lang="fr-FR" sz="3200" dirty="0" err="1">
                <a:solidFill>
                  <a:prstClr val="white"/>
                </a:solidFill>
                <a:cs typeface="Arial" panose="020B0604020202020204" pitchFamily="34" charset="0"/>
              </a:rPr>
              <a:t>sérialisable</a:t>
            </a:r>
            <a:r>
              <a:rPr lang="fr-FR" sz="3200" dirty="0">
                <a:solidFill>
                  <a:prstClr val="white"/>
                </a:solidFill>
                <a:cs typeface="Arial" panose="020B0604020202020204" pitchFamily="34" charset="0"/>
              </a:rPr>
              <a:t>?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550229" y="2541601"/>
            <a:ext cx="4297215" cy="393539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3200" kern="0" dirty="0">
                <a:solidFill>
                  <a:prstClr val="black"/>
                </a:solidFill>
              </a:rPr>
              <a:t>Write-Read – WR</a:t>
            </a:r>
          </a:p>
          <a:p>
            <a:r>
              <a:rPr lang="en-US" sz="3200" kern="0" dirty="0">
                <a:solidFill>
                  <a:prstClr val="black"/>
                </a:solidFill>
              </a:rPr>
              <a:t>Read-Write – RW</a:t>
            </a:r>
          </a:p>
          <a:p>
            <a:r>
              <a:rPr lang="en-US" sz="3200" kern="0" dirty="0">
                <a:solidFill>
                  <a:prstClr val="black"/>
                </a:solidFill>
              </a:rPr>
              <a:t>Write-Write – WW</a:t>
            </a:r>
          </a:p>
          <a:p>
            <a:r>
              <a:rPr lang="en-US" sz="3200" kern="0" dirty="0">
                <a:solidFill>
                  <a:srgbClr val="FF0000"/>
                </a:solidFill>
              </a:rPr>
              <a:t>Read-Read?</a:t>
            </a:r>
          </a:p>
          <a:p>
            <a:endParaRPr lang="en-US" sz="3200" kern="0" dirty="0">
              <a:solidFill>
                <a:prstClr val="black"/>
              </a:solidFill>
            </a:endParaRPr>
          </a:p>
        </p:txBody>
      </p:sp>
      <p:sp>
        <p:nvSpPr>
          <p:cNvPr id="2" name="Accolade ouvrante 1"/>
          <p:cNvSpPr/>
          <p:nvPr/>
        </p:nvSpPr>
        <p:spPr bwMode="auto">
          <a:xfrm>
            <a:off x="7103165" y="2117700"/>
            <a:ext cx="301290" cy="3038918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sz="280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15" name="TextBox 7"/>
          <p:cNvSpPr txBox="1"/>
          <p:nvPr/>
        </p:nvSpPr>
        <p:spPr>
          <a:xfrm>
            <a:off x="6789546" y="1810307"/>
            <a:ext cx="5402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kern="0" dirty="0">
                <a:solidFill>
                  <a:prstClr val="black"/>
                </a:solidFill>
                <a:ea typeface="ＭＳ Ｐゴシック" charset="-128"/>
                <a:cs typeface="Arial"/>
              </a:rPr>
              <a:t>conflicting operations</a:t>
            </a:r>
          </a:p>
        </p:txBody>
      </p:sp>
    </p:spTree>
    <p:extLst>
      <p:ext uri="{BB962C8B-B14F-4D97-AF65-F5344CB8AC3E}">
        <p14:creationId xmlns:p14="http://schemas.microsoft.com/office/powerpoint/2010/main" val="168263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1602475" y="1766047"/>
            <a:ext cx="9448800" cy="4114800"/>
          </a:xfrm>
        </p:spPr>
        <p:txBody>
          <a:bodyPr/>
          <a:lstStyle/>
          <a:p>
            <a:pPr eaLnBrk="1" hangingPunct="1"/>
            <a:r>
              <a:rPr lang="fr-FR" dirty="0"/>
              <a:t>Un Ordonnancement est </a:t>
            </a:r>
            <a:r>
              <a:rPr lang="fr-FR" dirty="0">
                <a:solidFill>
                  <a:srgbClr val="00B0F0"/>
                </a:solidFill>
              </a:rPr>
              <a:t>Conflit-</a:t>
            </a:r>
            <a:r>
              <a:rPr lang="fr-FR" dirty="0" err="1">
                <a:solidFill>
                  <a:srgbClr val="00B0F0"/>
                </a:solidFill>
              </a:rPr>
              <a:t>sérialisable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si elle peut être transformée en un ordonnancement en série par une série d'échanges d'actions adjacentes non conflictuelles (</a:t>
            </a:r>
            <a:r>
              <a:rPr lang="en-US" dirty="0">
                <a:solidFill>
                  <a:prstClr val="black"/>
                </a:solidFill>
              </a:rPr>
              <a:t>WR, RW, WW</a:t>
            </a:r>
            <a:r>
              <a:rPr lang="fr-FR" dirty="0"/>
              <a:t>).</a:t>
            </a:r>
          </a:p>
          <a:p>
            <a:pPr eaLnBrk="1" hangingPunct="1"/>
            <a:endParaRPr lang="fr-FR" dirty="0"/>
          </a:p>
          <a:p>
            <a:pPr eaLnBrk="1" hangingPunct="1"/>
            <a:r>
              <a:rPr lang="fr-FR" dirty="0"/>
              <a:t>Chaque Ordonnancement </a:t>
            </a:r>
            <a:r>
              <a:rPr lang="fr-FR" dirty="0">
                <a:solidFill>
                  <a:srgbClr val="00B0F0"/>
                </a:solidFill>
              </a:rPr>
              <a:t>Conflit-</a:t>
            </a:r>
            <a:r>
              <a:rPr lang="fr-FR" dirty="0" err="1">
                <a:solidFill>
                  <a:srgbClr val="00B0F0"/>
                </a:solidFill>
              </a:rPr>
              <a:t>sérialisable</a:t>
            </a:r>
            <a:r>
              <a:rPr lang="fr-FR" dirty="0"/>
              <a:t> est </a:t>
            </a:r>
            <a:r>
              <a:rPr lang="fr-FR" dirty="0" err="1">
                <a:solidFill>
                  <a:srgbClr val="00B0F0"/>
                </a:solidFill>
              </a:rPr>
              <a:t>sérialisable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A96993-A144-1A44-B596-5F476C9657F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72" y="-27150"/>
            <a:ext cx="12194272" cy="122872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534520" y="351845"/>
            <a:ext cx="10516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kern="0" dirty="0" err="1">
                <a:solidFill>
                  <a:prstClr val="white"/>
                </a:solidFill>
                <a:ea typeface="ＭＳ Ｐゴシック" charset="-128"/>
                <a:cs typeface="Arial"/>
              </a:rPr>
              <a:t>Conflit-sérialisable</a:t>
            </a:r>
            <a:endParaRPr lang="fr-FR" sz="32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56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72" y="-27150"/>
            <a:ext cx="12194272" cy="1228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9562" y="150125"/>
            <a:ext cx="11263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prstClr val="whit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Traitement de fichiers (Pb)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72" y="1201575"/>
            <a:ext cx="12194272" cy="7952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9562" y="1545139"/>
            <a:ext cx="90336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Redondance et inconsistance des données</a:t>
            </a:r>
          </a:p>
          <a:p>
            <a:pPr marL="0" indent="0">
              <a:buNone/>
            </a:pP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   – certaines info se trouvent sur plusieurs fichiers</a:t>
            </a:r>
          </a:p>
          <a:p>
            <a:pPr marL="0" indent="0">
              <a:buNone/>
            </a:pP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Difficulté d'accès aux informations non prévues</a:t>
            </a:r>
          </a:p>
          <a:p>
            <a:pPr marL="0" indent="0">
              <a:buNone/>
            </a:pP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   – nécessité d'écrire de nouveaux </a:t>
            </a:r>
            <a:r>
              <a:rPr lang="fr-FR" sz="2400" dirty="0" err="1">
                <a:latin typeface="Times" panose="02020603050405020304" pitchFamily="18" charset="0"/>
                <a:cs typeface="Times" panose="02020603050405020304" pitchFamily="18" charset="0"/>
              </a:rPr>
              <a:t>prog</a:t>
            </a: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. d'accès</a:t>
            </a:r>
          </a:p>
          <a:p>
            <a:pPr marL="0" indent="0">
              <a:buNone/>
            </a:pP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Dépendance : </a:t>
            </a:r>
            <a:r>
              <a:rPr lang="fr-FR" sz="2400" dirty="0" err="1">
                <a:latin typeface="Times" panose="02020603050405020304" pitchFamily="18" charset="0"/>
                <a:cs typeface="Times" panose="02020603050405020304" pitchFamily="18" charset="0"/>
              </a:rPr>
              <a:t>rep</a:t>
            </a: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. interne / Applications</a:t>
            </a:r>
          </a:p>
          <a:p>
            <a:pPr marL="0" indent="0">
              <a:buNone/>
            </a:pP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   – changement de structure -&gt; </a:t>
            </a:r>
            <a:r>
              <a:rPr lang="fr-FR" sz="2400" dirty="0" err="1">
                <a:latin typeface="Times" panose="02020603050405020304" pitchFamily="18" charset="0"/>
                <a:cs typeface="Times" panose="02020603050405020304" pitchFamily="18" charset="0"/>
              </a:rPr>
              <a:t>re-programmation</a:t>
            </a: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 des App</a:t>
            </a:r>
          </a:p>
          <a:p>
            <a:pPr marL="0" indent="0">
              <a:buNone/>
            </a:pP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Atomicité et </a:t>
            </a:r>
            <a:r>
              <a:rPr lang="fr-FR" sz="2400" dirty="0" err="1">
                <a:latin typeface="Times" panose="02020603050405020304" pitchFamily="18" charset="0"/>
                <a:cs typeface="Times" panose="02020603050405020304" pitchFamily="18" charset="0"/>
              </a:rPr>
              <a:t>pb</a:t>
            </a: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 de concurrence</a:t>
            </a:r>
          </a:p>
          <a:p>
            <a:pPr marL="0" indent="0">
              <a:buNone/>
            </a:pP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   – erreur, pannes, accès concurrents -&gt; introduisent des  inconsistances</a:t>
            </a:r>
          </a:p>
          <a:p>
            <a:pPr marL="0" indent="0">
              <a:buNone/>
            </a:pPr>
            <a:endParaRPr lang="fr-FR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8373" y="5567556"/>
            <a:ext cx="4901575" cy="1089553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54000" tIns="324000" rIns="0" bIns="0" rtlCol="0" anchor="ctr" anchorCtr="0"/>
          <a:lstStyle>
            <a:defPPr>
              <a:defRPr lang="fr-F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-285750"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prstClr val="black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Problème de surcharge  </a:t>
            </a:r>
            <a:r>
              <a:rPr lang="fr-FR" sz="2400" dirty="0">
                <a:solidFill>
                  <a:prstClr val="black"/>
                </a:solidFill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</a:t>
            </a:r>
            <a:endParaRPr lang="fr-FR" sz="2400" dirty="0">
              <a:solidFill>
                <a:prstClr val="black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0" indent="-285750"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prstClr val="black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Comment libérer le programmeur ? </a:t>
            </a:r>
          </a:p>
          <a:p>
            <a:pPr marR="0" lvl="0" indent="-28575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12EB-232D-4E0D-973D-8286B30F28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lèche droite 4"/>
          <p:cNvSpPr/>
          <p:nvPr/>
        </p:nvSpPr>
        <p:spPr>
          <a:xfrm>
            <a:off x="5722576" y="5954618"/>
            <a:ext cx="813494" cy="4846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557259" y="5855825"/>
            <a:ext cx="1876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Times" panose="02020603050405020304" pitchFamily="18" charset="0"/>
                <a:cs typeface="Times" panose="02020603050405020304" pitchFamily="18" charset="0"/>
              </a:rPr>
              <a:t>SGBD   </a:t>
            </a:r>
            <a:r>
              <a:rPr lang="fr-FR" sz="2800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</a:t>
            </a:r>
            <a:endParaRPr lang="fr-FR" sz="2800" dirty="0">
              <a:solidFill>
                <a:srgbClr val="00B05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729778" y="2831114"/>
            <a:ext cx="25502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latin typeface="Times" panose="02020603050405020304" pitchFamily="18" charset="0"/>
                <a:cs typeface="Times" panose="02020603050405020304" pitchFamily="18" charset="0"/>
              </a:rPr>
              <a:t>1960</a:t>
            </a:r>
            <a:r>
              <a:rPr lang="fr-FR" sz="2000" b="1" dirty="0">
                <a:solidFill>
                  <a:srgbClr val="00206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: </a:t>
            </a:r>
            <a:r>
              <a:rPr lang="fr-FR" sz="20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les </a:t>
            </a:r>
            <a:r>
              <a:rPr lang="fr-FR" sz="2000" dirty="0" err="1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SGFs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</p:txBody>
      </p:sp>
      <p:sp>
        <p:nvSpPr>
          <p:cNvPr id="15" name="Accolade fermante 14"/>
          <p:cNvSpPr/>
          <p:nvPr/>
        </p:nvSpPr>
        <p:spPr>
          <a:xfrm>
            <a:off x="9593176" y="1740969"/>
            <a:ext cx="324000" cy="337299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ccolade fermante 15"/>
          <p:cNvSpPr/>
          <p:nvPr/>
        </p:nvSpPr>
        <p:spPr>
          <a:xfrm>
            <a:off x="8058852" y="5448499"/>
            <a:ext cx="288000" cy="129616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393113" y="5637392"/>
            <a:ext cx="3886877" cy="1084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r-FR" b="1" dirty="0">
                <a:latin typeface="Times" panose="02020603050405020304" pitchFamily="18" charset="0"/>
                <a:ea typeface="Calibri" panose="020F0502020204030204" pitchFamily="34" charset="0"/>
                <a:cs typeface="Times" panose="02020603050405020304" pitchFamily="18" charset="0"/>
              </a:rPr>
              <a:t>1970</a:t>
            </a:r>
            <a:r>
              <a:rPr lang="fr-FR" dirty="0">
                <a:latin typeface="Times" panose="02020603050405020304" pitchFamily="18" charset="0"/>
                <a:ea typeface="Calibri" panose="020F0502020204030204" pitchFamily="34" charset="0"/>
                <a:cs typeface="Times" panose="02020603050405020304" pitchFamily="18" charset="0"/>
              </a:rPr>
              <a:t>: </a:t>
            </a:r>
            <a:r>
              <a:rPr lang="fr-FR" dirty="0" err="1">
                <a:latin typeface="Times" panose="02020603050405020304" pitchFamily="18" charset="0"/>
                <a:ea typeface="Calibri" panose="020F0502020204030204" pitchFamily="34" charset="0"/>
                <a:cs typeface="Times" panose="02020603050405020304" pitchFamily="18" charset="0"/>
              </a:rPr>
              <a:t>Codd</a:t>
            </a:r>
            <a:r>
              <a:rPr lang="fr-FR" dirty="0">
                <a:latin typeface="Times" panose="02020603050405020304" pitchFamily="18" charset="0"/>
                <a:ea typeface="Calibri" panose="020F0502020204030204" pitchFamily="34" charset="0"/>
                <a:cs typeface="Times" panose="02020603050405020304" pitchFamily="18" charset="0"/>
              </a:rPr>
              <a:t> </a:t>
            </a:r>
            <a:r>
              <a:rPr lang="fr-FR" dirty="0" err="1">
                <a:latin typeface="Times" panose="02020603050405020304" pitchFamily="18" charset="0"/>
                <a:ea typeface="Calibri" panose="020F0502020204030204" pitchFamily="34" charset="0"/>
                <a:cs typeface="Times" panose="02020603050405020304" pitchFamily="18" charset="0"/>
              </a:rPr>
              <a:t>paper</a:t>
            </a:r>
            <a:r>
              <a:rPr lang="fr-FR" dirty="0">
                <a:latin typeface="Times" panose="02020603050405020304" pitchFamily="18" charset="0"/>
                <a:ea typeface="Calibri" panose="020F0502020204030204" pitchFamily="34" charset="0"/>
                <a:cs typeface="Times" panose="02020603050405020304" pitchFamily="18" charset="0"/>
              </a:rPr>
              <a:t>; les fondements des BDR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r-FR" b="1" dirty="0">
                <a:latin typeface="Times" panose="02020603050405020304" pitchFamily="18" charset="0"/>
                <a:ea typeface="Calibri" panose="020F0502020204030204" pitchFamily="34" charset="0"/>
                <a:cs typeface="Times" panose="02020603050405020304" pitchFamily="18" charset="0"/>
              </a:rPr>
              <a:t>1980</a:t>
            </a:r>
            <a:r>
              <a:rPr lang="fr-FR" dirty="0">
                <a:latin typeface="Times" panose="02020603050405020304" pitchFamily="18" charset="0"/>
                <a:ea typeface="Calibri" panose="020F0502020204030204" pitchFamily="34" charset="0"/>
                <a:cs typeface="Times" panose="02020603050405020304" pitchFamily="18" charset="0"/>
              </a:rPr>
              <a:t>: Les SGBD-R sur le marché</a:t>
            </a:r>
            <a:endParaRPr lang="fr-FR" dirty="0">
              <a:effectLst/>
              <a:latin typeface="Times" panose="02020603050405020304" pitchFamily="18" charset="0"/>
              <a:ea typeface="Calibri" panose="020F0502020204030204" pitchFamily="34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51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0" grpId="0" animBg="1"/>
      <p:bldP spid="5" grpId="0" animBg="1"/>
      <p:bldP spid="11" grpId="0"/>
      <p:bldP spid="14" grpId="0"/>
      <p:bldP spid="15" grpId="0" animBg="1"/>
      <p:bldP spid="16" grpId="0" animBg="1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8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F79262-A563-F84C-A6BF-3092C8D474BD}" type="slidenum">
              <a:rPr lang="en-US" smtClean="0">
                <a:solidFill>
                  <a:srgbClr val="000000"/>
                </a:solidFill>
              </a:rPr>
              <a:pPr/>
              <a:t>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3803" name="Rectangle 14"/>
          <p:cNvSpPr>
            <a:spLocks noChangeArrowheads="1"/>
          </p:cNvSpPr>
          <p:nvPr/>
        </p:nvSpPr>
        <p:spPr bwMode="auto">
          <a:xfrm>
            <a:off x="2585344" y="5953780"/>
            <a:ext cx="820449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ea typeface="Arial" charset="0"/>
                <a:cs typeface="Arial" charset="0"/>
              </a:rPr>
              <a:t>This schedule is </a:t>
            </a:r>
            <a:r>
              <a:rPr lang="en-US" sz="2800" dirty="0">
                <a:solidFill>
                  <a:srgbClr val="FF0000"/>
                </a:solidFill>
                <a:ea typeface="Arial" charset="0"/>
                <a:cs typeface="Arial" charset="0"/>
              </a:rPr>
              <a:t>conflict-serializable (</a:t>
            </a:r>
            <a:r>
              <a:rPr lang="en-US" sz="2800" dirty="0">
                <a:ea typeface="Arial" charset="0"/>
                <a:cs typeface="Arial" charset="0"/>
              </a:rPr>
              <a:t>Serializable </a:t>
            </a:r>
            <a:r>
              <a:rPr lang="en-US" sz="2800" dirty="0">
                <a:solidFill>
                  <a:srgbClr val="FF0000"/>
                </a:solidFill>
                <a:ea typeface="Arial" charset="0"/>
                <a:cs typeface="Arial" charset="0"/>
              </a:rPr>
              <a:t>)</a:t>
            </a: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72" y="-27150"/>
            <a:ext cx="12194272" cy="1228725"/>
          </a:xfrm>
          <a:prstGeom prst="rect">
            <a:avLst/>
          </a:prstGeom>
        </p:spPr>
      </p:pic>
      <p:sp>
        <p:nvSpPr>
          <p:cNvPr id="21" name="TextBox 7"/>
          <p:cNvSpPr txBox="1"/>
          <p:nvPr/>
        </p:nvSpPr>
        <p:spPr>
          <a:xfrm>
            <a:off x="534520" y="351845"/>
            <a:ext cx="10516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kern="0" dirty="0" err="1">
                <a:solidFill>
                  <a:prstClr val="white"/>
                </a:solidFill>
                <a:ea typeface="ＭＳ Ｐゴシック" charset="-128"/>
                <a:cs typeface="Arial"/>
              </a:rPr>
              <a:t>Exemple</a:t>
            </a:r>
            <a:r>
              <a:rPr lang="en-US" sz="4000" kern="0" dirty="0">
                <a:solidFill>
                  <a:prstClr val="white"/>
                </a:solidFill>
                <a:ea typeface="ＭＳ Ｐゴシック" charset="-128"/>
                <a:cs typeface="Arial"/>
              </a:rPr>
              <a:t> 1</a:t>
            </a:r>
            <a:endParaRPr lang="fr-FR" sz="32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5566" y="1580570"/>
            <a:ext cx="6444696" cy="401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9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7" name="Slide Number Placeholder 1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9CE890-6F43-F842-A796-DFA113F6AB76}" type="slidenum">
              <a:rPr lang="en-US" smtClean="0">
                <a:solidFill>
                  <a:srgbClr val="000000"/>
                </a:solidFill>
              </a:rPr>
              <a:pPr/>
              <a:t>31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27" name="Rectangle 9"/>
          <p:cNvSpPr>
            <a:spLocks noChangeArrowheads="1"/>
          </p:cNvSpPr>
          <p:nvPr/>
        </p:nvSpPr>
        <p:spPr bwMode="auto">
          <a:xfrm>
            <a:off x="2723100" y="5953780"/>
            <a:ext cx="674352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ea typeface="Arial" charset="0"/>
                <a:cs typeface="Arial" charset="0"/>
              </a:rPr>
              <a:t>This schedule </a:t>
            </a:r>
            <a:r>
              <a:rPr lang="en-US" sz="2800" dirty="0">
                <a:solidFill>
                  <a:srgbClr val="FF0000"/>
                </a:solidFill>
                <a:ea typeface="Arial" charset="0"/>
                <a:cs typeface="Arial" charset="0"/>
              </a:rPr>
              <a:t>is NOT conflict-</a:t>
            </a:r>
            <a:r>
              <a:rPr lang="en-US" sz="2800" dirty="0" err="1">
                <a:solidFill>
                  <a:srgbClr val="FF0000"/>
                </a:solidFill>
                <a:ea typeface="Arial" charset="0"/>
                <a:cs typeface="Arial" charset="0"/>
              </a:rPr>
              <a:t>serializable</a:t>
            </a:r>
            <a:endParaRPr lang="en-US" sz="2800" dirty="0">
              <a:solidFill>
                <a:srgbClr val="FF0000"/>
              </a:solidFill>
              <a:ea typeface="Arial" charset="0"/>
              <a:cs typeface="Arial" charset="0"/>
            </a:endParaRPr>
          </a:p>
        </p:txBody>
      </p:sp>
      <p:pic>
        <p:nvPicPr>
          <p:cNvPr id="2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72" y="-27150"/>
            <a:ext cx="12194272" cy="1228725"/>
          </a:xfrm>
          <a:prstGeom prst="rect">
            <a:avLst/>
          </a:prstGeom>
        </p:spPr>
      </p:pic>
      <p:sp>
        <p:nvSpPr>
          <p:cNvPr id="25" name="TextBox 7"/>
          <p:cNvSpPr txBox="1"/>
          <p:nvPr/>
        </p:nvSpPr>
        <p:spPr>
          <a:xfrm>
            <a:off x="534520" y="351845"/>
            <a:ext cx="10516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kern="0" dirty="0" err="1">
                <a:solidFill>
                  <a:prstClr val="white"/>
                </a:solidFill>
                <a:ea typeface="ＭＳ Ｐゴシック" charset="-128"/>
                <a:cs typeface="Arial"/>
              </a:rPr>
              <a:t>Exemple</a:t>
            </a:r>
            <a:r>
              <a:rPr lang="en-US" sz="4000" kern="0" dirty="0">
                <a:solidFill>
                  <a:prstClr val="white"/>
                </a:solidFill>
                <a:ea typeface="ＭＳ Ｐゴシック" charset="-128"/>
                <a:cs typeface="Arial"/>
              </a:rPr>
              <a:t> 2</a:t>
            </a:r>
            <a:endParaRPr lang="fr-FR" sz="32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346" y="1354351"/>
            <a:ext cx="5975716" cy="427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12EB-232D-4E0D-973D-8286B30F28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615" y="1545911"/>
            <a:ext cx="7467600" cy="39909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25235" y="5544388"/>
            <a:ext cx="3419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kern="0" dirty="0">
                <a:solidFill>
                  <a:prstClr val="black"/>
                </a:solidFill>
                <a:ea typeface="ＭＳ Ｐゴシック" charset="-128"/>
                <a:cs typeface="Arial"/>
              </a:rPr>
              <a:t>conflicting operations: </a:t>
            </a:r>
          </a:p>
          <a:p>
            <a:pPr algn="ctr"/>
            <a:r>
              <a:rPr lang="en-US" b="1" dirty="0">
                <a:solidFill>
                  <a:srgbClr val="000000"/>
                </a:solidFill>
              </a:rPr>
              <a:t>“exists a cycle”  </a:t>
            </a:r>
            <a:r>
              <a:rPr lang="en-US" b="1" dirty="0">
                <a:solidFill>
                  <a:srgbClr val="000000"/>
                </a:solidFill>
                <a:sym typeface="Wingdings" panose="05000000000000000000" pitchFamily="2" charset="2"/>
              </a:rPr>
              <a:t>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18597" y="5144278"/>
            <a:ext cx="2961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ea typeface="Arial" charset="0"/>
                <a:cs typeface="Arial" charset="0"/>
              </a:rPr>
              <a:t>NOT conflict-serializable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4279727" y="5144278"/>
            <a:ext cx="18004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ea typeface="Arial" charset="0"/>
                <a:cs typeface="Arial" charset="0"/>
              </a:rPr>
              <a:t>Serializable </a:t>
            </a:r>
            <a:r>
              <a:rPr lang="en-US" sz="2000" dirty="0">
                <a:ea typeface="Arial" charset="0"/>
                <a:cs typeface="Arial" charset="0"/>
                <a:sym typeface="Wingdings" panose="05000000000000000000" pitchFamily="2" charset="2"/>
              </a:rPr>
              <a:t></a:t>
            </a:r>
            <a:endParaRPr lang="en-US" sz="2000" dirty="0">
              <a:ea typeface="Arial" charset="0"/>
              <a:cs typeface="Arial" charset="0"/>
            </a:endParaRPr>
          </a:p>
        </p:txBody>
      </p:sp>
      <p:cxnSp>
        <p:nvCxnSpPr>
          <p:cNvPr id="9" name="Connecteur en arc 8"/>
          <p:cNvCxnSpPr/>
          <p:nvPr/>
        </p:nvCxnSpPr>
        <p:spPr>
          <a:xfrm rot="16200000" flipV="1">
            <a:off x="2480691" y="3596410"/>
            <a:ext cx="1550503" cy="131196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903091" y="3802439"/>
            <a:ext cx="18095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can be transformed</a:t>
            </a:r>
            <a:endParaRPr lang="fr-FR" sz="1600" i="1" dirty="0"/>
          </a:p>
        </p:txBody>
      </p:sp>
      <p:sp>
        <p:nvSpPr>
          <p:cNvPr id="11" name="Rectangle 10"/>
          <p:cNvSpPr/>
          <p:nvPr/>
        </p:nvSpPr>
        <p:spPr>
          <a:xfrm>
            <a:off x="1929056" y="4312404"/>
            <a:ext cx="19480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</a:rPr>
              <a:t>is equivalent to</a:t>
            </a:r>
            <a:endParaRPr lang="fr-FR" sz="1600" i="1" dirty="0"/>
          </a:p>
        </p:txBody>
      </p:sp>
      <p:pic>
        <p:nvPicPr>
          <p:cNvPr id="12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72" y="-27150"/>
            <a:ext cx="12194272" cy="1228725"/>
          </a:xfrm>
          <a:prstGeom prst="rect">
            <a:avLst/>
          </a:prstGeom>
        </p:spPr>
      </p:pic>
      <p:sp>
        <p:nvSpPr>
          <p:cNvPr id="13" name="TextBox 7"/>
          <p:cNvSpPr txBox="1"/>
          <p:nvPr/>
        </p:nvSpPr>
        <p:spPr>
          <a:xfrm>
            <a:off x="622852" y="330417"/>
            <a:ext cx="10516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Schedules in DBMS</a:t>
            </a:r>
            <a:endParaRPr lang="fr-FR" sz="3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545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7236"/>
            <a:ext cx="12059477" cy="1143000"/>
          </a:xfrm>
        </p:spPr>
        <p:txBody>
          <a:bodyPr/>
          <a:lstStyle/>
          <a:p>
            <a:r>
              <a:rPr lang="en-US" dirty="0" err="1"/>
              <a:t>Implémentation</a:t>
            </a:r>
            <a:r>
              <a:rPr lang="en-US" dirty="0"/>
              <a:t> d'un </a:t>
            </a:r>
            <a:r>
              <a:rPr lang="en-US" dirty="0" err="1"/>
              <a:t>ordonnanceur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A96993-A144-1A44-B596-5F476C9657F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491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4697" y="1991756"/>
            <a:ext cx="9296400" cy="4114800"/>
          </a:xfrm>
        </p:spPr>
        <p:txBody>
          <a:bodyPr/>
          <a:lstStyle/>
          <a:p>
            <a:pPr eaLnBrk="1" hangingPunct="1"/>
            <a:r>
              <a:rPr lang="fr-FR" dirty="0">
                <a:solidFill>
                  <a:srgbClr val="0000FF"/>
                </a:solidFill>
              </a:rPr>
              <a:t>Ordonnanceur</a:t>
            </a:r>
            <a:r>
              <a:rPr lang="fr-FR" dirty="0"/>
              <a:t>= le module qui planifie les actions de la transaction, assurant la possibilité de </a:t>
            </a:r>
            <a:r>
              <a:rPr lang="fr-FR" b="1" dirty="0"/>
              <a:t>la</a:t>
            </a:r>
            <a:r>
              <a:rPr lang="fr-FR" dirty="0"/>
              <a:t> </a:t>
            </a:r>
            <a:r>
              <a:rPr lang="fr-FR" b="1" dirty="0"/>
              <a:t>sérialisation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err="1"/>
              <a:t>Aussi</a:t>
            </a:r>
            <a:r>
              <a:rPr lang="en-US" dirty="0"/>
              <a:t> </a:t>
            </a:r>
            <a:r>
              <a:rPr lang="en-US" dirty="0" err="1"/>
              <a:t>appelé</a:t>
            </a:r>
            <a:r>
              <a:rPr lang="en-US" dirty="0"/>
              <a:t>: </a:t>
            </a:r>
            <a:r>
              <a:rPr lang="fr-FR" dirty="0">
                <a:solidFill>
                  <a:srgbClr val="0000FF"/>
                </a:solidFill>
              </a:rPr>
              <a:t>Gestionnaire de contrôle de concurrence</a:t>
            </a:r>
          </a:p>
          <a:p>
            <a:pPr eaLnBrk="1" hangingPunct="1"/>
            <a:endParaRPr lang="en-US" b="1" dirty="0"/>
          </a:p>
          <a:p>
            <a:pPr eaLnBrk="1" hangingPunct="1"/>
            <a:r>
              <a:rPr lang="fr-FR" dirty="0"/>
              <a:t>Nous discutons ensuite comment un planificateur peut être implémenté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A96993-A144-1A44-B596-5F476C9657F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34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72" y="-27150"/>
            <a:ext cx="12194272" cy="122872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534520" y="351845"/>
            <a:ext cx="10516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kern="0" dirty="0" err="1">
                <a:solidFill>
                  <a:prstClr val="white"/>
                </a:solidFill>
                <a:ea typeface="ＭＳ Ｐゴシック" charset="-128"/>
                <a:cs typeface="Arial"/>
              </a:rPr>
              <a:t>Ordonnanceur</a:t>
            </a:r>
            <a:endParaRPr lang="fr-FR" sz="32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527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Simple idea:</a:t>
            </a:r>
          </a:p>
          <a:p>
            <a:pPr eaLnBrk="1" hangingPunct="1"/>
            <a:r>
              <a:rPr lang="en-US" dirty="0"/>
              <a:t>Each element has a unique </a:t>
            </a:r>
            <a:r>
              <a:rPr lang="en-US" dirty="0">
                <a:solidFill>
                  <a:srgbClr val="FF0000"/>
                </a:solidFill>
              </a:rPr>
              <a:t>lock</a:t>
            </a:r>
          </a:p>
          <a:p>
            <a:pPr eaLnBrk="1" hangingPunct="1"/>
            <a:r>
              <a:rPr lang="en-US" dirty="0"/>
              <a:t>Each transaction must first </a:t>
            </a:r>
            <a:r>
              <a:rPr lang="en-US" dirty="0">
                <a:solidFill>
                  <a:srgbClr val="0000FF"/>
                </a:solidFill>
              </a:rPr>
              <a:t>acquire</a:t>
            </a:r>
            <a:r>
              <a:rPr lang="en-US" dirty="0"/>
              <a:t> the lock before reading/writing that element</a:t>
            </a:r>
          </a:p>
          <a:p>
            <a:pPr eaLnBrk="1" hangingPunct="1"/>
            <a:r>
              <a:rPr lang="en-US" dirty="0"/>
              <a:t>If the lock is taken by another transaction, then wait</a:t>
            </a:r>
          </a:p>
          <a:p>
            <a:pPr eaLnBrk="1" hangingPunct="1"/>
            <a:r>
              <a:rPr lang="en-US" dirty="0"/>
              <a:t>The transaction must </a:t>
            </a:r>
            <a:r>
              <a:rPr lang="en-US" dirty="0">
                <a:solidFill>
                  <a:srgbClr val="0000FF"/>
                </a:solidFill>
              </a:rPr>
              <a:t>release</a:t>
            </a:r>
            <a:r>
              <a:rPr lang="en-US" dirty="0"/>
              <a:t> the lock(s)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A96993-A144-1A44-B596-5F476C9657F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51931" y="5427127"/>
            <a:ext cx="8885866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</a:rPr>
              <a:t>By using locks scheduler ensures conflict-</a:t>
            </a:r>
            <a:r>
              <a:rPr lang="en-US" sz="2800" dirty="0" err="1">
                <a:solidFill>
                  <a:prstClr val="black"/>
                </a:solidFill>
              </a:rPr>
              <a:t>serializability</a:t>
            </a:r>
            <a:endParaRPr lang="en-US" sz="2800" dirty="0">
              <a:solidFill>
                <a:prstClr val="black"/>
              </a:solidFill>
            </a:endParaRP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72" y="-27150"/>
            <a:ext cx="12194272" cy="1228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4520" y="351845"/>
            <a:ext cx="10516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kern="0" dirty="0">
                <a:solidFill>
                  <a:prstClr val="white"/>
                </a:solidFill>
                <a:ea typeface="ＭＳ Ｐゴシック" charset="-128"/>
                <a:cs typeface="Arial"/>
              </a:rPr>
              <a:t>Un </a:t>
            </a:r>
            <a:r>
              <a:rPr lang="en-US" sz="3200" kern="0" dirty="0" err="1">
                <a:solidFill>
                  <a:prstClr val="white"/>
                </a:solidFill>
                <a:ea typeface="ＭＳ Ｐゴシック" charset="-128"/>
                <a:cs typeface="Arial"/>
              </a:rPr>
              <a:t>ordonnanceur</a:t>
            </a:r>
            <a:r>
              <a:rPr lang="en-US" sz="3200" kern="0" dirty="0">
                <a:solidFill>
                  <a:prstClr val="white"/>
                </a:solidFill>
                <a:ea typeface="ＭＳ Ｐゴシック" charset="-128"/>
                <a:cs typeface="Arial"/>
              </a:rPr>
              <a:t> avec </a:t>
            </a:r>
            <a:r>
              <a:rPr lang="en-US" sz="3200" kern="0" dirty="0" err="1">
                <a:solidFill>
                  <a:prstClr val="white"/>
                </a:solidFill>
                <a:ea typeface="ＭＳ Ｐゴシック" charset="-128"/>
                <a:cs typeface="Arial"/>
              </a:rPr>
              <a:t>verrouillage</a:t>
            </a:r>
            <a:endParaRPr lang="fr-FR" sz="24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837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7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981200"/>
            <a:ext cx="8534400" cy="41148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charset="0"/>
              </a:rPr>
              <a:t>Fine granularity locking</a:t>
            </a:r>
            <a:r>
              <a:rPr lang="en-US" sz="2400" dirty="0">
                <a:latin typeface="Arial" charset="0"/>
              </a:rPr>
              <a:t> (e.g., </a:t>
            </a:r>
            <a:r>
              <a:rPr lang="en-US" sz="2400" dirty="0" err="1">
                <a:latin typeface="Arial" charset="0"/>
              </a:rPr>
              <a:t>tuples</a:t>
            </a:r>
            <a:r>
              <a:rPr lang="en-US" sz="2400" dirty="0">
                <a:latin typeface="Arial" charset="0"/>
              </a:rPr>
              <a:t>)</a:t>
            </a:r>
          </a:p>
          <a:p>
            <a:pPr lvl="1"/>
            <a:r>
              <a:rPr lang="en-US" sz="2000" dirty="0">
                <a:latin typeface="Arial" charset="0"/>
              </a:rPr>
              <a:t>High concurrency</a:t>
            </a:r>
          </a:p>
          <a:p>
            <a:pPr lvl="1"/>
            <a:r>
              <a:rPr lang="en-US" sz="2000" dirty="0">
                <a:latin typeface="Arial" charset="0"/>
              </a:rPr>
              <a:t>High overhead in managing locks</a:t>
            </a:r>
          </a:p>
          <a:p>
            <a:pPr lvl="1"/>
            <a:r>
              <a:rPr lang="en-US" sz="2000" dirty="0">
                <a:latin typeface="Arial" charset="0"/>
              </a:rPr>
              <a:t>E.g., SQL Server</a:t>
            </a:r>
          </a:p>
          <a:p>
            <a:endParaRPr lang="en-US" sz="2400" dirty="0">
              <a:solidFill>
                <a:srgbClr val="FF0000"/>
              </a:solidFill>
              <a:latin typeface="Arial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Arial" charset="0"/>
              </a:rPr>
              <a:t>Coarse grain locking</a:t>
            </a:r>
            <a:r>
              <a:rPr lang="en-US" sz="2400" dirty="0">
                <a:latin typeface="Arial" charset="0"/>
              </a:rPr>
              <a:t> (e.g., tables, entire database)</a:t>
            </a:r>
          </a:p>
          <a:p>
            <a:pPr lvl="1"/>
            <a:r>
              <a:rPr lang="en-US" sz="2000" dirty="0">
                <a:latin typeface="Arial" charset="0"/>
              </a:rPr>
              <a:t>Many false conflicts</a:t>
            </a:r>
          </a:p>
          <a:p>
            <a:pPr lvl="1"/>
            <a:r>
              <a:rPr lang="en-US" sz="2000" dirty="0">
                <a:latin typeface="Arial" charset="0"/>
              </a:rPr>
              <a:t>Less overhead in managing locks</a:t>
            </a:r>
          </a:p>
          <a:p>
            <a:pPr lvl="1"/>
            <a:r>
              <a:rPr lang="en-US" sz="2000" dirty="0">
                <a:latin typeface="Arial" charset="0"/>
              </a:rPr>
              <a:t>E.g., SQL Lite</a:t>
            </a:r>
          </a:p>
          <a:p>
            <a:pPr lvl="1"/>
            <a:endParaRPr lang="en-US" sz="2000" dirty="0">
              <a:solidFill>
                <a:srgbClr val="0000FF"/>
              </a:solidFill>
              <a:latin typeface="Arial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Arial" charset="0"/>
              </a:rPr>
              <a:t>Solution: lock escalation changes granularity as needed</a:t>
            </a:r>
          </a:p>
        </p:txBody>
      </p:sp>
      <p:sp>
        <p:nvSpPr>
          <p:cNvPr id="757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C51A93-FD5C-BF4A-84AE-908110B8ABDF}" type="slidenum">
              <a:rPr lang="en-US">
                <a:solidFill>
                  <a:srgbClr val="000000"/>
                </a:solidFill>
              </a:rPr>
              <a:pPr/>
              <a:t>36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72" y="-27150"/>
            <a:ext cx="12194272" cy="1228725"/>
          </a:xfrm>
          <a:prstGeom prst="rect">
            <a:avLst/>
          </a:prstGeom>
        </p:spPr>
      </p:pic>
      <p:sp>
        <p:nvSpPr>
          <p:cNvPr id="6" name="TextBox 7"/>
          <p:cNvSpPr txBox="1"/>
          <p:nvPr/>
        </p:nvSpPr>
        <p:spPr>
          <a:xfrm>
            <a:off x="760845" y="124357"/>
            <a:ext cx="10516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prstClr val="white"/>
                </a:solidFill>
                <a:cs typeface="Arial" panose="020B0604020202020204" pitchFamily="34" charset="0"/>
              </a:rPr>
              <a:t>Verrouiller la granularité: quels éléments de données sont verrouillés?</a:t>
            </a:r>
          </a:p>
        </p:txBody>
      </p:sp>
    </p:spTree>
    <p:extLst>
      <p:ext uri="{BB962C8B-B14F-4D97-AF65-F5344CB8AC3E}">
        <p14:creationId xmlns:p14="http://schemas.microsoft.com/office/powerpoint/2010/main" val="3696084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21990" y="2695449"/>
            <a:ext cx="8266005" cy="584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143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0000"/>
                </a:solidFill>
              </a:rPr>
              <a:t>Theorem</a:t>
            </a:r>
            <a:r>
              <a:rPr lang="en-US" sz="3200" dirty="0">
                <a:solidFill>
                  <a:srgbClr val="000000"/>
                </a:solidFill>
              </a:rPr>
              <a:t>: 2PL ensures conflict </a:t>
            </a:r>
            <a:r>
              <a:rPr lang="en-US" sz="3200" dirty="0" err="1">
                <a:solidFill>
                  <a:srgbClr val="000000"/>
                </a:solidFill>
              </a:rPr>
              <a:t>serializability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1174" y="3452050"/>
            <a:ext cx="433626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0000"/>
                </a:solidFill>
              </a:rPr>
              <a:t>Proof</a:t>
            </a:r>
            <a:r>
              <a:rPr lang="en-US" sz="2800" dirty="0">
                <a:solidFill>
                  <a:srgbClr val="000000"/>
                </a:solidFill>
              </a:rPr>
              <a:t>.  Suppose not: then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there exists a cycle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in the precedence graph.</a:t>
            </a:r>
          </a:p>
        </p:txBody>
      </p:sp>
      <p:sp>
        <p:nvSpPr>
          <p:cNvPr id="9" name="Oval 4"/>
          <p:cNvSpPr>
            <a:spLocks noChangeAspect="1" noChangeArrowheads="1"/>
          </p:cNvSpPr>
          <p:nvPr/>
        </p:nvSpPr>
        <p:spPr bwMode="auto">
          <a:xfrm>
            <a:off x="2126974" y="5294244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ea typeface="Arial" charset="0"/>
                <a:cs typeface="Arial" charset="0"/>
              </a:rPr>
              <a:t>T1</a:t>
            </a:r>
          </a:p>
        </p:txBody>
      </p:sp>
      <p:sp>
        <p:nvSpPr>
          <p:cNvPr id="10" name="Oval 5"/>
          <p:cNvSpPr>
            <a:spLocks noChangeAspect="1" noChangeArrowheads="1"/>
          </p:cNvSpPr>
          <p:nvPr/>
        </p:nvSpPr>
        <p:spPr bwMode="auto">
          <a:xfrm>
            <a:off x="3193774" y="6284844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ea typeface="Arial" charset="0"/>
                <a:cs typeface="Arial" charset="0"/>
              </a:rPr>
              <a:t>T2</a:t>
            </a:r>
          </a:p>
        </p:txBody>
      </p:sp>
      <p:sp>
        <p:nvSpPr>
          <p:cNvPr id="11" name="Oval 6"/>
          <p:cNvSpPr>
            <a:spLocks noChangeAspect="1" noChangeArrowheads="1"/>
          </p:cNvSpPr>
          <p:nvPr/>
        </p:nvSpPr>
        <p:spPr bwMode="auto">
          <a:xfrm>
            <a:off x="4260574" y="5294244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ea typeface="Arial" charset="0"/>
                <a:cs typeface="Arial" charset="0"/>
              </a:rPr>
              <a:t>T3</a:t>
            </a:r>
          </a:p>
        </p:txBody>
      </p:sp>
      <p:cxnSp>
        <p:nvCxnSpPr>
          <p:cNvPr id="13" name="AutoShape 8"/>
          <p:cNvCxnSpPr>
            <a:cxnSpLocks noChangeShapeType="1"/>
            <a:stCxn id="10" idx="7"/>
            <a:endCxn id="11" idx="3"/>
          </p:cNvCxnSpPr>
          <p:nvPr/>
        </p:nvCxnSpPr>
        <p:spPr bwMode="auto">
          <a:xfrm rot="5400000" flipH="1" flipV="1">
            <a:off x="3622119" y="5646389"/>
            <a:ext cx="667310" cy="7435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108175" y="5903844"/>
            <a:ext cx="4241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ea typeface="Arial" charset="0"/>
                <a:cs typeface="Arial" charset="0"/>
              </a:rPr>
              <a:t>B</a:t>
            </a:r>
          </a:p>
        </p:txBody>
      </p:sp>
      <p:cxnSp>
        <p:nvCxnSpPr>
          <p:cNvPr id="16" name="AutoShape 7"/>
          <p:cNvCxnSpPr>
            <a:cxnSpLocks noChangeShapeType="1"/>
            <a:stCxn id="9" idx="5"/>
            <a:endCxn id="10" idx="1"/>
          </p:cNvCxnSpPr>
          <p:nvPr/>
        </p:nvCxnSpPr>
        <p:spPr bwMode="auto">
          <a:xfrm rot="16200000" flipH="1">
            <a:off x="2555319" y="5646389"/>
            <a:ext cx="667310" cy="7435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2501624" y="5980044"/>
            <a:ext cx="4283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ea typeface="Arial" charset="0"/>
                <a:cs typeface="Arial" charset="0"/>
              </a:rPr>
              <a:t>A</a:t>
            </a:r>
          </a:p>
        </p:txBody>
      </p:sp>
      <p:cxnSp>
        <p:nvCxnSpPr>
          <p:cNvPr id="19" name="AutoShape 10"/>
          <p:cNvCxnSpPr>
            <a:cxnSpLocks noChangeShapeType="1"/>
            <a:stCxn id="11" idx="0"/>
            <a:endCxn id="9" idx="7"/>
          </p:cNvCxnSpPr>
          <p:nvPr/>
        </p:nvCxnSpPr>
        <p:spPr bwMode="auto">
          <a:xfrm rot="16200000" flipH="1" flipV="1">
            <a:off x="3469720" y="4341744"/>
            <a:ext cx="66955" cy="1971955"/>
          </a:xfrm>
          <a:prstGeom prst="curvedConnector3">
            <a:avLst>
              <a:gd name="adj1" fmla="val -34142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3269975" y="4989444"/>
            <a:ext cx="4439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ea typeface="Arial" charset="0"/>
                <a:cs typeface="Arial" charset="0"/>
              </a:rPr>
              <a:t>C</a:t>
            </a:r>
          </a:p>
        </p:txBody>
      </p:sp>
      <p:pic>
        <p:nvPicPr>
          <p:cNvPr id="1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72" y="-27150"/>
            <a:ext cx="12194272" cy="1228725"/>
          </a:xfrm>
          <a:prstGeom prst="rect">
            <a:avLst/>
          </a:prstGeom>
        </p:spPr>
      </p:pic>
      <p:sp>
        <p:nvSpPr>
          <p:cNvPr id="18" name="TextBox 7"/>
          <p:cNvSpPr txBox="1"/>
          <p:nvPr/>
        </p:nvSpPr>
        <p:spPr>
          <a:xfrm>
            <a:off x="690265" y="140656"/>
            <a:ext cx="10516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prstClr val="white"/>
                </a:solidFill>
                <a:cs typeface="Arial" panose="020B0604020202020204" pitchFamily="34" charset="0"/>
              </a:rPr>
              <a:t>Verrouillage en deux phases (2PL)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03197" y="1321967"/>
            <a:ext cx="6200736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defTabSz="457200"/>
            <a:r>
              <a:rPr lang="en-US" sz="2800" dirty="0">
                <a:solidFill>
                  <a:prstClr val="black"/>
                </a:solidFill>
              </a:rPr>
              <a:t>In every transaction, all lock requests 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800" dirty="0">
                <a:solidFill>
                  <a:prstClr val="black"/>
                </a:solidFill>
              </a:rPr>
              <a:t>must precede all unlock requests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27709" y="1448830"/>
            <a:ext cx="23270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sz="2800" dirty="0">
                <a:solidFill>
                  <a:prstClr val="black"/>
                </a:solidFill>
              </a:rPr>
              <a:t>The 2PL rule:</a:t>
            </a:r>
          </a:p>
        </p:txBody>
      </p:sp>
    </p:spTree>
    <p:extLst>
      <p:ext uri="{BB962C8B-B14F-4D97-AF65-F5344CB8AC3E}">
        <p14:creationId xmlns:p14="http://schemas.microsoft.com/office/powerpoint/2010/main" val="3189760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281CB9-3995-5E47-AD15-23186E7A47E3}" type="slidenum">
              <a:rPr lang="en-US" smtClean="0">
                <a:solidFill>
                  <a:srgbClr val="000000"/>
                </a:solidFill>
              </a:rPr>
              <a:pPr/>
              <a:t>38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451647" name="Group 63"/>
          <p:cNvGraphicFramePr>
            <a:graphicFrameLocks noGrp="1"/>
          </p:cNvGraphicFramePr>
          <p:nvPr/>
        </p:nvGraphicFramePr>
        <p:xfrm>
          <a:off x="3733800" y="1676400"/>
          <a:ext cx="4724400" cy="4517136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READ(A)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 := A+100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WRITE(A)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READ(A)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 := A*2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WRITE(A)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READ(B)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 := B*2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WRITE(B)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READ(B)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 := B+100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WRITE(B)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72" y="-27150"/>
            <a:ext cx="12194272" cy="1228725"/>
          </a:xfrm>
          <a:prstGeom prst="rect">
            <a:avLst/>
          </a:prstGeom>
        </p:spPr>
      </p:pic>
      <p:sp>
        <p:nvSpPr>
          <p:cNvPr id="6" name="TextBox 7"/>
          <p:cNvSpPr txBox="1"/>
          <p:nvPr/>
        </p:nvSpPr>
        <p:spPr>
          <a:xfrm>
            <a:off x="165635" y="294824"/>
            <a:ext cx="11893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prstClr val="white"/>
                </a:solidFill>
                <a:cs typeface="Arial" panose="020B0604020202020204" pitchFamily="34" charset="0"/>
              </a:rPr>
              <a:t>Ordonnancement</a:t>
            </a:r>
            <a:r>
              <a:rPr lang="en-US" sz="3200" dirty="0">
                <a:solidFill>
                  <a:prstClr val="white"/>
                </a:solidFill>
                <a:cs typeface="Arial" panose="020B0604020202020204" pitchFamily="34" charset="0"/>
              </a:rPr>
              <a:t> non-</a:t>
            </a:r>
            <a:r>
              <a:rPr lang="en-US" sz="3200" dirty="0" err="1">
                <a:solidFill>
                  <a:prstClr val="white"/>
                </a:solidFill>
                <a:cs typeface="Arial" panose="020B0604020202020204" pitchFamily="34" charset="0"/>
              </a:rPr>
              <a:t>sérializable</a:t>
            </a:r>
            <a:r>
              <a:rPr lang="en-US" sz="3200" dirty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endParaRPr lang="fr-FR" sz="32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9152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prstClr val="black">
                    <a:tint val="75000"/>
                  </a:prstClr>
                </a:solidFill>
              </a:rPr>
              <a:t>CSE 344 - 2017au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65983" name="Group 63"/>
          <p:cNvGraphicFramePr>
            <a:graphicFrameLocks noGrp="1"/>
          </p:cNvGraphicFramePr>
          <p:nvPr/>
        </p:nvGraphicFramePr>
        <p:xfrm>
          <a:off x="1752600" y="1371600"/>
          <a:ext cx="8458200" cy="4864608"/>
        </p:xfrm>
        <a:graphic>
          <a:graphicData uri="http://schemas.openxmlformats.org/drawingml/2006/table">
            <a:tbl>
              <a:tblPr/>
              <a:tblGrid>
                <a:gridCol w="422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(A);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READ(A)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 := A+100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WRITE(A);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U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(A); L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(B)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(A);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READ(A)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 := A*2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WRITE(A);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U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(A);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(B);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BLOCKED…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READ(B)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 := B+100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WRITE(B);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U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(B);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…GRANTED;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READ(B)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 := B*2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WRITE(B);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U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(B);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8161" name="Rectangle 49"/>
          <p:cNvSpPr>
            <a:spLocks noChangeArrowheads="1"/>
          </p:cNvSpPr>
          <p:nvPr/>
        </p:nvSpPr>
        <p:spPr bwMode="auto">
          <a:xfrm>
            <a:off x="1838325" y="6248400"/>
            <a:ext cx="5753498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ea typeface="Arial" charset="0"/>
                <a:cs typeface="Arial" charset="0"/>
              </a:rPr>
              <a:t>Scheduler has ensured a conflict-serializable schedule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72" y="-27150"/>
            <a:ext cx="12194272" cy="1228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5635" y="252266"/>
            <a:ext cx="11893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prstClr val="white"/>
                </a:solidFill>
                <a:cs typeface="Arial" panose="020B0604020202020204" pitchFamily="34" charset="0"/>
              </a:rPr>
              <a:t>Exemple</a:t>
            </a:r>
            <a:endParaRPr lang="fr-FR" sz="32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48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72" y="-27150"/>
            <a:ext cx="12194272" cy="1228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9561" y="150125"/>
            <a:ext cx="11151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prstClr val="whit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Composantes d’un SGBD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72" y="1201575"/>
            <a:ext cx="12194272" cy="7952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586" y="1416478"/>
            <a:ext cx="6667653" cy="5304997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12EB-232D-4E0D-973D-8286B30F28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1093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1DEAEC-D877-DE44-8B27-3C3E6CBF8FEB}" type="slidenum">
              <a:rPr lang="en-US" smtClean="0">
                <a:solidFill>
                  <a:srgbClr val="000000"/>
                </a:solidFill>
              </a:rPr>
              <a:pPr/>
              <a:t>40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474171" name="Group 59"/>
          <p:cNvGraphicFramePr>
            <a:graphicFrameLocks noGrp="1"/>
          </p:cNvGraphicFramePr>
          <p:nvPr/>
        </p:nvGraphicFramePr>
        <p:xfrm>
          <a:off x="2133600" y="1460500"/>
          <a:ext cx="8153400" cy="4876800"/>
        </p:xfrm>
        <a:graphic>
          <a:graphicData uri="http://schemas.openxmlformats.org/drawingml/2006/table">
            <a:tbl>
              <a:tblPr/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(A); L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(B);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READ(A)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 :=A+100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WRITE(A);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U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(A)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(A);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READ(A)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 := A*2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WRITE(A);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(B);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BLOCKED…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READ(B)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 :=B+100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WRITE(B);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U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(B);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…GRANTED;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READ(B)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 := B*2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WRITE(B);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U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(A); U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(B);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Commit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Rollback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72" y="-27150"/>
            <a:ext cx="12194272" cy="122872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91390" y="-27150"/>
            <a:ext cx="10516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nouveau </a:t>
            </a:r>
            <a:r>
              <a:rPr lang="en-US" sz="32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problème</a:t>
            </a:r>
            <a:r>
              <a:rPr lang="en-US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en-US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</a:t>
            </a:r>
            <a:r>
              <a:rPr lang="en-US" sz="32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Ordonnancement</a:t>
            </a:r>
            <a:r>
              <a:rPr lang="en-US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récupérable</a:t>
            </a:r>
            <a:r>
              <a:rPr lang="en-US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3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4213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1DEAEC-D877-DE44-8B27-3C3E6CBF8FEB}" type="slidenum">
              <a:rPr lang="en-US" smtClean="0">
                <a:solidFill>
                  <a:srgbClr val="000000"/>
                </a:solidFill>
              </a:rPr>
              <a:pPr/>
              <a:t>41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474171" name="Group 59"/>
          <p:cNvGraphicFramePr>
            <a:graphicFrameLocks noGrp="1"/>
          </p:cNvGraphicFramePr>
          <p:nvPr/>
        </p:nvGraphicFramePr>
        <p:xfrm>
          <a:off x="2133600" y="1460500"/>
          <a:ext cx="8153400" cy="4876800"/>
        </p:xfrm>
        <a:graphic>
          <a:graphicData uri="http://schemas.openxmlformats.org/drawingml/2006/table">
            <a:tbl>
              <a:tblPr/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(A); L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(B);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READ(A)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 :=A+100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WRITE(A);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U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(A)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(A);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READ(A)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 := A*2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WRITE(A);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(B);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BLOCKED…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READ(B)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 :=B+100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WRITE(B);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U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(B);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…GRANTED;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READ(B)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 := B*2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WRITE(B);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U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(A); U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(B);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Commit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Rollback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Rounded Rectangular Callout 2"/>
          <p:cNvSpPr/>
          <p:nvPr/>
        </p:nvSpPr>
        <p:spPr>
          <a:xfrm>
            <a:off x="3352801" y="5562600"/>
            <a:ext cx="2724063" cy="1123712"/>
          </a:xfrm>
          <a:prstGeom prst="wedgeRoundRectCallout">
            <a:avLst>
              <a:gd name="adj1" fmla="val -65789"/>
              <a:gd name="adj2" fmla="val -678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</a:rPr>
              <a:t>Elements A, B written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by T1 are restored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to their original value.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72" y="-27150"/>
            <a:ext cx="12194272" cy="1228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1390" y="-27150"/>
            <a:ext cx="10516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nouveau </a:t>
            </a:r>
            <a:r>
              <a:rPr lang="en-US" sz="32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problème</a:t>
            </a:r>
            <a:r>
              <a:rPr lang="en-US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en-US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</a:t>
            </a:r>
            <a:r>
              <a:rPr lang="en-US" sz="32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Ordonnancement</a:t>
            </a:r>
            <a:r>
              <a:rPr lang="en-US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récupérable</a:t>
            </a:r>
            <a:r>
              <a:rPr lang="en-US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3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0530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1DEAEC-D877-DE44-8B27-3C3E6CBF8FEB}" type="slidenum">
              <a:rPr lang="en-US" smtClean="0">
                <a:solidFill>
                  <a:srgbClr val="000000"/>
                </a:solidFill>
              </a:rPr>
              <a:pPr/>
              <a:t>42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474171" name="Group 59"/>
          <p:cNvGraphicFramePr>
            <a:graphicFrameLocks noGrp="1"/>
          </p:cNvGraphicFramePr>
          <p:nvPr/>
        </p:nvGraphicFramePr>
        <p:xfrm>
          <a:off x="2133600" y="1460501"/>
          <a:ext cx="6801168" cy="4876800"/>
        </p:xfrm>
        <a:graphic>
          <a:graphicData uri="http://schemas.openxmlformats.org/drawingml/2006/table">
            <a:tbl>
              <a:tblPr/>
              <a:tblGrid>
                <a:gridCol w="272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(A); L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(B);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READ(A)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 :=A+100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WRITE(A);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U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(A)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(A);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READ(A)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 := A*2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WRITE(A);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(B);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BLOCKED…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READ(B)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 :=B+100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WRITE(B);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U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(B);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…GRANTED;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READ(B)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 := B*2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WRITE(B);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U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(A); U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(B);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Commit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Rollback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Rounded Rectangular Callout 2"/>
          <p:cNvSpPr/>
          <p:nvPr/>
        </p:nvSpPr>
        <p:spPr>
          <a:xfrm>
            <a:off x="3352801" y="5562600"/>
            <a:ext cx="2724063" cy="1123712"/>
          </a:xfrm>
          <a:prstGeom prst="wedgeRoundRectCallout">
            <a:avLst>
              <a:gd name="adj1" fmla="val -65789"/>
              <a:gd name="adj2" fmla="val -678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</a:rPr>
              <a:t>Elements A, B written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by T1 are restored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to their original value.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8534401" y="3200400"/>
            <a:ext cx="2089613" cy="1123712"/>
          </a:xfrm>
          <a:prstGeom prst="wedgeRoundRectCallout">
            <a:avLst>
              <a:gd name="adj1" fmla="val -49329"/>
              <a:gd name="adj2" fmla="val 7652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</a:rPr>
              <a:t>Dirty reads of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A, B lead to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incorrect writes.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72" y="-27150"/>
            <a:ext cx="12194272" cy="1228725"/>
          </a:xfrm>
          <a:prstGeom prst="rect">
            <a:avLst/>
          </a:prstGeom>
        </p:spPr>
      </p:pic>
      <p:sp>
        <p:nvSpPr>
          <p:cNvPr id="9" name="TextBox 7"/>
          <p:cNvSpPr txBox="1"/>
          <p:nvPr/>
        </p:nvSpPr>
        <p:spPr>
          <a:xfrm>
            <a:off x="491390" y="-27150"/>
            <a:ext cx="10516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nouveau </a:t>
            </a:r>
            <a:r>
              <a:rPr lang="en-US" sz="32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problème</a:t>
            </a:r>
            <a:r>
              <a:rPr lang="en-US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en-US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</a:t>
            </a:r>
            <a:r>
              <a:rPr lang="en-US" sz="32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Ordonnancement</a:t>
            </a:r>
            <a:r>
              <a:rPr lang="en-US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récupérable</a:t>
            </a:r>
            <a:r>
              <a:rPr lang="en-US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3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525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1DEAEC-D877-DE44-8B27-3C3E6CBF8FEB}" type="slidenum">
              <a:rPr lang="en-US" smtClean="0">
                <a:solidFill>
                  <a:srgbClr val="000000"/>
                </a:solidFill>
              </a:rPr>
              <a:pPr/>
              <a:t>43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474171" name="Group 59"/>
          <p:cNvGraphicFramePr>
            <a:graphicFrameLocks noGrp="1"/>
          </p:cNvGraphicFramePr>
          <p:nvPr/>
        </p:nvGraphicFramePr>
        <p:xfrm>
          <a:off x="2173356" y="1371600"/>
          <a:ext cx="8153400" cy="4876800"/>
        </p:xfrm>
        <a:graphic>
          <a:graphicData uri="http://schemas.openxmlformats.org/drawingml/2006/table">
            <a:tbl>
              <a:tblPr/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(A); L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(B);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READ(A)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 :=A+100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WRITE(A);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U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(A)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(A);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READ(A)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 := A*2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WRITE(A);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(B);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BLOCKED…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READ(B)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 :=B+100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WRITE(B);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U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(B);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…GRANTED;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READ(B)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 := B*2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WRITE(B);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U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(A); U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(B);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Commit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Rollback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Rounded Rectangular Callout 2"/>
          <p:cNvSpPr/>
          <p:nvPr/>
        </p:nvSpPr>
        <p:spPr>
          <a:xfrm>
            <a:off x="3352801" y="5562600"/>
            <a:ext cx="2724063" cy="1123712"/>
          </a:xfrm>
          <a:prstGeom prst="wedgeRoundRectCallout">
            <a:avLst>
              <a:gd name="adj1" fmla="val -65789"/>
              <a:gd name="adj2" fmla="val -678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</a:rPr>
              <a:t>Elements A, B written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by T1 are restored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to their original value.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924801" y="6248400"/>
            <a:ext cx="2533285" cy="442674"/>
          </a:xfrm>
          <a:prstGeom prst="wedgeRoundRectCallout">
            <a:avLst>
              <a:gd name="adj1" fmla="val -67723"/>
              <a:gd name="adj2" fmla="val -8347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</a:rPr>
              <a:t>Can no longer undo!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8534401" y="3200400"/>
            <a:ext cx="2089613" cy="1123712"/>
          </a:xfrm>
          <a:prstGeom prst="wedgeRoundRectCallout">
            <a:avLst>
              <a:gd name="adj1" fmla="val -49329"/>
              <a:gd name="adj2" fmla="val 7652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</a:rPr>
              <a:t>Dirty reads of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A, B lead to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incorrect writes.</a:t>
            </a:r>
          </a:p>
        </p:txBody>
      </p:sp>
      <p:pic>
        <p:nvPicPr>
          <p:cNvPr id="11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72" y="-27150"/>
            <a:ext cx="12194272" cy="1228725"/>
          </a:xfrm>
          <a:prstGeom prst="rect">
            <a:avLst/>
          </a:prstGeom>
        </p:spPr>
      </p:pic>
      <p:sp>
        <p:nvSpPr>
          <p:cNvPr id="12" name="TextBox 7"/>
          <p:cNvSpPr txBox="1"/>
          <p:nvPr/>
        </p:nvSpPr>
        <p:spPr>
          <a:xfrm>
            <a:off x="491390" y="-27150"/>
            <a:ext cx="10516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nouveau </a:t>
            </a:r>
            <a:r>
              <a:rPr lang="en-US" sz="32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problème</a:t>
            </a:r>
            <a:r>
              <a:rPr lang="en-US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en-US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</a:t>
            </a:r>
            <a:r>
              <a:rPr lang="en-US" sz="32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Ordonnancement</a:t>
            </a:r>
            <a:r>
              <a:rPr lang="en-US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récupérable</a:t>
            </a:r>
            <a:r>
              <a:rPr lang="en-US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3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7093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72" y="-27150"/>
            <a:ext cx="12194272" cy="1228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68111"/>
            <a:ext cx="1204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>
                <a:solidFill>
                  <a:prstClr val="whit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NoSQL</a:t>
            </a:r>
            <a:r>
              <a:rPr lang="fr-FR" sz="3600" dirty="0">
                <a:solidFill>
                  <a:prstClr val="whit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(No </a:t>
            </a:r>
            <a:r>
              <a:rPr lang="fr-FR" sz="3600" dirty="0" err="1">
                <a:solidFill>
                  <a:prstClr val="whit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Only</a:t>
            </a:r>
            <a:r>
              <a:rPr lang="fr-FR" sz="3600" dirty="0">
                <a:solidFill>
                  <a:prstClr val="whit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SQL)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12EB-232D-4E0D-973D-8286B30F28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1525" y="180451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b="1" dirty="0"/>
            </a:br>
            <a:br>
              <a:rPr lang="en-US" dirty="0"/>
            </a:br>
            <a:br>
              <a:rPr lang="en-US" dirty="0"/>
            </a:b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811343" y="1730705"/>
            <a:ext cx="5753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Focus on high-</a:t>
            </a:r>
            <a:r>
              <a:rPr lang="fr-FR" sz="2400" dirty="0" err="1">
                <a:latin typeface="Times" panose="02020603050405020304" pitchFamily="18" charset="0"/>
                <a:cs typeface="Times" panose="02020603050405020304" pitchFamily="18" charset="0"/>
              </a:rPr>
              <a:t>availability</a:t>
            </a: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 &amp; high-</a:t>
            </a:r>
            <a:r>
              <a:rPr lang="fr-FR" sz="2400" dirty="0" err="1">
                <a:latin typeface="Times" panose="02020603050405020304" pitchFamily="18" charset="0"/>
                <a:cs typeface="Times" panose="02020603050405020304" pitchFamily="18" charset="0"/>
              </a:rPr>
              <a:t>scalability</a:t>
            </a: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 (</a:t>
            </a:r>
            <a:r>
              <a:rPr lang="fr-FR" sz="24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cap </a:t>
            </a:r>
            <a:r>
              <a:rPr lang="fr-FR" sz="2400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theory</a:t>
            </a: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):</a:t>
            </a:r>
            <a:b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</a:br>
            <a:endParaRPr lang="fr-FR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No ACID transactions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CAP </a:t>
            </a:r>
            <a:r>
              <a:rPr lang="fr-FR" sz="2400" dirty="0" err="1">
                <a:latin typeface="Times" panose="02020603050405020304" pitchFamily="18" charset="0"/>
                <a:cs typeface="Times" panose="02020603050405020304" pitchFamily="18" charset="0"/>
              </a:rPr>
              <a:t>Theorem</a:t>
            </a:r>
            <a:b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</a:br>
            <a:endParaRPr lang="fr-FR" sz="2400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492" y="1539735"/>
            <a:ext cx="5963369" cy="331897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893" y="5122993"/>
            <a:ext cx="5445938" cy="96907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775" y="5093053"/>
            <a:ext cx="1803507" cy="161254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27899" y="4781395"/>
            <a:ext cx="2161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“SQL vs. NoSQL” 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-56517" y="5462385"/>
            <a:ext cx="21163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rgbClr val="FF0000"/>
                </a:solidFill>
              </a:rPr>
              <a:t>ACM Turing </a:t>
            </a:r>
            <a:r>
              <a:rPr lang="fr-FR" sz="1100" b="1" dirty="0" err="1">
                <a:solidFill>
                  <a:srgbClr val="FF0000"/>
                </a:solidFill>
              </a:rPr>
              <a:t>Award</a:t>
            </a:r>
            <a:r>
              <a:rPr lang="fr-FR" sz="1100" b="1" dirty="0">
                <a:solidFill>
                  <a:srgbClr val="FF0000"/>
                </a:solidFill>
              </a:rPr>
              <a:t>**</a:t>
            </a:r>
          </a:p>
          <a:p>
            <a:pPr algn="ctr"/>
            <a:r>
              <a:rPr lang="fr-FR" sz="1100" b="1" dirty="0"/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163870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72" y="-27150"/>
            <a:ext cx="12194272" cy="1228725"/>
          </a:xfrm>
          <a:prstGeom prst="rect">
            <a:avLst/>
          </a:prstGeom>
        </p:spPr>
      </p:pic>
      <p:sp>
        <p:nvSpPr>
          <p:cNvPr id="50" name="TextBox 9"/>
          <p:cNvSpPr txBox="1"/>
          <p:nvPr/>
        </p:nvSpPr>
        <p:spPr>
          <a:xfrm>
            <a:off x="431224" y="294824"/>
            <a:ext cx="9855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prstClr val="whit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NewSQL</a:t>
            </a:r>
            <a:br>
              <a:rPr lang="pt-BR" sz="3200" dirty="0">
                <a:solidFill>
                  <a:prstClr val="white"/>
                </a:solidFill>
                <a:latin typeface="Times" panose="02020603050405020304" pitchFamily="18" charset="0"/>
                <a:cs typeface="Times" panose="02020603050405020304" pitchFamily="18" charset="0"/>
              </a:rPr>
            </a:br>
            <a:br>
              <a:rPr lang="pt-BR" sz="3200" dirty="0">
                <a:solidFill>
                  <a:prstClr val="white"/>
                </a:solidFill>
                <a:latin typeface="Times" panose="02020603050405020304" pitchFamily="18" charset="0"/>
                <a:cs typeface="Times" panose="02020603050405020304" pitchFamily="18" charset="0"/>
              </a:rPr>
            </a:br>
            <a:endParaRPr lang="fr-FR" sz="3200" dirty="0">
              <a:solidFill>
                <a:prstClr val="white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649255" y="1312442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Provide same </a:t>
            </a:r>
            <a:r>
              <a:rPr lang="en-US" u="sng" dirty="0">
                <a:latin typeface="Times" panose="02020603050405020304" pitchFamily="18" charset="0"/>
                <a:cs typeface="Times" panose="02020603050405020304" pitchFamily="18" charset="0"/>
              </a:rPr>
              <a:t>performance for OLTP 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workloads</a:t>
            </a:r>
            <a:b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as NoSQL DBMSs </a:t>
            </a:r>
            <a:r>
              <a:rPr lang="en-US" u="sng" dirty="0">
                <a:latin typeface="Times" panose="02020603050405020304" pitchFamily="18" charset="0"/>
                <a:cs typeface="Times" panose="02020603050405020304" pitchFamily="18" charset="0"/>
              </a:rPr>
              <a:t>without giving up ACID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:</a:t>
            </a:r>
            <a:b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→ Relational / SQL</a:t>
            </a:r>
            <a:b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→ Distributed</a:t>
            </a:r>
            <a:b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→ Usually closed-source (e.g.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VoltDB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NuoDB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) </a:t>
            </a:r>
            <a:b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</a:br>
            <a:endParaRPr lang="fr-FR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707" y="3820887"/>
            <a:ext cx="7406006" cy="259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294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225" y="2704130"/>
            <a:ext cx="8737600" cy="1143000"/>
          </a:xfrm>
        </p:spPr>
        <p:txBody>
          <a:bodyPr/>
          <a:lstStyle/>
          <a:p>
            <a:r>
              <a:rPr lang="fr-FR" sz="3200" b="1" dirty="0"/>
              <a:t>Le prochain cours</a:t>
            </a:r>
            <a:br>
              <a:rPr lang="fr-FR" sz="3200" dirty="0"/>
            </a:br>
            <a:br>
              <a:rPr lang="fr-FR" sz="3200" dirty="0"/>
            </a:br>
            <a:r>
              <a:rPr lang="fr-FR" sz="3200" dirty="0"/>
              <a:t>La reprise après une panne </a:t>
            </a:r>
            <a:endParaRPr lang="en-US" sz="3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A96993-A144-1A44-B596-5F476C9657F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919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72" y="-27150"/>
            <a:ext cx="12194272" cy="1228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383" y="179507"/>
            <a:ext cx="1181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prstClr val="whit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Le concept de transaction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9932" y="1408232"/>
            <a:ext cx="100739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Définition: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      Une </a:t>
            </a:r>
            <a:r>
              <a:rPr lang="fr-FR" sz="2400" b="1" dirty="0">
                <a:latin typeface="Times" panose="02020603050405020304" pitchFamily="18" charset="0"/>
                <a:cs typeface="Times" panose="02020603050405020304" pitchFamily="18" charset="0"/>
              </a:rPr>
              <a:t>transaction</a:t>
            </a: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 est une séquence d'opérations (lecture/ écriture) qui forment une seule unité de travail.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FR" sz="2400" b="1" dirty="0">
                <a:latin typeface="Times" panose="02020603050405020304" pitchFamily="18" charset="0"/>
                <a:cs typeface="Times" panose="02020603050405020304" pitchFamily="18" charset="0"/>
              </a:rPr>
              <a:t> Exemple: </a:t>
            </a: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Virements en banque, achats en ligne, inscription aux cours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Une transaction est souvent déclenchée par un programme d'application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fr-FR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commencer une transaction </a:t>
            </a:r>
            <a:r>
              <a:rPr lang="fr-FR" sz="2400" b="1" dirty="0">
                <a:latin typeface="Times" panose="02020603050405020304" pitchFamily="18" charset="0"/>
                <a:cs typeface="Times" panose="02020603050405020304" pitchFamily="18" charset="0"/>
              </a:rPr>
              <a:t>START TRANSACTION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Accès à la base (lire/écrire)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Calculs en MC</a:t>
            </a:r>
            <a:endParaRPr lang="fr-FR" dirty="0"/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fin transaction : Une instruction </a:t>
            </a:r>
            <a:r>
              <a:rPr lang="fr-FR" sz="24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COMMIT</a:t>
            </a: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</a:p>
          <a:p>
            <a:pPr lvl="2"/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      ou </a:t>
            </a:r>
            <a:r>
              <a:rPr lang="fr-FR" sz="24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ROLLBACK</a:t>
            </a:r>
            <a:r>
              <a:rPr lang="fr-FR" sz="2400" dirty="0">
                <a:latin typeface="Times" panose="02020603050405020304" pitchFamily="18" charset="0"/>
                <a:cs typeface="Times" panose="02020603050405020304" pitchFamily="18" charset="0"/>
              </a:rPr>
              <a:t>  est exécutée.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12EB-232D-4E0D-973D-8286B30F28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95411" y="4655275"/>
            <a:ext cx="4572000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01600" dir="2700000" algn="tl" rotWithShape="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BEGIN TRANSACTION </a:t>
            </a:r>
            <a:br>
              <a:rPr lang="en-US" sz="28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 [SQL statements]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COMMIT </a:t>
            </a:r>
            <a:r>
              <a:rPr lang="en-US" sz="28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  or     </a:t>
            </a: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ROLLBACK (=ABORT)</a:t>
            </a:r>
          </a:p>
        </p:txBody>
      </p:sp>
    </p:spTree>
    <p:extLst>
      <p:ext uri="{BB962C8B-B14F-4D97-AF65-F5344CB8AC3E}">
        <p14:creationId xmlns:p14="http://schemas.microsoft.com/office/powerpoint/2010/main" val="233743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07348"/>
            <a:ext cx="10363200" cy="4114800"/>
          </a:xfrm>
        </p:spPr>
        <p:txBody>
          <a:bodyPr/>
          <a:lstStyle/>
          <a:p>
            <a:r>
              <a:rPr lang="fr-FR" dirty="0"/>
              <a:t>Voulez-vous exécuter plusieurs applications simultanément</a:t>
            </a:r>
          </a:p>
          <a:p>
            <a:pPr lvl="1"/>
            <a:r>
              <a:rPr lang="fr-FR" dirty="0"/>
              <a:t>Toutes ces applications lisent et écrivent des données dans le même DB</a:t>
            </a:r>
          </a:p>
          <a:p>
            <a:r>
              <a:rPr lang="fr-FR" b="1" dirty="0"/>
              <a:t>Solution simple</a:t>
            </a:r>
            <a:r>
              <a:rPr lang="fr-FR" dirty="0"/>
              <a:t>: ne servir qu'une application à la fois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Quel est le problème?</a:t>
            </a:r>
          </a:p>
          <a:p>
            <a:endParaRPr lang="fr-FR" dirty="0"/>
          </a:p>
          <a:p>
            <a:r>
              <a:rPr lang="fr-FR" dirty="0"/>
              <a:t>Voulez-vous que plusieurs opérations soient exécutées de manière atomique sur le même SGBD?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A96993-A144-1A44-B596-5F476C9657F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72" y="-27150"/>
            <a:ext cx="12194272" cy="122872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559561" y="150125"/>
            <a:ext cx="11151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prstClr val="whit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Challenges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72" y="1201575"/>
            <a:ext cx="12194272" cy="7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33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198735"/>
            <a:ext cx="3429000" cy="1447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/>
              <a:t>Account 1 = $100</a:t>
            </a:r>
            <a:br>
              <a:rPr lang="en-US" sz="2000" dirty="0"/>
            </a:br>
            <a:r>
              <a:rPr lang="en-US" sz="2000" dirty="0"/>
              <a:t>Account 2 = $100</a:t>
            </a:r>
            <a:br>
              <a:rPr lang="en-US" sz="2000" dirty="0"/>
            </a:br>
            <a:r>
              <a:rPr lang="en-US" sz="2000" b="1" dirty="0">
                <a:solidFill>
                  <a:srgbClr val="FF0000"/>
                </a:solidFill>
              </a:rPr>
              <a:t>Total = $200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81200" y="2113135"/>
            <a:ext cx="396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400" b="1" dirty="0">
                <a:solidFill>
                  <a:prstClr val="black"/>
                </a:solidFill>
              </a:rPr>
              <a:t>App 1:</a:t>
            </a: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Set Account 1 = $200</a:t>
            </a: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Set Account 2 = $0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b="1" dirty="0">
                <a:solidFill>
                  <a:prstClr val="black"/>
                </a:solidFill>
              </a:rPr>
              <a:t>App 2:</a:t>
            </a: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Set Account 2 = $200</a:t>
            </a: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Set Account 1 = $0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At the end: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Total = $200</a:t>
            </a:r>
          </a:p>
          <a:p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477000" y="2113135"/>
            <a:ext cx="396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400" b="1" dirty="0">
                <a:solidFill>
                  <a:prstClr val="black"/>
                </a:solidFill>
              </a:rPr>
              <a:t>App 1</a:t>
            </a:r>
            <a:r>
              <a:rPr lang="en-US" sz="2400" dirty="0">
                <a:solidFill>
                  <a:prstClr val="black"/>
                </a:solidFill>
              </a:rPr>
              <a:t>: </a:t>
            </a:r>
            <a:r>
              <a:rPr lang="en-US" sz="2000" dirty="0">
                <a:solidFill>
                  <a:prstClr val="black"/>
                </a:solidFill>
              </a:rPr>
              <a:t>Set Account 1 = $200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b="1" dirty="0">
                <a:solidFill>
                  <a:prstClr val="black"/>
                </a:solidFill>
              </a:rPr>
              <a:t>App 2</a:t>
            </a:r>
            <a:r>
              <a:rPr lang="en-US" sz="2400" dirty="0">
                <a:solidFill>
                  <a:prstClr val="black"/>
                </a:solidFill>
              </a:rPr>
              <a:t>: </a:t>
            </a:r>
            <a:r>
              <a:rPr lang="en-US" sz="2000" dirty="0">
                <a:solidFill>
                  <a:prstClr val="black"/>
                </a:solidFill>
              </a:rPr>
              <a:t>Set Account 2 = $200</a:t>
            </a:r>
          </a:p>
          <a:p>
            <a:pPr lvl="1"/>
            <a:endParaRPr lang="en-US" sz="2000" dirty="0">
              <a:solidFill>
                <a:prstClr val="black"/>
              </a:solidFill>
            </a:endParaRPr>
          </a:p>
          <a:p>
            <a:r>
              <a:rPr lang="en-US" sz="2400" b="1" dirty="0">
                <a:solidFill>
                  <a:prstClr val="black"/>
                </a:solidFill>
              </a:rPr>
              <a:t>App 1</a:t>
            </a:r>
            <a:r>
              <a:rPr lang="en-US" sz="2400" dirty="0">
                <a:solidFill>
                  <a:prstClr val="black"/>
                </a:solidFill>
              </a:rPr>
              <a:t>: </a:t>
            </a:r>
            <a:r>
              <a:rPr lang="en-US" sz="2000" dirty="0">
                <a:solidFill>
                  <a:prstClr val="black"/>
                </a:solidFill>
              </a:rPr>
              <a:t>Set Account 2 = $0</a:t>
            </a:r>
          </a:p>
          <a:p>
            <a:pPr lvl="1"/>
            <a:endParaRPr lang="en-US" sz="2000" dirty="0">
              <a:solidFill>
                <a:prstClr val="black"/>
              </a:solidFill>
            </a:endParaRPr>
          </a:p>
          <a:p>
            <a:r>
              <a:rPr lang="en-US" sz="2400" b="1" dirty="0">
                <a:solidFill>
                  <a:prstClr val="black"/>
                </a:solidFill>
              </a:rPr>
              <a:t>App 2</a:t>
            </a:r>
            <a:r>
              <a:rPr lang="en-US" sz="2400" dirty="0">
                <a:solidFill>
                  <a:prstClr val="black"/>
                </a:solidFill>
              </a:rPr>
              <a:t>: </a:t>
            </a:r>
            <a:r>
              <a:rPr lang="en-US" sz="2000" dirty="0">
                <a:solidFill>
                  <a:prstClr val="black"/>
                </a:solidFill>
              </a:rPr>
              <a:t>Set Account 1 = $0</a:t>
            </a:r>
          </a:p>
          <a:p>
            <a:pPr marL="457200" lvl="1" indent="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At the end: 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Total = $0</a:t>
            </a:r>
          </a:p>
          <a:p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247142" y="6248400"/>
            <a:ext cx="9776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fr-FR" sz="2400" dirty="0">
                <a:solidFill>
                  <a:prstClr val="black"/>
                </a:solidFill>
              </a:rPr>
              <a:t>C'est ce qu'on appelle la mise à jour perdue </a:t>
            </a:r>
            <a:r>
              <a:rPr lang="fr-FR" sz="2400" dirty="0" err="1">
                <a:solidFill>
                  <a:prstClr val="black"/>
                </a:solidFill>
              </a:rPr>
              <a:t>aka</a:t>
            </a:r>
            <a:r>
              <a:rPr lang="fr-FR" sz="2400" dirty="0">
                <a:solidFill>
                  <a:prstClr val="black"/>
                </a:solidFill>
              </a:rPr>
              <a:t> </a:t>
            </a:r>
            <a:r>
              <a:rPr lang="fr-FR" sz="2400" dirty="0">
                <a:solidFill>
                  <a:srgbClr val="FF0000"/>
                </a:solidFill>
              </a:rPr>
              <a:t>conflit WRITE-WRITE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81330" y="6400800"/>
            <a:ext cx="2540000" cy="457200"/>
          </a:xfrm>
        </p:spPr>
        <p:txBody>
          <a:bodyPr/>
          <a:lstStyle/>
          <a:p>
            <a:pPr>
              <a:defRPr/>
            </a:pPr>
            <a:fld id="{90A96993-A144-1A44-B596-5F476C9657F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72" y="-27150"/>
            <a:ext cx="12194272" cy="1228725"/>
          </a:xfrm>
          <a:prstGeom prst="rect">
            <a:avLst/>
          </a:prstGeom>
        </p:spPr>
      </p:pic>
      <p:sp>
        <p:nvSpPr>
          <p:cNvPr id="11" name="TextBox 7"/>
          <p:cNvSpPr txBox="1"/>
          <p:nvPr/>
        </p:nvSpPr>
        <p:spPr>
          <a:xfrm>
            <a:off x="559561" y="150125"/>
            <a:ext cx="11151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prstClr val="whit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C'est quoi le problème ?</a:t>
            </a:r>
          </a:p>
        </p:txBody>
      </p:sp>
      <p:pic>
        <p:nvPicPr>
          <p:cNvPr id="12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72" y="1201575"/>
            <a:ext cx="12194272" cy="7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7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8" grpId="0" build="p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72" y="-27150"/>
            <a:ext cx="12194272" cy="1228725"/>
          </a:xfrm>
          <a:prstGeom prst="rect">
            <a:avLst/>
          </a:prstGeom>
        </p:spPr>
      </p:pic>
      <p:sp>
        <p:nvSpPr>
          <p:cNvPr id="8" name="TextBox 46"/>
          <p:cNvSpPr txBox="1"/>
          <p:nvPr/>
        </p:nvSpPr>
        <p:spPr>
          <a:xfrm>
            <a:off x="-2272" y="294824"/>
            <a:ext cx="11687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prstClr val="whit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Turing Awards in Data Management</a:t>
            </a:r>
            <a:endParaRPr lang="fr-FR" sz="3200" dirty="0">
              <a:solidFill>
                <a:prstClr val="white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021935"/>
            <a:ext cx="2413000" cy="1573696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71" y="5590982"/>
            <a:ext cx="1338066" cy="1264747"/>
          </a:xfrm>
          <a:prstGeom prst="rect">
            <a:avLst/>
          </a:prstGeom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31" y="2634422"/>
            <a:ext cx="1338432" cy="1265093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31" y="1140729"/>
            <a:ext cx="1338432" cy="1265093"/>
          </a:xfrm>
          <a:prstGeom prst="rect">
            <a:avLst/>
          </a:prstGeom>
        </p:spPr>
      </p:pic>
      <p:sp>
        <p:nvSpPr>
          <p:cNvPr id="12" name="TextBox 9"/>
          <p:cNvSpPr txBox="1"/>
          <p:nvPr/>
        </p:nvSpPr>
        <p:spPr>
          <a:xfrm>
            <a:off x="3667761" y="1262822"/>
            <a:ext cx="40446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</a:rPr>
              <a:t>Charles Bachman, 1973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prstClr val="black"/>
                </a:solidFill>
              </a:rPr>
              <a:t>IDS and CODASYL</a:t>
            </a:r>
          </a:p>
        </p:txBody>
      </p:sp>
      <p:sp>
        <p:nvSpPr>
          <p:cNvPr id="13" name="TextBox 10"/>
          <p:cNvSpPr txBox="1"/>
          <p:nvPr/>
        </p:nvSpPr>
        <p:spPr>
          <a:xfrm>
            <a:off x="3667760" y="2771279"/>
            <a:ext cx="28664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</a:rPr>
              <a:t>Ted </a:t>
            </a:r>
            <a:r>
              <a:rPr lang="en-US" sz="2800" dirty="0" err="1">
                <a:solidFill>
                  <a:prstClr val="black"/>
                </a:solidFill>
              </a:rPr>
              <a:t>Codd</a:t>
            </a:r>
            <a:r>
              <a:rPr lang="en-US" sz="2800" dirty="0">
                <a:solidFill>
                  <a:prstClr val="black"/>
                </a:solidFill>
              </a:rPr>
              <a:t>, 1981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prstClr val="black"/>
                </a:solidFill>
              </a:rPr>
              <a:t>Relational model</a:t>
            </a:r>
          </a:p>
        </p:txBody>
      </p:sp>
      <p:sp>
        <p:nvSpPr>
          <p:cNvPr id="14" name="TextBox 11"/>
          <p:cNvSpPr txBox="1"/>
          <p:nvPr/>
        </p:nvSpPr>
        <p:spPr>
          <a:xfrm>
            <a:off x="3667760" y="5712729"/>
            <a:ext cx="44657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</a:rPr>
              <a:t>Michael </a:t>
            </a:r>
            <a:r>
              <a:rPr lang="en-US" sz="2800" dirty="0" err="1">
                <a:solidFill>
                  <a:prstClr val="black"/>
                </a:solidFill>
              </a:rPr>
              <a:t>Stonebraker</a:t>
            </a:r>
            <a:r>
              <a:rPr lang="en-US" sz="2800" dirty="0">
                <a:solidFill>
                  <a:prstClr val="black"/>
                </a:solidFill>
              </a:rPr>
              <a:t>, 2014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prstClr val="black"/>
                </a:solidFill>
              </a:rPr>
              <a:t>INGRES and Postgres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752600" y="3993259"/>
            <a:ext cx="6019800" cy="1554653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sz="2400">
              <a:solidFill>
                <a:prstClr val="black"/>
              </a:solidFill>
              <a:latin typeface="Times New Roman" charset="0"/>
            </a:endParaRPr>
          </a:p>
        </p:txBody>
      </p:sp>
      <p:pic>
        <p:nvPicPr>
          <p:cNvPr id="16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31" y="4142836"/>
            <a:ext cx="1338432" cy="1265093"/>
          </a:xfrm>
          <a:prstGeom prst="rect">
            <a:avLst/>
          </a:prstGeom>
        </p:spPr>
      </p:pic>
      <p:sp>
        <p:nvSpPr>
          <p:cNvPr id="17" name="TextBox 14"/>
          <p:cNvSpPr txBox="1"/>
          <p:nvPr/>
        </p:nvSpPr>
        <p:spPr>
          <a:xfrm>
            <a:off x="3687339" y="4341519"/>
            <a:ext cx="38786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0000"/>
                </a:solidFill>
              </a:rPr>
              <a:t>Jim Gray, 1998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FF0000"/>
                </a:solidFill>
              </a:rPr>
              <a:t>Transaction processing</a:t>
            </a:r>
          </a:p>
        </p:txBody>
      </p:sp>
    </p:spTree>
    <p:extLst>
      <p:ext uri="{BB962C8B-B14F-4D97-AF65-F5344CB8AC3E}">
        <p14:creationId xmlns:p14="http://schemas.microsoft.com/office/powerpoint/2010/main" val="412908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72" y="-27150"/>
            <a:ext cx="12194272" cy="1228725"/>
          </a:xfrm>
          <a:prstGeom prst="rect">
            <a:avLst/>
          </a:prstGeom>
        </p:spPr>
      </p:pic>
      <p:sp>
        <p:nvSpPr>
          <p:cNvPr id="5" name="TextBox 7"/>
          <p:cNvSpPr txBox="1"/>
          <p:nvPr/>
        </p:nvSpPr>
        <p:spPr>
          <a:xfrm>
            <a:off x="152383" y="179507"/>
            <a:ext cx="1184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prstClr val="whit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Responsabilité  du SGBD</a:t>
            </a:r>
          </a:p>
        </p:txBody>
      </p:sp>
      <p:sp>
        <p:nvSpPr>
          <p:cNvPr id="6" name="Rectangle 5"/>
          <p:cNvSpPr/>
          <p:nvPr/>
        </p:nvSpPr>
        <p:spPr>
          <a:xfrm>
            <a:off x="1506071" y="2247206"/>
            <a:ext cx="8875058" cy="275793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54000" tIns="324000" rIns="0" bIns="0" rtlCol="0" anchor="ctr" anchorCtr="0"/>
          <a:lstStyle>
            <a:defPPr>
              <a:defRPr lang="fr-F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fr-FR" sz="2400" dirty="0">
              <a:solidFill>
                <a:prstClr val="black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prstClr val="black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SGBD doit vérifier les propriétés règles </a:t>
            </a:r>
            <a:r>
              <a:rPr lang="fr-FR" sz="2400" b="1" dirty="0">
                <a:solidFill>
                  <a:prstClr val="black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ACID</a:t>
            </a:r>
            <a:r>
              <a:rPr lang="fr-FR" sz="2400" dirty="0">
                <a:solidFill>
                  <a:prstClr val="black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(</a:t>
            </a:r>
            <a:r>
              <a:rPr lang="fr-FR" sz="2400" i="1" dirty="0" err="1">
                <a:solidFill>
                  <a:prstClr val="black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atomicity</a:t>
            </a:r>
            <a:r>
              <a:rPr lang="fr-FR" sz="2400" dirty="0">
                <a:solidFill>
                  <a:prstClr val="black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fr-FR" sz="2400" i="1" dirty="0" err="1">
                <a:solidFill>
                  <a:prstClr val="black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consistency</a:t>
            </a:r>
            <a:r>
              <a:rPr lang="fr-FR" sz="2400" dirty="0">
                <a:solidFill>
                  <a:prstClr val="black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fr-FR" sz="2400" i="1" dirty="0">
                <a:solidFill>
                  <a:prstClr val="black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isolation</a:t>
            </a:r>
            <a:r>
              <a:rPr lang="fr-FR" sz="2400" dirty="0">
                <a:solidFill>
                  <a:prstClr val="black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et </a:t>
            </a:r>
            <a:r>
              <a:rPr lang="fr-FR" sz="2400" i="1" dirty="0" err="1">
                <a:solidFill>
                  <a:prstClr val="black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durability</a:t>
            </a:r>
            <a:r>
              <a:rPr lang="fr-FR" sz="2400" dirty="0">
                <a:solidFill>
                  <a:prstClr val="black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prstClr val="black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Garantir l’exécution correcte des transactions 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prstClr val="black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Gérer l’exécution concurrente des transactions 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fr-FR" sz="2000" dirty="0">
              <a:solidFill>
                <a:prstClr val="black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12EB-232D-4E0D-973D-8286B30F28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1908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fault Desig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 rtlCol="0" anchor="ctr">
        <a:spAutoFit/>
      </a:bodyPr>
      <a:lstStyle>
        <a:defPPr marL="0" indent="0" eaLnBrk="1" hangingPunct="1">
          <a:buNone/>
          <a:defRPr sz="2000" dirty="0" smtClean="0"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"/>
            <a:cs typeface="Arial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3017</Words>
  <Application>Microsoft Office PowerPoint</Application>
  <PresentationFormat>Grand écran</PresentationFormat>
  <Paragraphs>516</Paragraphs>
  <Slides>46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46</vt:i4>
      </vt:variant>
    </vt:vector>
  </HeadingPairs>
  <TitlesOfParts>
    <vt:vector size="60" baseType="lpstr">
      <vt:lpstr>ＭＳ Ｐゴシック</vt:lpstr>
      <vt:lpstr>Arial</vt:lpstr>
      <vt:lpstr>Arial Unicode MS</vt:lpstr>
      <vt:lpstr>Calibri</vt:lpstr>
      <vt:lpstr>Calibri Light</vt:lpstr>
      <vt:lpstr>Consolas</vt:lpstr>
      <vt:lpstr>Courier New</vt:lpstr>
      <vt:lpstr>Times</vt:lpstr>
      <vt:lpstr>Times New Roman</vt:lpstr>
      <vt:lpstr>Times New Roman Bold</vt:lpstr>
      <vt:lpstr>Wingdings</vt:lpstr>
      <vt:lpstr>1_Office Theme</vt:lpstr>
      <vt:lpstr>4_Office Theme</vt:lpstr>
      <vt:lpstr>1_Default Design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Implémentation d'un ordonnanceur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 prochain cours  La reprise après une panne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ABDELKADER OUARED</dc:creator>
  <cp:lastModifiedBy>Aek</cp:lastModifiedBy>
  <cp:revision>564</cp:revision>
  <dcterms:created xsi:type="dcterms:W3CDTF">2015-01-29T22:26:18Z</dcterms:created>
  <dcterms:modified xsi:type="dcterms:W3CDTF">2025-02-13T20:17:06Z</dcterms:modified>
</cp:coreProperties>
</file>