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3" r:id="rId3"/>
    <p:sldId id="316" r:id="rId4"/>
    <p:sldId id="317" r:id="rId5"/>
    <p:sldId id="321" r:id="rId6"/>
    <p:sldId id="323" r:id="rId7"/>
    <p:sldId id="324" r:id="rId8"/>
    <p:sldId id="325" r:id="rId9"/>
    <p:sldId id="320" r:id="rId10"/>
    <p:sldId id="319" r:id="rId11"/>
    <p:sldId id="322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6" r:id="rId20"/>
    <p:sldId id="333" r:id="rId21"/>
    <p:sldId id="335" r:id="rId22"/>
    <p:sldId id="337" r:id="rId23"/>
    <p:sldId id="338" r:id="rId24"/>
    <p:sldId id="339" r:id="rId25"/>
    <p:sldId id="340" r:id="rId26"/>
    <p:sldId id="311" r:id="rId27"/>
  </p:sldIdLst>
  <p:sldSz cx="9144000" cy="6858000" type="screen4x3"/>
  <p:notesSz cx="9874250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DCE6F2"/>
    <a:srgbClr val="FFFFCC"/>
    <a:srgbClr val="FFFFFF"/>
    <a:srgbClr val="000000"/>
    <a:srgbClr val="92D050"/>
    <a:srgbClr val="385D8A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94660"/>
  </p:normalViewPr>
  <p:slideViewPr>
    <p:cSldViewPr>
      <p:cViewPr varScale="1">
        <p:scale>
          <a:sx n="69" d="100"/>
          <a:sy n="69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16" y="-102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6263" y="6386417"/>
            <a:ext cx="2099483" cy="4112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 Mère</a:t>
            </a: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fld id="{DE9D355A-C30C-47E8-BA10-FB8524B9ADCB}" type="slidenum">
              <a:rPr lang="fr-FR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‹#›</a:t>
            </a:fld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933988" y="161289"/>
            <a:ext cx="7559973" cy="372928"/>
          </a:xfrm>
          <a:prstGeom prst="rect">
            <a:avLst/>
          </a:prstGeom>
        </p:spPr>
        <p:txBody>
          <a:bodyPr vert="horz" lIns="108144" tIns="54071" rIns="108144" bIns="54071"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fr-F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 et technologie des ordinateurs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25" y="511400"/>
            <a:ext cx="8633112" cy="4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5" descr="logo-ensicaen-couleu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7226" y="113315"/>
            <a:ext cx="622069" cy="278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2744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45C60-D3AB-43B6-BBF1-C32D554AF3CF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D36FF-BDF5-49A8-BCA1-FBFB7AB8C8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09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8D97-3364-47CF-B099-8073A60EEA73}" type="datetime1">
              <a:rPr lang="fr-FR" smtClean="0"/>
              <a:t>23/05/2016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25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391-45F9-4157-9792-E5F18634C7B0}" type="datetime1">
              <a:rPr lang="fr-FR" smtClean="0"/>
              <a:t>23/05/2016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9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D69B-D675-4A05-8DFB-59C9A1B6DE29}" type="datetime1">
              <a:rPr lang="fr-FR" smtClean="0"/>
              <a:t>23/05/2016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5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D40B-0414-44DB-B697-9732B44C8EB7}" type="datetime1">
              <a:rPr lang="fr-FR" smtClean="0"/>
              <a:t>23/05/2016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32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F75-CF80-4F9D-8507-878A36818787}" type="datetime1">
              <a:rPr lang="fr-FR" smtClean="0"/>
              <a:t>23/05/2016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5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3F16-CF09-4A77-910F-7AE42CB1FA4F}" type="datetime1">
              <a:rPr lang="fr-FR" smtClean="0"/>
              <a:t>23/05/2016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1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E69-68B6-41EE-8250-E8B70F263F72}" type="datetime1">
              <a:rPr lang="fr-FR" smtClean="0"/>
              <a:t>23/05/2016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11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9F38-C17A-4DC4-80BE-E93DE411BE68}" type="datetime1">
              <a:rPr lang="fr-FR" smtClean="0"/>
              <a:t>23/05/2016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1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419B-1371-4249-AD38-371CDB446DFD}" type="datetime1">
              <a:rPr lang="fr-FR" smtClean="0"/>
              <a:t>23/05/2016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6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5B3-E621-46A4-A49A-1067AAE29846}" type="datetime1">
              <a:rPr lang="fr-FR" smtClean="0"/>
              <a:t>23/05/2016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6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A48A-47F7-4B5A-9F01-B5EC7D58C766}" type="datetime1">
              <a:rPr lang="fr-FR" smtClean="0"/>
              <a:t>23/05/2016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9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85CD-7E21-4A7D-B3C5-0B8AF2DBEF68}" type="datetime1">
              <a:rPr lang="fr-FR" smtClean="0"/>
              <a:t>23/05/2016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7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tel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b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.asu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b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tel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esence-pc.com/" TargetMode="Externa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.asu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asus.com/downloa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b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b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bmp"/><Relationship Id="rId4" Type="http://schemas.openxmlformats.org/officeDocument/2006/relationships/image" Target="../media/image23.b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tel.com/" TargetMode="External"/><Relationship Id="rId4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70" y="3645024"/>
            <a:ext cx="8736339" cy="720080"/>
          </a:xfrm>
        </p:spPr>
        <p:txBody>
          <a:bodyPr>
            <a:noAutofit/>
          </a:bodyPr>
          <a:lstStyle/>
          <a:p>
            <a:pPr algn="l"/>
            <a:r>
              <a:rPr lang="fr-FR" sz="5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54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300192" y="6525343"/>
            <a:ext cx="2843808" cy="332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b="1" i="1" dirty="0" smtClean="0">
                <a:solidFill>
                  <a:srgbClr val="FFFFCC"/>
                </a:solidFill>
              </a:rPr>
              <a:t>Hugo </a:t>
            </a:r>
            <a:r>
              <a:rPr lang="fr-FR" sz="1600" b="1" i="1" dirty="0" err="1" smtClean="0">
                <a:solidFill>
                  <a:srgbClr val="FFFFCC"/>
                </a:solidFill>
              </a:rPr>
              <a:t>Descoubes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Juin 2013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43849" y="4365104"/>
            <a:ext cx="8640960" cy="0"/>
          </a:xfrm>
          <a:prstGeom prst="line">
            <a:avLst/>
          </a:prstGeom>
          <a:ln w="3810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8470" y="4581128"/>
            <a:ext cx="8995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et Technologie des Ordinateurs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907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– Evolutions - Conseils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10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04663"/>
            <a:ext cx="5861765" cy="6336705"/>
          </a:xfrm>
          <a:prstGeom prst="roundRect">
            <a:avLst>
              <a:gd name="adj" fmla="val 5067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3275856" y="6413865"/>
            <a:ext cx="1839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http://www.intel.com</a:t>
            </a:r>
            <a:endParaRPr lang="fr-FR" sz="1400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ZoneTexte 61"/>
          <p:cNvSpPr txBox="1"/>
          <p:nvPr/>
        </p:nvSpPr>
        <p:spPr>
          <a:xfrm>
            <a:off x="1921586" y="792368"/>
            <a:ext cx="919332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Chipset</a:t>
            </a:r>
            <a:endParaRPr lang="fr-FR" i="1" dirty="0" smtClean="0"/>
          </a:p>
        </p:txBody>
      </p:sp>
      <p:sp>
        <p:nvSpPr>
          <p:cNvPr id="16" name="ZoneTexte 61"/>
          <p:cNvSpPr txBox="1"/>
          <p:nvPr/>
        </p:nvSpPr>
        <p:spPr>
          <a:xfrm>
            <a:off x="683568" y="1412776"/>
            <a:ext cx="1647558" cy="807607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NorthBridge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/>
              <a:t>Graphical</a:t>
            </a:r>
            <a:r>
              <a:rPr lang="fr-FR" sz="1400" i="1" dirty="0" smtClean="0"/>
              <a:t> Memory Controller Hub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17191" y="980728"/>
            <a:ext cx="2957058" cy="2880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31126" y="1512168"/>
            <a:ext cx="3869107" cy="33251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90300" y="4509120"/>
            <a:ext cx="3609933" cy="128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61"/>
          <p:cNvSpPr txBox="1"/>
          <p:nvPr/>
        </p:nvSpPr>
        <p:spPr>
          <a:xfrm>
            <a:off x="949460" y="4233486"/>
            <a:ext cx="1647558" cy="807607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SouthBridge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/>
              <a:t>Integrated</a:t>
            </a:r>
            <a:r>
              <a:rPr lang="fr-FR" sz="1400" i="1" dirty="0" smtClean="0"/>
              <a:t> Controller Hub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51720" y="2569452"/>
            <a:ext cx="1728192" cy="14401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61"/>
          <p:cNvSpPr txBox="1"/>
          <p:nvPr/>
        </p:nvSpPr>
        <p:spPr>
          <a:xfrm>
            <a:off x="541360" y="2304148"/>
            <a:ext cx="1566035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/>
              <a:t>Carte Graphique Externe sur </a:t>
            </a:r>
            <a:r>
              <a:rPr lang="fr-FR" sz="1400" i="1" dirty="0" err="1" smtClean="0"/>
              <a:t>PCIe</a:t>
            </a:r>
            <a:endParaRPr lang="fr-FR" sz="1100" i="1" dirty="0" smtClean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331126" y="2834757"/>
            <a:ext cx="5697258" cy="8822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61"/>
          <p:cNvSpPr txBox="1"/>
          <p:nvPr/>
        </p:nvSpPr>
        <p:spPr>
          <a:xfrm>
            <a:off x="1270463" y="3451728"/>
            <a:ext cx="1294780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/>
              <a:t>Mémoire Principale</a:t>
            </a:r>
            <a:endParaRPr lang="fr-FR" sz="1100" i="1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381252" y="6237312"/>
            <a:ext cx="4495004" cy="9356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1"/>
          <p:cNvSpPr txBox="1"/>
          <p:nvPr/>
        </p:nvSpPr>
        <p:spPr>
          <a:xfrm>
            <a:off x="1125849" y="6108042"/>
            <a:ext cx="1294780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/>
              <a:t>Legacy</a:t>
            </a:r>
            <a:endParaRPr lang="fr-FR" sz="1400" i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/>
              <a:t>Interface</a:t>
            </a:r>
            <a:endParaRPr lang="fr-FR" sz="1100" i="1" dirty="0" smtClean="0"/>
          </a:p>
        </p:txBody>
      </p:sp>
    </p:spTree>
    <p:extLst>
      <p:ext uri="{BB962C8B-B14F-4D97-AF65-F5344CB8AC3E}">
        <p14:creationId xmlns:p14="http://schemas.microsoft.com/office/powerpoint/2010/main" val="39942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4" grpId="0"/>
      <p:bldP spid="34" grpId="0"/>
      <p:bldP spid="40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395536" y="1398921"/>
            <a:ext cx="8748464" cy="936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Observons l’architecture d’une carte mère Intel Dell de 2006. CPU Core2 socket</a:t>
            </a:r>
            <a:r>
              <a:rPr lang="fr-FR" sz="2400" i="1" dirty="0" smtClean="0"/>
              <a:t> </a:t>
            </a:r>
            <a:r>
              <a:rPr lang="fr-FR" sz="2400" i="1" dirty="0"/>
              <a:t>LGA</a:t>
            </a:r>
            <a:r>
              <a:rPr lang="fr-FR" sz="2400" i="1" dirty="0">
                <a:sym typeface="Wingdings"/>
              </a:rPr>
              <a:t> 775</a:t>
            </a:r>
            <a:r>
              <a:rPr lang="fr-FR" sz="2400" i="1" dirty="0" smtClean="0">
                <a:latin typeface="+mn-lt"/>
              </a:rPr>
              <a:t> (boîtier</a:t>
            </a:r>
            <a:r>
              <a:rPr lang="fr-FR" sz="2400" i="1" dirty="0" smtClean="0">
                <a:latin typeface="+mn-lt"/>
                <a:sym typeface="Wingdings"/>
              </a:rPr>
              <a:t>) et chipset G31 Express :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– Evolutions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err="1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NorthBridge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  <a:p>
            <a:pPr algn="l"/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err="1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SouthBridge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/>
            </a:r>
            <a:b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Chipset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11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9" y="2335413"/>
            <a:ext cx="5554572" cy="4378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Oval 2"/>
          <p:cNvSpPr/>
          <p:nvPr/>
        </p:nvSpPr>
        <p:spPr>
          <a:xfrm>
            <a:off x="2555776" y="3813154"/>
            <a:ext cx="981262" cy="839982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61"/>
          <p:cNvSpPr txBox="1"/>
          <p:nvPr/>
        </p:nvSpPr>
        <p:spPr>
          <a:xfrm>
            <a:off x="2632090" y="4044785"/>
            <a:ext cx="828634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07903" y="3461743"/>
            <a:ext cx="1831927" cy="106292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61"/>
          <p:cNvSpPr txBox="1"/>
          <p:nvPr/>
        </p:nvSpPr>
        <p:spPr>
          <a:xfrm>
            <a:off x="4157700" y="3763859"/>
            <a:ext cx="1224136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Chipset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68144" y="4369240"/>
            <a:ext cx="981262" cy="419991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61"/>
          <p:cNvSpPr txBox="1"/>
          <p:nvPr/>
        </p:nvSpPr>
        <p:spPr>
          <a:xfrm>
            <a:off x="5746707" y="4405162"/>
            <a:ext cx="1224136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I/O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58775" y="4941168"/>
            <a:ext cx="490631" cy="303271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61"/>
          <p:cNvSpPr txBox="1"/>
          <p:nvPr/>
        </p:nvSpPr>
        <p:spPr>
          <a:xfrm>
            <a:off x="6007883" y="5092803"/>
            <a:ext cx="1224136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BIOS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12384" y="4845484"/>
            <a:ext cx="490631" cy="303271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61"/>
          <p:cNvSpPr txBox="1"/>
          <p:nvPr/>
        </p:nvSpPr>
        <p:spPr>
          <a:xfrm>
            <a:off x="3483679" y="5056079"/>
            <a:ext cx="936104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406804" y="2708920"/>
            <a:ext cx="490631" cy="303271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5539831" y="2808026"/>
            <a:ext cx="936104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Codec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0093" y="2720568"/>
            <a:ext cx="1961947" cy="583246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61"/>
          <p:cNvSpPr txBox="1"/>
          <p:nvPr/>
        </p:nvSpPr>
        <p:spPr>
          <a:xfrm>
            <a:off x="3261650" y="2808657"/>
            <a:ext cx="1380162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Slots DDR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56861" y="3514960"/>
            <a:ext cx="490631" cy="303271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61"/>
          <p:cNvSpPr txBox="1"/>
          <p:nvPr/>
        </p:nvSpPr>
        <p:spPr>
          <a:xfrm>
            <a:off x="5746707" y="3763858"/>
            <a:ext cx="596359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932040" y="2727852"/>
            <a:ext cx="490631" cy="303271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5049200" y="3310107"/>
            <a:ext cx="490631" cy="503047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61"/>
          <p:cNvSpPr txBox="1"/>
          <p:nvPr/>
        </p:nvSpPr>
        <p:spPr>
          <a:xfrm>
            <a:off x="4709303" y="2997016"/>
            <a:ext cx="936104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SATA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03015" y="4997118"/>
            <a:ext cx="1961947" cy="350583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61"/>
          <p:cNvSpPr txBox="1"/>
          <p:nvPr/>
        </p:nvSpPr>
        <p:spPr>
          <a:xfrm>
            <a:off x="4395306" y="4977573"/>
            <a:ext cx="1940051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Slot </a:t>
            </a:r>
            <a:r>
              <a:rPr lang="fr-FR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PCIe</a:t>
            </a: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x16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09303" y="5432664"/>
            <a:ext cx="1961947" cy="501842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5036682" y="5495225"/>
            <a:ext cx="1380162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Slots PCI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34" name="ZoneTexte 61"/>
          <p:cNvSpPr txBox="1"/>
          <p:nvPr/>
        </p:nvSpPr>
        <p:spPr>
          <a:xfrm>
            <a:off x="7371054" y="2326196"/>
            <a:ext cx="1109747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Jack 3.5</a:t>
            </a:r>
            <a:endParaRPr lang="fr-FR" i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6364962" y="2514556"/>
            <a:ext cx="1006092" cy="7200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61"/>
          <p:cNvSpPr txBox="1"/>
          <p:nvPr/>
        </p:nvSpPr>
        <p:spPr>
          <a:xfrm>
            <a:off x="7319062" y="2672195"/>
            <a:ext cx="939312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RJ45</a:t>
            </a:r>
            <a:endParaRPr lang="fr-FR" i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475935" y="2872151"/>
            <a:ext cx="953046" cy="1893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61"/>
          <p:cNvSpPr txBox="1"/>
          <p:nvPr/>
        </p:nvSpPr>
        <p:spPr>
          <a:xfrm>
            <a:off x="7428981" y="3064047"/>
            <a:ext cx="671411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  <a:endParaRPr lang="fr-FR" i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 flipV="1">
            <a:off x="6604091" y="3134885"/>
            <a:ext cx="824890" cy="11752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61"/>
          <p:cNvSpPr txBox="1"/>
          <p:nvPr/>
        </p:nvSpPr>
        <p:spPr>
          <a:xfrm>
            <a:off x="7428981" y="3515874"/>
            <a:ext cx="829393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VGA</a:t>
            </a:r>
            <a:endParaRPr lang="fr-FR" i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6906617" y="3704234"/>
            <a:ext cx="522364" cy="5015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61"/>
          <p:cNvSpPr txBox="1"/>
          <p:nvPr/>
        </p:nvSpPr>
        <p:spPr>
          <a:xfrm>
            <a:off x="7428981" y="3889412"/>
            <a:ext cx="959443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</a:t>
            </a:r>
            <a:endParaRPr lang="fr-FR" i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stCxn id="56" idx="1"/>
          </p:cNvCxnSpPr>
          <p:nvPr/>
        </p:nvCxnSpPr>
        <p:spPr>
          <a:xfrm flipH="1" flipV="1">
            <a:off x="6917030" y="3952217"/>
            <a:ext cx="511951" cy="12555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61"/>
          <p:cNvSpPr txBox="1"/>
          <p:nvPr/>
        </p:nvSpPr>
        <p:spPr>
          <a:xfrm>
            <a:off x="7443900" y="4336311"/>
            <a:ext cx="959443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</a:t>
            </a:r>
            <a:endParaRPr lang="fr-FR" i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stCxn id="2" idx="3"/>
          </p:cNvCxnSpPr>
          <p:nvPr/>
        </p:nvCxnSpPr>
        <p:spPr>
          <a:xfrm flipH="1" flipV="1">
            <a:off x="6951941" y="4372339"/>
            <a:ext cx="477040" cy="15233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0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4" grpId="0"/>
      <p:bldP spid="37" grpId="0"/>
      <p:bldP spid="45" grpId="0"/>
      <p:bldP spid="52" grpId="0"/>
      <p:bldP spid="56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395536" y="1398920"/>
            <a:ext cx="8748464" cy="195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La notion de connectivité et de réseaux de communications est un aspect essentiel dans le domaine des systèmes et architectures matérielles. Tout système et fonctions internes à celui-ci ont la nécessité de communiquer entre eux. Dans ce domaine de très nombreux standards et protocoles existent </a:t>
            </a:r>
            <a:r>
              <a:rPr lang="fr-FR" sz="2400" i="1" dirty="0" smtClean="0">
                <a:latin typeface="+mn-lt"/>
                <a:sym typeface="Wingdings"/>
              </a:rPr>
              <a:t>: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Réseaux de Com.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Evolutions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  </a:t>
            </a:r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Connectivité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  <a:p>
            <a:pPr algn="l"/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Bus pour PCB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/>
            </a:r>
            <a:b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Réseaux Informatique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58442" y="3904974"/>
            <a:ext cx="2808312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1275266" y="4544292"/>
            <a:ext cx="799350" cy="376719"/>
          </a:xfrm>
          <a:prstGeom prst="roundRect">
            <a:avLst/>
          </a:prstGeom>
          <a:solidFill>
            <a:srgbClr val="DCE6F2">
              <a:alpha val="41961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61"/>
          <p:cNvSpPr txBox="1"/>
          <p:nvPr/>
        </p:nvSpPr>
        <p:spPr>
          <a:xfrm>
            <a:off x="1058442" y="3908780"/>
            <a:ext cx="1379834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</a:t>
            </a:r>
          </a:p>
        </p:txBody>
      </p:sp>
      <p:sp>
        <p:nvSpPr>
          <p:cNvPr id="14" name="ZoneTexte 61"/>
          <p:cNvSpPr txBox="1"/>
          <p:nvPr/>
        </p:nvSpPr>
        <p:spPr>
          <a:xfrm>
            <a:off x="1275266" y="4544292"/>
            <a:ext cx="799350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42618" y="5189138"/>
            <a:ext cx="799350" cy="376719"/>
          </a:xfrm>
          <a:prstGeom prst="roundRect">
            <a:avLst/>
          </a:prstGeom>
          <a:solidFill>
            <a:srgbClr val="DCE6F2">
              <a:alpha val="41961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61"/>
          <p:cNvSpPr txBox="1"/>
          <p:nvPr/>
        </p:nvSpPr>
        <p:spPr>
          <a:xfrm>
            <a:off x="2642618" y="5189138"/>
            <a:ext cx="799350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642618" y="4544291"/>
            <a:ext cx="799350" cy="376719"/>
          </a:xfrm>
          <a:prstGeom prst="roundRect">
            <a:avLst/>
          </a:prstGeom>
          <a:solidFill>
            <a:srgbClr val="DCE6F2">
              <a:alpha val="41961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61"/>
          <p:cNvSpPr txBox="1"/>
          <p:nvPr/>
        </p:nvSpPr>
        <p:spPr>
          <a:xfrm>
            <a:off x="2642618" y="4544291"/>
            <a:ext cx="799350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77936" y="3948713"/>
            <a:ext cx="2808312" cy="1616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ounded Rectangle 20"/>
          <p:cNvSpPr/>
          <p:nvPr/>
        </p:nvSpPr>
        <p:spPr>
          <a:xfrm>
            <a:off x="5294760" y="4588031"/>
            <a:ext cx="799350" cy="376719"/>
          </a:xfrm>
          <a:prstGeom prst="roundRect">
            <a:avLst/>
          </a:prstGeom>
          <a:solidFill>
            <a:srgbClr val="DCE6F2">
              <a:alpha val="41961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61"/>
          <p:cNvSpPr txBox="1"/>
          <p:nvPr/>
        </p:nvSpPr>
        <p:spPr>
          <a:xfrm>
            <a:off x="5077936" y="3952519"/>
            <a:ext cx="1379834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B</a:t>
            </a:r>
          </a:p>
        </p:txBody>
      </p:sp>
      <p:sp>
        <p:nvSpPr>
          <p:cNvPr id="23" name="ZoneTexte 61"/>
          <p:cNvSpPr txBox="1"/>
          <p:nvPr/>
        </p:nvSpPr>
        <p:spPr>
          <a:xfrm>
            <a:off x="5294760" y="4588031"/>
            <a:ext cx="799350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Chip4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78136" y="4588031"/>
            <a:ext cx="799350" cy="376719"/>
          </a:xfrm>
          <a:prstGeom prst="roundRect">
            <a:avLst/>
          </a:prstGeom>
          <a:solidFill>
            <a:srgbClr val="DCE6F2">
              <a:alpha val="41961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61"/>
          <p:cNvSpPr txBox="1"/>
          <p:nvPr/>
        </p:nvSpPr>
        <p:spPr>
          <a:xfrm>
            <a:off x="6878136" y="4588031"/>
            <a:ext cx="799350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Chip6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878136" y="4111164"/>
            <a:ext cx="799350" cy="376719"/>
          </a:xfrm>
          <a:prstGeom prst="roundRect">
            <a:avLst/>
          </a:prstGeom>
          <a:solidFill>
            <a:srgbClr val="DCE6F2">
              <a:alpha val="41961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61"/>
          <p:cNvSpPr txBox="1"/>
          <p:nvPr/>
        </p:nvSpPr>
        <p:spPr>
          <a:xfrm>
            <a:off x="6878136" y="4111164"/>
            <a:ext cx="799350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Chip5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863034" y="5044518"/>
            <a:ext cx="799350" cy="376719"/>
          </a:xfrm>
          <a:prstGeom prst="roundRect">
            <a:avLst/>
          </a:prstGeom>
          <a:solidFill>
            <a:srgbClr val="DCE6F2">
              <a:alpha val="41961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61"/>
          <p:cNvSpPr txBox="1"/>
          <p:nvPr/>
        </p:nvSpPr>
        <p:spPr>
          <a:xfrm>
            <a:off x="6863034" y="5044518"/>
            <a:ext cx="799350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Chip7</a:t>
            </a:r>
          </a:p>
        </p:txBody>
      </p:sp>
      <p:cxnSp>
        <p:nvCxnSpPr>
          <p:cNvPr id="4" name="Straight Arrow Connector 3"/>
          <p:cNvCxnSpPr>
            <a:stCxn id="12" idx="3"/>
            <a:endCxn id="19" idx="1"/>
          </p:cNvCxnSpPr>
          <p:nvPr/>
        </p:nvCxnSpPr>
        <p:spPr>
          <a:xfrm flipV="1">
            <a:off x="2074616" y="4732651"/>
            <a:ext cx="568002" cy="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41968" y="4749474"/>
            <a:ext cx="1852792" cy="7516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2"/>
          </p:cNvCxnSpPr>
          <p:nvPr/>
        </p:nvCxnSpPr>
        <p:spPr>
          <a:xfrm flipV="1">
            <a:off x="3042293" y="4921010"/>
            <a:ext cx="0" cy="26812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486123" y="4278333"/>
            <a:ext cx="392013" cy="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86123" y="5234619"/>
            <a:ext cx="392013" cy="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08829" y="4278334"/>
            <a:ext cx="0" cy="95628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5" idx="1"/>
          </p:cNvCxnSpPr>
          <p:nvPr/>
        </p:nvCxnSpPr>
        <p:spPr>
          <a:xfrm>
            <a:off x="6094110" y="4776390"/>
            <a:ext cx="784026" cy="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/>
      <p:bldP spid="14" grpId="0"/>
      <p:bldP spid="15" grpId="0" animBg="1"/>
      <p:bldP spid="16" grpId="0"/>
      <p:bldP spid="18" grpId="0" animBg="1"/>
      <p:bldP spid="19" grpId="0"/>
      <p:bldP spid="20" grpId="0" animBg="1"/>
      <p:bldP spid="21" grpId="0" animBg="1"/>
      <p:bldP spid="22" grpId="0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395536" y="1398920"/>
            <a:ext cx="8748464" cy="1454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Les réseaux et bus de communications filaires peuvent être classés en 3 grandes familles. Un bus est une topologie à part entière des réseaux. Elle est extrêmement rencontrée dans le monde des systèmes numériques </a:t>
            </a:r>
            <a:r>
              <a:rPr lang="fr-FR" sz="2400" i="1" dirty="0" smtClean="0">
                <a:latin typeface="+mn-lt"/>
                <a:sym typeface="Wingdings"/>
              </a:rPr>
              <a:t>: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Réseaux de Com.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Evolutions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  </a:t>
            </a:r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Connectivité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  <a:p>
            <a:pPr algn="l"/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Bus pour PCB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/>
            </a:r>
            <a:b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Réseaux Informatique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13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48" y="3038841"/>
            <a:ext cx="6096963" cy="3635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878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Réseaux de Com.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Evolutions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  </a:t>
            </a:r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Connectivité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  <a:p>
            <a:pPr algn="l"/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Bus pour PCB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/>
            </a:r>
            <a:b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Réseaux Informatique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14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 bwMode="auto">
          <a:xfrm>
            <a:off x="395536" y="1406918"/>
            <a:ext cx="8748464" cy="180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2400" i="1" dirty="0">
                <a:ea typeface="+mj-ea"/>
                <a:cs typeface="+mj-cs"/>
              </a:rPr>
              <a:t> 	Les bus de communication </a:t>
            </a:r>
            <a:r>
              <a:rPr lang="fr-FR" sz="2400" i="1" dirty="0" smtClean="0">
                <a:ea typeface="+mj-ea"/>
                <a:cs typeface="+mj-cs"/>
              </a:rPr>
              <a:t>peuvent être classés en deux sous familles. Les bus parallèles et séries. Nous </a:t>
            </a:r>
            <a:r>
              <a:rPr lang="fr-FR" sz="2400" i="1" dirty="0">
                <a:ea typeface="+mj-ea"/>
                <a:cs typeface="+mj-cs"/>
              </a:rPr>
              <a:t>pouvons </a:t>
            </a:r>
            <a:r>
              <a:rPr lang="fr-FR" sz="2400" i="1" dirty="0" smtClean="0">
                <a:ea typeface="+mj-ea"/>
                <a:cs typeface="+mj-cs"/>
              </a:rPr>
              <a:t>également trouver </a:t>
            </a:r>
            <a:r>
              <a:rPr lang="fr-FR" sz="2400" i="1" dirty="0">
                <a:ea typeface="+mj-ea"/>
                <a:cs typeface="+mj-cs"/>
              </a:rPr>
              <a:t>des solutions mixtes parallèle/série. Mise en parallèle de liens série (ex : PCI-e, Ethernet 1Gb/s, </a:t>
            </a:r>
            <a:r>
              <a:rPr lang="fr-FR" sz="2400" i="1" dirty="0" err="1">
                <a:ea typeface="+mj-ea"/>
                <a:cs typeface="+mj-cs"/>
              </a:rPr>
              <a:t>DisplayPort</a:t>
            </a:r>
            <a:r>
              <a:rPr lang="fr-FR" sz="2400" i="1" dirty="0">
                <a:ea typeface="+mj-ea"/>
                <a:cs typeface="+mj-cs"/>
              </a:rPr>
              <a:t> …) :</a:t>
            </a:r>
          </a:p>
          <a:p>
            <a:pPr>
              <a:defRPr/>
            </a:pPr>
            <a:endParaRPr lang="fr-FR" sz="2400" i="1" dirty="0">
              <a:ea typeface="+mj-ea"/>
              <a:cs typeface="+mj-cs"/>
            </a:endParaRPr>
          </a:p>
          <a:p>
            <a:pPr>
              <a:defRPr/>
            </a:pPr>
            <a:endParaRPr lang="fr-FR" sz="2400" i="1" dirty="0">
              <a:ea typeface="+mj-ea"/>
              <a:cs typeface="+mj-cs"/>
            </a:endParaRPr>
          </a:p>
        </p:txBody>
      </p:sp>
      <p:pic>
        <p:nvPicPr>
          <p:cNvPr id="12" name="Image 8" descr="intro 10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4" y="3460565"/>
            <a:ext cx="2789237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2" descr="intro 1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60565"/>
            <a:ext cx="41021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50379" y="5165612"/>
            <a:ext cx="342954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fr-FR" sz="1400" b="1" i="1" dirty="0">
                <a:latin typeface="Calibri" pitchFamily="34" charset="0"/>
              </a:rPr>
              <a:t> Débit </a:t>
            </a:r>
            <a:r>
              <a:rPr lang="fr-FR" sz="1400" b="1" i="1" dirty="0" err="1">
                <a:latin typeface="Calibri" pitchFamily="34" charset="0"/>
              </a:rPr>
              <a:t>payload</a:t>
            </a:r>
            <a:r>
              <a:rPr lang="fr-FR" sz="1400" b="1" i="1" dirty="0">
                <a:latin typeface="Calibri" pitchFamily="34" charset="0"/>
              </a:rPr>
              <a:t> </a:t>
            </a:r>
            <a:r>
              <a:rPr lang="fr-FR" sz="1400" b="1" i="1" dirty="0" smtClean="0">
                <a:latin typeface="Calibri" pitchFamily="34" charset="0"/>
              </a:rPr>
              <a:t>(données utiles) élevé</a:t>
            </a:r>
            <a:endParaRPr lang="fr-FR" sz="1400" b="1" i="1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fr-FR" sz="1400" i="1" dirty="0">
                <a:latin typeface="Calibri" pitchFamily="34" charset="0"/>
              </a:rPr>
              <a:t> Coût matériel élevé (</a:t>
            </a:r>
            <a:r>
              <a:rPr lang="fr-FR" sz="1400" i="1" dirty="0" smtClean="0">
                <a:latin typeface="Calibri" pitchFamily="34" charset="0"/>
              </a:rPr>
              <a:t>conducteurs, </a:t>
            </a:r>
            <a:r>
              <a:rPr lang="fr-FR" sz="1400" i="1" dirty="0">
                <a:latin typeface="Calibri" pitchFamily="34" charset="0"/>
              </a:rPr>
              <a:t>connectiques, cuivre …)</a:t>
            </a:r>
          </a:p>
          <a:p>
            <a:pPr>
              <a:buFont typeface="Arial" charset="0"/>
              <a:buChar char="•"/>
            </a:pPr>
            <a:r>
              <a:rPr lang="fr-FR" sz="1400" i="1" dirty="0">
                <a:latin typeface="Calibri" pitchFamily="34" charset="0"/>
              </a:rPr>
              <a:t> </a:t>
            </a:r>
            <a:r>
              <a:rPr lang="fr-FR" sz="1400" i="1" dirty="0" smtClean="0">
                <a:latin typeface="Calibri" pitchFamily="34" charset="0"/>
              </a:rPr>
              <a:t>Nombre </a:t>
            </a:r>
            <a:r>
              <a:rPr lang="fr-FR" sz="1400" i="1" dirty="0">
                <a:latin typeface="Calibri" pitchFamily="34" charset="0"/>
              </a:rPr>
              <a:t>broches </a:t>
            </a:r>
            <a:r>
              <a:rPr lang="fr-FR" sz="1400" i="1" dirty="0" smtClean="0">
                <a:latin typeface="Calibri" pitchFamily="34" charset="0"/>
              </a:rPr>
              <a:t>élevé côté composant</a:t>
            </a:r>
            <a:endParaRPr lang="fr-FR" sz="1400" i="1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fr-FR" sz="1400" i="1" dirty="0">
                <a:latin typeface="Calibri" pitchFamily="34" charset="0"/>
              </a:rPr>
              <a:t> </a:t>
            </a:r>
            <a:r>
              <a:rPr lang="fr-FR" sz="1400" i="1" dirty="0" smtClean="0">
                <a:latin typeface="Calibri" pitchFamily="34" charset="0"/>
              </a:rPr>
              <a:t>Encombrement et problèmes </a:t>
            </a:r>
            <a:r>
              <a:rPr lang="fr-FR" sz="1400" i="1" dirty="0">
                <a:latin typeface="Calibri" pitchFamily="34" charset="0"/>
              </a:rPr>
              <a:t>de routage</a:t>
            </a:r>
          </a:p>
          <a:p>
            <a:pPr>
              <a:buFont typeface="Arial" charset="0"/>
              <a:buChar char="•"/>
            </a:pPr>
            <a:r>
              <a:rPr lang="fr-FR" sz="1400" i="1" dirty="0">
                <a:latin typeface="Calibri" pitchFamily="34" charset="0"/>
              </a:rPr>
              <a:t> …</a:t>
            </a:r>
            <a:endParaRPr lang="fr-FR" sz="1400" dirty="0"/>
          </a:p>
        </p:txBody>
      </p:sp>
      <p:sp>
        <p:nvSpPr>
          <p:cNvPr id="17" name="ZoneTexte 61"/>
          <p:cNvSpPr txBox="1"/>
          <p:nvPr/>
        </p:nvSpPr>
        <p:spPr>
          <a:xfrm>
            <a:off x="5986657" y="3269718"/>
            <a:ext cx="98475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série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61"/>
          <p:cNvSpPr txBox="1"/>
          <p:nvPr/>
        </p:nvSpPr>
        <p:spPr>
          <a:xfrm>
            <a:off x="1543063" y="3282668"/>
            <a:ext cx="130489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Parallèle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Réseaux de Com.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Evolutions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Connectivité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  <a:p>
            <a:pPr algn="l"/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Bus pour PCB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/>
            </a:r>
            <a:b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Réseaux Informatique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15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 bwMode="auto">
          <a:xfrm>
            <a:off x="603354" y="1398146"/>
            <a:ext cx="8532440" cy="266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2400" i="1" dirty="0">
                <a:latin typeface="Calibri" pitchFamily="34" charset="0"/>
                <a:ea typeface="+mj-ea"/>
                <a:cs typeface="+mj-cs"/>
              </a:rPr>
              <a:t> 	</a:t>
            </a:r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Les bus de fond de panier, inter-cartes (</a:t>
            </a:r>
            <a:r>
              <a:rPr lang="fr-FR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PCIe</a:t>
            </a:r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, 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PCI, VME…) </a:t>
            </a:r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ou inter-composants 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(FSB, DMI, LPC, SPI</a:t>
            </a:r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, 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I2C…) </a:t>
            </a:r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sont des bus implémentés le plus souvent directement sur le PCB (</a:t>
            </a:r>
            <a:r>
              <a:rPr lang="fr-FR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Printed</a:t>
            </a:r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Circuit </a:t>
            </a:r>
            <a:r>
              <a:rPr lang="fr-FR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Board</a:t>
            </a:r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) avec des distances d’interconnexion très courtes</a:t>
            </a:r>
            <a:r>
              <a:rPr lang="fr-FR" sz="2400" i="1" dirty="0">
                <a:latin typeface="Calibri" pitchFamily="34" charset="0"/>
                <a:ea typeface="+mj-ea"/>
                <a:cs typeface="+mj-cs"/>
              </a:rPr>
              <a:t>. Ils ne respectent </a:t>
            </a:r>
            <a:r>
              <a:rPr lang="fr-FR" sz="2400" i="1" dirty="0" smtClean="0">
                <a:latin typeface="Calibri" pitchFamily="34" charset="0"/>
                <a:ea typeface="+mj-ea"/>
                <a:cs typeface="+mj-cs"/>
              </a:rPr>
              <a:t>généralement pas </a:t>
            </a:r>
            <a:r>
              <a:rPr lang="fr-FR" sz="2400" i="1" dirty="0">
                <a:latin typeface="Calibri" pitchFamily="34" charset="0"/>
                <a:ea typeface="+mj-ea"/>
                <a:cs typeface="+mj-cs"/>
              </a:rPr>
              <a:t>le modèle </a:t>
            </a:r>
            <a:r>
              <a:rPr lang="fr-FR" sz="2400" i="1" dirty="0" smtClean="0">
                <a:latin typeface="Calibri" pitchFamily="34" charset="0"/>
                <a:ea typeface="+mj-ea"/>
                <a:cs typeface="+mj-cs"/>
              </a:rPr>
              <a:t>OSI. Certains </a:t>
            </a:r>
            <a:r>
              <a:rPr lang="fr-FR" sz="2400" i="1" dirty="0">
                <a:latin typeface="Calibri" pitchFamily="34" charset="0"/>
                <a:ea typeface="+mj-ea"/>
                <a:cs typeface="+mj-cs"/>
              </a:rPr>
              <a:t>d’entre eux autorisent des débits extrêmement importants </a:t>
            </a:r>
            <a:r>
              <a:rPr lang="fr-FR" sz="2400" i="1" dirty="0" smtClean="0">
                <a:latin typeface="Calibri" pitchFamily="34" charset="0"/>
                <a:ea typeface="+mj-ea"/>
                <a:cs typeface="+mj-cs"/>
              </a:rPr>
              <a:t>(FSB, </a:t>
            </a:r>
            <a:r>
              <a:rPr lang="fr-FR" sz="2400" i="1" dirty="0" err="1" smtClean="0">
                <a:latin typeface="Calibri" pitchFamily="34" charset="0"/>
                <a:ea typeface="+mj-ea"/>
                <a:cs typeface="+mj-cs"/>
              </a:rPr>
              <a:t>PCIe</a:t>
            </a:r>
            <a:r>
              <a:rPr lang="fr-FR" sz="2400" i="1" dirty="0">
                <a:latin typeface="Calibri" pitchFamily="34" charset="0"/>
                <a:ea typeface="+mj-ea"/>
                <a:cs typeface="+mj-cs"/>
              </a:rPr>
              <a:t>, SRIO, </a:t>
            </a:r>
            <a:r>
              <a:rPr lang="fr-FR" sz="2400" i="1" dirty="0" smtClean="0">
                <a:latin typeface="Calibri" pitchFamily="34" charset="0"/>
                <a:ea typeface="+mj-ea"/>
                <a:cs typeface="+mj-cs"/>
              </a:rPr>
              <a:t>S-ATA </a:t>
            </a:r>
            <a:r>
              <a:rPr lang="fr-FR" sz="2400" i="1" dirty="0">
                <a:latin typeface="Calibri" pitchFamily="34" charset="0"/>
                <a:ea typeface="+mj-ea"/>
                <a:cs typeface="+mj-cs"/>
              </a:rPr>
              <a:t>…).</a:t>
            </a:r>
          </a:p>
          <a:p>
            <a:pPr>
              <a:defRPr/>
            </a:pPr>
            <a:endParaRPr lang="fr-FR" sz="2400" i="1" dirty="0">
              <a:latin typeface="Calibri" pitchFamily="34" charset="0"/>
              <a:ea typeface="+mj-ea"/>
              <a:cs typeface="+mj-cs"/>
            </a:endParaRPr>
          </a:p>
          <a:p>
            <a:pPr>
              <a:defRPr/>
            </a:pPr>
            <a:endParaRPr lang="fr-FR" sz="2400" i="1" dirty="0"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3861048"/>
            <a:ext cx="3981859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661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Réseaux de Com.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Evolutions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Connectivité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  <a:p>
            <a:pPr algn="l"/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Bus pour PCB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/>
            </a:r>
            <a:b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Réseaux Informatique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39552" y="1270783"/>
            <a:ext cx="8604448" cy="2924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Les réseaux informatiques (computer network) </a:t>
            </a:r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servent d’interface de communication avec un 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ordinateur</a:t>
            </a:r>
            <a:r>
              <a:rPr lang="fr-FR" sz="2400" i="1" dirty="0" smtClean="0">
                <a:latin typeface="+mn-lt"/>
              </a:rPr>
              <a:t>. </a:t>
            </a:r>
            <a:r>
              <a:rPr lang="fr-FR" sz="2400" i="1" dirty="0">
                <a:latin typeface="+mn-lt"/>
              </a:rPr>
              <a:t>Ils s’adaptent donc le plus souvent aux standards rencontrés sur les </a:t>
            </a:r>
            <a:r>
              <a:rPr lang="fr-FR" sz="2400" i="1" dirty="0" smtClean="0">
                <a:latin typeface="+mn-lt"/>
              </a:rPr>
              <a:t>ordinateurs </a:t>
            </a:r>
            <a:r>
              <a:rPr lang="fr-FR" sz="2400" i="1" dirty="0">
                <a:latin typeface="+mn-lt"/>
              </a:rPr>
              <a:t>grand public. Les protocoles </a:t>
            </a:r>
            <a:r>
              <a:rPr lang="fr-FR" sz="2400" i="1" dirty="0" smtClean="0">
                <a:latin typeface="+mn-lt"/>
              </a:rPr>
              <a:t>filaires dédiés </a:t>
            </a:r>
            <a:r>
              <a:rPr lang="fr-FR" sz="2400" i="1" dirty="0">
                <a:latin typeface="+mn-lt"/>
              </a:rPr>
              <a:t>aux applications </a:t>
            </a:r>
            <a:r>
              <a:rPr lang="fr-FR" sz="2400" i="1" dirty="0" smtClean="0">
                <a:latin typeface="+mn-lt"/>
              </a:rPr>
              <a:t>vidéos </a:t>
            </a:r>
            <a:r>
              <a:rPr lang="fr-FR" sz="2400" i="1" dirty="0">
                <a:latin typeface="+mn-lt"/>
              </a:rPr>
              <a:t>(HDMI, </a:t>
            </a:r>
            <a:r>
              <a:rPr lang="fr-FR" sz="2400" i="1" dirty="0" err="1">
                <a:latin typeface="+mn-lt"/>
              </a:rPr>
              <a:t>DisplayPort</a:t>
            </a:r>
            <a:r>
              <a:rPr lang="fr-FR" sz="2400" i="1" dirty="0">
                <a:latin typeface="+mn-lt"/>
              </a:rPr>
              <a:t>, DVI, VGA …) </a:t>
            </a:r>
            <a:r>
              <a:rPr lang="fr-FR" sz="2400" i="1" dirty="0" smtClean="0">
                <a:latin typeface="+mn-lt"/>
              </a:rPr>
              <a:t>restent </a:t>
            </a:r>
            <a:r>
              <a:rPr lang="fr-FR" sz="2400" i="1" dirty="0">
                <a:latin typeface="+mn-lt"/>
              </a:rPr>
              <a:t>spécifiques aux contraintes imposées par les applications </a:t>
            </a:r>
            <a:r>
              <a:rPr lang="fr-FR" sz="2400" i="1" dirty="0" smtClean="0">
                <a:latin typeface="+mn-lt"/>
              </a:rPr>
              <a:t>vidéos </a:t>
            </a:r>
            <a:r>
              <a:rPr lang="fr-FR" sz="2400" i="1" dirty="0">
                <a:latin typeface="+mn-lt"/>
              </a:rPr>
              <a:t>et n’ont pas </a:t>
            </a:r>
            <a:r>
              <a:rPr lang="fr-FR" sz="2400" i="1" dirty="0" smtClean="0">
                <a:latin typeface="+mn-lt"/>
              </a:rPr>
              <a:t>vocation à être polyvalents.</a:t>
            </a:r>
            <a:endParaRPr lang="fr-FR" sz="2400" i="1" dirty="0">
              <a:latin typeface="+mn-lt"/>
            </a:endParaRPr>
          </a:p>
          <a:p>
            <a:pPr algn="l"/>
            <a:r>
              <a:rPr lang="fr-FR" sz="2400" i="1" dirty="0" smtClean="0">
                <a:latin typeface="+mn-lt"/>
                <a:sym typeface="Wingdings"/>
              </a:rPr>
              <a:t>		</a:t>
            </a:r>
            <a:endParaRPr lang="fr-FR" sz="2400" i="1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20" y="4191000"/>
            <a:ext cx="3320504" cy="2424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948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Evolutions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17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39552" y="1270783"/>
            <a:ext cx="8604448" cy="1582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Observons les évolutions des architectures de carte mère depuis</a:t>
            </a:r>
            <a:r>
              <a:rPr lang="fr-FR" sz="2400" i="1" dirty="0" smtClean="0">
                <a:latin typeface="+mn-lt"/>
                <a:sym typeface="Wingdings"/>
              </a:rPr>
              <a:t>	les technologies core2. Observons succinctement une carte mère ASUS P8B75-M pour corei7 :</a:t>
            </a:r>
            <a:endParaRPr lang="fr-FR" sz="24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92896"/>
            <a:ext cx="4176464" cy="41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2699792" y="6361583"/>
            <a:ext cx="1547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http://fr.asus.com</a:t>
            </a:r>
            <a:endParaRPr lang="fr-FR" sz="1400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72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Evolutions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18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76673"/>
            <a:ext cx="6193601" cy="6217468"/>
          </a:xfrm>
          <a:prstGeom prst="roundRect">
            <a:avLst>
              <a:gd name="adj" fmla="val 2703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7197738" y="6386364"/>
            <a:ext cx="1839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http://www.intel.com</a:t>
            </a:r>
            <a:endParaRPr lang="fr-FR" sz="1400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47764" y="4077072"/>
            <a:ext cx="2700300" cy="15641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61"/>
          <p:cNvSpPr txBox="1"/>
          <p:nvPr/>
        </p:nvSpPr>
        <p:spPr>
          <a:xfrm>
            <a:off x="802570" y="3829682"/>
            <a:ext cx="1647558" cy="807607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SouthBridge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/>
              <a:t>Integrated</a:t>
            </a:r>
            <a:r>
              <a:rPr lang="fr-FR" sz="1400" i="1" dirty="0" smtClean="0"/>
              <a:t> Controller Hub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07704" y="6021288"/>
            <a:ext cx="1080120" cy="51896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61"/>
          <p:cNvSpPr txBox="1"/>
          <p:nvPr/>
        </p:nvSpPr>
        <p:spPr>
          <a:xfrm>
            <a:off x="1221482" y="5863706"/>
            <a:ext cx="781855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/>
              <a:t>Slots</a:t>
            </a:r>
            <a:endParaRPr lang="fr-FR" sz="1100" i="1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7018" y="2708920"/>
            <a:ext cx="1614942" cy="3600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61"/>
          <p:cNvSpPr txBox="1"/>
          <p:nvPr/>
        </p:nvSpPr>
        <p:spPr>
          <a:xfrm>
            <a:off x="1773240" y="2551338"/>
            <a:ext cx="919412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/>
              <a:t>Legacy</a:t>
            </a:r>
            <a:endParaRPr lang="fr-FR" sz="1400" i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/>
              <a:t>Interface</a:t>
            </a:r>
            <a:endParaRPr lang="fr-FR" sz="1100" i="1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63154" y="4509120"/>
            <a:ext cx="1324670" cy="50405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61"/>
          <p:cNvSpPr txBox="1"/>
          <p:nvPr/>
        </p:nvSpPr>
        <p:spPr>
          <a:xfrm>
            <a:off x="1036346" y="4855594"/>
            <a:ext cx="72244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/>
              <a:t>BIOS</a:t>
            </a:r>
            <a:endParaRPr lang="fr-FR" sz="1100" i="1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612409" y="1174014"/>
            <a:ext cx="1591439" cy="50405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232946" y="1016732"/>
            <a:ext cx="2771102" cy="122355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61"/>
          <p:cNvSpPr txBox="1"/>
          <p:nvPr/>
        </p:nvSpPr>
        <p:spPr>
          <a:xfrm>
            <a:off x="650118" y="2020730"/>
            <a:ext cx="1891340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/>
              <a:t>CPU Corei7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/>
              <a:t>northBridge</a:t>
            </a:r>
            <a:r>
              <a:rPr lang="fr-FR" sz="1400" i="1" dirty="0" smtClean="0"/>
              <a:t> intégré</a:t>
            </a:r>
            <a:endParaRPr lang="fr-FR" sz="1100" i="1" dirty="0" smtClean="0"/>
          </a:p>
        </p:txBody>
      </p:sp>
      <p:sp>
        <p:nvSpPr>
          <p:cNvPr id="35" name="ZoneTexte 61"/>
          <p:cNvSpPr txBox="1"/>
          <p:nvPr/>
        </p:nvSpPr>
        <p:spPr>
          <a:xfrm>
            <a:off x="120963" y="1472119"/>
            <a:ext cx="1566035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/>
              <a:t>Carte Graphique Externe sur </a:t>
            </a:r>
            <a:r>
              <a:rPr lang="fr-FR" sz="1400" i="1" dirty="0" err="1" smtClean="0"/>
              <a:t>PCIe</a:t>
            </a:r>
            <a:endParaRPr lang="fr-FR" sz="1100" i="1" dirty="0" smtClean="0"/>
          </a:p>
        </p:txBody>
      </p:sp>
    </p:spTree>
    <p:extLst>
      <p:ext uri="{BB962C8B-B14F-4D97-AF65-F5344CB8AC3E}">
        <p14:creationId xmlns:p14="http://schemas.microsoft.com/office/powerpoint/2010/main" val="29928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5" grpId="0"/>
      <p:bldP spid="31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Evolutions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39552" y="1270784"/>
            <a:ext cx="8604448" cy="107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</a:t>
            </a:r>
            <a:r>
              <a:rPr lang="fr-FR" sz="2400" i="1" dirty="0"/>
              <a:t> </a:t>
            </a:r>
            <a:r>
              <a:rPr lang="fr-FR" sz="2400" i="1" dirty="0" smtClean="0"/>
              <a:t>La gamme </a:t>
            </a:r>
            <a:r>
              <a:rPr lang="fr-FR" sz="2400" i="1" dirty="0"/>
              <a:t>Corei7 Sandy Bridge de </a:t>
            </a:r>
            <a:r>
              <a:rPr lang="fr-FR" sz="2400" i="1" dirty="0" smtClean="0"/>
              <a:t>Intel embarque notamment le </a:t>
            </a:r>
            <a:r>
              <a:rPr lang="fr-FR" sz="2400" i="1" dirty="0" err="1" smtClean="0"/>
              <a:t>northBridge</a:t>
            </a:r>
            <a:r>
              <a:rPr lang="fr-FR" sz="2400" i="1" dirty="0" smtClean="0"/>
              <a:t> (interface </a:t>
            </a:r>
            <a:r>
              <a:rPr lang="fr-FR" sz="2400" i="1" dirty="0" err="1" smtClean="0"/>
              <a:t>PCIe</a:t>
            </a:r>
            <a:r>
              <a:rPr lang="fr-FR" sz="2400" i="1" dirty="0" smtClean="0"/>
              <a:t>, interface mémoire principale et sortie vidéo) :</a:t>
            </a:r>
            <a:endParaRPr lang="fr-FR" sz="2400" i="1" dirty="0"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32" y="2780928"/>
            <a:ext cx="5608004" cy="2804002"/>
          </a:xfrm>
          <a:prstGeom prst="roundRect">
            <a:avLst>
              <a:gd name="adj" fmla="val 4292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65" y="4642424"/>
            <a:ext cx="2332796" cy="1454110"/>
          </a:xfrm>
          <a:prstGeom prst="roundRect">
            <a:avLst>
              <a:gd name="adj" fmla="val 4292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ectangle 17"/>
          <p:cNvSpPr/>
          <p:nvPr/>
        </p:nvSpPr>
        <p:spPr>
          <a:xfrm>
            <a:off x="1320930" y="6096534"/>
            <a:ext cx="2385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http://www.presence-pc.com</a:t>
            </a:r>
            <a:endParaRPr lang="fr-FR" sz="1400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44208" y="4182929"/>
            <a:ext cx="866728" cy="686231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61"/>
          <p:cNvSpPr txBox="1"/>
          <p:nvPr/>
        </p:nvSpPr>
        <p:spPr>
          <a:xfrm>
            <a:off x="7310936" y="4153018"/>
            <a:ext cx="1956927" cy="96149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400" i="1" dirty="0" smtClean="0"/>
              <a:t>Display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400" i="1" dirty="0" smtClean="0"/>
              <a:t>DMI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400" i="1" dirty="0" err="1" smtClean="0"/>
              <a:t>Miscellaneaous</a:t>
            </a:r>
            <a:r>
              <a:rPr lang="fr-FR" sz="1400" i="1" dirty="0" smtClean="0"/>
              <a:t> I/O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/>
              <a:t>(</a:t>
            </a:r>
            <a:r>
              <a:rPr lang="fr-FR" sz="1400" i="1" dirty="0" err="1" smtClean="0"/>
              <a:t>PCIe</a:t>
            </a:r>
            <a:r>
              <a:rPr lang="fr-FR" sz="1400" i="1" dirty="0" smtClean="0"/>
              <a:t>, DMM..)</a:t>
            </a:r>
            <a:endParaRPr lang="fr-FR" sz="1100" i="1" dirty="0" smtClean="0"/>
          </a:p>
        </p:txBody>
      </p:sp>
    </p:spTree>
    <p:extLst>
      <p:ext uri="{BB962C8B-B14F-4D97-AF65-F5344CB8AC3E}">
        <p14:creationId xmlns:p14="http://schemas.microsoft.com/office/powerpoint/2010/main" val="42056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539552" y="1412776"/>
            <a:ext cx="8604448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Le principal rôle d’une carte mère est d’interconnecter les principaux éléments constitutifs d’un processeur travaillant autour d’un CPU. Elle embarque le plus souvent quelques périphériques standards (contrôleur réseau </a:t>
            </a:r>
            <a:r>
              <a:rPr lang="fr-FR" sz="2400" i="1" dirty="0">
                <a:latin typeface="+mn-lt"/>
              </a:rPr>
              <a:t>E</a:t>
            </a:r>
            <a:r>
              <a:rPr lang="fr-FR" sz="2400" i="1" dirty="0" smtClean="0">
                <a:latin typeface="+mn-lt"/>
              </a:rPr>
              <a:t>thernet, codec audio, I/O héritées …) :</a:t>
            </a:r>
            <a:endParaRPr lang="fr-FR" sz="2400" i="1" dirty="0">
              <a:latin typeface="+mn-lt"/>
            </a:endParaRPr>
          </a:p>
          <a:p>
            <a:pPr algn="l"/>
            <a:r>
              <a:rPr lang="fr-FR" sz="2400" i="1" dirty="0" smtClean="0">
                <a:latin typeface="+mn-lt"/>
                <a:sym typeface="Wingdings"/>
              </a:rPr>
              <a:t>	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Architecture Core2 – Réseaux de Com. – Evolutions - Conseils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Rectangle à coins arrondis 48"/>
          <p:cNvSpPr/>
          <p:nvPr/>
        </p:nvSpPr>
        <p:spPr>
          <a:xfrm>
            <a:off x="4651005" y="2988301"/>
            <a:ext cx="4133427" cy="3683414"/>
          </a:xfrm>
          <a:prstGeom prst="roundRect">
            <a:avLst>
              <a:gd name="adj" fmla="val 6183"/>
            </a:avLst>
          </a:prstGeom>
          <a:solidFill>
            <a:srgbClr val="92D050">
              <a:alpha val="65098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0" name="Rectangle à coins arrondis 52"/>
          <p:cNvSpPr/>
          <p:nvPr/>
        </p:nvSpPr>
        <p:spPr>
          <a:xfrm rot="5400000">
            <a:off x="7438666" y="4592164"/>
            <a:ext cx="1478561" cy="455612"/>
          </a:xfrm>
          <a:prstGeom prst="roundRect">
            <a:avLst>
              <a:gd name="adj" fmla="val 2913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ZoneTexte 53"/>
          <p:cNvSpPr txBox="1"/>
          <p:nvPr/>
        </p:nvSpPr>
        <p:spPr>
          <a:xfrm rot="5400000">
            <a:off x="7120733" y="4681745"/>
            <a:ext cx="2138239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Peripherals</a:t>
            </a:r>
            <a:endParaRPr lang="fr-FR" sz="1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2" name="ZoneTexte 58"/>
          <p:cNvSpPr txBox="1"/>
          <p:nvPr/>
        </p:nvSpPr>
        <p:spPr>
          <a:xfrm>
            <a:off x="6370997" y="4327566"/>
            <a:ext cx="911225" cy="376719"/>
          </a:xfrm>
          <a:prstGeom prst="rect">
            <a:avLst/>
          </a:prstGeom>
          <a:noFill/>
        </p:spPr>
        <p:txBody>
          <a:bodyPr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Buses</a:t>
            </a:r>
            <a:endParaRPr lang="fr-FR" sz="16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3" name="Double flèche verticale 60"/>
          <p:cNvSpPr/>
          <p:nvPr/>
        </p:nvSpPr>
        <p:spPr>
          <a:xfrm rot="5400000">
            <a:off x="8583253" y="4450944"/>
            <a:ext cx="241662" cy="596662"/>
          </a:xfrm>
          <a:prstGeom prst="upDownArrow">
            <a:avLst>
              <a:gd name="adj1" fmla="val 35261"/>
              <a:gd name="adj2" fmla="val 3236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5" name="Up Arrow 34"/>
          <p:cNvSpPr/>
          <p:nvPr/>
        </p:nvSpPr>
        <p:spPr>
          <a:xfrm flipV="1">
            <a:off x="5201166" y="4737068"/>
            <a:ext cx="266912" cy="4298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Up Arrow 35"/>
          <p:cNvSpPr/>
          <p:nvPr/>
        </p:nvSpPr>
        <p:spPr>
          <a:xfrm rot="5400000">
            <a:off x="6471252" y="3433450"/>
            <a:ext cx="310047" cy="26477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Up Arrow 36"/>
          <p:cNvSpPr/>
          <p:nvPr/>
        </p:nvSpPr>
        <p:spPr>
          <a:xfrm>
            <a:off x="5201166" y="4294784"/>
            <a:ext cx="266912" cy="44228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 rot="16200000">
            <a:off x="5878300" y="5828384"/>
            <a:ext cx="1454089" cy="1678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Up Arrow 37"/>
          <p:cNvSpPr/>
          <p:nvPr/>
        </p:nvSpPr>
        <p:spPr>
          <a:xfrm rot="5400000">
            <a:off x="6709436" y="5827432"/>
            <a:ext cx="310047" cy="680807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974582" y="4125908"/>
            <a:ext cx="720080" cy="16887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018362" y="4196977"/>
            <a:ext cx="604292" cy="457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Up Arrow 39"/>
          <p:cNvSpPr/>
          <p:nvPr/>
        </p:nvSpPr>
        <p:spPr>
          <a:xfrm rot="5400000">
            <a:off x="6709643" y="6298962"/>
            <a:ext cx="310047" cy="680807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204863" y="6083397"/>
            <a:ext cx="720080" cy="16887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248643" y="6154466"/>
            <a:ext cx="604292" cy="457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58"/>
          <p:cNvSpPr txBox="1"/>
          <p:nvPr/>
        </p:nvSpPr>
        <p:spPr>
          <a:xfrm>
            <a:off x="5622654" y="4117211"/>
            <a:ext cx="634658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Slot</a:t>
            </a:r>
            <a:endParaRPr lang="fr-FR" sz="12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24452" y="6554927"/>
            <a:ext cx="720080" cy="16887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7268232" y="6625996"/>
            <a:ext cx="604292" cy="457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58"/>
          <p:cNvSpPr txBox="1"/>
          <p:nvPr/>
        </p:nvSpPr>
        <p:spPr>
          <a:xfrm>
            <a:off x="7872524" y="5996884"/>
            <a:ext cx="634658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Slot</a:t>
            </a:r>
            <a:endParaRPr lang="fr-FR" sz="12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1" name="ZoneTexte 58"/>
          <p:cNvSpPr txBox="1"/>
          <p:nvPr/>
        </p:nvSpPr>
        <p:spPr>
          <a:xfrm>
            <a:off x="7895829" y="6468414"/>
            <a:ext cx="634658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Slot</a:t>
            </a:r>
            <a:endParaRPr lang="fr-FR" sz="12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7" name="ZoneTexte 58"/>
          <p:cNvSpPr txBox="1"/>
          <p:nvPr/>
        </p:nvSpPr>
        <p:spPr>
          <a:xfrm>
            <a:off x="4558942" y="3105484"/>
            <a:ext cx="2158777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Mother</a:t>
            </a:r>
            <a:r>
              <a:rPr lang="fr-FR" sz="2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2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Board</a:t>
            </a:r>
            <a:endParaRPr lang="fr-FR" sz="20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74582" y="5166898"/>
            <a:ext cx="720080" cy="16887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018362" y="5237967"/>
            <a:ext cx="604292" cy="457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8"/>
          <p:cNvSpPr txBox="1"/>
          <p:nvPr/>
        </p:nvSpPr>
        <p:spPr>
          <a:xfrm>
            <a:off x="5638331" y="5027695"/>
            <a:ext cx="634658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Slot</a:t>
            </a:r>
            <a:endParaRPr lang="fr-FR" sz="12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5" name="Rectangle à coins arrondis 48"/>
          <p:cNvSpPr/>
          <p:nvPr/>
        </p:nvSpPr>
        <p:spPr>
          <a:xfrm>
            <a:off x="569199" y="3574536"/>
            <a:ext cx="2481766" cy="2673799"/>
          </a:xfrm>
          <a:prstGeom prst="roundRect">
            <a:avLst>
              <a:gd name="adj" fmla="val 10320"/>
            </a:avLst>
          </a:prstGeom>
          <a:solidFill>
            <a:srgbClr val="DCE6F2">
              <a:alpha val="65098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6" name="Rectangle à coins arrondis 49"/>
          <p:cNvSpPr/>
          <p:nvPr/>
        </p:nvSpPr>
        <p:spPr>
          <a:xfrm>
            <a:off x="758843" y="5150923"/>
            <a:ext cx="1216024" cy="953396"/>
          </a:xfrm>
          <a:prstGeom prst="roundRect">
            <a:avLst>
              <a:gd name="adj" fmla="val 1631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7" name="ZoneTexte 50"/>
          <p:cNvSpPr txBox="1"/>
          <p:nvPr/>
        </p:nvSpPr>
        <p:spPr>
          <a:xfrm>
            <a:off x="758843" y="5150923"/>
            <a:ext cx="1216025" cy="96149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Central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Processing</a:t>
            </a:r>
            <a:endParaRPr lang="fr-FR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Unit</a:t>
            </a:r>
          </a:p>
        </p:txBody>
      </p:sp>
      <p:sp>
        <p:nvSpPr>
          <p:cNvPr id="68" name="Rectangle à coins arrondis 51"/>
          <p:cNvSpPr/>
          <p:nvPr/>
        </p:nvSpPr>
        <p:spPr>
          <a:xfrm>
            <a:off x="758843" y="3733286"/>
            <a:ext cx="1242076" cy="550862"/>
          </a:xfrm>
          <a:prstGeom prst="roundRect">
            <a:avLst>
              <a:gd name="adj" fmla="val 2761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9" name="Rectangle à coins arrondis 52"/>
          <p:cNvSpPr/>
          <p:nvPr/>
        </p:nvSpPr>
        <p:spPr>
          <a:xfrm rot="5400000">
            <a:off x="1520737" y="4646892"/>
            <a:ext cx="2149228" cy="455612"/>
          </a:xfrm>
          <a:prstGeom prst="roundRect">
            <a:avLst>
              <a:gd name="adj" fmla="val 2913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0" name="ZoneTexte 53"/>
          <p:cNvSpPr txBox="1"/>
          <p:nvPr/>
        </p:nvSpPr>
        <p:spPr>
          <a:xfrm rot="5400000">
            <a:off x="1538137" y="4691834"/>
            <a:ext cx="2138239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Peripherals</a:t>
            </a:r>
            <a:endParaRPr lang="fr-FR" sz="16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1" name="ZoneTexte 58"/>
          <p:cNvSpPr txBox="1"/>
          <p:nvPr/>
        </p:nvSpPr>
        <p:spPr>
          <a:xfrm>
            <a:off x="1456320" y="4359448"/>
            <a:ext cx="911225" cy="376719"/>
          </a:xfrm>
          <a:prstGeom prst="rect">
            <a:avLst/>
          </a:prstGeom>
          <a:noFill/>
        </p:spPr>
        <p:txBody>
          <a:bodyPr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Buses</a:t>
            </a:r>
            <a:endParaRPr lang="fr-FR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2" name="Double flèche verticale 60"/>
          <p:cNvSpPr/>
          <p:nvPr/>
        </p:nvSpPr>
        <p:spPr>
          <a:xfrm rot="5400000">
            <a:off x="2932695" y="4528995"/>
            <a:ext cx="236538" cy="455613"/>
          </a:xfrm>
          <a:prstGeom prst="upDownArrow">
            <a:avLst>
              <a:gd name="adj1" fmla="val 35261"/>
              <a:gd name="adj2" fmla="val 3236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3" name="ZoneTexte 61"/>
          <p:cNvSpPr txBox="1"/>
          <p:nvPr/>
        </p:nvSpPr>
        <p:spPr>
          <a:xfrm>
            <a:off x="758843" y="3811073"/>
            <a:ext cx="1242076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Memory</a:t>
            </a:r>
            <a:endParaRPr lang="fr-FR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4" name="Up Arrow 73"/>
          <p:cNvSpPr/>
          <p:nvPr/>
        </p:nvSpPr>
        <p:spPr>
          <a:xfrm flipV="1">
            <a:off x="1189408" y="4736167"/>
            <a:ext cx="266912" cy="429830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Up Arrow 74"/>
          <p:cNvSpPr/>
          <p:nvPr/>
        </p:nvSpPr>
        <p:spPr>
          <a:xfrm rot="5400000">
            <a:off x="1674855" y="4217190"/>
            <a:ext cx="308490" cy="1076890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Up Arrow 75"/>
          <p:cNvSpPr/>
          <p:nvPr/>
        </p:nvSpPr>
        <p:spPr>
          <a:xfrm>
            <a:off x="1189408" y="4293883"/>
            <a:ext cx="266912" cy="442284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 droite 20"/>
          <p:cNvSpPr/>
          <p:nvPr/>
        </p:nvSpPr>
        <p:spPr>
          <a:xfrm>
            <a:off x="3702925" y="4471214"/>
            <a:ext cx="519470" cy="792088"/>
          </a:xfrm>
          <a:prstGeom prst="rightArrow">
            <a:avLst/>
          </a:prstGeom>
          <a:solidFill>
            <a:srgbClr val="DCE6F2">
              <a:alpha val="50196"/>
            </a:srgbClr>
          </a:solidFill>
          <a:ln w="12700">
            <a:solidFill>
              <a:srgbClr val="376092">
                <a:alpha val="54118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6524263" y="5150923"/>
            <a:ext cx="1400680" cy="1678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56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/>
      <p:bldP spid="32" grpId="0"/>
      <p:bldP spid="33" grpId="0" animBg="1"/>
      <p:bldP spid="35" grpId="0" animBg="1"/>
      <p:bldP spid="36" grpId="0" animBg="1"/>
      <p:bldP spid="37" grpId="0" animBg="1"/>
      <p:bldP spid="2" grpId="0" animBg="1"/>
      <p:bldP spid="38" grpId="0" animBg="1"/>
      <p:bldP spid="3" grpId="0" animBg="1"/>
      <p:bldP spid="39" grpId="0" animBg="1"/>
      <p:bldP spid="40" grpId="0" animBg="1"/>
      <p:bldP spid="41" grpId="0" animBg="1"/>
      <p:bldP spid="42" grpId="0" animBg="1"/>
      <p:bldP spid="47" grpId="0"/>
      <p:bldP spid="48" grpId="0" animBg="1"/>
      <p:bldP spid="49" grpId="0" animBg="1"/>
      <p:bldP spid="50" grpId="0"/>
      <p:bldP spid="51" grpId="0"/>
      <p:bldP spid="57" grpId="0"/>
      <p:bldP spid="58" grpId="0" animBg="1"/>
      <p:bldP spid="59" grpId="0" animBg="1"/>
      <p:bldP spid="60" grpId="0"/>
      <p:bldP spid="77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Evolutions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20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39552" y="1270784"/>
            <a:ext cx="8604448" cy="7910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L’architecture des cartes mères tend de plus en plus à se simplifier pour migrer vers des solutions intégrées </a:t>
            </a:r>
            <a:r>
              <a:rPr lang="fr-FR" sz="2400" i="1" dirty="0" smtClean="0">
                <a:latin typeface="+mn-lt"/>
                <a:sym typeface="Wingdings"/>
              </a:rPr>
              <a:t>:</a:t>
            </a:r>
            <a:endParaRPr lang="fr-FR" sz="24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92896"/>
            <a:ext cx="4176464" cy="41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2699792" y="6361583"/>
            <a:ext cx="142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hp</a:t>
            </a:r>
            <a:r>
              <a:rPr lang="fr-F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://fr.asus.com</a:t>
            </a:r>
            <a:endParaRPr lang="fr-FR" sz="1400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47456" y="4208589"/>
            <a:ext cx="981262" cy="839982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61"/>
          <p:cNvSpPr txBox="1"/>
          <p:nvPr/>
        </p:nvSpPr>
        <p:spPr>
          <a:xfrm>
            <a:off x="4723770" y="4440220"/>
            <a:ext cx="828634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59832" y="4941168"/>
            <a:ext cx="981262" cy="839982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61"/>
          <p:cNvSpPr txBox="1"/>
          <p:nvPr/>
        </p:nvSpPr>
        <p:spPr>
          <a:xfrm>
            <a:off x="2776661" y="5172799"/>
            <a:ext cx="1547603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southBridge</a:t>
            </a:r>
            <a:endParaRPr lang="fr-FR" i="1" dirty="0" smtClean="0">
              <a:solidFill>
                <a:srgbClr val="FFFF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07904" y="4293095"/>
            <a:ext cx="333189" cy="7554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61"/>
          <p:cNvSpPr txBox="1"/>
          <p:nvPr/>
        </p:nvSpPr>
        <p:spPr>
          <a:xfrm>
            <a:off x="3040582" y="3831870"/>
            <a:ext cx="1547603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Référence</a:t>
            </a:r>
            <a:endParaRPr lang="fr-FR" i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Evolutions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34438" y="1268760"/>
            <a:ext cx="8604448" cy="5112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</a:t>
            </a:r>
            <a:r>
              <a:rPr lang="fr-FR" sz="2400" i="1" dirty="0"/>
              <a:t> </a:t>
            </a:r>
            <a:r>
              <a:rPr lang="fr-FR" sz="2400" i="1" dirty="0" smtClean="0"/>
              <a:t>Voici maintenant juste quelques petits conseils si vous souhaitez installer un Windows sur votre machine. Pour les Linuxiens, croisez les doigts que votre matériel soit reconnu .</a:t>
            </a:r>
          </a:p>
          <a:p>
            <a:pPr algn="l"/>
            <a:endParaRPr lang="fr-FR" sz="2400" i="1" dirty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</a:rPr>
              <a:t>Installer votre Windows puis lancer une mise à jour (si contrôleur réseau reconnu).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</a:rPr>
              <a:t>Vérifier via le gestionnaire de périphériques que votre matériel soit bien reconnu. Vous aurez peut-être de mauvaises surprises.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</a:rPr>
              <a:t>Si durant l’achat de votre machine, un CD de drivers était fourni, utilisez-le et réinstaller les drivers. A garder très précieusement.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</a:rPr>
              <a:t>Sinon, rechercher les drivers sur internet</a:t>
            </a:r>
            <a:endParaRPr lang="fr-FR" sz="24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860779"/>
            <a:ext cx="643136" cy="6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Evolutions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22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34438" y="1412776"/>
            <a:ext cx="8604448" cy="16291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</a:rPr>
              <a:t>Prenons l’exemple de notre carte mère ASUS P8B75-M (référence sur la carte mère)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</a:endParaRPr>
          </a:p>
          <a:p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support.asus.com/download</a:t>
            </a:r>
            <a:endParaRPr lang="fr-FR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i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6940593" cy="2530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238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Evolutions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23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49520"/>
            <a:ext cx="6429351" cy="2861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" y="2996952"/>
            <a:ext cx="5601134" cy="1535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97" y="3398199"/>
            <a:ext cx="4256006" cy="331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32" y="2684521"/>
            <a:ext cx="204787" cy="3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Evolutions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24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34438" y="1412776"/>
            <a:ext cx="8604448" cy="23762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</a:rPr>
              <a:t>D’ailleurs, même si votre matériel est reconnu, tentez une réinstallation des drivers. Cela ne coûte rien sinon une petite heure. Des mises à jours ont peut-être été mises en ligne.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</a:rPr>
              <a:t>Ensuite commencez l’installation de vos logiciels (JAVA, Flash, nouveau navigateur </a:t>
            </a:r>
            <a:r>
              <a:rPr lang="fr-FR" sz="2400" i="1" dirty="0" smtClean="0">
                <a:latin typeface="+mn-lt"/>
                <a:sym typeface="Wingdings" pitchFamily="2" charset="2"/>
              </a:rPr>
              <a:t> .</a:t>
            </a:r>
            <a:r>
              <a:rPr lang="fr-FR" sz="2400" i="1" dirty="0" smtClean="0">
                <a:latin typeface="+mn-lt"/>
              </a:rPr>
              <a:t>..)</a:t>
            </a:r>
          </a:p>
          <a:p>
            <a:pPr algn="l"/>
            <a:endParaRPr lang="fr-FR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4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Evolutions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77312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25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56634" y="1412776"/>
            <a:ext cx="8887366" cy="3312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Dans la suite de ce cours, nous allons nous attarder et voir plus en détail deux éléments clés de l’architecture d’un ordinateur, à savoir le CPU et les mécanismes de gestion mémoire. Nous nous intéresserons principalement aux architectures Intel :</a:t>
            </a:r>
          </a:p>
          <a:p>
            <a:pPr algn="l"/>
            <a:endParaRPr lang="fr-FR" sz="2400" i="1" dirty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CPU</a:t>
            </a:r>
            <a:r>
              <a:rPr lang="fr-FR" sz="2400" i="1" dirty="0" smtClean="0">
                <a:latin typeface="+mn-lt"/>
              </a:rPr>
              <a:t> (Architectures, jeux d’instruction, mécanismes d’optimisation..)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Mémoire</a:t>
            </a:r>
            <a:r>
              <a:rPr lang="fr-FR" sz="2400" i="1" dirty="0" smtClean="0">
                <a:latin typeface="+mn-lt"/>
              </a:rPr>
              <a:t> (Registres, caches processeur, mémoire principale, segmentation, pagination, protection..)</a:t>
            </a:r>
            <a:endParaRPr lang="fr-FR" sz="2400" i="1" dirty="0"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23728" y="5169649"/>
            <a:ext cx="2136118" cy="699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61"/>
          <p:cNvSpPr txBox="1"/>
          <p:nvPr/>
        </p:nvSpPr>
        <p:spPr>
          <a:xfrm>
            <a:off x="2123728" y="5356347"/>
            <a:ext cx="1008112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CPU</a:t>
            </a:r>
            <a:endParaRPr lang="fr-FR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8" name="Up Arrow 37"/>
          <p:cNvSpPr/>
          <p:nvPr/>
        </p:nvSpPr>
        <p:spPr>
          <a:xfrm rot="16200000">
            <a:off x="4485507" y="5172580"/>
            <a:ext cx="311468" cy="76278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Up Arrow 38"/>
          <p:cNvSpPr/>
          <p:nvPr/>
        </p:nvSpPr>
        <p:spPr>
          <a:xfrm rot="16200000" flipV="1">
            <a:off x="4978384" y="5384478"/>
            <a:ext cx="292937" cy="32045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ounded Rectangle 39"/>
          <p:cNvSpPr/>
          <p:nvPr/>
        </p:nvSpPr>
        <p:spPr>
          <a:xfrm>
            <a:off x="5285082" y="5195147"/>
            <a:ext cx="1008112" cy="699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61"/>
          <p:cNvSpPr txBox="1"/>
          <p:nvPr/>
        </p:nvSpPr>
        <p:spPr>
          <a:xfrm>
            <a:off x="5285082" y="5209878"/>
            <a:ext cx="1008112" cy="62294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Memory</a:t>
            </a:r>
            <a:endParaRPr lang="fr-FR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3" name="ZoneTexte 61"/>
          <p:cNvSpPr txBox="1"/>
          <p:nvPr/>
        </p:nvSpPr>
        <p:spPr>
          <a:xfrm>
            <a:off x="4199976" y="5815447"/>
            <a:ext cx="1236119" cy="53060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Bridge</a:t>
            </a:r>
            <a:endParaRPr lang="fr-FR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Transparency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987824" y="5169649"/>
            <a:ext cx="0" cy="69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61"/>
          <p:cNvSpPr txBox="1"/>
          <p:nvPr/>
        </p:nvSpPr>
        <p:spPr>
          <a:xfrm>
            <a:off x="2987824" y="5253905"/>
            <a:ext cx="1236119" cy="53060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Cache</a:t>
            </a:r>
            <a:endParaRPr lang="fr-FR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Transparency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8" grpId="0" animBg="1"/>
      <p:bldP spid="39" grpId="0" animBg="1"/>
      <p:bldP spid="40" grpId="0" animBg="1"/>
      <p:bldP spid="41" grpId="0"/>
      <p:bldP spid="13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70" y="3645024"/>
            <a:ext cx="8736339" cy="720080"/>
          </a:xfrm>
        </p:spPr>
        <p:txBody>
          <a:bodyPr>
            <a:noAutofit/>
          </a:bodyPr>
          <a:lstStyle/>
          <a:p>
            <a:pPr algn="l"/>
            <a:r>
              <a:rPr lang="fr-FR" sz="5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Merci de votre attention !</a:t>
            </a:r>
            <a:endParaRPr lang="fr-FR" sz="54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43849" y="4365104"/>
            <a:ext cx="8640960" cy="0"/>
          </a:xfrm>
          <a:prstGeom prst="line">
            <a:avLst/>
          </a:prstGeom>
          <a:ln w="3810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7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539552" y="1412776"/>
            <a:ext cx="8604448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Elle est également chargée de répartir les alimentations et les références d’horloge des différents composants embarqués.</a:t>
            </a:r>
            <a:r>
              <a:rPr lang="fr-FR" sz="2400" i="1" dirty="0" smtClean="0">
                <a:latin typeface="+mn-lt"/>
                <a:sym typeface="Wingdings"/>
              </a:rPr>
              <a:t>	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Architecture Core2 – Réseaux de Com. – Evolutions - Conseils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Rectangle à coins arrondis 48"/>
          <p:cNvSpPr/>
          <p:nvPr/>
        </p:nvSpPr>
        <p:spPr>
          <a:xfrm>
            <a:off x="2561108" y="2702714"/>
            <a:ext cx="4133427" cy="3683414"/>
          </a:xfrm>
          <a:prstGeom prst="roundRect">
            <a:avLst>
              <a:gd name="adj" fmla="val 6872"/>
            </a:avLst>
          </a:prstGeom>
          <a:solidFill>
            <a:srgbClr val="92D050">
              <a:alpha val="65098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0" name="Rectangle à coins arrondis 52"/>
          <p:cNvSpPr/>
          <p:nvPr/>
        </p:nvSpPr>
        <p:spPr>
          <a:xfrm rot="5400000">
            <a:off x="5418819" y="4183903"/>
            <a:ext cx="1478561" cy="455612"/>
          </a:xfrm>
          <a:prstGeom prst="roundRect">
            <a:avLst>
              <a:gd name="adj" fmla="val 2913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ZoneTexte 53"/>
          <p:cNvSpPr txBox="1"/>
          <p:nvPr/>
        </p:nvSpPr>
        <p:spPr>
          <a:xfrm rot="5400000">
            <a:off x="5100886" y="4273484"/>
            <a:ext cx="2138239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Peripherals</a:t>
            </a:r>
            <a:endParaRPr lang="fr-FR" sz="1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2" name="ZoneTexte 58"/>
          <p:cNvSpPr txBox="1"/>
          <p:nvPr/>
        </p:nvSpPr>
        <p:spPr>
          <a:xfrm>
            <a:off x="4351150" y="3919305"/>
            <a:ext cx="911225" cy="376719"/>
          </a:xfrm>
          <a:prstGeom prst="rect">
            <a:avLst/>
          </a:prstGeom>
          <a:noFill/>
        </p:spPr>
        <p:txBody>
          <a:bodyPr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Buses</a:t>
            </a:r>
            <a:endParaRPr lang="fr-FR" sz="16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3" name="Double flèche verticale 60"/>
          <p:cNvSpPr/>
          <p:nvPr/>
        </p:nvSpPr>
        <p:spPr>
          <a:xfrm rot="5400000">
            <a:off x="6563406" y="4042683"/>
            <a:ext cx="241662" cy="596662"/>
          </a:xfrm>
          <a:prstGeom prst="upDownArrow">
            <a:avLst>
              <a:gd name="adj1" fmla="val 35261"/>
              <a:gd name="adj2" fmla="val 3236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5" name="Up Arrow 34"/>
          <p:cNvSpPr/>
          <p:nvPr/>
        </p:nvSpPr>
        <p:spPr>
          <a:xfrm flipV="1">
            <a:off x="3181319" y="4328807"/>
            <a:ext cx="266912" cy="4298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Up Arrow 35"/>
          <p:cNvSpPr/>
          <p:nvPr/>
        </p:nvSpPr>
        <p:spPr>
          <a:xfrm rot="5400000">
            <a:off x="4451405" y="3025189"/>
            <a:ext cx="310047" cy="26477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Up Arrow 36"/>
          <p:cNvSpPr/>
          <p:nvPr/>
        </p:nvSpPr>
        <p:spPr>
          <a:xfrm>
            <a:off x="3181319" y="3886523"/>
            <a:ext cx="266912" cy="44228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 rot="16200000">
            <a:off x="3807048" y="5453151"/>
            <a:ext cx="1556904" cy="1678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Up Arrow 37"/>
          <p:cNvSpPr/>
          <p:nvPr/>
        </p:nvSpPr>
        <p:spPr>
          <a:xfrm rot="5400000">
            <a:off x="4689589" y="5419171"/>
            <a:ext cx="310047" cy="680807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954735" y="3717647"/>
            <a:ext cx="720080" cy="16887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998515" y="3788716"/>
            <a:ext cx="604292" cy="457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Up Arrow 39"/>
          <p:cNvSpPr/>
          <p:nvPr/>
        </p:nvSpPr>
        <p:spPr>
          <a:xfrm rot="5400000">
            <a:off x="4689796" y="5890701"/>
            <a:ext cx="310047" cy="680807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5185016" y="5675136"/>
            <a:ext cx="720080" cy="16887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5228796" y="5746205"/>
            <a:ext cx="604292" cy="457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51"/>
          <p:cNvSpPr/>
          <p:nvPr/>
        </p:nvSpPr>
        <p:spPr>
          <a:xfrm>
            <a:off x="2693737" y="3217920"/>
            <a:ext cx="1242076" cy="550862"/>
          </a:xfrm>
          <a:prstGeom prst="roundRect">
            <a:avLst>
              <a:gd name="adj" fmla="val 2761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6" name="ZoneTexte 61"/>
          <p:cNvSpPr txBox="1"/>
          <p:nvPr/>
        </p:nvSpPr>
        <p:spPr>
          <a:xfrm>
            <a:off x="2693737" y="3295707"/>
            <a:ext cx="1242076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Memory</a:t>
            </a:r>
            <a:endParaRPr lang="fr-FR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7" name="ZoneTexte 58"/>
          <p:cNvSpPr txBox="1"/>
          <p:nvPr/>
        </p:nvSpPr>
        <p:spPr>
          <a:xfrm>
            <a:off x="3602807" y="3708950"/>
            <a:ext cx="634658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Slot</a:t>
            </a:r>
            <a:endParaRPr lang="fr-FR" sz="12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04605" y="6146666"/>
            <a:ext cx="720080" cy="16887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5248385" y="6217735"/>
            <a:ext cx="604292" cy="457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58"/>
          <p:cNvSpPr txBox="1"/>
          <p:nvPr/>
        </p:nvSpPr>
        <p:spPr>
          <a:xfrm>
            <a:off x="5852677" y="5588623"/>
            <a:ext cx="634658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Slot</a:t>
            </a:r>
            <a:endParaRPr lang="fr-FR" sz="12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1" name="ZoneTexte 58"/>
          <p:cNvSpPr txBox="1"/>
          <p:nvPr/>
        </p:nvSpPr>
        <p:spPr>
          <a:xfrm>
            <a:off x="5875982" y="6060153"/>
            <a:ext cx="634658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Slot</a:t>
            </a:r>
            <a:endParaRPr lang="fr-FR" sz="12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5" name="Rectangle à coins arrondis 51"/>
          <p:cNvSpPr/>
          <p:nvPr/>
        </p:nvSpPr>
        <p:spPr>
          <a:xfrm>
            <a:off x="5063820" y="5242117"/>
            <a:ext cx="934244" cy="495292"/>
          </a:xfrm>
          <a:prstGeom prst="roundRect">
            <a:avLst>
              <a:gd name="adj" fmla="val 2761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6" name="ZoneTexte 61"/>
          <p:cNvSpPr txBox="1"/>
          <p:nvPr/>
        </p:nvSpPr>
        <p:spPr>
          <a:xfrm>
            <a:off x="5063820" y="5236006"/>
            <a:ext cx="934244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New </a:t>
            </a:r>
            <a:r>
              <a:rPr lang="fr-FR" sz="12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Peripheral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7" name="ZoneTexte 58"/>
          <p:cNvSpPr txBox="1"/>
          <p:nvPr/>
        </p:nvSpPr>
        <p:spPr>
          <a:xfrm>
            <a:off x="2584945" y="2702714"/>
            <a:ext cx="2158777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Mother</a:t>
            </a:r>
            <a:r>
              <a:rPr lang="fr-FR" sz="2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2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Board</a:t>
            </a:r>
            <a:endParaRPr lang="fr-FR" sz="20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54735" y="4758637"/>
            <a:ext cx="720080" cy="16887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998515" y="4829706"/>
            <a:ext cx="604292" cy="457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8"/>
          <p:cNvSpPr txBox="1"/>
          <p:nvPr/>
        </p:nvSpPr>
        <p:spPr>
          <a:xfrm>
            <a:off x="3618484" y="4619434"/>
            <a:ext cx="634658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Slot</a:t>
            </a:r>
            <a:endParaRPr lang="fr-FR" sz="12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1" name="Rectangle à coins arrondis 49"/>
          <p:cNvSpPr/>
          <p:nvPr/>
        </p:nvSpPr>
        <p:spPr>
          <a:xfrm>
            <a:off x="2737608" y="4882517"/>
            <a:ext cx="1216024" cy="953396"/>
          </a:xfrm>
          <a:prstGeom prst="roundRect">
            <a:avLst>
              <a:gd name="adj" fmla="val 1631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2" name="ZoneTexte 50"/>
          <p:cNvSpPr txBox="1"/>
          <p:nvPr/>
        </p:nvSpPr>
        <p:spPr>
          <a:xfrm>
            <a:off x="2737608" y="4882517"/>
            <a:ext cx="1216025" cy="96149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Central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Processing</a:t>
            </a:r>
            <a:endParaRPr lang="fr-FR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Unit</a:t>
            </a:r>
          </a:p>
        </p:txBody>
      </p:sp>
      <p:sp>
        <p:nvSpPr>
          <p:cNvPr id="64" name="Double flèche verticale 60"/>
          <p:cNvSpPr/>
          <p:nvPr/>
        </p:nvSpPr>
        <p:spPr>
          <a:xfrm rot="5400000">
            <a:off x="6369981" y="4998007"/>
            <a:ext cx="241662" cy="983512"/>
          </a:xfrm>
          <a:prstGeom prst="upDownArrow">
            <a:avLst>
              <a:gd name="adj1" fmla="val 35261"/>
              <a:gd name="adj2" fmla="val 3236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4" name="Rectangle à coins arrondis 52"/>
          <p:cNvSpPr/>
          <p:nvPr/>
        </p:nvSpPr>
        <p:spPr>
          <a:xfrm rot="5400000">
            <a:off x="4932568" y="2541932"/>
            <a:ext cx="381095" cy="815653"/>
          </a:xfrm>
          <a:prstGeom prst="roundRect">
            <a:avLst>
              <a:gd name="adj" fmla="val 2913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2" name="ZoneTexte 53"/>
          <p:cNvSpPr txBox="1"/>
          <p:nvPr/>
        </p:nvSpPr>
        <p:spPr>
          <a:xfrm>
            <a:off x="4715290" y="2773792"/>
            <a:ext cx="815652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fr-FR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lock</a:t>
            </a:r>
            <a:endParaRPr lang="fr-FR" sz="1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3" name="Rectangle à coins arrondis 52"/>
          <p:cNvSpPr/>
          <p:nvPr/>
        </p:nvSpPr>
        <p:spPr>
          <a:xfrm rot="5400000">
            <a:off x="5887125" y="2544355"/>
            <a:ext cx="381095" cy="815653"/>
          </a:xfrm>
          <a:prstGeom prst="roundRect">
            <a:avLst>
              <a:gd name="adj" fmla="val 2913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669847" y="2776215"/>
            <a:ext cx="815652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Power</a:t>
            </a:r>
            <a:endParaRPr lang="fr-FR" sz="1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10863" y="3150511"/>
            <a:ext cx="0" cy="31622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954879" y="3150511"/>
            <a:ext cx="0" cy="31622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123115" y="3150511"/>
            <a:ext cx="0" cy="31622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314919" y="3150511"/>
            <a:ext cx="0" cy="31622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458935" y="3140023"/>
            <a:ext cx="0" cy="31622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741855" y="3146783"/>
            <a:ext cx="0" cy="31622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85871" y="3146783"/>
            <a:ext cx="0" cy="31622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054107" y="3146783"/>
            <a:ext cx="0" cy="31622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5911" y="3146783"/>
            <a:ext cx="0" cy="31622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89927" y="3136295"/>
            <a:ext cx="0" cy="31622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504417" y="4745768"/>
            <a:ext cx="1425876" cy="1367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2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55" grpId="0" animBg="1"/>
      <p:bldP spid="56" grpId="0"/>
      <p:bldP spid="61" grpId="0" animBg="1"/>
      <p:bldP spid="62" grpId="0"/>
      <p:bldP spid="64" grpId="0" animBg="1"/>
      <p:bldP spid="44" grpId="0" animBg="1"/>
      <p:bldP spid="52" grpId="0"/>
      <p:bldP spid="53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539552" y="1412776"/>
            <a:ext cx="8604448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En 2012, le Taïwanais ASUS (</a:t>
            </a:r>
            <a:r>
              <a:rPr lang="fr-FR" sz="2400" i="1" dirty="0" err="1" smtClean="0">
                <a:latin typeface="+mn-lt"/>
              </a:rPr>
              <a:t>ASUSTeK</a:t>
            </a:r>
            <a:r>
              <a:rPr lang="fr-FR" sz="2400" i="1" dirty="0" smtClean="0">
                <a:latin typeface="+mn-lt"/>
              </a:rPr>
              <a:t> Computer, </a:t>
            </a:r>
            <a:r>
              <a:rPr lang="fr-FR" sz="2400" i="1" dirty="0" err="1" smtClean="0">
                <a:latin typeface="+mn-lt"/>
              </a:rPr>
              <a:t>Inc</a:t>
            </a:r>
            <a:r>
              <a:rPr lang="fr-FR" sz="2400" i="1" dirty="0" smtClean="0">
                <a:latin typeface="+mn-lt"/>
              </a:rPr>
              <a:t>) est le leader du marché dans le design de carte mère avec plus de 30% du marché (autres principaux acteurs : MSI, </a:t>
            </a:r>
            <a:r>
              <a:rPr lang="fr-FR" sz="2400" i="1" dirty="0" err="1" smtClean="0">
                <a:latin typeface="+mn-lt"/>
              </a:rPr>
              <a:t>Gigabyte</a:t>
            </a:r>
            <a:r>
              <a:rPr lang="fr-FR" sz="2400" i="1" dirty="0" smtClean="0">
                <a:latin typeface="+mn-lt"/>
              </a:rPr>
              <a:t>, Intel …). Il fournit notamment des solutions pour Apple, HP et Dell. </a:t>
            </a:r>
            <a:r>
              <a:rPr lang="fr-FR" sz="2400" i="1" dirty="0" smtClean="0">
                <a:latin typeface="+mn-lt"/>
                <a:sym typeface="Wingdings"/>
              </a:rPr>
              <a:t>	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Architecture Core2 – Réseaux de Com. – Evolutions - Conseils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82" y="3023554"/>
            <a:ext cx="2186372" cy="874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" name="Title 3"/>
          <p:cNvSpPr txBox="1">
            <a:spLocks/>
          </p:cNvSpPr>
          <p:nvPr/>
        </p:nvSpPr>
        <p:spPr>
          <a:xfrm>
            <a:off x="539552" y="4254140"/>
            <a:ext cx="8604448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Juste pour information, étudions la référence d’une carte mère ASUS. Exemple de carte mère pour GPP Intel :</a:t>
            </a:r>
          </a:p>
          <a:p>
            <a:pPr algn="l"/>
            <a:endParaRPr lang="fr-FR" sz="2400" i="1" dirty="0">
              <a:latin typeface="+mn-lt"/>
              <a:sym typeface="Wingdings"/>
            </a:endParaRPr>
          </a:p>
          <a:p>
            <a:r>
              <a:rPr lang="fr-FR" sz="2400" i="1" dirty="0" smtClean="0">
                <a:latin typeface="+mn-lt"/>
                <a:sym typeface="Wingdings"/>
              </a:rPr>
              <a:t>P8H61-MLX	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03228" y="5692996"/>
            <a:ext cx="504056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4014" y="5873016"/>
            <a:ext cx="873918" cy="304800"/>
          </a:xfrm>
          <a:prstGeom prst="rect">
            <a:avLst/>
          </a:prstGeom>
        </p:spPr>
        <p:txBody>
          <a:bodyPr wrap="square" lIns="98755" tIns="49378" rIns="98755" bIns="49378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 = Intel</a:t>
            </a:r>
            <a:endParaRPr lang="fr-FR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446004" y="5783006"/>
            <a:ext cx="216024" cy="242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618296" y="6025416"/>
            <a:ext cx="2411884" cy="299775"/>
          </a:xfrm>
          <a:prstGeom prst="rect">
            <a:avLst/>
          </a:prstGeom>
        </p:spPr>
        <p:txBody>
          <a:bodyPr wrap="square" lIns="98755" tIns="49378" rIns="98755" bIns="49378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8 = </a:t>
            </a:r>
            <a:r>
              <a:rPr lang="en-US" sz="13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Famille</a:t>
            </a:r>
            <a:r>
              <a:rPr lang="en-US" sz="1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GPP = Corei7/5/3</a:t>
            </a:r>
            <a:endParaRPr lang="fr-FR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094076" y="5295338"/>
            <a:ext cx="477924" cy="149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87044" y="5145451"/>
            <a:ext cx="2056482" cy="299775"/>
          </a:xfrm>
          <a:prstGeom prst="rect">
            <a:avLst/>
          </a:prstGeom>
        </p:spPr>
        <p:txBody>
          <a:bodyPr wrap="square" lIns="98755" tIns="49378" rIns="98755" bIns="49378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H61 = Chipset H61 Intel</a:t>
            </a:r>
            <a:endParaRPr lang="fr-FR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4985048" y="5692996"/>
            <a:ext cx="368846" cy="21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174196" y="5905742"/>
            <a:ext cx="2808312" cy="499830"/>
          </a:xfrm>
          <a:prstGeom prst="rect">
            <a:avLst/>
          </a:prstGeom>
        </p:spPr>
        <p:txBody>
          <a:bodyPr wrap="square" lIns="98755" tIns="49378" rIns="98755" bIns="49378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MLX = </a:t>
            </a:r>
            <a:r>
              <a:rPr lang="en-US" sz="13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différents</a:t>
            </a:r>
            <a:r>
              <a:rPr lang="en-US" sz="1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13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jeu</a:t>
            </a:r>
            <a:r>
              <a:rPr lang="en-US" sz="1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de </a:t>
            </a:r>
            <a:r>
              <a:rPr lang="en-US" sz="13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périphériques</a:t>
            </a:r>
            <a:r>
              <a:rPr lang="en-US" sz="1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13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embarqués</a:t>
            </a:r>
            <a:r>
              <a:rPr lang="en-US" sz="1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, slots…</a:t>
            </a:r>
            <a:endParaRPr lang="fr-FR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1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2" grpId="0"/>
      <p:bldP spid="54" grpId="0"/>
      <p:bldP spid="65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395536" y="1412776"/>
            <a:ext cx="8748464" cy="936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</a:t>
            </a:r>
            <a:r>
              <a:rPr lang="fr-FR" sz="2400" i="1" dirty="0"/>
              <a:t> </a:t>
            </a:r>
            <a:r>
              <a:rPr lang="fr-FR" sz="2400" i="1" dirty="0" smtClean="0"/>
              <a:t>Intéressons-nous à </a:t>
            </a:r>
            <a:r>
              <a:rPr lang="fr-FR" sz="2400" i="1" dirty="0"/>
              <a:t>l’architecture d’une carte mère Intel Dell de 2006. CPU Core2 socket LGA</a:t>
            </a:r>
            <a:r>
              <a:rPr lang="fr-FR" sz="2400" i="1" dirty="0">
                <a:sym typeface="Wingdings"/>
              </a:rPr>
              <a:t> 775</a:t>
            </a:r>
            <a:r>
              <a:rPr lang="fr-FR" sz="2400" i="1" dirty="0"/>
              <a:t> (boîtier</a:t>
            </a:r>
            <a:r>
              <a:rPr lang="fr-FR" sz="2400" i="1" dirty="0">
                <a:sym typeface="Wingdings"/>
              </a:rPr>
              <a:t>) et chipset G31 Express : 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– Evolutions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NorthBridge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  <a:p>
            <a:pPr algn="l"/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SouthBridge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/>
            </a:r>
            <a:b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Chipset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78" y="2354312"/>
            <a:ext cx="4768962" cy="3759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69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395536" y="1412388"/>
            <a:ext cx="8748464" cy="112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Le </a:t>
            </a:r>
            <a:r>
              <a:rPr lang="fr-FR" sz="2400" i="1" dirty="0" err="1" smtClean="0">
                <a:latin typeface="+mn-lt"/>
              </a:rPr>
              <a:t>northBridge</a:t>
            </a:r>
            <a:r>
              <a:rPr lang="fr-FR" sz="2400" i="1" dirty="0" smtClean="0">
                <a:latin typeface="+mn-lt"/>
              </a:rPr>
              <a:t> est un composant matériel servant de passerelle entre CPU et fonctions matérielles rapides (mémoire principale et vidéo)</a:t>
            </a:r>
            <a:r>
              <a:rPr lang="fr-FR" sz="2400" i="1" dirty="0" smtClean="0">
                <a:latin typeface="+mn-lt"/>
                <a:sym typeface="Wingdings"/>
              </a:rPr>
              <a:t>: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– Evolutions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  </a:t>
            </a:r>
            <a:r>
              <a:rPr lang="fr-FR" sz="1400" b="1" i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NorthBridge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  <a:p>
            <a:pPr algn="l"/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err="1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SouthBridge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/>
            </a:r>
            <a:b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Chipset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6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95936" y="2374121"/>
            <a:ext cx="1008112" cy="699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61"/>
          <p:cNvSpPr txBox="1"/>
          <p:nvPr/>
        </p:nvSpPr>
        <p:spPr>
          <a:xfrm>
            <a:off x="3995936" y="2537462"/>
            <a:ext cx="1008112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CPU</a:t>
            </a:r>
            <a:endParaRPr lang="fr-FR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2" name="Up Arrow 11"/>
          <p:cNvSpPr/>
          <p:nvPr/>
        </p:nvSpPr>
        <p:spPr>
          <a:xfrm flipV="1">
            <a:off x="4366536" y="3246882"/>
            <a:ext cx="266912" cy="383098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Up Arrow 12"/>
          <p:cNvSpPr/>
          <p:nvPr/>
        </p:nvSpPr>
        <p:spPr>
          <a:xfrm>
            <a:off x="4366536" y="3073241"/>
            <a:ext cx="266912" cy="221142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61"/>
          <p:cNvSpPr txBox="1"/>
          <p:nvPr/>
        </p:nvSpPr>
        <p:spPr>
          <a:xfrm>
            <a:off x="4448935" y="3089300"/>
            <a:ext cx="183866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FSB </a:t>
            </a: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Front-</a:t>
            </a: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Side</a:t>
            </a: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 Bus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77804" y="3654438"/>
            <a:ext cx="1008112" cy="699120"/>
          </a:xfrm>
          <a:prstGeom prst="roundRect">
            <a:avLst/>
          </a:prstGeom>
          <a:solidFill>
            <a:srgbClr val="F2DCDB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61"/>
          <p:cNvSpPr txBox="1"/>
          <p:nvPr/>
        </p:nvSpPr>
        <p:spPr>
          <a:xfrm>
            <a:off x="3851920" y="3817779"/>
            <a:ext cx="129614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NorthBridge</a:t>
            </a:r>
            <a:endParaRPr lang="fr-FR" sz="1200" i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6" name="Up Arrow 25"/>
          <p:cNvSpPr/>
          <p:nvPr/>
        </p:nvSpPr>
        <p:spPr>
          <a:xfrm rot="16200000">
            <a:off x="5046708" y="3843277"/>
            <a:ext cx="292936" cy="321442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Up Arrow 27"/>
          <p:cNvSpPr/>
          <p:nvPr/>
        </p:nvSpPr>
        <p:spPr>
          <a:xfrm rot="16200000" flipV="1">
            <a:off x="5309646" y="3843767"/>
            <a:ext cx="292937" cy="32045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ounded Rectangle 65"/>
          <p:cNvSpPr/>
          <p:nvPr/>
        </p:nvSpPr>
        <p:spPr>
          <a:xfrm>
            <a:off x="5616344" y="3654436"/>
            <a:ext cx="1008112" cy="699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5616344" y="3669167"/>
            <a:ext cx="1008112" cy="622941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Memory</a:t>
            </a:r>
            <a:endParaRPr lang="fr-FR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8" name="ZoneTexte 61"/>
          <p:cNvSpPr txBox="1"/>
          <p:nvPr/>
        </p:nvSpPr>
        <p:spPr>
          <a:xfrm>
            <a:off x="6488138" y="3448531"/>
            <a:ext cx="671139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DDR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96667" y="3747052"/>
            <a:ext cx="79935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517688" y="3570680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2517688" y="3589470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VGA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73022" y="4170645"/>
            <a:ext cx="79935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515665" y="4019602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61"/>
          <p:cNvSpPr txBox="1"/>
          <p:nvPr/>
        </p:nvSpPr>
        <p:spPr>
          <a:xfrm>
            <a:off x="2515665" y="4038392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PCIe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5" name="ZoneTexte 61"/>
          <p:cNvSpPr txBox="1"/>
          <p:nvPr/>
        </p:nvSpPr>
        <p:spPr>
          <a:xfrm rot="16200000">
            <a:off x="1841391" y="3802674"/>
            <a:ext cx="1033385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395536" y="5085184"/>
            <a:ext cx="8748464" cy="112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Les fonctions interfacées étant exigeantes en bande passante, les bus de communications utilisés sont des bus parallèles relativement larges (DRR bus, FSB, </a:t>
            </a:r>
            <a:r>
              <a:rPr lang="fr-FR" sz="2400" i="1" dirty="0" err="1" smtClean="0">
                <a:latin typeface="+mn-lt"/>
              </a:rPr>
              <a:t>PCIe</a:t>
            </a:r>
            <a:r>
              <a:rPr lang="fr-FR" sz="2400" i="1" dirty="0" smtClean="0">
                <a:latin typeface="+mn-lt"/>
              </a:rPr>
              <a:t> x16).</a:t>
            </a:r>
            <a:endParaRPr lang="fr-FR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75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2" grpId="0" animBg="1"/>
      <p:bldP spid="13" grpId="0" animBg="1"/>
      <p:bldP spid="14" grpId="0"/>
      <p:bldP spid="15" grpId="0" animBg="1"/>
      <p:bldP spid="16" grpId="0"/>
      <p:bldP spid="26" grpId="0" animBg="1"/>
      <p:bldP spid="28" grpId="0" animBg="1"/>
      <p:bldP spid="66" grpId="0" animBg="1"/>
      <p:bldP spid="67" grpId="0"/>
      <p:bldP spid="68" grpId="0"/>
      <p:bldP spid="20" grpId="0" animBg="1"/>
      <p:bldP spid="21" grpId="0"/>
      <p:bldP spid="23" grpId="0" animBg="1"/>
      <p:bldP spid="24" grpId="0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395536" y="1412776"/>
            <a:ext cx="8748464" cy="11246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</a:t>
            </a:r>
            <a:r>
              <a:rPr lang="fr-FR" sz="2400" i="1" dirty="0"/>
              <a:t> Le </a:t>
            </a:r>
            <a:r>
              <a:rPr lang="fr-FR" sz="2400" i="1" dirty="0" err="1" smtClean="0"/>
              <a:t>southBridge</a:t>
            </a:r>
            <a:r>
              <a:rPr lang="fr-FR" sz="2400" i="1" dirty="0" smtClean="0"/>
              <a:t> </a:t>
            </a:r>
            <a:r>
              <a:rPr lang="fr-FR" sz="2400" i="1" dirty="0"/>
              <a:t>est un composant matériel servant de passerelle entre </a:t>
            </a:r>
            <a:r>
              <a:rPr lang="fr-FR" sz="2400" i="1" dirty="0" err="1" smtClean="0"/>
              <a:t>northBridge</a:t>
            </a:r>
            <a:r>
              <a:rPr lang="fr-FR" sz="2400" i="1" dirty="0" smtClean="0"/>
              <a:t> </a:t>
            </a:r>
            <a:r>
              <a:rPr lang="fr-FR" sz="2400" i="1" dirty="0"/>
              <a:t>et </a:t>
            </a:r>
            <a:r>
              <a:rPr lang="fr-FR" sz="2400" i="1" dirty="0" smtClean="0"/>
              <a:t>interfaces ‘’plus lentes’’ (PCI, USB, S-ATA…)</a:t>
            </a:r>
            <a:r>
              <a:rPr lang="fr-FR" sz="2400" i="1" dirty="0" smtClean="0">
                <a:sym typeface="Wingdings"/>
              </a:rPr>
              <a:t>: 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– Evolutions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err="1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NorthBridge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  <a:p>
            <a:pPr algn="l"/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SouthBridge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/>
            </a:r>
            <a:b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Chipset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95936" y="2374121"/>
            <a:ext cx="1008112" cy="699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61"/>
          <p:cNvSpPr txBox="1"/>
          <p:nvPr/>
        </p:nvSpPr>
        <p:spPr>
          <a:xfrm>
            <a:off x="3995936" y="2537462"/>
            <a:ext cx="1008112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CPU</a:t>
            </a:r>
            <a:endParaRPr lang="fr-FR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2" name="Up Arrow 11"/>
          <p:cNvSpPr/>
          <p:nvPr/>
        </p:nvSpPr>
        <p:spPr>
          <a:xfrm flipV="1">
            <a:off x="4366536" y="3246882"/>
            <a:ext cx="266912" cy="383098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Up Arrow 12"/>
          <p:cNvSpPr/>
          <p:nvPr/>
        </p:nvSpPr>
        <p:spPr>
          <a:xfrm>
            <a:off x="4366536" y="3073241"/>
            <a:ext cx="266912" cy="221142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61"/>
          <p:cNvSpPr txBox="1"/>
          <p:nvPr/>
        </p:nvSpPr>
        <p:spPr>
          <a:xfrm>
            <a:off x="4448935" y="3089300"/>
            <a:ext cx="183866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FSB </a:t>
            </a: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Front-</a:t>
            </a: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Side</a:t>
            </a: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 Bus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77804" y="3654438"/>
            <a:ext cx="1008112" cy="699120"/>
          </a:xfrm>
          <a:prstGeom prst="roundRect">
            <a:avLst/>
          </a:prstGeom>
          <a:solidFill>
            <a:srgbClr val="F2DCDB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61"/>
          <p:cNvSpPr txBox="1"/>
          <p:nvPr/>
        </p:nvSpPr>
        <p:spPr>
          <a:xfrm>
            <a:off x="3851920" y="3817779"/>
            <a:ext cx="129614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NorthBridge</a:t>
            </a:r>
            <a:endParaRPr lang="fr-FR" sz="1200" i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72372" y="4885765"/>
            <a:ext cx="1008112" cy="699120"/>
          </a:xfrm>
          <a:prstGeom prst="roundRect">
            <a:avLst/>
          </a:prstGeom>
          <a:solidFill>
            <a:srgbClr val="F2DCDB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61"/>
          <p:cNvSpPr txBox="1"/>
          <p:nvPr/>
        </p:nvSpPr>
        <p:spPr>
          <a:xfrm>
            <a:off x="3846488" y="5049106"/>
            <a:ext cx="129614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SouthBridge</a:t>
            </a:r>
            <a:endParaRPr lang="fr-FR" sz="1200" i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3" name="Up Arrow 22"/>
          <p:cNvSpPr/>
          <p:nvPr/>
        </p:nvSpPr>
        <p:spPr>
          <a:xfrm flipV="1">
            <a:off x="4366536" y="4527199"/>
            <a:ext cx="266912" cy="383098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Up Arrow 23"/>
          <p:cNvSpPr/>
          <p:nvPr/>
        </p:nvSpPr>
        <p:spPr>
          <a:xfrm>
            <a:off x="4366536" y="4353558"/>
            <a:ext cx="266912" cy="221142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Up Arrow 25"/>
          <p:cNvSpPr/>
          <p:nvPr/>
        </p:nvSpPr>
        <p:spPr>
          <a:xfrm rot="16200000">
            <a:off x="5046708" y="3843277"/>
            <a:ext cx="292936" cy="321442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Up Arrow 27"/>
          <p:cNvSpPr/>
          <p:nvPr/>
        </p:nvSpPr>
        <p:spPr>
          <a:xfrm rot="16200000" flipV="1">
            <a:off x="5309646" y="3843767"/>
            <a:ext cx="292937" cy="32045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61"/>
          <p:cNvSpPr txBox="1"/>
          <p:nvPr/>
        </p:nvSpPr>
        <p:spPr>
          <a:xfrm>
            <a:off x="4414930" y="4369162"/>
            <a:ext cx="2414728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DMI </a:t>
            </a: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Direct Media Interface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87958" y="5092157"/>
            <a:ext cx="79935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787308" y="4935002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61"/>
          <p:cNvSpPr txBox="1"/>
          <p:nvPr/>
        </p:nvSpPr>
        <p:spPr>
          <a:xfrm>
            <a:off x="5787308" y="4953792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41008" y="6004101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61"/>
          <p:cNvSpPr txBox="1"/>
          <p:nvPr/>
        </p:nvSpPr>
        <p:spPr>
          <a:xfrm>
            <a:off x="2941008" y="6022891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572697" y="5584885"/>
            <a:ext cx="567255" cy="4364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418731" y="5439892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61"/>
          <p:cNvSpPr txBox="1"/>
          <p:nvPr/>
        </p:nvSpPr>
        <p:spPr>
          <a:xfrm>
            <a:off x="2418731" y="5458682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BIOS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17688" y="5092157"/>
            <a:ext cx="1478248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714749" y="4946438"/>
            <a:ext cx="800916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61"/>
          <p:cNvSpPr txBox="1"/>
          <p:nvPr/>
        </p:nvSpPr>
        <p:spPr>
          <a:xfrm>
            <a:off x="1714749" y="4965228"/>
            <a:ext cx="800916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787308" y="5428563"/>
            <a:ext cx="800916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61"/>
          <p:cNvSpPr txBox="1"/>
          <p:nvPr/>
        </p:nvSpPr>
        <p:spPr>
          <a:xfrm>
            <a:off x="5787308" y="5447353"/>
            <a:ext cx="800916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S-ATA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51" name="Straight Arrow Connector 50"/>
          <p:cNvCxnSpPr>
            <a:endCxn id="49" idx="1"/>
          </p:cNvCxnSpPr>
          <p:nvPr/>
        </p:nvCxnSpPr>
        <p:spPr>
          <a:xfrm>
            <a:off x="5004048" y="5374446"/>
            <a:ext cx="783260" cy="22889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571284" y="5882792"/>
            <a:ext cx="800916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61"/>
          <p:cNvSpPr txBox="1"/>
          <p:nvPr/>
        </p:nvSpPr>
        <p:spPr>
          <a:xfrm>
            <a:off x="5571284" y="5901582"/>
            <a:ext cx="800916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887069" y="5584886"/>
            <a:ext cx="684215" cy="4726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233080" y="5580072"/>
            <a:ext cx="133456" cy="47365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669484" y="5598573"/>
            <a:ext cx="151898" cy="46059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1"/>
          <p:cNvSpPr txBox="1"/>
          <p:nvPr/>
        </p:nvSpPr>
        <p:spPr>
          <a:xfrm>
            <a:off x="4233080" y="6036894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16344" y="3654436"/>
            <a:ext cx="1008112" cy="699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5616344" y="3669167"/>
            <a:ext cx="1008112" cy="622941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Memory</a:t>
            </a:r>
            <a:endParaRPr lang="fr-FR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8" name="ZoneTexte 61"/>
          <p:cNvSpPr txBox="1"/>
          <p:nvPr/>
        </p:nvSpPr>
        <p:spPr>
          <a:xfrm>
            <a:off x="6488138" y="3448531"/>
            <a:ext cx="671139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DDR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196667" y="3747052"/>
            <a:ext cx="79935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517688" y="3570680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61"/>
          <p:cNvSpPr txBox="1"/>
          <p:nvPr/>
        </p:nvSpPr>
        <p:spPr>
          <a:xfrm>
            <a:off x="2517688" y="3589470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VGA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173022" y="4170645"/>
            <a:ext cx="79935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2515665" y="4019602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61"/>
          <p:cNvSpPr txBox="1"/>
          <p:nvPr/>
        </p:nvSpPr>
        <p:spPr>
          <a:xfrm>
            <a:off x="2515665" y="4038392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PCIe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6372429" y="6053725"/>
            <a:ext cx="451278" cy="86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237005" y="4969223"/>
            <a:ext cx="451278" cy="86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61"/>
          <p:cNvSpPr txBox="1"/>
          <p:nvPr/>
        </p:nvSpPr>
        <p:spPr>
          <a:xfrm>
            <a:off x="455117" y="4788856"/>
            <a:ext cx="64807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PS/2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237005" y="5120877"/>
            <a:ext cx="451278" cy="86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237005" y="5259809"/>
            <a:ext cx="451278" cy="86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61"/>
          <p:cNvSpPr txBox="1"/>
          <p:nvPr/>
        </p:nvSpPr>
        <p:spPr>
          <a:xfrm>
            <a:off x="464363" y="4961083"/>
            <a:ext cx="64807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serial</a:t>
            </a:r>
          </a:p>
        </p:txBody>
      </p:sp>
      <p:sp>
        <p:nvSpPr>
          <p:cNvPr id="86" name="ZoneTexte 61"/>
          <p:cNvSpPr txBox="1"/>
          <p:nvPr/>
        </p:nvSpPr>
        <p:spPr>
          <a:xfrm>
            <a:off x="455117" y="5129410"/>
            <a:ext cx="852023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parallel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604019" y="5607592"/>
            <a:ext cx="451278" cy="86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61"/>
          <p:cNvSpPr txBox="1"/>
          <p:nvPr/>
        </p:nvSpPr>
        <p:spPr>
          <a:xfrm>
            <a:off x="6850563" y="5428563"/>
            <a:ext cx="123846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Hard </a:t>
            </a: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Disk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ZoneTexte 61"/>
          <p:cNvSpPr txBox="1"/>
          <p:nvPr/>
        </p:nvSpPr>
        <p:spPr>
          <a:xfrm>
            <a:off x="6701505" y="5882792"/>
            <a:ext cx="123846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connectors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ZoneTexte 61"/>
          <p:cNvSpPr txBox="1"/>
          <p:nvPr/>
        </p:nvSpPr>
        <p:spPr>
          <a:xfrm rot="16200000">
            <a:off x="1841391" y="3802674"/>
            <a:ext cx="1033385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ZoneTexte 61"/>
          <p:cNvSpPr txBox="1"/>
          <p:nvPr/>
        </p:nvSpPr>
        <p:spPr>
          <a:xfrm>
            <a:off x="2515665" y="4796210"/>
            <a:ext cx="100416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LPC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Arrow Connector 102"/>
          <p:cNvCxnSpPr>
            <a:endCxn id="42" idx="0"/>
          </p:cNvCxnSpPr>
          <p:nvPr/>
        </p:nvCxnSpPr>
        <p:spPr>
          <a:xfrm>
            <a:off x="2746398" y="5104020"/>
            <a:ext cx="0" cy="3358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7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9" grpId="0"/>
      <p:bldP spid="34" grpId="0" animBg="1"/>
      <p:bldP spid="35" grpId="0"/>
      <p:bldP spid="37" grpId="0" animBg="1"/>
      <p:bldP spid="38" grpId="0"/>
      <p:bldP spid="42" grpId="0" animBg="1"/>
      <p:bldP spid="43" grpId="0"/>
      <p:bldP spid="47" grpId="0" animBg="1"/>
      <p:bldP spid="48" grpId="0"/>
      <p:bldP spid="49" grpId="0" animBg="1"/>
      <p:bldP spid="50" grpId="0"/>
      <p:bldP spid="54" grpId="0" animBg="1"/>
      <p:bldP spid="55" grpId="0"/>
      <p:bldP spid="65" grpId="0"/>
      <p:bldP spid="82" grpId="0"/>
      <p:bldP spid="85" grpId="0"/>
      <p:bldP spid="86" grpId="0"/>
      <p:bldP spid="88" grpId="0"/>
      <p:bldP spid="89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0" y="1412776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</a:t>
            </a:r>
            <a:r>
              <a:rPr lang="fr-FR" sz="2400" i="1" dirty="0"/>
              <a:t> </a:t>
            </a:r>
            <a:r>
              <a:rPr lang="fr-FR" sz="2400" i="1" dirty="0" smtClean="0"/>
              <a:t>Observons l’architecture interne du </a:t>
            </a:r>
            <a:r>
              <a:rPr lang="fr-FR" sz="2400" i="1" dirty="0" err="1" smtClean="0"/>
              <a:t>southBridge</a:t>
            </a:r>
            <a:r>
              <a:rPr lang="fr-FR" sz="2400" i="1" dirty="0" smtClean="0"/>
              <a:t> de la carte mère Dell étudiée (ICH7). Il sert de passerelles de protocole à protocole :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– Evolutions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err="1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NorthBridge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  <a:p>
            <a:pPr algn="l"/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SouthBridge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/>
            </a:r>
            <a:b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Chipset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8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276872"/>
            <a:ext cx="4348266" cy="3908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565094"/>
            <a:ext cx="4348266" cy="3607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7" name="Flèche droite 20"/>
          <p:cNvSpPr/>
          <p:nvPr/>
        </p:nvSpPr>
        <p:spPr>
          <a:xfrm rot="5400000">
            <a:off x="2065867" y="5933889"/>
            <a:ext cx="259735" cy="792088"/>
          </a:xfrm>
          <a:prstGeom prst="rightArrow">
            <a:avLst/>
          </a:prstGeom>
          <a:solidFill>
            <a:srgbClr val="DCE6F2">
              <a:alpha val="50196"/>
            </a:srgbClr>
          </a:solidFill>
          <a:ln w="12700">
            <a:solidFill>
              <a:srgbClr val="376092">
                <a:alpha val="54118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8" name="Flèche droite 20"/>
          <p:cNvSpPr/>
          <p:nvPr/>
        </p:nvSpPr>
        <p:spPr>
          <a:xfrm rot="5400000">
            <a:off x="6688273" y="1995246"/>
            <a:ext cx="259735" cy="792088"/>
          </a:xfrm>
          <a:prstGeom prst="rightArrow">
            <a:avLst/>
          </a:prstGeom>
          <a:solidFill>
            <a:srgbClr val="DCE6F2">
              <a:alpha val="50196"/>
            </a:srgbClr>
          </a:solidFill>
          <a:ln w="12700">
            <a:solidFill>
              <a:srgbClr val="376092">
                <a:alpha val="54118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4769768" y="6152024"/>
            <a:ext cx="1839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http://www.intel.com</a:t>
            </a:r>
            <a:endParaRPr lang="fr-FR" sz="1400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34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CARTE MERE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0" y="1384678"/>
            <a:ext cx="9144000" cy="1152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</a:rPr>
              <a:t>	On appel Chipset (jeu de composants) l’ensemble </a:t>
            </a:r>
            <a:r>
              <a:rPr lang="fr-FR" sz="2400" i="1" dirty="0" err="1" smtClean="0">
                <a:latin typeface="+mn-lt"/>
              </a:rPr>
              <a:t>northBridge</a:t>
            </a:r>
            <a:r>
              <a:rPr lang="fr-FR" sz="2400" i="1" dirty="0" smtClean="0">
                <a:latin typeface="+mn-lt"/>
              </a:rPr>
              <a:t> et </a:t>
            </a:r>
            <a:r>
              <a:rPr lang="fr-FR" sz="2400" i="1" dirty="0" err="1" smtClean="0">
                <a:latin typeface="+mn-lt"/>
              </a:rPr>
              <a:t>southBridge</a:t>
            </a:r>
            <a:r>
              <a:rPr lang="fr-FR" sz="2400" i="1" dirty="0" smtClean="0">
                <a:latin typeface="+mn-lt"/>
              </a:rPr>
              <a:t>. Intel étant leader sur le marché des GPP, il l’est également sur celui des chipsets </a:t>
            </a:r>
            <a:r>
              <a:rPr lang="fr-FR" sz="2400" i="1" dirty="0" smtClean="0">
                <a:latin typeface="+mn-lt"/>
                <a:sym typeface="Wingdings"/>
              </a:rPr>
              <a:t>:</a:t>
            </a:r>
            <a:r>
              <a:rPr lang="fr-FR" sz="2000" i="1" dirty="0" smtClean="0">
                <a:latin typeface="+mn-lt"/>
                <a:sym typeface="Wingdings"/>
              </a:rPr>
              <a:t>	</a:t>
            </a:r>
            <a:endParaRPr lang="fr-FR" sz="2000" i="1" dirty="0">
              <a:latin typeface="+mn-l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63788" y="0"/>
            <a:ext cx="7580212" cy="1268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Architecture Core2 </a:t>
            </a:r>
            <a:r>
              <a:rPr lang="fr-FR" sz="1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Réseaux de Com. – Evolutions – Conseils</a:t>
            </a:r>
          </a:p>
          <a:p>
            <a:pPr algn="l"/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err="1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NorthBridge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  <a:p>
            <a:pPr algn="l"/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 err="1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SouthBridge</a:t>
            </a: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/>
            </a:r>
            <a:b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fr-FR" sz="1400" b="1" i="1" dirty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  </a:t>
            </a:r>
            <a:r>
              <a:rPr lang="fr-FR" sz="1400" b="1" i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Chipset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endParaRPr lang="fr-FR" sz="20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0312" y="638132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9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95936" y="2374121"/>
            <a:ext cx="1008112" cy="699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61"/>
          <p:cNvSpPr txBox="1"/>
          <p:nvPr/>
        </p:nvSpPr>
        <p:spPr>
          <a:xfrm>
            <a:off x="3995936" y="2537462"/>
            <a:ext cx="1008112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CPU</a:t>
            </a:r>
            <a:endParaRPr lang="fr-FR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2" name="Up Arrow 11"/>
          <p:cNvSpPr/>
          <p:nvPr/>
        </p:nvSpPr>
        <p:spPr>
          <a:xfrm flipV="1">
            <a:off x="4366536" y="3246882"/>
            <a:ext cx="266912" cy="383098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Up Arrow 12"/>
          <p:cNvSpPr/>
          <p:nvPr/>
        </p:nvSpPr>
        <p:spPr>
          <a:xfrm>
            <a:off x="4366536" y="3073241"/>
            <a:ext cx="266912" cy="221142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61"/>
          <p:cNvSpPr txBox="1"/>
          <p:nvPr/>
        </p:nvSpPr>
        <p:spPr>
          <a:xfrm>
            <a:off x="4448935" y="3089300"/>
            <a:ext cx="183866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FSB </a:t>
            </a: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Front-</a:t>
            </a: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Side</a:t>
            </a: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 Bus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77804" y="3654438"/>
            <a:ext cx="1008112" cy="699120"/>
          </a:xfrm>
          <a:prstGeom prst="roundRect">
            <a:avLst/>
          </a:prstGeom>
          <a:solidFill>
            <a:srgbClr val="F2DCDB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61"/>
          <p:cNvSpPr txBox="1"/>
          <p:nvPr/>
        </p:nvSpPr>
        <p:spPr>
          <a:xfrm>
            <a:off x="3851920" y="3817779"/>
            <a:ext cx="129614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NorthBridge</a:t>
            </a:r>
            <a:endParaRPr lang="fr-FR" sz="1200" i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72372" y="4885765"/>
            <a:ext cx="1008112" cy="699120"/>
          </a:xfrm>
          <a:prstGeom prst="roundRect">
            <a:avLst/>
          </a:prstGeom>
          <a:solidFill>
            <a:srgbClr val="F2DCDB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61"/>
          <p:cNvSpPr txBox="1"/>
          <p:nvPr/>
        </p:nvSpPr>
        <p:spPr>
          <a:xfrm>
            <a:off x="3846488" y="5049106"/>
            <a:ext cx="129614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SouthBridge</a:t>
            </a:r>
            <a:endParaRPr lang="fr-FR" sz="1200" i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3" name="Up Arrow 22"/>
          <p:cNvSpPr/>
          <p:nvPr/>
        </p:nvSpPr>
        <p:spPr>
          <a:xfrm flipV="1">
            <a:off x="4366536" y="4527199"/>
            <a:ext cx="266912" cy="383098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Up Arrow 23"/>
          <p:cNvSpPr/>
          <p:nvPr/>
        </p:nvSpPr>
        <p:spPr>
          <a:xfrm>
            <a:off x="4366536" y="4353558"/>
            <a:ext cx="266912" cy="221142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Up Arrow 25"/>
          <p:cNvSpPr/>
          <p:nvPr/>
        </p:nvSpPr>
        <p:spPr>
          <a:xfrm rot="16200000">
            <a:off x="5046708" y="3843277"/>
            <a:ext cx="292936" cy="321442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Up Arrow 27"/>
          <p:cNvSpPr/>
          <p:nvPr/>
        </p:nvSpPr>
        <p:spPr>
          <a:xfrm rot="16200000" flipV="1">
            <a:off x="5309646" y="3843767"/>
            <a:ext cx="292937" cy="32045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61"/>
          <p:cNvSpPr txBox="1"/>
          <p:nvPr/>
        </p:nvSpPr>
        <p:spPr>
          <a:xfrm>
            <a:off x="4414930" y="4369162"/>
            <a:ext cx="2414728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DMI </a:t>
            </a: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Direct Media Interface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87958" y="5092157"/>
            <a:ext cx="79935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787308" y="4935002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61"/>
          <p:cNvSpPr txBox="1"/>
          <p:nvPr/>
        </p:nvSpPr>
        <p:spPr>
          <a:xfrm>
            <a:off x="5787308" y="4953792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41008" y="6004101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61"/>
          <p:cNvSpPr txBox="1"/>
          <p:nvPr/>
        </p:nvSpPr>
        <p:spPr>
          <a:xfrm>
            <a:off x="2941008" y="6022891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572697" y="5584885"/>
            <a:ext cx="567255" cy="4364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418731" y="5439892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61"/>
          <p:cNvSpPr txBox="1"/>
          <p:nvPr/>
        </p:nvSpPr>
        <p:spPr>
          <a:xfrm>
            <a:off x="2418731" y="5458682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BIOS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17688" y="5092157"/>
            <a:ext cx="1478248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714749" y="4946438"/>
            <a:ext cx="800916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61"/>
          <p:cNvSpPr txBox="1"/>
          <p:nvPr/>
        </p:nvSpPr>
        <p:spPr>
          <a:xfrm>
            <a:off x="1714749" y="4965228"/>
            <a:ext cx="800916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787308" y="5428563"/>
            <a:ext cx="800916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61"/>
          <p:cNvSpPr txBox="1"/>
          <p:nvPr/>
        </p:nvSpPr>
        <p:spPr>
          <a:xfrm>
            <a:off x="5787308" y="5447353"/>
            <a:ext cx="800916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S-ATA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51" name="Straight Arrow Connector 50"/>
          <p:cNvCxnSpPr>
            <a:endCxn id="49" idx="1"/>
          </p:cNvCxnSpPr>
          <p:nvPr/>
        </p:nvCxnSpPr>
        <p:spPr>
          <a:xfrm>
            <a:off x="5004048" y="5374446"/>
            <a:ext cx="783260" cy="22889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571284" y="5882792"/>
            <a:ext cx="800916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61"/>
          <p:cNvSpPr txBox="1"/>
          <p:nvPr/>
        </p:nvSpPr>
        <p:spPr>
          <a:xfrm>
            <a:off x="5571284" y="5901582"/>
            <a:ext cx="800916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887069" y="5584886"/>
            <a:ext cx="684215" cy="4726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233080" y="5580072"/>
            <a:ext cx="133456" cy="47365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669484" y="5598573"/>
            <a:ext cx="151898" cy="46059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1"/>
          <p:cNvSpPr txBox="1"/>
          <p:nvPr/>
        </p:nvSpPr>
        <p:spPr>
          <a:xfrm>
            <a:off x="4233080" y="6036894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16344" y="3654436"/>
            <a:ext cx="1008112" cy="699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5616344" y="3669167"/>
            <a:ext cx="1008112" cy="622941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Memory</a:t>
            </a:r>
            <a:endParaRPr lang="fr-FR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8" name="ZoneTexte 61"/>
          <p:cNvSpPr txBox="1"/>
          <p:nvPr/>
        </p:nvSpPr>
        <p:spPr>
          <a:xfrm>
            <a:off x="6488138" y="3448531"/>
            <a:ext cx="671139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DDR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196667" y="3747052"/>
            <a:ext cx="79935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517688" y="3570680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61"/>
          <p:cNvSpPr txBox="1"/>
          <p:nvPr/>
        </p:nvSpPr>
        <p:spPr>
          <a:xfrm>
            <a:off x="2517688" y="3589470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VGA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173022" y="4170645"/>
            <a:ext cx="79935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2515665" y="4019602"/>
            <a:ext cx="655334" cy="34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61"/>
          <p:cNvSpPr txBox="1"/>
          <p:nvPr/>
        </p:nvSpPr>
        <p:spPr>
          <a:xfrm>
            <a:off x="2515665" y="4038392"/>
            <a:ext cx="65533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PCIe</a:t>
            </a:r>
            <a:endParaRPr lang="fr-FR" sz="1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6372429" y="6053725"/>
            <a:ext cx="451278" cy="86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237005" y="4969223"/>
            <a:ext cx="451278" cy="86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61"/>
          <p:cNvSpPr txBox="1"/>
          <p:nvPr/>
        </p:nvSpPr>
        <p:spPr>
          <a:xfrm>
            <a:off x="455117" y="4788856"/>
            <a:ext cx="64807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PS/2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237005" y="5120877"/>
            <a:ext cx="451278" cy="86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237005" y="5259809"/>
            <a:ext cx="451278" cy="86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61"/>
          <p:cNvSpPr txBox="1"/>
          <p:nvPr/>
        </p:nvSpPr>
        <p:spPr>
          <a:xfrm>
            <a:off x="464363" y="4961083"/>
            <a:ext cx="64807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serial</a:t>
            </a:r>
          </a:p>
        </p:txBody>
      </p:sp>
      <p:sp>
        <p:nvSpPr>
          <p:cNvPr id="86" name="ZoneTexte 61"/>
          <p:cNvSpPr txBox="1"/>
          <p:nvPr/>
        </p:nvSpPr>
        <p:spPr>
          <a:xfrm>
            <a:off x="455117" y="5129410"/>
            <a:ext cx="852023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parallel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604019" y="5607592"/>
            <a:ext cx="451278" cy="86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61"/>
          <p:cNvSpPr txBox="1"/>
          <p:nvPr/>
        </p:nvSpPr>
        <p:spPr>
          <a:xfrm>
            <a:off x="6850563" y="5428563"/>
            <a:ext cx="123846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Hard </a:t>
            </a: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Disk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ZoneTexte 61"/>
          <p:cNvSpPr txBox="1"/>
          <p:nvPr/>
        </p:nvSpPr>
        <p:spPr>
          <a:xfrm>
            <a:off x="6701505" y="5882792"/>
            <a:ext cx="123846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connectors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707904" y="3404464"/>
            <a:ext cx="1587981" cy="244045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272959" y="3106023"/>
            <a:ext cx="1391686" cy="376719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Chipset</a:t>
            </a:r>
          </a:p>
        </p:txBody>
      </p:sp>
      <p:cxnSp>
        <p:nvCxnSpPr>
          <p:cNvPr id="93" name="Straight Connector 92"/>
          <p:cNvCxnSpPr>
            <a:stCxn id="91" idx="3"/>
          </p:cNvCxnSpPr>
          <p:nvPr/>
        </p:nvCxnSpPr>
        <p:spPr>
          <a:xfrm>
            <a:off x="1664645" y="3294383"/>
            <a:ext cx="2181843" cy="15414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61"/>
          <p:cNvSpPr txBox="1"/>
          <p:nvPr/>
        </p:nvSpPr>
        <p:spPr>
          <a:xfrm rot="16200000">
            <a:off x="1841391" y="3802674"/>
            <a:ext cx="1033385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ZoneTexte 61"/>
          <p:cNvSpPr txBox="1"/>
          <p:nvPr/>
        </p:nvSpPr>
        <p:spPr>
          <a:xfrm>
            <a:off x="2515665" y="4796210"/>
            <a:ext cx="100416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LPC</a:t>
            </a:r>
            <a:endParaRPr lang="fr-FR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Arrow Connector 102"/>
          <p:cNvCxnSpPr>
            <a:endCxn id="42" idx="0"/>
          </p:cNvCxnSpPr>
          <p:nvPr/>
        </p:nvCxnSpPr>
        <p:spPr>
          <a:xfrm>
            <a:off x="2746398" y="5104020"/>
            <a:ext cx="0" cy="3358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817</Words>
  <Application>Microsoft Office PowerPoint</Application>
  <PresentationFormat>On-screen Show (4:3)</PresentationFormat>
  <Paragraphs>349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CARTE MERE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de votre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– Architecture – Memory – Peripheral – Conclusion     CPU PIC18     Memory Map     CPU PIC18</dc:title>
  <dc:creator>admin</dc:creator>
  <cp:lastModifiedBy>admin</cp:lastModifiedBy>
  <cp:revision>244</cp:revision>
  <cp:lastPrinted>2012-12-05T17:07:12Z</cp:lastPrinted>
  <dcterms:created xsi:type="dcterms:W3CDTF">2012-09-05T22:43:53Z</dcterms:created>
  <dcterms:modified xsi:type="dcterms:W3CDTF">2016-05-23T10:03:06Z</dcterms:modified>
</cp:coreProperties>
</file>