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24" r:id="rId3"/>
    <p:sldId id="368" r:id="rId4"/>
    <p:sldId id="327" r:id="rId5"/>
    <p:sldId id="323" r:id="rId6"/>
    <p:sldId id="325" r:id="rId7"/>
    <p:sldId id="328" r:id="rId8"/>
    <p:sldId id="383" r:id="rId9"/>
    <p:sldId id="326" r:id="rId10"/>
    <p:sldId id="382" r:id="rId11"/>
    <p:sldId id="331" r:id="rId12"/>
    <p:sldId id="330" r:id="rId13"/>
    <p:sldId id="329" r:id="rId14"/>
    <p:sldId id="370" r:id="rId15"/>
    <p:sldId id="369" r:id="rId16"/>
    <p:sldId id="371" r:id="rId17"/>
    <p:sldId id="373" r:id="rId18"/>
    <p:sldId id="374" r:id="rId19"/>
    <p:sldId id="375" r:id="rId20"/>
    <p:sldId id="376" r:id="rId21"/>
    <p:sldId id="377" r:id="rId22"/>
    <p:sldId id="378" r:id="rId23"/>
    <p:sldId id="379" r:id="rId24"/>
    <p:sldId id="380" r:id="rId25"/>
    <p:sldId id="381" r:id="rId26"/>
    <p:sldId id="311" r:id="rId27"/>
  </p:sldIdLst>
  <p:sldSz cx="9144000" cy="6858000" type="screen4x3"/>
  <p:notesSz cx="10234613" cy="70993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CE6F2"/>
    <a:srgbClr val="F2DCDB"/>
    <a:srgbClr val="FFFFFF"/>
    <a:srgbClr val="000000"/>
    <a:srgbClr val="92D050"/>
    <a:srgbClr val="385D8A"/>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1297" autoAdjust="0"/>
  </p:normalViewPr>
  <p:slideViewPr>
    <p:cSldViewPr>
      <p:cViewPr varScale="1">
        <p:scale>
          <a:sx n="67" d="100"/>
          <a:sy n="67" d="100"/>
        </p:scale>
        <p:origin x="-56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1782" y="-96"/>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noFill/>
        <a:ln w="9525">
          <a:noFill/>
        </a:ln>
      </c:spPr>
    </c:floor>
    <c:sideWall>
      <c:thickness val="0"/>
      <c:spPr>
        <a:noFill/>
        <a:ln w="25400">
          <a:noFill/>
        </a:ln>
      </c:spPr>
    </c:sideWall>
    <c:backWall>
      <c:thickness val="0"/>
      <c:spPr>
        <a:noFill/>
        <a:ln w="25400">
          <a:noFill/>
        </a:ln>
      </c:spPr>
    </c:backWall>
    <c:plotArea>
      <c:layout>
        <c:manualLayout>
          <c:layoutTarget val="inner"/>
          <c:xMode val="edge"/>
          <c:yMode val="edge"/>
          <c:x val="5.3022637795275593E-2"/>
          <c:y val="6.5585875984251973E-2"/>
          <c:w val="0.55326328740157482"/>
          <c:h val="0.8253464566929134"/>
        </c:manualLayout>
      </c:layout>
      <c:bar3DChart>
        <c:barDir val="col"/>
        <c:grouping val="stacked"/>
        <c:varyColors val="0"/>
        <c:ser>
          <c:idx val="0"/>
          <c:order val="0"/>
          <c:tx>
            <c:strRef>
              <c:f>Sheet1!$B$1</c:f>
              <c:strCache>
                <c:ptCount val="1"/>
                <c:pt idx="0">
                  <c:v>Hardware</c:v>
                </c:pt>
              </c:strCache>
            </c:strRef>
          </c:tx>
          <c:invertIfNegative val="0"/>
          <c:cat>
            <c:strRef>
              <c:f>Sheet1!$A$2</c:f>
              <c:strCache>
                <c:ptCount val="1"/>
                <c:pt idx="0">
                  <c:v>System</c:v>
                </c:pt>
              </c:strCache>
            </c:strRef>
          </c:cat>
          <c:val>
            <c:numRef>
              <c:f>Sheet1!$B$2</c:f>
              <c:numCache>
                <c:formatCode>General</c:formatCode>
                <c:ptCount val="1"/>
                <c:pt idx="0">
                  <c:v>10</c:v>
                </c:pt>
              </c:numCache>
            </c:numRef>
          </c:val>
        </c:ser>
        <c:ser>
          <c:idx val="1"/>
          <c:order val="1"/>
          <c:tx>
            <c:strRef>
              <c:f>Sheet1!$C$1</c:f>
              <c:strCache>
                <c:ptCount val="1"/>
                <c:pt idx="0">
                  <c:v>Operating System</c:v>
                </c:pt>
              </c:strCache>
            </c:strRef>
          </c:tx>
          <c:invertIfNegative val="0"/>
          <c:cat>
            <c:strRef>
              <c:f>Sheet1!$A$2</c:f>
              <c:strCache>
                <c:ptCount val="1"/>
                <c:pt idx="0">
                  <c:v>System</c:v>
                </c:pt>
              </c:strCache>
            </c:strRef>
          </c:cat>
          <c:val>
            <c:numRef>
              <c:f>Sheet1!$C$2</c:f>
              <c:numCache>
                <c:formatCode>General</c:formatCode>
                <c:ptCount val="1"/>
                <c:pt idx="0">
                  <c:v>10</c:v>
                </c:pt>
              </c:numCache>
            </c:numRef>
          </c:val>
        </c:ser>
        <c:ser>
          <c:idx val="2"/>
          <c:order val="2"/>
          <c:tx>
            <c:strRef>
              <c:f>Sheet1!$D$1</c:f>
              <c:strCache>
                <c:ptCount val="1"/>
                <c:pt idx="0">
                  <c:v>Applications</c:v>
                </c:pt>
              </c:strCache>
            </c:strRef>
          </c:tx>
          <c:invertIfNegative val="0"/>
          <c:cat>
            <c:strRef>
              <c:f>Sheet1!$A$2</c:f>
              <c:strCache>
                <c:ptCount val="1"/>
                <c:pt idx="0">
                  <c:v>System</c:v>
                </c:pt>
              </c:strCache>
            </c:strRef>
          </c:cat>
          <c:val>
            <c:numRef>
              <c:f>Sheet1!$D$2</c:f>
              <c:numCache>
                <c:formatCode>General</c:formatCode>
                <c:ptCount val="1"/>
                <c:pt idx="0">
                  <c:v>10</c:v>
                </c:pt>
              </c:numCache>
            </c:numRef>
          </c:val>
        </c:ser>
        <c:dLbls>
          <c:showLegendKey val="0"/>
          <c:showVal val="0"/>
          <c:showCatName val="0"/>
          <c:showSerName val="0"/>
          <c:showPercent val="0"/>
          <c:showBubbleSize val="0"/>
        </c:dLbls>
        <c:gapWidth val="150"/>
        <c:shape val="cone"/>
        <c:axId val="83100032"/>
        <c:axId val="83101568"/>
        <c:axId val="0"/>
      </c:bar3DChart>
      <c:catAx>
        <c:axId val="83100032"/>
        <c:scaling>
          <c:orientation val="minMax"/>
        </c:scaling>
        <c:delete val="1"/>
        <c:axPos val="b"/>
        <c:majorTickMark val="out"/>
        <c:minorTickMark val="none"/>
        <c:tickLblPos val="nextTo"/>
        <c:crossAx val="83101568"/>
        <c:crosses val="autoZero"/>
        <c:auto val="1"/>
        <c:lblAlgn val="ctr"/>
        <c:lblOffset val="100"/>
        <c:noMultiLvlLbl val="0"/>
      </c:catAx>
      <c:valAx>
        <c:axId val="83101568"/>
        <c:scaling>
          <c:orientation val="minMax"/>
        </c:scaling>
        <c:delete val="1"/>
        <c:axPos val="l"/>
        <c:numFmt formatCode="General" sourceLinked="1"/>
        <c:majorTickMark val="out"/>
        <c:minorTickMark val="none"/>
        <c:tickLblPos val="nextTo"/>
        <c:crossAx val="83100032"/>
        <c:crosses val="autoZero"/>
        <c:crossBetween val="between"/>
      </c:valAx>
      <c:spPr>
        <a:noFill/>
        <a:ln w="25400">
          <a:noFill/>
        </a:ln>
      </c:spPr>
    </c:plotArea>
    <c:legend>
      <c:legendPos val="r"/>
      <c:layout>
        <c:manualLayout>
          <c:xMode val="edge"/>
          <c:yMode val="edge"/>
          <c:x val="0.44423997240269286"/>
          <c:y val="0.2176832405095086"/>
          <c:w val="0.17980763575289022"/>
          <c:h val="0.56463321708215997"/>
        </c:manualLayout>
      </c:layout>
      <c:overlay val="0"/>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069553" y="6669794"/>
            <a:ext cx="2176104" cy="429506"/>
          </a:xfrm>
          <a:prstGeom prst="rect">
            <a:avLst/>
          </a:prstGeom>
        </p:spPr>
        <p:txBody>
          <a:bodyPr vert="horz" lIns="95070" tIns="47535" rIns="95070" bIns="47535" rtlCol="0" anchor="b"/>
          <a:lstStyle>
            <a:lvl1pPr algn="r">
              <a:defRPr sz="1200"/>
            </a:lvl1pPr>
          </a:lstStyle>
          <a:p>
            <a:pPr algn="ctr"/>
            <a:r>
              <a:rPr lang="fr-FR" b="1" i="1" dirty="0" smtClean="0">
                <a:effectLst>
                  <a:outerShdw blurRad="38100" dist="38100" dir="2700000" algn="tl">
                    <a:srgbClr val="000000">
                      <a:alpha val="43137"/>
                    </a:srgbClr>
                  </a:outerShdw>
                </a:effectLst>
              </a:rPr>
              <a:t>Chaîne de Compilation</a:t>
            </a:r>
          </a:p>
          <a:p>
            <a:pPr algn="ctr"/>
            <a:r>
              <a:rPr lang="fr-FR" b="1" i="1" dirty="0" smtClean="0">
                <a:effectLst>
                  <a:outerShdw blurRad="38100" dist="38100" dir="2700000" algn="tl">
                    <a:srgbClr val="000000">
                      <a:alpha val="43137"/>
                    </a:srgbClr>
                  </a:outerShdw>
                </a:effectLst>
              </a:rPr>
              <a:t>- </a:t>
            </a:r>
            <a:fld id="{DE9D355A-C30C-47E8-BA10-FB8524B9ADCB}" type="slidenum">
              <a:rPr lang="fr-FR" b="1" i="1" smtClean="0">
                <a:effectLst>
                  <a:outerShdw blurRad="38100" dist="38100" dir="2700000" algn="tl">
                    <a:srgbClr val="000000">
                      <a:alpha val="43137"/>
                    </a:srgbClr>
                  </a:outerShdw>
                </a:effectLst>
              </a:rPr>
              <a:pPr algn="ctr"/>
              <a:t>‹#›</a:t>
            </a:fld>
            <a:r>
              <a:rPr lang="fr-FR" b="1" i="1" dirty="0" smtClean="0">
                <a:effectLst>
                  <a:outerShdw blurRad="38100" dist="38100" dir="2700000" algn="tl">
                    <a:srgbClr val="000000">
                      <a:alpha val="43137"/>
                    </a:srgbClr>
                  </a:outerShdw>
                </a:effectLst>
              </a:rPr>
              <a:t> -</a:t>
            </a:r>
            <a:endParaRPr lang="fr-FR" b="1" i="1" dirty="0">
              <a:effectLst>
                <a:outerShdw blurRad="38100" dist="38100" dir="2700000" algn="tl">
                  <a:srgbClr val="000000">
                    <a:alpha val="43137"/>
                  </a:srgbClr>
                </a:outerShdw>
              </a:effectLst>
            </a:endParaRPr>
          </a:p>
        </p:txBody>
      </p:sp>
      <p:sp>
        <p:nvSpPr>
          <p:cNvPr id="6" name="Espace réservé de l'en-tête 1"/>
          <p:cNvSpPr>
            <a:spLocks noGrp="1"/>
          </p:cNvSpPr>
          <p:nvPr>
            <p:ph type="hdr" sz="quarter"/>
          </p:nvPr>
        </p:nvSpPr>
        <p:spPr>
          <a:xfrm>
            <a:off x="968075" y="168446"/>
            <a:ext cx="7835876" cy="389475"/>
          </a:xfrm>
          <a:prstGeom prst="rect">
            <a:avLst/>
          </a:prstGeom>
        </p:spPr>
        <p:txBody>
          <a:bodyPr vert="horz" lIns="112437" tIns="56218" rIns="112437" bIns="56218" rtlCol="0"/>
          <a:lstStyle>
            <a:lvl1pPr algn="ctr" fontAlgn="auto">
              <a:spcBef>
                <a:spcPts val="0"/>
              </a:spcBef>
              <a:spcAft>
                <a:spcPts val="0"/>
              </a:spcAft>
              <a:defRPr sz="1500" b="0" i="1">
                <a:effectLst>
                  <a:outerShdw blurRad="38100" dist="38100" dir="2700000" algn="tl">
                    <a:srgbClr val="000000">
                      <a:alpha val="43137"/>
                    </a:srgbClr>
                  </a:outerShdw>
                </a:effectLst>
                <a:latin typeface="+mj-lt"/>
                <a:cs typeface="Times New Roman" pitchFamily="18" charset="0"/>
              </a:defRPr>
            </a:lvl1pPr>
          </a:lstStyle>
          <a:p>
            <a:pPr algn="l">
              <a:defRPr/>
            </a:pPr>
            <a:r>
              <a:rPr lang="fr-FR" sz="2100" b="1" dirty="0">
                <a:solidFill>
                  <a:schemeClr val="accent1">
                    <a:lumMod val="60000"/>
                    <a:lumOff val="40000"/>
                  </a:schemeClr>
                </a:solidFill>
              </a:rPr>
              <a:t>Architecture et technologie des ordinateurs</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86" y="534092"/>
            <a:ext cx="8948179" cy="4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5" descr="logo-ensicaen-couleur.png"/>
          <p:cNvPicPr>
            <a:picLocks noChangeAspect="1"/>
          </p:cNvPicPr>
          <p:nvPr/>
        </p:nvPicPr>
        <p:blipFill>
          <a:blip r:embed="rId3" cstate="print"/>
          <a:srcRect/>
          <a:stretch>
            <a:fillRect/>
          </a:stretch>
        </p:blipFill>
        <p:spPr bwMode="auto">
          <a:xfrm>
            <a:off x="9242662" y="118343"/>
            <a:ext cx="644772" cy="29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2744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5070" tIns="47535" rIns="95070" bIns="47535" rtlCol="0"/>
          <a:lstStyle>
            <a:lvl1pPr algn="l">
              <a:defRPr sz="1200"/>
            </a:lvl1pPr>
          </a:lstStyle>
          <a:p>
            <a:endParaRPr lang="fr-FR"/>
          </a:p>
        </p:txBody>
      </p:sp>
      <p:sp>
        <p:nvSpPr>
          <p:cNvPr id="3" name="Date Placeholder 2"/>
          <p:cNvSpPr>
            <a:spLocks noGrp="1"/>
          </p:cNvSpPr>
          <p:nvPr>
            <p:ph type="dt" idx="1"/>
          </p:nvPr>
        </p:nvSpPr>
        <p:spPr>
          <a:xfrm>
            <a:off x="5797245" y="0"/>
            <a:ext cx="4434999" cy="354965"/>
          </a:xfrm>
          <a:prstGeom prst="rect">
            <a:avLst/>
          </a:prstGeom>
        </p:spPr>
        <p:txBody>
          <a:bodyPr vert="horz" lIns="95070" tIns="47535" rIns="95070" bIns="47535" rtlCol="0"/>
          <a:lstStyle>
            <a:lvl1pPr algn="r">
              <a:defRPr sz="1200"/>
            </a:lvl1pPr>
          </a:lstStyle>
          <a:p>
            <a:fld id="{A6345C60-D3AB-43B6-BBF1-C32D554AF3CF}" type="datetimeFigureOut">
              <a:rPr lang="fr-FR" smtClean="0"/>
              <a:t>25/05/2016</a:t>
            </a:fld>
            <a:endParaRPr lang="fr-FR"/>
          </a:p>
        </p:txBody>
      </p:sp>
      <p:sp>
        <p:nvSpPr>
          <p:cNvPr id="4" name="Slide Image Placeholder 3"/>
          <p:cNvSpPr>
            <a:spLocks noGrp="1" noRot="1" noChangeAspect="1"/>
          </p:cNvSpPr>
          <p:nvPr>
            <p:ph type="sldImg" idx="2"/>
          </p:nvPr>
        </p:nvSpPr>
        <p:spPr>
          <a:xfrm>
            <a:off x="3341688" y="531813"/>
            <a:ext cx="3551237" cy="2663825"/>
          </a:xfrm>
          <a:prstGeom prst="rect">
            <a:avLst/>
          </a:prstGeom>
          <a:noFill/>
          <a:ln w="12700">
            <a:solidFill>
              <a:prstClr val="black"/>
            </a:solidFill>
          </a:ln>
        </p:spPr>
        <p:txBody>
          <a:bodyPr vert="horz" lIns="95070" tIns="47535" rIns="95070" bIns="47535" rtlCol="0" anchor="ctr"/>
          <a:lstStyle/>
          <a:p>
            <a:endParaRPr lang="fr-FR"/>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5070" tIns="47535" rIns="95070" bIns="4753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6743104"/>
            <a:ext cx="4434999" cy="354965"/>
          </a:xfrm>
          <a:prstGeom prst="rect">
            <a:avLst/>
          </a:prstGeom>
        </p:spPr>
        <p:txBody>
          <a:bodyPr vert="horz" lIns="95070" tIns="47535" rIns="95070" bIns="47535" rtlCol="0" anchor="b"/>
          <a:lstStyle>
            <a:lvl1pPr algn="l">
              <a:defRPr sz="1200"/>
            </a:lvl1pPr>
          </a:lstStyle>
          <a:p>
            <a:endParaRPr lang="fr-FR"/>
          </a:p>
        </p:txBody>
      </p:sp>
      <p:sp>
        <p:nvSpPr>
          <p:cNvPr id="7" name="Slide Number Placeholder 6"/>
          <p:cNvSpPr>
            <a:spLocks noGrp="1"/>
          </p:cNvSpPr>
          <p:nvPr>
            <p:ph type="sldNum" sz="quarter" idx="5"/>
          </p:nvPr>
        </p:nvSpPr>
        <p:spPr>
          <a:xfrm>
            <a:off x="5797245" y="6743104"/>
            <a:ext cx="4434999" cy="354965"/>
          </a:xfrm>
          <a:prstGeom prst="rect">
            <a:avLst/>
          </a:prstGeom>
        </p:spPr>
        <p:txBody>
          <a:bodyPr vert="horz" lIns="95070" tIns="47535" rIns="95070" bIns="47535" rtlCol="0" anchor="b"/>
          <a:lstStyle>
            <a:lvl1pPr algn="r">
              <a:defRPr sz="1200"/>
            </a:lvl1pPr>
          </a:lstStyle>
          <a:p>
            <a:fld id="{D95D36FF-BDF5-49A8-BCA1-FBFB7AB8C877}" type="slidenum">
              <a:rPr lang="fr-FR" smtClean="0"/>
              <a:t>‹#›</a:t>
            </a:fld>
            <a:endParaRPr lang="fr-FR"/>
          </a:p>
        </p:txBody>
      </p:sp>
    </p:spTree>
    <p:extLst>
      <p:ext uri="{BB962C8B-B14F-4D97-AF65-F5344CB8AC3E}">
        <p14:creationId xmlns:p14="http://schemas.microsoft.com/office/powerpoint/2010/main" val="31548098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19</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20</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21</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22</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26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3</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4</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5</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6</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7</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8</a:t>
            </a:fld>
            <a:endParaRPr lang="fr-FR"/>
          </a:p>
        </p:txBody>
      </p:sp>
    </p:spTree>
    <p:extLst>
      <p:ext uri="{BB962C8B-B14F-4D97-AF65-F5344CB8AC3E}">
        <p14:creationId xmlns:p14="http://schemas.microsoft.com/office/powerpoint/2010/main" val="1155373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D95D36FF-BDF5-49A8-BCA1-FBFB7AB8C877}" type="slidenum">
              <a:rPr lang="fr-FR" smtClean="0"/>
              <a:t>9</a:t>
            </a:fld>
            <a:endParaRPr lang="fr-FR"/>
          </a:p>
        </p:txBody>
      </p:sp>
    </p:spTree>
    <p:extLst>
      <p:ext uri="{BB962C8B-B14F-4D97-AF65-F5344CB8AC3E}">
        <p14:creationId xmlns:p14="http://schemas.microsoft.com/office/powerpoint/2010/main" val="11553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AFD98D97-3364-47CF-B099-8073A60EEA73}" type="datetime1">
              <a:rPr lang="fr-FR" smtClean="0"/>
              <a:t>25/05/2016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412125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7C09391-45F9-4157-9792-E5F18634C7B0}" type="datetime1">
              <a:rPr lang="fr-FR" smtClean="0"/>
              <a:t>25/05/2016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45049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0265D69B-D675-4A05-8DFB-59C9A1B6DE29}" type="datetime1">
              <a:rPr lang="fr-FR" smtClean="0"/>
              <a:t>25/05/2016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81459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B64D40B-0414-44DB-B697-9732B44C8EB7}" type="datetime1">
              <a:rPr lang="fr-FR" smtClean="0"/>
              <a:t>25/05/2016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0113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39F75-CF80-4F9D-8507-878A36818787}" type="datetime1">
              <a:rPr lang="fr-FR" smtClean="0"/>
              <a:t>25/05/2016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169285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92DF3F16-CF09-4A77-910F-7AE42CB1FA4F}" type="datetime1">
              <a:rPr lang="fr-FR" smtClean="0"/>
              <a:t>25/05/2016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72671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339BE69-68B6-41EE-8250-E8B70F263F72}" type="datetime1">
              <a:rPr lang="fr-FR" smtClean="0"/>
              <a:t>25/05/2016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36511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2D619F38-C17A-4DC4-80BE-E93DE411BE68}" type="datetime1">
              <a:rPr lang="fr-FR" smtClean="0"/>
              <a:t>25/05/2016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6801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2419B-1371-4249-AD38-371CDB446DFD}" type="datetime1">
              <a:rPr lang="fr-FR" smtClean="0"/>
              <a:t>25/05/2016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97266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735B3-E621-46A4-A49A-1067AAE29846}" type="datetime1">
              <a:rPr lang="fr-FR" smtClean="0"/>
              <a:t>25/05/2016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3817634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EA48A-47F7-4B5A-9F01-B5EC7D58C766}" type="datetime1">
              <a:rPr lang="fr-FR" smtClean="0"/>
              <a:t>25/05/2016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6F9A8F-BF42-49C4-B13D-A9E60ACFB25C}" type="slidenum">
              <a:rPr lang="fr-FR" smtClean="0"/>
              <a:t>‹#›</a:t>
            </a:fld>
            <a:endParaRPr lang="fr-FR"/>
          </a:p>
        </p:txBody>
      </p:sp>
    </p:spTree>
    <p:extLst>
      <p:ext uri="{BB962C8B-B14F-4D97-AF65-F5344CB8AC3E}">
        <p14:creationId xmlns:p14="http://schemas.microsoft.com/office/powerpoint/2010/main" val="206379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D85CD-7E21-4A7D-B3C5-0B8AF2DBEF68}" type="datetime1">
              <a:rPr lang="fr-FR" smtClean="0"/>
              <a:t>25/05/2016</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F9A8F-BF42-49C4-B13D-A9E60ACFB25C}" type="slidenum">
              <a:rPr lang="fr-FR" smtClean="0"/>
              <a:t>‹#›</a:t>
            </a:fld>
            <a:endParaRPr lang="fr-FR"/>
          </a:p>
        </p:txBody>
      </p:sp>
    </p:spTree>
    <p:extLst>
      <p:ext uri="{BB962C8B-B14F-4D97-AF65-F5344CB8AC3E}">
        <p14:creationId xmlns:p14="http://schemas.microsoft.com/office/powerpoint/2010/main" val="85872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bmp"/><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bmp"/><Relationship Id="rId4" Type="http://schemas.openxmlformats.org/officeDocument/2006/relationships/image" Target="../media/image18.bmp"/></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bmp"/><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b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bmp"/><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bmp"/></Relationships>
</file>

<file path=ppt/slides/_rels/slide24.xml.rels><?xml version="1.0" encoding="UTF-8" standalone="yes"?>
<Relationships xmlns="http://schemas.openxmlformats.org/package/2006/relationships"><Relationship Id="rId3" Type="http://schemas.openxmlformats.org/officeDocument/2006/relationships/image" Target="../media/image20.bmp"/><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bmp"/></Relationships>
</file>

<file path=ppt/slides/_rels/slide25.xml.rels><?xml version="1.0" encoding="UTF-8" standalone="yes"?>
<Relationships xmlns="http://schemas.openxmlformats.org/package/2006/relationships"><Relationship Id="rId3" Type="http://schemas.openxmlformats.org/officeDocument/2006/relationships/image" Target="../media/image20.bmp"/><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bmp"/></Relationships>
</file>

<file path=ppt/slides/_rels/slide26.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gcc.gnu.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b="1" i="1" dirty="0" smtClean="0">
                <a:solidFill>
                  <a:srgbClr val="FFFFCC"/>
                </a:solidFill>
                <a:effectLst>
                  <a:outerShdw blurRad="38100" dist="38100" dir="2700000" algn="tl">
                    <a:srgbClr val="000000">
                      <a:alpha val="43137"/>
                    </a:srgbClr>
                  </a:outerShdw>
                </a:effectLst>
                <a:latin typeface="+mn-lt"/>
              </a:rPr>
              <a:t>APPLICATION BINARY INTERFACE</a:t>
            </a:r>
            <a:endParaRPr lang="fr-FR"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5" name="Slide Number Placeholder 5"/>
          <p:cNvSpPr txBox="1">
            <a:spLocks/>
          </p:cNvSpPr>
          <p:nvPr/>
        </p:nvSpPr>
        <p:spPr>
          <a:xfrm>
            <a:off x="6300192" y="6525343"/>
            <a:ext cx="2843808" cy="332469"/>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1600" b="1" i="1" dirty="0" smtClean="0">
                <a:solidFill>
                  <a:srgbClr val="FFFFCC"/>
                </a:solidFill>
              </a:rPr>
              <a:t>Hugo </a:t>
            </a:r>
            <a:r>
              <a:rPr lang="fr-FR" sz="1600" b="1" i="1" dirty="0" err="1" smtClean="0">
                <a:solidFill>
                  <a:srgbClr val="FFFFCC"/>
                </a:solidFill>
              </a:rPr>
              <a:t>Descoubes</a:t>
            </a:r>
            <a:r>
              <a:rPr lang="fr-FR" sz="1600" b="1" i="1" dirty="0">
                <a:solidFill>
                  <a:srgbClr val="FFFFCC"/>
                </a:solidFill>
              </a:rPr>
              <a:t> </a:t>
            </a:r>
            <a:r>
              <a:rPr lang="fr-FR" b="1" i="1" dirty="0" smtClean="0">
                <a:solidFill>
                  <a:schemeClr val="accent1">
                    <a:lumMod val="20000"/>
                    <a:lumOff val="80000"/>
                  </a:schemeClr>
                </a:solidFill>
              </a:rPr>
              <a:t>- Novembre </a:t>
            </a:r>
            <a:r>
              <a:rPr lang="fr-FR" b="1" i="1" dirty="0">
                <a:solidFill>
                  <a:schemeClr val="accent1">
                    <a:lumMod val="20000"/>
                    <a:lumOff val="80000"/>
                  </a:schemeClr>
                </a:solidFill>
              </a:rPr>
              <a:t>2013</a:t>
            </a: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8470" y="4581128"/>
            <a:ext cx="8995529" cy="584775"/>
          </a:xfrm>
          <a:prstGeom prst="rect">
            <a:avLst/>
          </a:prstGeom>
        </p:spPr>
        <p:txBody>
          <a:bodyPr wrap="square">
            <a:spAutoFit/>
          </a:bodyPr>
          <a:lstStyle/>
          <a:p>
            <a:r>
              <a:rPr lang="fr-FR" sz="3200" b="1" i="1" dirty="0" smtClean="0">
                <a:solidFill>
                  <a:schemeClr val="accent1">
                    <a:lumMod val="20000"/>
                    <a:lumOff val="80000"/>
                  </a:schemeClr>
                </a:solidFill>
                <a:effectLst>
                  <a:outerShdw blurRad="38100" dist="38100" dir="2700000" algn="tl">
                    <a:srgbClr val="000000">
                      <a:alpha val="43137"/>
                    </a:srgbClr>
                  </a:outerShdw>
                </a:effectLst>
              </a:rPr>
              <a:t>Architecture et Technologie des Ordinateurs</a:t>
            </a:r>
            <a:endParaRPr lang="fr-FR" sz="3200" dirty="0"/>
          </a:p>
        </p:txBody>
      </p:sp>
    </p:spTree>
    <p:extLst>
      <p:ext uri="{BB962C8B-B14F-4D97-AF65-F5344CB8AC3E}">
        <p14:creationId xmlns:p14="http://schemas.microsoft.com/office/powerpoint/2010/main" val="219079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ounded Rectangle 10"/>
          <p:cNvSpPr/>
          <p:nvPr/>
        </p:nvSpPr>
        <p:spPr>
          <a:xfrm>
            <a:off x="841961" y="2276872"/>
            <a:ext cx="4394745" cy="3710349"/>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ounded Rectangle 13"/>
          <p:cNvSpPr/>
          <p:nvPr/>
        </p:nvSpPr>
        <p:spPr>
          <a:xfrm>
            <a:off x="1002778" y="5424801"/>
            <a:ext cx="4073107" cy="401414"/>
          </a:xfrm>
          <a:prstGeom prst="roundRect">
            <a:avLst>
              <a:gd name="adj" fmla="val 11586"/>
            </a:avLst>
          </a:prstGeom>
          <a:solidFill>
            <a:srgbClr val="DCE6F2">
              <a:alpha val="10980"/>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Straight Arrow Connector 14"/>
          <p:cNvCxnSpPr/>
          <p:nvPr/>
        </p:nvCxnSpPr>
        <p:spPr>
          <a:xfrm flipH="1">
            <a:off x="1922986" y="484340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002777" y="281911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002778" y="281911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20" name="Rounded Rectangle 19"/>
          <p:cNvSpPr/>
          <p:nvPr/>
        </p:nvSpPr>
        <p:spPr>
          <a:xfrm>
            <a:off x="1002778" y="338656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Straight Arrow Connector 20"/>
          <p:cNvCxnSpPr>
            <a:stCxn id="46" idx="2"/>
            <a:endCxn id="18" idx="0"/>
          </p:cNvCxnSpPr>
          <p:nvPr/>
        </p:nvCxnSpPr>
        <p:spPr>
          <a:xfrm>
            <a:off x="1955663" y="2156545"/>
            <a:ext cx="8235"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63898" y="319583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0729"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0503"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02778" y="446668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61"/>
          <p:cNvSpPr txBox="1"/>
          <p:nvPr/>
        </p:nvSpPr>
        <p:spPr>
          <a:xfrm>
            <a:off x="1002779" y="446668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37" name="Straight Arrow Connector 36"/>
          <p:cNvCxnSpPr/>
          <p:nvPr/>
        </p:nvCxnSpPr>
        <p:spPr>
          <a:xfrm>
            <a:off x="1930823" y="427595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1139531" y="386591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ounded Rectangle 40"/>
          <p:cNvSpPr/>
          <p:nvPr/>
        </p:nvSpPr>
        <p:spPr>
          <a:xfrm>
            <a:off x="1139532" y="344659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61"/>
          <p:cNvSpPr txBox="1"/>
          <p:nvPr/>
        </p:nvSpPr>
        <p:spPr>
          <a:xfrm>
            <a:off x="1139530" y="344659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1349" y="6401000"/>
            <a:ext cx="473422" cy="473422"/>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5595" y="1676409"/>
            <a:ext cx="480136" cy="480136"/>
          </a:xfrm>
          <a:prstGeom prst="rect">
            <a:avLst/>
          </a:prstGeom>
        </p:spPr>
      </p:pic>
      <p:sp>
        <p:nvSpPr>
          <p:cNvPr id="47" name="ZoneTexte 61"/>
          <p:cNvSpPr txBox="1"/>
          <p:nvPr/>
        </p:nvSpPr>
        <p:spPr>
          <a:xfrm>
            <a:off x="1547268" y="137846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main.c</a:t>
            </a:r>
            <a:endParaRPr lang="fr-FR" sz="1400" i="1" dirty="0" smtClean="0">
              <a:solidFill>
                <a:schemeClr val="accent1">
                  <a:lumMod val="75000"/>
                </a:schemeClr>
              </a:solidFill>
            </a:endParaRP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435" y="2208360"/>
            <a:ext cx="480136" cy="480136"/>
          </a:xfrm>
          <a:prstGeom prst="rect">
            <a:avLst/>
          </a:prstGeom>
        </p:spPr>
      </p:pic>
      <p:sp>
        <p:nvSpPr>
          <p:cNvPr id="50" name="ZoneTexte 61"/>
          <p:cNvSpPr txBox="1"/>
          <p:nvPr/>
        </p:nvSpPr>
        <p:spPr>
          <a:xfrm>
            <a:off x="215859" y="18931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hello.h</a:t>
            </a:r>
            <a:endParaRPr lang="fr-FR" sz="1400" i="1" dirty="0" smtClean="0">
              <a:solidFill>
                <a:schemeClr val="accent1">
                  <a:lumMod val="75000"/>
                </a:schemeClr>
              </a:solidFill>
            </a:endParaRPr>
          </a:p>
        </p:txBody>
      </p:sp>
      <p:sp>
        <p:nvSpPr>
          <p:cNvPr id="51" name="ZoneTexte 61"/>
          <p:cNvSpPr txBox="1"/>
          <p:nvPr/>
        </p:nvSpPr>
        <p:spPr>
          <a:xfrm>
            <a:off x="2007372" y="313361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main.i</a:t>
            </a:r>
            <a:endParaRPr lang="fr-FR" sz="1400" i="1" dirty="0" smtClean="0">
              <a:solidFill>
                <a:schemeClr val="accent1">
                  <a:lumMod val="75000"/>
                </a:schemeClr>
              </a:solidFill>
            </a:endParaRPr>
          </a:p>
        </p:txBody>
      </p:sp>
      <p:sp>
        <p:nvSpPr>
          <p:cNvPr id="52" name="ZoneTexte 61"/>
          <p:cNvSpPr txBox="1"/>
          <p:nvPr/>
        </p:nvSpPr>
        <p:spPr>
          <a:xfrm>
            <a:off x="2007372" y="420005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main.s</a:t>
            </a:r>
            <a:endParaRPr lang="fr-FR" sz="1400" i="1" dirty="0" smtClean="0">
              <a:solidFill>
                <a:schemeClr val="accent1">
                  <a:lumMod val="75000"/>
                </a:schemeClr>
              </a:solidFill>
            </a:endParaRPr>
          </a:p>
        </p:txBody>
      </p:sp>
      <p:sp>
        <p:nvSpPr>
          <p:cNvPr id="53" name="ZoneTexte 61"/>
          <p:cNvSpPr txBox="1"/>
          <p:nvPr/>
        </p:nvSpPr>
        <p:spPr>
          <a:xfrm>
            <a:off x="2007372" y="506272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main.o</a:t>
            </a:r>
            <a:endParaRPr lang="fr-FR" sz="1400" i="1" dirty="0" smtClean="0">
              <a:solidFill>
                <a:schemeClr val="accent1">
                  <a:lumMod val="75000"/>
                </a:schemeClr>
              </a:solidFill>
            </a:endParaRPr>
          </a:p>
        </p:txBody>
      </p:sp>
      <p:sp>
        <p:nvSpPr>
          <p:cNvPr id="54" name="ZoneTexte 61"/>
          <p:cNvSpPr txBox="1"/>
          <p:nvPr/>
        </p:nvSpPr>
        <p:spPr>
          <a:xfrm>
            <a:off x="1002779" y="5449496"/>
            <a:ext cx="407310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Linker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55" name="Straight Arrow Connector 54"/>
          <p:cNvCxnSpPr>
            <a:endCxn id="14" idx="1"/>
          </p:cNvCxnSpPr>
          <p:nvPr/>
        </p:nvCxnSpPr>
        <p:spPr>
          <a:xfrm>
            <a:off x="424455" y="5623881"/>
            <a:ext cx="578323" cy="162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61"/>
          <p:cNvSpPr txBox="1"/>
          <p:nvPr/>
        </p:nvSpPr>
        <p:spPr>
          <a:xfrm>
            <a:off x="-103100" y="4575677"/>
            <a:ext cx="104824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staticLib.a</a:t>
            </a:r>
            <a:endParaRPr lang="fr-FR" sz="1400" i="1" dirty="0" smtClean="0">
              <a:solidFill>
                <a:schemeClr val="accent1">
                  <a:lumMod val="75000"/>
                </a:schemeClr>
              </a:solidFill>
            </a:endParaRPr>
          </a:p>
        </p:txBody>
      </p:sp>
      <p:cxnSp>
        <p:nvCxnSpPr>
          <p:cNvPr id="59" name="Straight Connector 58"/>
          <p:cNvCxnSpPr/>
          <p:nvPr/>
        </p:nvCxnSpPr>
        <p:spPr>
          <a:xfrm>
            <a:off x="424455" y="5358009"/>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024788" y="5826215"/>
            <a:ext cx="0" cy="3220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ZoneTexte 61"/>
          <p:cNvSpPr txBox="1"/>
          <p:nvPr/>
        </p:nvSpPr>
        <p:spPr>
          <a:xfrm>
            <a:off x="2007372" y="6085836"/>
            <a:ext cx="269179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project.out</a:t>
            </a:r>
            <a:r>
              <a:rPr lang="fr-FR" sz="1400" i="1" dirty="0" smtClean="0">
                <a:solidFill>
                  <a:schemeClr val="accent1">
                    <a:lumMod val="75000"/>
                  </a:schemeClr>
                </a:solidFill>
              </a:rPr>
              <a:t> (ou autre extension)</a:t>
            </a: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859" y="4884587"/>
            <a:ext cx="473422" cy="473422"/>
          </a:xfrm>
          <a:prstGeom prst="rect">
            <a:avLst/>
          </a:prstGeom>
        </p:spPr>
      </p:pic>
      <p:sp>
        <p:nvSpPr>
          <p:cNvPr id="87" name="Rounded Rectangle 86"/>
          <p:cNvSpPr/>
          <p:nvPr/>
        </p:nvSpPr>
        <p:spPr>
          <a:xfrm>
            <a:off x="3153645" y="280782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61"/>
          <p:cNvSpPr txBox="1"/>
          <p:nvPr/>
        </p:nvSpPr>
        <p:spPr>
          <a:xfrm>
            <a:off x="3153646" y="280782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89" name="Rounded Rectangle 88"/>
          <p:cNvSpPr/>
          <p:nvPr/>
        </p:nvSpPr>
        <p:spPr>
          <a:xfrm>
            <a:off x="3153646" y="337527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Straight Arrow Connector 89"/>
          <p:cNvCxnSpPr>
            <a:stCxn id="100" idx="2"/>
          </p:cNvCxnSpPr>
          <p:nvPr/>
        </p:nvCxnSpPr>
        <p:spPr>
          <a:xfrm>
            <a:off x="4106531" y="2145255"/>
            <a:ext cx="0"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114766" y="318454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3153646" y="445539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ZoneTexte 61"/>
          <p:cNvSpPr txBox="1"/>
          <p:nvPr/>
        </p:nvSpPr>
        <p:spPr>
          <a:xfrm>
            <a:off x="3153647" y="445539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4" name="Straight Arrow Connector 93"/>
          <p:cNvCxnSpPr/>
          <p:nvPr/>
        </p:nvCxnSpPr>
        <p:spPr>
          <a:xfrm>
            <a:off x="4081691" y="426466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290399" y="385462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ounded Rectangle 96"/>
          <p:cNvSpPr/>
          <p:nvPr/>
        </p:nvSpPr>
        <p:spPr>
          <a:xfrm>
            <a:off x="3290400" y="343530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61"/>
          <p:cNvSpPr txBox="1"/>
          <p:nvPr/>
        </p:nvSpPr>
        <p:spPr>
          <a:xfrm>
            <a:off x="3290398" y="343530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99" name="ZoneTexte 61"/>
          <p:cNvSpPr txBox="1"/>
          <p:nvPr/>
        </p:nvSpPr>
        <p:spPr>
          <a:xfrm rot="16200000">
            <a:off x="4361145" y="3631607"/>
            <a:ext cx="105276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Compiler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63" y="1665119"/>
            <a:ext cx="480136" cy="480136"/>
          </a:xfrm>
          <a:prstGeom prst="rect">
            <a:avLst/>
          </a:prstGeom>
        </p:spPr>
      </p:pic>
      <p:sp>
        <p:nvSpPr>
          <p:cNvPr id="101" name="ZoneTexte 61"/>
          <p:cNvSpPr txBox="1"/>
          <p:nvPr/>
        </p:nvSpPr>
        <p:spPr>
          <a:xfrm>
            <a:off x="3698136" y="136717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hello.c</a:t>
            </a:r>
            <a:endParaRPr lang="fr-FR" sz="1400" i="1" dirty="0" smtClean="0">
              <a:solidFill>
                <a:schemeClr val="accent1">
                  <a:lumMod val="75000"/>
                </a:schemeClr>
              </a:solidFill>
            </a:endParaRPr>
          </a:p>
        </p:txBody>
      </p:sp>
      <p:sp>
        <p:nvSpPr>
          <p:cNvPr id="102" name="ZoneTexte 61"/>
          <p:cNvSpPr txBox="1"/>
          <p:nvPr/>
        </p:nvSpPr>
        <p:spPr>
          <a:xfrm>
            <a:off x="4158240" y="312232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hello.i</a:t>
            </a:r>
            <a:endParaRPr lang="fr-FR" sz="1400" i="1" dirty="0" smtClean="0">
              <a:solidFill>
                <a:schemeClr val="accent1">
                  <a:lumMod val="75000"/>
                </a:schemeClr>
              </a:solidFill>
            </a:endParaRPr>
          </a:p>
        </p:txBody>
      </p:sp>
      <p:sp>
        <p:nvSpPr>
          <p:cNvPr id="103" name="ZoneTexte 61"/>
          <p:cNvSpPr txBox="1"/>
          <p:nvPr/>
        </p:nvSpPr>
        <p:spPr>
          <a:xfrm>
            <a:off x="4158240" y="418876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hello.s</a:t>
            </a:r>
            <a:endParaRPr lang="fr-FR" sz="1400" i="1" dirty="0" smtClean="0">
              <a:solidFill>
                <a:schemeClr val="accent1">
                  <a:lumMod val="75000"/>
                </a:schemeClr>
              </a:solidFill>
            </a:endParaRPr>
          </a:p>
        </p:txBody>
      </p:sp>
      <p:sp>
        <p:nvSpPr>
          <p:cNvPr id="104" name="ZoneTexte 61"/>
          <p:cNvSpPr txBox="1"/>
          <p:nvPr/>
        </p:nvSpPr>
        <p:spPr>
          <a:xfrm>
            <a:off x="4158240" y="505143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hello.o</a:t>
            </a:r>
            <a:endParaRPr lang="fr-FR" sz="1400" i="1" dirty="0" smtClean="0">
              <a:solidFill>
                <a:schemeClr val="accent1">
                  <a:lumMod val="75000"/>
                </a:schemeClr>
              </a:solidFill>
            </a:endParaRPr>
          </a:p>
        </p:txBody>
      </p:sp>
      <p:cxnSp>
        <p:nvCxnSpPr>
          <p:cNvPr id="105" name="Straight Arrow Connector 104"/>
          <p:cNvCxnSpPr/>
          <p:nvPr/>
        </p:nvCxnSpPr>
        <p:spPr>
          <a:xfrm flipH="1">
            <a:off x="4081691" y="483211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9" idx="3"/>
          </p:cNvCxnSpPr>
          <p:nvPr/>
        </p:nvCxnSpPr>
        <p:spPr>
          <a:xfrm flipV="1">
            <a:off x="2925018" y="2992967"/>
            <a:ext cx="200835" cy="1450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7" name="ZoneTexte 61"/>
          <p:cNvSpPr txBox="1"/>
          <p:nvPr/>
        </p:nvSpPr>
        <p:spPr>
          <a:xfrm>
            <a:off x="1139531" y="3865916"/>
            <a:ext cx="1375416"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18" name="ZoneTexte 61"/>
          <p:cNvSpPr txBox="1"/>
          <p:nvPr/>
        </p:nvSpPr>
        <p:spPr>
          <a:xfrm>
            <a:off x="3290588" y="3848228"/>
            <a:ext cx="1375413"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24" name="ZoneTexte 61"/>
          <p:cNvSpPr txBox="1"/>
          <p:nvPr/>
        </p:nvSpPr>
        <p:spPr>
          <a:xfrm>
            <a:off x="838083" y="2260068"/>
            <a:ext cx="64824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gcc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5" name="Title 3"/>
          <p:cNvSpPr txBox="1">
            <a:spLocks/>
          </p:cNvSpPr>
          <p:nvPr/>
        </p:nvSpPr>
        <p:spPr>
          <a:xfrm>
            <a:off x="4522883" y="427784"/>
            <a:ext cx="4621118" cy="6209927"/>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Assembleur </a:t>
            </a:r>
            <a:r>
              <a:rPr lang="fr-FR" sz="2000" b="1" i="1" dirty="0">
                <a:effectLst>
                  <a:outerShdw blurRad="38100" dist="38100" dir="2700000" algn="tl">
                    <a:srgbClr val="000000">
                      <a:alpha val="43137"/>
                    </a:srgbClr>
                  </a:outerShdw>
                </a:effectLst>
              </a:rPr>
              <a:t>: </a:t>
            </a:r>
            <a:r>
              <a:rPr lang="fr-FR" sz="2000" i="1" dirty="0" smtClean="0"/>
              <a:t>Génération code objet relogeable pour </a:t>
            </a:r>
            <a:r>
              <a:rPr lang="fr-FR" sz="2000" i="1" dirty="0"/>
              <a:t>architecture </a:t>
            </a:r>
            <a:r>
              <a:rPr lang="fr-FR" sz="2000" i="1" dirty="0" smtClean="0"/>
              <a:t>cible (code binaire</a:t>
            </a:r>
            <a:r>
              <a:rPr lang="fr-FR" sz="2000" i="1" dirty="0"/>
              <a:t>). </a:t>
            </a:r>
            <a:r>
              <a:rPr lang="fr-FR" sz="2000" i="1" dirty="0" smtClean="0"/>
              <a:t>Référencement par symboles, aucune dépendance avec le modèle mémoire de l’architecture cible.</a:t>
            </a:r>
          </a:p>
          <a:p>
            <a:pPr algn="l"/>
            <a:endParaRPr lang="fr-FR" sz="2000" i="1" dirty="0" smtClean="0"/>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Editeur de liens </a:t>
            </a:r>
            <a:r>
              <a:rPr lang="fr-FR" sz="2000" b="1" i="1" dirty="0">
                <a:effectLst>
                  <a:outerShdw blurRad="38100" dist="38100" dir="2700000" algn="tl">
                    <a:srgbClr val="000000">
                      <a:alpha val="43137"/>
                    </a:srgbClr>
                  </a:outerShdw>
                </a:effectLst>
              </a:rPr>
              <a:t>: </a:t>
            </a:r>
            <a:r>
              <a:rPr lang="fr-FR" sz="2000" i="1" dirty="0" smtClean="0"/>
              <a:t>Liens entre fichiers objets, bibliothèques statiques,  bibliothèques dynamiques chargées à l’exécution. Résolution de la table des symboles et résolution des liens avec le modèle mémoire de l’architecture cible. </a:t>
            </a:r>
            <a:r>
              <a:rPr lang="fr-FR" sz="2000" i="1" dirty="0"/>
              <a:t>Génération </a:t>
            </a:r>
            <a:r>
              <a:rPr lang="fr-FR" sz="2000" i="1" dirty="0" smtClean="0"/>
              <a:t>d’un code binaire exécutable absolu ou relogeable (dépend de l’architecture cible et de la stratégie de chargement du code exécutable)</a:t>
            </a:r>
            <a:endParaRPr lang="fr-FR" sz="2000" i="1" dirty="0">
              <a:latin typeface="+mn-lt"/>
            </a:endParaRPr>
          </a:p>
        </p:txBody>
      </p:sp>
      <p:cxnSp>
        <p:nvCxnSpPr>
          <p:cNvPr id="126" name="Straight Arrow Connector 125"/>
          <p:cNvCxnSpPr/>
          <p:nvPr/>
        </p:nvCxnSpPr>
        <p:spPr>
          <a:xfrm>
            <a:off x="560955"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0729"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417594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fade">
                                      <p:cBhvr>
                                        <p:cTn id="22" dur="500"/>
                                        <p:tgtEl>
                                          <p:spTgt spid="126"/>
                                        </p:tgtEl>
                                      </p:cBhvr>
                                    </p:animEffect>
                                  </p:childTnLst>
                                </p:cTn>
                              </p:par>
                              <p:par>
                                <p:cTn id="23" presetID="10" presetClass="entr" presetSubtype="0"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fade">
                                      <p:cBhvr>
                                        <p:cTn id="25" dur="500"/>
                                        <p:tgtEl>
                                          <p:spTgt spid="127"/>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fade">
                                      <p:cBhvr>
                                        <p:cTn id="49" dur="500"/>
                                        <p:tgtEl>
                                          <p:spTgt spid="1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5">
                                            <p:txEl>
                                              <p:pRg st="0" end="0"/>
                                            </p:txEl>
                                          </p:spTgt>
                                        </p:tgtEl>
                                        <p:attrNameLst>
                                          <p:attrName>style.visibility</p:attrName>
                                        </p:attrNameLst>
                                      </p:cBhvr>
                                      <p:to>
                                        <p:strVal val="visible"/>
                                      </p:to>
                                    </p:set>
                                    <p:animEffect transition="in" filter="fade">
                                      <p:cBhvr>
                                        <p:cTn id="57" dur="500"/>
                                        <p:tgtEl>
                                          <p:spTgt spid="125">
                                            <p:txEl>
                                              <p:pRg st="0" end="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500"/>
                                        <p:tgtEl>
                                          <p:spTgt spid="5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87"/>
                                        </p:tgtEl>
                                        <p:attrNameLst>
                                          <p:attrName>style.visibility</p:attrName>
                                        </p:attrNameLst>
                                      </p:cBhvr>
                                      <p:to>
                                        <p:strVal val="visible"/>
                                      </p:to>
                                    </p:set>
                                    <p:animEffect transition="in" filter="fade">
                                      <p:cBhvr>
                                        <p:cTn id="74" dur="500"/>
                                        <p:tgtEl>
                                          <p:spTgt spid="8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8"/>
                                        </p:tgtEl>
                                        <p:attrNameLst>
                                          <p:attrName>style.visibility</p:attrName>
                                        </p:attrNameLst>
                                      </p:cBhvr>
                                      <p:to>
                                        <p:strVal val="visible"/>
                                      </p:to>
                                    </p:set>
                                    <p:animEffect transition="in" filter="fade">
                                      <p:cBhvr>
                                        <p:cTn id="77" dur="500"/>
                                        <p:tgtEl>
                                          <p:spTgt spid="8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fade">
                                      <p:cBhvr>
                                        <p:cTn id="80" dur="500"/>
                                        <p:tgtEl>
                                          <p:spTgt spid="89"/>
                                        </p:tgtEl>
                                      </p:cBhvr>
                                    </p:animEffect>
                                  </p:childTnLst>
                                </p:cTn>
                              </p:par>
                              <p:par>
                                <p:cTn id="81" presetID="10" presetClass="entr" presetSubtype="0" fill="hold" nodeType="with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500"/>
                                        <p:tgtEl>
                                          <p:spTgt spid="90"/>
                                        </p:tgtEl>
                                      </p:cBhvr>
                                    </p:animEffect>
                                  </p:childTnLst>
                                </p:cTn>
                              </p:par>
                              <p:par>
                                <p:cTn id="84" presetID="10" presetClass="entr" presetSubtype="0" fill="hold" nodeType="withEffect">
                                  <p:stCondLst>
                                    <p:cond delay="0"/>
                                  </p:stCondLst>
                                  <p:childTnLst>
                                    <p:set>
                                      <p:cBhvr>
                                        <p:cTn id="85" dur="1" fill="hold">
                                          <p:stCondLst>
                                            <p:cond delay="0"/>
                                          </p:stCondLst>
                                        </p:cTn>
                                        <p:tgtEl>
                                          <p:spTgt spid="91"/>
                                        </p:tgtEl>
                                        <p:attrNameLst>
                                          <p:attrName>style.visibility</p:attrName>
                                        </p:attrNameLst>
                                      </p:cBhvr>
                                      <p:to>
                                        <p:strVal val="visible"/>
                                      </p:to>
                                    </p:set>
                                    <p:animEffect transition="in" filter="fade">
                                      <p:cBhvr>
                                        <p:cTn id="86" dur="500"/>
                                        <p:tgtEl>
                                          <p:spTgt spid="9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2"/>
                                        </p:tgtEl>
                                        <p:attrNameLst>
                                          <p:attrName>style.visibility</p:attrName>
                                        </p:attrNameLst>
                                      </p:cBhvr>
                                      <p:to>
                                        <p:strVal val="visible"/>
                                      </p:to>
                                    </p:set>
                                    <p:animEffect transition="in" filter="fade">
                                      <p:cBhvr>
                                        <p:cTn id="89" dur="500"/>
                                        <p:tgtEl>
                                          <p:spTgt spid="9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fade">
                                      <p:cBhvr>
                                        <p:cTn id="92" dur="500"/>
                                        <p:tgtEl>
                                          <p:spTgt spid="93"/>
                                        </p:tgtEl>
                                      </p:cBhvr>
                                    </p:animEffect>
                                  </p:childTnLst>
                                </p:cTn>
                              </p:par>
                              <p:par>
                                <p:cTn id="93" presetID="10" presetClass="entr" presetSubtype="0" fill="hold" nodeType="withEffect">
                                  <p:stCondLst>
                                    <p:cond delay="0"/>
                                  </p:stCondLst>
                                  <p:childTnLst>
                                    <p:set>
                                      <p:cBhvr>
                                        <p:cTn id="94" dur="1" fill="hold">
                                          <p:stCondLst>
                                            <p:cond delay="0"/>
                                          </p:stCondLst>
                                        </p:cTn>
                                        <p:tgtEl>
                                          <p:spTgt spid="94"/>
                                        </p:tgtEl>
                                        <p:attrNameLst>
                                          <p:attrName>style.visibility</p:attrName>
                                        </p:attrNameLst>
                                      </p:cBhvr>
                                      <p:to>
                                        <p:strVal val="visible"/>
                                      </p:to>
                                    </p:set>
                                    <p:animEffect transition="in" filter="fade">
                                      <p:cBhvr>
                                        <p:cTn id="95" dur="500"/>
                                        <p:tgtEl>
                                          <p:spTgt spid="9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5"/>
                                        </p:tgtEl>
                                        <p:attrNameLst>
                                          <p:attrName>style.visibility</p:attrName>
                                        </p:attrNameLst>
                                      </p:cBhvr>
                                      <p:to>
                                        <p:strVal val="visible"/>
                                      </p:to>
                                    </p:set>
                                    <p:animEffect transition="in" filter="fade">
                                      <p:cBhvr>
                                        <p:cTn id="98" dur="500"/>
                                        <p:tgtEl>
                                          <p:spTgt spid="9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fade">
                                      <p:cBhvr>
                                        <p:cTn id="101" dur="500"/>
                                        <p:tgtEl>
                                          <p:spTgt spid="9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fade">
                                      <p:cBhvr>
                                        <p:cTn id="104" dur="500"/>
                                        <p:tgtEl>
                                          <p:spTgt spid="9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fade">
                                      <p:cBhvr>
                                        <p:cTn id="107" dur="500"/>
                                        <p:tgtEl>
                                          <p:spTgt spid="9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fade">
                                      <p:cBhvr>
                                        <p:cTn id="113" dur="500"/>
                                        <p:tgtEl>
                                          <p:spTgt spid="10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fade">
                                      <p:cBhvr>
                                        <p:cTn id="116" dur="500"/>
                                        <p:tgtEl>
                                          <p:spTgt spid="104"/>
                                        </p:tgtEl>
                                      </p:cBhvr>
                                    </p:animEffect>
                                  </p:childTnLst>
                                </p:cTn>
                              </p:par>
                              <p:par>
                                <p:cTn id="117" presetID="10" presetClass="entr" presetSubtype="0" fill="hold" nodeType="withEffect">
                                  <p:stCondLst>
                                    <p:cond delay="0"/>
                                  </p:stCondLst>
                                  <p:childTnLst>
                                    <p:set>
                                      <p:cBhvr>
                                        <p:cTn id="118" dur="1" fill="hold">
                                          <p:stCondLst>
                                            <p:cond delay="0"/>
                                          </p:stCondLst>
                                        </p:cTn>
                                        <p:tgtEl>
                                          <p:spTgt spid="105"/>
                                        </p:tgtEl>
                                        <p:attrNameLst>
                                          <p:attrName>style.visibility</p:attrName>
                                        </p:attrNameLst>
                                      </p:cBhvr>
                                      <p:to>
                                        <p:strVal val="visible"/>
                                      </p:to>
                                    </p:set>
                                    <p:animEffect transition="in" filter="fade">
                                      <p:cBhvr>
                                        <p:cTn id="119" dur="500"/>
                                        <p:tgtEl>
                                          <p:spTgt spid="105"/>
                                        </p:tgtEl>
                                      </p:cBhvr>
                                    </p:animEffect>
                                  </p:childTnLst>
                                </p:cTn>
                              </p:par>
                              <p:par>
                                <p:cTn id="120" presetID="10" presetClass="entr" presetSubtype="0" fill="hold" nodeType="with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fade">
                                      <p:cBhvr>
                                        <p:cTn id="122" dur="500"/>
                                        <p:tgtEl>
                                          <p:spTgt spid="115"/>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18"/>
                                        </p:tgtEl>
                                        <p:attrNameLst>
                                          <p:attrName>style.visibility</p:attrName>
                                        </p:attrNameLst>
                                      </p:cBhvr>
                                      <p:to>
                                        <p:strVal val="visible"/>
                                      </p:to>
                                    </p:set>
                                    <p:animEffect transition="in" filter="fade">
                                      <p:cBhvr>
                                        <p:cTn id="125" dur="500"/>
                                        <p:tgtEl>
                                          <p:spTgt spid="11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125">
                                            <p:txEl>
                                              <p:pRg st="2" end="2"/>
                                            </p:txEl>
                                          </p:spTgt>
                                        </p:tgtEl>
                                        <p:attrNameLst>
                                          <p:attrName>style.visibility</p:attrName>
                                        </p:attrNameLst>
                                      </p:cBhvr>
                                      <p:to>
                                        <p:strVal val="visible"/>
                                      </p:to>
                                    </p:set>
                                    <p:animEffect transition="in" filter="fade">
                                      <p:cBhvr>
                                        <p:cTn id="130" dur="500"/>
                                        <p:tgtEl>
                                          <p:spTgt spid="125">
                                            <p:txEl>
                                              <p:pRg st="2" end="2"/>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4"/>
                                        </p:tgtEl>
                                        <p:attrNameLst>
                                          <p:attrName>style.visibility</p:attrName>
                                        </p:attrNameLst>
                                      </p:cBhvr>
                                      <p:to>
                                        <p:strVal val="visible"/>
                                      </p:to>
                                    </p:set>
                                    <p:animEffect transition="in" filter="fade">
                                      <p:cBhvr>
                                        <p:cTn id="133" dur="500"/>
                                        <p:tgtEl>
                                          <p:spTgt spid="14"/>
                                        </p:tgtEl>
                                      </p:cBhvr>
                                    </p:animEffect>
                                  </p:childTnLst>
                                </p:cTn>
                              </p:par>
                              <p:par>
                                <p:cTn id="134" presetID="10" presetClass="entr" presetSubtype="0" fill="hold" nodeType="with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fade">
                                      <p:cBhvr>
                                        <p:cTn id="136" dur="500"/>
                                        <p:tgtEl>
                                          <p:spTgt spid="4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500"/>
                                        <p:tgtEl>
                                          <p:spTgt spid="54"/>
                                        </p:tgtEl>
                                      </p:cBhvr>
                                    </p:animEffect>
                                  </p:childTnLst>
                                </p:cTn>
                              </p:par>
                              <p:par>
                                <p:cTn id="140" presetID="10" presetClass="entr" presetSubtype="0" fill="hold" nodeType="withEffect">
                                  <p:stCondLst>
                                    <p:cond delay="0"/>
                                  </p:stCondLst>
                                  <p:childTnLst>
                                    <p:set>
                                      <p:cBhvr>
                                        <p:cTn id="141" dur="1" fill="hold">
                                          <p:stCondLst>
                                            <p:cond delay="0"/>
                                          </p:stCondLst>
                                        </p:cTn>
                                        <p:tgtEl>
                                          <p:spTgt spid="55"/>
                                        </p:tgtEl>
                                        <p:attrNameLst>
                                          <p:attrName>style.visibility</p:attrName>
                                        </p:attrNameLst>
                                      </p:cBhvr>
                                      <p:to>
                                        <p:strVal val="visible"/>
                                      </p:to>
                                    </p:set>
                                    <p:animEffect transition="in" filter="fade">
                                      <p:cBhvr>
                                        <p:cTn id="142" dur="500"/>
                                        <p:tgtEl>
                                          <p:spTgt spid="55"/>
                                        </p:tgtEl>
                                      </p:cBhvr>
                                    </p:animEffect>
                                  </p:childTnLst>
                                </p:cTn>
                              </p:par>
                              <p:par>
                                <p:cTn id="143" presetID="10" presetClass="entr" presetSubtype="0" fill="hold" nodeType="with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fade">
                                      <p:cBhvr>
                                        <p:cTn id="145" dur="500"/>
                                        <p:tgtEl>
                                          <p:spTgt spid="59"/>
                                        </p:tgtEl>
                                      </p:cBhvr>
                                    </p:animEffect>
                                  </p:childTnLst>
                                </p:cTn>
                              </p:par>
                              <p:par>
                                <p:cTn id="146" presetID="10" presetClass="entr" presetSubtype="0" fill="hold" nodeType="withEffect">
                                  <p:stCondLst>
                                    <p:cond delay="0"/>
                                  </p:stCondLst>
                                  <p:childTnLst>
                                    <p:set>
                                      <p:cBhvr>
                                        <p:cTn id="147" dur="1" fill="hold">
                                          <p:stCondLst>
                                            <p:cond delay="0"/>
                                          </p:stCondLst>
                                        </p:cTn>
                                        <p:tgtEl>
                                          <p:spTgt spid="60"/>
                                        </p:tgtEl>
                                        <p:attrNameLst>
                                          <p:attrName>style.visibility</p:attrName>
                                        </p:attrNameLst>
                                      </p:cBhvr>
                                      <p:to>
                                        <p:strVal val="visible"/>
                                      </p:to>
                                    </p:set>
                                    <p:animEffect transition="in" filter="fade">
                                      <p:cBhvr>
                                        <p:cTn id="148" dur="500"/>
                                        <p:tgtEl>
                                          <p:spTgt spid="6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1"/>
                                        </p:tgtEl>
                                        <p:attrNameLst>
                                          <p:attrName>style.visibility</p:attrName>
                                        </p:attrNameLst>
                                      </p:cBhvr>
                                      <p:to>
                                        <p:strVal val="visible"/>
                                      </p:to>
                                    </p:set>
                                    <p:animEffect transition="in" filter="fade">
                                      <p:cBhvr>
                                        <p:cTn id="151" dur="500"/>
                                        <p:tgtEl>
                                          <p:spTgt spid="61"/>
                                        </p:tgtEl>
                                      </p:cBhvr>
                                    </p:animEffect>
                                  </p:childTnLst>
                                </p:cTn>
                              </p:par>
                              <p:par>
                                <p:cTn id="152" presetID="10" presetClass="entr" presetSubtype="0" fill="hold" nodeType="with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fade">
                                      <p:cBhvr>
                                        <p:cTn id="154" dur="500"/>
                                        <p:tgtEl>
                                          <p:spTgt spid="63"/>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57"/>
                                        </p:tgtEl>
                                        <p:attrNameLst>
                                          <p:attrName>style.visibility</p:attrName>
                                        </p:attrNameLst>
                                      </p:cBhvr>
                                      <p:to>
                                        <p:strVal val="visible"/>
                                      </p:to>
                                    </p:set>
                                    <p:animEffect transition="in" filter="fade">
                                      <p:cBhvr>
                                        <p:cTn id="15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p:bldP spid="20" grpId="0" animBg="1"/>
      <p:bldP spid="35" grpId="0" animBg="1"/>
      <p:bldP spid="36" grpId="0"/>
      <p:bldP spid="39" grpId="0" animBg="1"/>
      <p:bldP spid="41" grpId="0" animBg="1"/>
      <p:bldP spid="42" grpId="0"/>
      <p:bldP spid="51" grpId="0"/>
      <p:bldP spid="52" grpId="0"/>
      <p:bldP spid="53" grpId="0"/>
      <p:bldP spid="54" grpId="0"/>
      <p:bldP spid="57" grpId="0"/>
      <p:bldP spid="61" grpId="0"/>
      <p:bldP spid="87" grpId="0" animBg="1"/>
      <p:bldP spid="88" grpId="0"/>
      <p:bldP spid="89" grpId="0" animBg="1"/>
      <p:bldP spid="92" grpId="0" animBg="1"/>
      <p:bldP spid="93" grpId="0"/>
      <p:bldP spid="95" grpId="0" animBg="1"/>
      <p:bldP spid="97" grpId="0" animBg="1"/>
      <p:bldP spid="98" grpId="0"/>
      <p:bldP spid="99" grpId="0"/>
      <p:bldP spid="102" grpId="0"/>
      <p:bldP spid="103" grpId="0"/>
      <p:bldP spid="104" grpId="0"/>
      <p:bldP spid="117" grpId="0"/>
      <p:bldP spid="1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8" name="Rounded Rectangle 17"/>
          <p:cNvSpPr/>
          <p:nvPr/>
        </p:nvSpPr>
        <p:spPr>
          <a:xfrm>
            <a:off x="1022509" y="4716332"/>
            <a:ext cx="2287615"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025843" y="4716333"/>
            <a:ext cx="228428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gcc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21" name="Straight Arrow Connector 20"/>
          <p:cNvCxnSpPr/>
          <p:nvPr/>
        </p:nvCxnSpPr>
        <p:spPr>
          <a:xfrm flipH="1">
            <a:off x="1312721" y="3509197"/>
            <a:ext cx="3056" cy="12071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3342" y="5730230"/>
            <a:ext cx="473422" cy="473422"/>
          </a:xfrm>
          <a:prstGeom prst="rect">
            <a:avLst/>
          </a:prstGeom>
        </p:spPr>
      </p:pic>
      <p:cxnSp>
        <p:nvCxnSpPr>
          <p:cNvPr id="60" name="Straight Arrow Connector 59"/>
          <p:cNvCxnSpPr/>
          <p:nvPr/>
        </p:nvCxnSpPr>
        <p:spPr>
          <a:xfrm>
            <a:off x="2148315" y="5093052"/>
            <a:ext cx="0" cy="3220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5" name="Title 3"/>
          <p:cNvSpPr txBox="1">
            <a:spLocks/>
          </p:cNvSpPr>
          <p:nvPr/>
        </p:nvSpPr>
        <p:spPr>
          <a:xfrm>
            <a:off x="5320854" y="819319"/>
            <a:ext cx="3727782" cy="5581681"/>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err="1" smtClean="0">
                <a:effectLst>
                  <a:outerShdw blurRad="38100" dist="38100" dir="2700000" algn="tl">
                    <a:srgbClr val="000000">
                      <a:alpha val="43137"/>
                    </a:srgbClr>
                  </a:outerShdw>
                </a:effectLst>
                <a:latin typeface="+mn-lt"/>
              </a:rPr>
              <a:t>make</a:t>
            </a:r>
            <a:r>
              <a:rPr lang="fr-FR" sz="2000" b="1" i="1" dirty="0" smtClean="0">
                <a:effectLst>
                  <a:outerShdw blurRad="38100" dist="38100" dir="2700000" algn="tl">
                    <a:srgbClr val="000000">
                      <a:alpha val="43137"/>
                    </a:srgbClr>
                  </a:outerShdw>
                </a:effectLst>
                <a:latin typeface="+mn-lt"/>
              </a:rPr>
              <a:t> : </a:t>
            </a:r>
            <a:r>
              <a:rPr lang="fr-FR" sz="2000" i="1" dirty="0" smtClean="0">
                <a:latin typeface="+mn-lt"/>
              </a:rPr>
              <a:t>utilitaire de programmation pour l’automatisation de procédures de compilation </a:t>
            </a:r>
          </a:p>
          <a:p>
            <a:pPr algn="l"/>
            <a:endParaRPr lang="fr-FR" sz="2000" i="1" dirty="0" smtClean="0">
              <a:latin typeface="+mn-lt"/>
            </a:endParaRPr>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Archiver : </a:t>
            </a:r>
            <a:r>
              <a:rPr lang="fr-FR" sz="2000" i="1" dirty="0" smtClean="0"/>
              <a:t>construction de bibliothèques statiques. Archive réalisée à partir de fichiers objets</a:t>
            </a:r>
            <a:endParaRPr lang="fr-FR" sz="2000" i="1" dirty="0" smtClean="0">
              <a:latin typeface="+mn-lt"/>
            </a:endParaRPr>
          </a:p>
        </p:txBody>
      </p:sp>
      <p:sp>
        <p:nvSpPr>
          <p:cNvPr id="71" name="ZoneTexte 61"/>
          <p:cNvSpPr txBox="1"/>
          <p:nvPr/>
        </p:nvSpPr>
        <p:spPr>
          <a:xfrm>
            <a:off x="2686087" y="3620317"/>
            <a:ext cx="104824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staticLib.a</a:t>
            </a:r>
            <a:endParaRPr lang="fr-FR" sz="1400" i="1" dirty="0" smtClean="0">
              <a:solidFill>
                <a:schemeClr val="accent1">
                  <a:lumMod val="75000"/>
                </a:schemeClr>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5046" y="3929227"/>
            <a:ext cx="473422" cy="473422"/>
          </a:xfrm>
          <a:prstGeom prst="rect">
            <a:avLst/>
          </a:prstGeom>
        </p:spPr>
      </p:pic>
      <p:cxnSp>
        <p:nvCxnSpPr>
          <p:cNvPr id="73" name="Straight Arrow Connector 72"/>
          <p:cNvCxnSpPr/>
          <p:nvPr/>
        </p:nvCxnSpPr>
        <p:spPr>
          <a:xfrm flipH="1">
            <a:off x="3203716" y="4418488"/>
            <a:ext cx="6112" cy="303735"/>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ZoneTexte 61"/>
          <p:cNvSpPr txBox="1"/>
          <p:nvPr/>
        </p:nvSpPr>
        <p:spPr>
          <a:xfrm>
            <a:off x="1589446" y="5415066"/>
            <a:ext cx="1049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project.out</a:t>
            </a:r>
            <a:endParaRPr lang="fr-FR" sz="1400" i="1" dirty="0" smtClean="0">
              <a:solidFill>
                <a:schemeClr val="accent1">
                  <a:lumMod val="75000"/>
                </a:schemeClr>
              </a:solidFill>
            </a:endParaRPr>
          </a:p>
        </p:txBody>
      </p:sp>
      <p:sp>
        <p:nvSpPr>
          <p:cNvPr id="75" name="Rounded Rectangle 74"/>
          <p:cNvSpPr/>
          <p:nvPr/>
        </p:nvSpPr>
        <p:spPr>
          <a:xfrm>
            <a:off x="3732123" y="4716330"/>
            <a:ext cx="1355648"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ZoneTexte 61"/>
          <p:cNvSpPr txBox="1"/>
          <p:nvPr/>
        </p:nvSpPr>
        <p:spPr>
          <a:xfrm>
            <a:off x="3734333" y="4716331"/>
            <a:ext cx="135367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make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035" y="3051737"/>
            <a:ext cx="480136" cy="480136"/>
          </a:xfrm>
          <a:prstGeom prst="rect">
            <a:avLst/>
          </a:prstGeom>
        </p:spPr>
      </p:pic>
      <p:sp>
        <p:nvSpPr>
          <p:cNvPr id="81" name="ZoneTexte 61"/>
          <p:cNvSpPr txBox="1"/>
          <p:nvPr/>
        </p:nvSpPr>
        <p:spPr>
          <a:xfrm>
            <a:off x="951708" y="27537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main.c</a:t>
            </a:r>
            <a:endParaRPr lang="fr-FR" sz="1400" i="1" dirty="0" smtClean="0">
              <a:solidFill>
                <a:schemeClr val="accent1">
                  <a:lumMod val="75000"/>
                </a:schemeClr>
              </a:solidFill>
            </a:endParaRPr>
          </a:p>
        </p:txBody>
      </p:sp>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9876" y="3051737"/>
            <a:ext cx="480136" cy="480136"/>
          </a:xfrm>
          <a:prstGeom prst="rect">
            <a:avLst/>
          </a:prstGeom>
        </p:spPr>
      </p:pic>
      <p:sp>
        <p:nvSpPr>
          <p:cNvPr id="83" name="ZoneTexte 61"/>
          <p:cNvSpPr txBox="1"/>
          <p:nvPr/>
        </p:nvSpPr>
        <p:spPr>
          <a:xfrm>
            <a:off x="1551549" y="27537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hello.c</a:t>
            </a:r>
            <a:endParaRPr lang="fr-FR" sz="1400" i="1" dirty="0" smtClean="0">
              <a:solidFill>
                <a:schemeClr val="accent1">
                  <a:lumMod val="75000"/>
                </a:schemeClr>
              </a:solidFill>
            </a:endParaRPr>
          </a:p>
        </p:txBody>
      </p:sp>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2123" y="3068960"/>
            <a:ext cx="480136" cy="480136"/>
          </a:xfrm>
          <a:prstGeom prst="rect">
            <a:avLst/>
          </a:prstGeom>
        </p:spPr>
      </p:pic>
      <p:sp>
        <p:nvSpPr>
          <p:cNvPr id="85" name="ZoneTexte 61"/>
          <p:cNvSpPr txBox="1"/>
          <p:nvPr/>
        </p:nvSpPr>
        <p:spPr>
          <a:xfrm>
            <a:off x="2187547" y="27537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hello.h</a:t>
            </a:r>
            <a:endParaRPr lang="fr-FR" sz="1400" i="1" dirty="0" smtClean="0">
              <a:solidFill>
                <a:schemeClr val="accent1">
                  <a:lumMod val="75000"/>
                </a:schemeClr>
              </a:solidFill>
            </a:endParaRPr>
          </a:p>
        </p:txBody>
      </p:sp>
      <p:cxnSp>
        <p:nvCxnSpPr>
          <p:cNvPr id="96" name="Straight Arrow Connector 95"/>
          <p:cNvCxnSpPr/>
          <p:nvPr/>
        </p:nvCxnSpPr>
        <p:spPr>
          <a:xfrm flipH="1">
            <a:off x="1921164" y="3509197"/>
            <a:ext cx="3056" cy="12071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2547626" y="3509197"/>
            <a:ext cx="3056" cy="12071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25243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500"/>
                                        <p:tgtEl>
                                          <p:spTgt spid="12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5">
                                            <p:txEl>
                                              <p:pRg st="2" end="2"/>
                                            </p:txEl>
                                          </p:spTgt>
                                        </p:tgtEl>
                                        <p:attrNameLst>
                                          <p:attrName>style.visibility</p:attrName>
                                        </p:attrNameLst>
                                      </p:cBhvr>
                                      <p:to>
                                        <p:strVal val="visible"/>
                                      </p:to>
                                    </p:set>
                                    <p:animEffect transition="in" filter="fade">
                                      <p:cBhvr>
                                        <p:cTn id="18" dur="500"/>
                                        <p:tgtEl>
                                          <p:spTgt spid="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ounded Rectangle 10"/>
          <p:cNvSpPr/>
          <p:nvPr/>
        </p:nvSpPr>
        <p:spPr>
          <a:xfrm>
            <a:off x="841961" y="2276872"/>
            <a:ext cx="4394745" cy="3710349"/>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ounded Rectangle 13"/>
          <p:cNvSpPr/>
          <p:nvPr/>
        </p:nvSpPr>
        <p:spPr>
          <a:xfrm>
            <a:off x="1002778" y="5424801"/>
            <a:ext cx="4073107" cy="401414"/>
          </a:xfrm>
          <a:prstGeom prst="roundRect">
            <a:avLst>
              <a:gd name="adj" fmla="val 11586"/>
            </a:avLst>
          </a:prstGeom>
          <a:solidFill>
            <a:srgbClr val="DCE6F2">
              <a:alpha val="10980"/>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Straight Arrow Connector 14"/>
          <p:cNvCxnSpPr/>
          <p:nvPr/>
        </p:nvCxnSpPr>
        <p:spPr>
          <a:xfrm flipH="1">
            <a:off x="1922986" y="484340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002777" y="281911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002778" y="281911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20" name="Rounded Rectangle 19"/>
          <p:cNvSpPr/>
          <p:nvPr/>
        </p:nvSpPr>
        <p:spPr>
          <a:xfrm>
            <a:off x="1002778" y="338656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Straight Arrow Connector 20"/>
          <p:cNvCxnSpPr>
            <a:stCxn id="46" idx="2"/>
            <a:endCxn id="18" idx="0"/>
          </p:cNvCxnSpPr>
          <p:nvPr/>
        </p:nvCxnSpPr>
        <p:spPr>
          <a:xfrm>
            <a:off x="1955663" y="2156545"/>
            <a:ext cx="8235"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63898" y="319583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0729"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0503"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02778" y="446668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61"/>
          <p:cNvSpPr txBox="1"/>
          <p:nvPr/>
        </p:nvSpPr>
        <p:spPr>
          <a:xfrm>
            <a:off x="1002779" y="446668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37" name="Straight Arrow Connector 36"/>
          <p:cNvCxnSpPr/>
          <p:nvPr/>
        </p:nvCxnSpPr>
        <p:spPr>
          <a:xfrm>
            <a:off x="1930823" y="427595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1139531" y="386591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ounded Rectangle 40"/>
          <p:cNvSpPr/>
          <p:nvPr/>
        </p:nvSpPr>
        <p:spPr>
          <a:xfrm>
            <a:off x="1139532" y="344659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61"/>
          <p:cNvSpPr txBox="1"/>
          <p:nvPr/>
        </p:nvSpPr>
        <p:spPr>
          <a:xfrm>
            <a:off x="1139530" y="344659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5595" y="1676409"/>
            <a:ext cx="480136" cy="480136"/>
          </a:xfrm>
          <a:prstGeom prst="rect">
            <a:avLst/>
          </a:prstGeom>
        </p:spPr>
      </p:pic>
      <p:sp>
        <p:nvSpPr>
          <p:cNvPr id="47" name="ZoneTexte 61"/>
          <p:cNvSpPr txBox="1"/>
          <p:nvPr/>
        </p:nvSpPr>
        <p:spPr>
          <a:xfrm>
            <a:off x="1324378" y="1378468"/>
            <a:ext cx="104763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libFunct1.c</a:t>
            </a:r>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435" y="2208360"/>
            <a:ext cx="480136" cy="480136"/>
          </a:xfrm>
          <a:prstGeom prst="rect">
            <a:avLst/>
          </a:prstGeom>
        </p:spPr>
      </p:pic>
      <p:sp>
        <p:nvSpPr>
          <p:cNvPr id="50" name="ZoneTexte 61"/>
          <p:cNvSpPr txBox="1"/>
          <p:nvPr/>
        </p:nvSpPr>
        <p:spPr>
          <a:xfrm>
            <a:off x="0" y="1893196"/>
            <a:ext cx="1139531"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libHeader.h</a:t>
            </a:r>
            <a:endParaRPr lang="fr-FR" sz="1400" i="1" dirty="0" smtClean="0">
              <a:solidFill>
                <a:schemeClr val="accent1">
                  <a:lumMod val="75000"/>
                </a:schemeClr>
              </a:solidFill>
            </a:endParaRPr>
          </a:p>
        </p:txBody>
      </p:sp>
      <p:sp>
        <p:nvSpPr>
          <p:cNvPr id="51" name="ZoneTexte 61"/>
          <p:cNvSpPr txBox="1"/>
          <p:nvPr/>
        </p:nvSpPr>
        <p:spPr>
          <a:xfrm>
            <a:off x="2007372" y="3133615"/>
            <a:ext cx="101806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a:solidFill>
                  <a:schemeClr val="accent1">
                    <a:lumMod val="75000"/>
                  </a:schemeClr>
                </a:solidFill>
              </a:rPr>
              <a:t>libFunct1.i</a:t>
            </a:r>
            <a:endParaRPr lang="fr-FR" sz="1400" i="1" dirty="0" smtClean="0">
              <a:solidFill>
                <a:schemeClr val="accent1">
                  <a:lumMod val="75000"/>
                </a:schemeClr>
              </a:solidFill>
            </a:endParaRPr>
          </a:p>
        </p:txBody>
      </p:sp>
      <p:sp>
        <p:nvSpPr>
          <p:cNvPr id="52" name="ZoneTexte 61"/>
          <p:cNvSpPr txBox="1"/>
          <p:nvPr/>
        </p:nvSpPr>
        <p:spPr>
          <a:xfrm>
            <a:off x="2007372" y="4200057"/>
            <a:ext cx="101806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a:solidFill>
                  <a:schemeClr val="accent1">
                    <a:lumMod val="75000"/>
                  </a:schemeClr>
                </a:solidFill>
              </a:rPr>
              <a:t>libFunct1.s</a:t>
            </a:r>
            <a:endParaRPr lang="fr-FR" sz="1400" i="1" dirty="0" smtClean="0">
              <a:solidFill>
                <a:schemeClr val="accent1">
                  <a:lumMod val="75000"/>
                </a:schemeClr>
              </a:solidFill>
            </a:endParaRPr>
          </a:p>
        </p:txBody>
      </p:sp>
      <p:sp>
        <p:nvSpPr>
          <p:cNvPr id="53" name="ZoneTexte 61"/>
          <p:cNvSpPr txBox="1"/>
          <p:nvPr/>
        </p:nvSpPr>
        <p:spPr>
          <a:xfrm>
            <a:off x="2007372" y="5062720"/>
            <a:ext cx="1018063"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a:solidFill>
                  <a:schemeClr val="accent1">
                    <a:lumMod val="75000"/>
                  </a:schemeClr>
                </a:solidFill>
              </a:rPr>
              <a:t>libFunct1.o</a:t>
            </a:r>
            <a:endParaRPr lang="fr-FR" sz="1400" i="1" dirty="0" smtClean="0">
              <a:solidFill>
                <a:schemeClr val="accent1">
                  <a:lumMod val="75000"/>
                </a:schemeClr>
              </a:solidFill>
            </a:endParaRPr>
          </a:p>
        </p:txBody>
      </p:sp>
      <p:sp>
        <p:nvSpPr>
          <p:cNvPr id="54" name="ZoneTexte 61"/>
          <p:cNvSpPr txBox="1"/>
          <p:nvPr/>
        </p:nvSpPr>
        <p:spPr>
          <a:xfrm>
            <a:off x="1002779" y="5449496"/>
            <a:ext cx="407310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Linker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57" name="ZoneTexte 61"/>
          <p:cNvSpPr txBox="1"/>
          <p:nvPr/>
        </p:nvSpPr>
        <p:spPr>
          <a:xfrm>
            <a:off x="2724506" y="6092045"/>
            <a:ext cx="104824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staticLib.a</a:t>
            </a:r>
            <a:endParaRPr lang="fr-FR" sz="1400" i="1" dirty="0" smtClean="0">
              <a:solidFill>
                <a:schemeClr val="accent1">
                  <a:lumMod val="75000"/>
                </a:schemeClr>
              </a:solidFill>
            </a:endParaRPr>
          </a:p>
        </p:txBody>
      </p: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3465" y="6400955"/>
            <a:ext cx="473422" cy="473422"/>
          </a:xfrm>
          <a:prstGeom prst="rect">
            <a:avLst/>
          </a:prstGeom>
        </p:spPr>
      </p:pic>
      <p:sp>
        <p:nvSpPr>
          <p:cNvPr id="87" name="Rounded Rectangle 86"/>
          <p:cNvSpPr/>
          <p:nvPr/>
        </p:nvSpPr>
        <p:spPr>
          <a:xfrm>
            <a:off x="3153645" y="280782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61"/>
          <p:cNvSpPr txBox="1"/>
          <p:nvPr/>
        </p:nvSpPr>
        <p:spPr>
          <a:xfrm>
            <a:off x="3153646" y="280782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89" name="Rounded Rectangle 88"/>
          <p:cNvSpPr/>
          <p:nvPr/>
        </p:nvSpPr>
        <p:spPr>
          <a:xfrm>
            <a:off x="3153646" y="337527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Straight Arrow Connector 89"/>
          <p:cNvCxnSpPr>
            <a:stCxn id="100" idx="2"/>
          </p:cNvCxnSpPr>
          <p:nvPr/>
        </p:nvCxnSpPr>
        <p:spPr>
          <a:xfrm>
            <a:off x="4106531" y="2145255"/>
            <a:ext cx="0"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114766" y="318454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3153646" y="445539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ZoneTexte 61"/>
          <p:cNvSpPr txBox="1"/>
          <p:nvPr/>
        </p:nvSpPr>
        <p:spPr>
          <a:xfrm>
            <a:off x="3153647" y="445539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4" name="Straight Arrow Connector 93"/>
          <p:cNvCxnSpPr/>
          <p:nvPr/>
        </p:nvCxnSpPr>
        <p:spPr>
          <a:xfrm>
            <a:off x="4081691" y="426466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290399" y="385462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ounded Rectangle 96"/>
          <p:cNvSpPr/>
          <p:nvPr/>
        </p:nvSpPr>
        <p:spPr>
          <a:xfrm>
            <a:off x="3290400" y="343530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61"/>
          <p:cNvSpPr txBox="1"/>
          <p:nvPr/>
        </p:nvSpPr>
        <p:spPr>
          <a:xfrm>
            <a:off x="3290398" y="343530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100"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463" y="1665119"/>
            <a:ext cx="480136" cy="480136"/>
          </a:xfrm>
          <a:prstGeom prst="rect">
            <a:avLst/>
          </a:prstGeom>
        </p:spPr>
      </p:pic>
      <p:sp>
        <p:nvSpPr>
          <p:cNvPr id="101" name="ZoneTexte 61"/>
          <p:cNvSpPr txBox="1"/>
          <p:nvPr/>
        </p:nvSpPr>
        <p:spPr>
          <a:xfrm>
            <a:off x="3563544" y="1367178"/>
            <a:ext cx="1189391"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smtClean="0">
                <a:solidFill>
                  <a:schemeClr val="accent1">
                    <a:lumMod val="75000"/>
                  </a:schemeClr>
                </a:solidFill>
              </a:rPr>
              <a:t>libFunct2.c</a:t>
            </a:r>
          </a:p>
        </p:txBody>
      </p:sp>
      <p:sp>
        <p:nvSpPr>
          <p:cNvPr id="102" name="ZoneTexte 61"/>
          <p:cNvSpPr txBox="1"/>
          <p:nvPr/>
        </p:nvSpPr>
        <p:spPr>
          <a:xfrm>
            <a:off x="4158240" y="3122325"/>
            <a:ext cx="1003109"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a:solidFill>
                  <a:schemeClr val="accent1">
                    <a:lumMod val="75000"/>
                  </a:schemeClr>
                </a:solidFill>
              </a:rPr>
              <a:t>libFunct2</a:t>
            </a:r>
            <a:r>
              <a:rPr lang="fr-FR" sz="1400" i="1" dirty="0" smtClean="0">
                <a:solidFill>
                  <a:schemeClr val="accent1">
                    <a:lumMod val="75000"/>
                  </a:schemeClr>
                </a:solidFill>
              </a:rPr>
              <a:t>.i</a:t>
            </a:r>
          </a:p>
        </p:txBody>
      </p:sp>
      <p:sp>
        <p:nvSpPr>
          <p:cNvPr id="103" name="ZoneTexte 61"/>
          <p:cNvSpPr txBox="1"/>
          <p:nvPr/>
        </p:nvSpPr>
        <p:spPr>
          <a:xfrm>
            <a:off x="4158240" y="4188767"/>
            <a:ext cx="1003109"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a:solidFill>
                  <a:schemeClr val="accent1">
                    <a:lumMod val="75000"/>
                  </a:schemeClr>
                </a:solidFill>
              </a:rPr>
              <a:t>libFunct2</a:t>
            </a:r>
            <a:r>
              <a:rPr lang="fr-FR" sz="1400" i="1" dirty="0" smtClean="0">
                <a:solidFill>
                  <a:schemeClr val="accent1">
                    <a:lumMod val="75000"/>
                  </a:schemeClr>
                </a:solidFill>
              </a:rPr>
              <a:t>.s</a:t>
            </a:r>
          </a:p>
        </p:txBody>
      </p:sp>
      <p:sp>
        <p:nvSpPr>
          <p:cNvPr id="104" name="ZoneTexte 61"/>
          <p:cNvSpPr txBox="1"/>
          <p:nvPr/>
        </p:nvSpPr>
        <p:spPr>
          <a:xfrm>
            <a:off x="4158240" y="5051430"/>
            <a:ext cx="100310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a:solidFill>
                  <a:schemeClr val="accent1">
                    <a:lumMod val="75000"/>
                  </a:schemeClr>
                </a:solidFill>
              </a:rPr>
              <a:t>libFunct2</a:t>
            </a:r>
            <a:r>
              <a:rPr lang="fr-FR" sz="1400" i="1" dirty="0" smtClean="0">
                <a:solidFill>
                  <a:schemeClr val="accent1">
                    <a:lumMod val="75000"/>
                  </a:schemeClr>
                </a:solidFill>
              </a:rPr>
              <a:t>.o</a:t>
            </a:r>
          </a:p>
        </p:txBody>
      </p:sp>
      <p:cxnSp>
        <p:nvCxnSpPr>
          <p:cNvPr id="105" name="Straight Arrow Connector 104"/>
          <p:cNvCxnSpPr/>
          <p:nvPr/>
        </p:nvCxnSpPr>
        <p:spPr>
          <a:xfrm flipH="1">
            <a:off x="4081691" y="483211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9" idx="3"/>
          </p:cNvCxnSpPr>
          <p:nvPr/>
        </p:nvCxnSpPr>
        <p:spPr>
          <a:xfrm flipV="1">
            <a:off x="2925018" y="2992967"/>
            <a:ext cx="200835" cy="1450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7" name="ZoneTexte 61"/>
          <p:cNvSpPr txBox="1"/>
          <p:nvPr/>
        </p:nvSpPr>
        <p:spPr>
          <a:xfrm>
            <a:off x="1139531" y="3865916"/>
            <a:ext cx="1375416"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18" name="ZoneTexte 61"/>
          <p:cNvSpPr txBox="1"/>
          <p:nvPr/>
        </p:nvSpPr>
        <p:spPr>
          <a:xfrm>
            <a:off x="3290588" y="3848228"/>
            <a:ext cx="1375413"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24" name="ZoneTexte 61"/>
          <p:cNvSpPr txBox="1"/>
          <p:nvPr/>
        </p:nvSpPr>
        <p:spPr>
          <a:xfrm>
            <a:off x="838083" y="2260068"/>
            <a:ext cx="64824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gcc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126" name="Straight Arrow Connector 125"/>
          <p:cNvCxnSpPr/>
          <p:nvPr/>
        </p:nvCxnSpPr>
        <p:spPr>
          <a:xfrm>
            <a:off x="560955"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0729"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1088240" y="5480606"/>
            <a:ext cx="4073107" cy="401414"/>
          </a:xfrm>
          <a:prstGeom prst="roundRect">
            <a:avLst>
              <a:gd name="adj" fmla="val 11586"/>
            </a:avLst>
          </a:prstGeom>
          <a:solidFill>
            <a:srgbClr val="DCE6F2"/>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1"/>
          <p:cNvSpPr txBox="1"/>
          <p:nvPr/>
        </p:nvSpPr>
        <p:spPr>
          <a:xfrm>
            <a:off x="1139530" y="5505301"/>
            <a:ext cx="402181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Archiver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66" name="Straight Arrow Connector 65"/>
          <p:cNvCxnSpPr/>
          <p:nvPr/>
        </p:nvCxnSpPr>
        <p:spPr>
          <a:xfrm>
            <a:off x="3248629" y="5894368"/>
            <a:ext cx="0" cy="3220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Title 3"/>
          <p:cNvSpPr txBox="1">
            <a:spLocks/>
          </p:cNvSpPr>
          <p:nvPr/>
        </p:nvSpPr>
        <p:spPr>
          <a:xfrm>
            <a:off x="5320854" y="819319"/>
            <a:ext cx="3727782" cy="5581681"/>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err="1" smtClean="0">
                <a:effectLst>
                  <a:outerShdw blurRad="38100" dist="38100" dir="2700000" algn="tl">
                    <a:srgbClr val="000000">
                      <a:alpha val="43137"/>
                    </a:srgbClr>
                  </a:outerShdw>
                </a:effectLst>
                <a:latin typeface="+mn-lt"/>
              </a:rPr>
              <a:t>make</a:t>
            </a:r>
            <a:r>
              <a:rPr lang="fr-FR" sz="2000" b="1" i="1" dirty="0" smtClean="0">
                <a:effectLst>
                  <a:outerShdw blurRad="38100" dist="38100" dir="2700000" algn="tl">
                    <a:srgbClr val="000000">
                      <a:alpha val="43137"/>
                    </a:srgbClr>
                  </a:outerShdw>
                </a:effectLst>
                <a:latin typeface="+mn-lt"/>
              </a:rPr>
              <a:t> : </a:t>
            </a:r>
            <a:r>
              <a:rPr lang="fr-FR" sz="2000" i="1" dirty="0" smtClean="0">
                <a:latin typeface="+mn-lt"/>
              </a:rPr>
              <a:t>utilitaire de programmation pour l’automatisation de procédures de compilation </a:t>
            </a:r>
          </a:p>
          <a:p>
            <a:pPr algn="l"/>
            <a:endParaRPr lang="fr-FR" sz="2000" i="1" dirty="0" smtClean="0">
              <a:latin typeface="+mn-lt"/>
            </a:endParaRPr>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Archiver : </a:t>
            </a:r>
            <a:r>
              <a:rPr lang="fr-FR" sz="2000" i="1" dirty="0" smtClean="0"/>
              <a:t>construction de bibliothèques statiques. Archive réalisée à partir de fichiers objets</a:t>
            </a:r>
            <a:endParaRPr lang="fr-FR" sz="2000" i="1" dirty="0" smtClean="0">
              <a:latin typeface="+mn-lt"/>
            </a:endParaRPr>
          </a:p>
          <a:p>
            <a:pPr algn="l"/>
            <a:endParaRPr lang="fr-FR" sz="2000" i="1" dirty="0" smtClean="0">
              <a:latin typeface="+mn-lt"/>
            </a:endParaRPr>
          </a:p>
        </p:txBody>
      </p:sp>
      <p:sp>
        <p:nvSpPr>
          <p:cNvPr id="6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7928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4" grpId="0" animBg="1"/>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endParaRPr lang="fr-FR" sz="1800" b="1" i="1" dirty="0">
              <a:solidFill>
                <a:srgbClr val="DCE6F2"/>
              </a:solidFill>
              <a:effectLst>
                <a:outerShdw blurRad="38100" dist="38100" dir="2700000" algn="tl">
                  <a:srgbClr val="000000">
                    <a:alpha val="43137"/>
                  </a:srgbClr>
                </a:outerShdw>
              </a:effectLs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ounded Rectangle 10"/>
          <p:cNvSpPr/>
          <p:nvPr/>
        </p:nvSpPr>
        <p:spPr>
          <a:xfrm>
            <a:off x="841961" y="1844824"/>
            <a:ext cx="4394745" cy="4556176"/>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ounded Rectangle 17"/>
          <p:cNvSpPr/>
          <p:nvPr/>
        </p:nvSpPr>
        <p:spPr>
          <a:xfrm>
            <a:off x="1022509" y="4716332"/>
            <a:ext cx="2287615"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025843" y="4716333"/>
            <a:ext cx="228428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gcc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21" name="Straight Arrow Connector 20"/>
          <p:cNvCxnSpPr/>
          <p:nvPr/>
        </p:nvCxnSpPr>
        <p:spPr>
          <a:xfrm flipH="1">
            <a:off x="1312721" y="3509197"/>
            <a:ext cx="3056" cy="12071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3342" y="5730230"/>
            <a:ext cx="473422" cy="473422"/>
          </a:xfrm>
          <a:prstGeom prst="rect">
            <a:avLst/>
          </a:prstGeom>
        </p:spPr>
      </p:pic>
      <p:cxnSp>
        <p:nvCxnSpPr>
          <p:cNvPr id="60" name="Straight Arrow Connector 59"/>
          <p:cNvCxnSpPr/>
          <p:nvPr/>
        </p:nvCxnSpPr>
        <p:spPr>
          <a:xfrm>
            <a:off x="2148315" y="5093052"/>
            <a:ext cx="0" cy="3220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4" name="ZoneTexte 61"/>
          <p:cNvSpPr txBox="1"/>
          <p:nvPr/>
        </p:nvSpPr>
        <p:spPr>
          <a:xfrm>
            <a:off x="4564268" y="1844823"/>
            <a:ext cx="64824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IDE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5" name="Title 3"/>
          <p:cNvSpPr txBox="1">
            <a:spLocks/>
          </p:cNvSpPr>
          <p:nvPr/>
        </p:nvSpPr>
        <p:spPr>
          <a:xfrm>
            <a:off x="5320854" y="819319"/>
            <a:ext cx="3727782" cy="5581681"/>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err="1" smtClean="0">
                <a:effectLst>
                  <a:outerShdw blurRad="38100" dist="38100" dir="2700000" algn="tl">
                    <a:srgbClr val="000000">
                      <a:alpha val="43137"/>
                    </a:srgbClr>
                  </a:outerShdw>
                </a:effectLst>
                <a:latin typeface="+mn-lt"/>
              </a:rPr>
              <a:t>make</a:t>
            </a:r>
            <a:r>
              <a:rPr lang="fr-FR" sz="2000" b="1" i="1" dirty="0" smtClean="0">
                <a:effectLst>
                  <a:outerShdw blurRad="38100" dist="38100" dir="2700000" algn="tl">
                    <a:srgbClr val="000000">
                      <a:alpha val="43137"/>
                    </a:srgbClr>
                  </a:outerShdw>
                </a:effectLst>
                <a:latin typeface="+mn-lt"/>
              </a:rPr>
              <a:t> : </a:t>
            </a:r>
            <a:r>
              <a:rPr lang="fr-FR" sz="2000" i="1" dirty="0" smtClean="0">
                <a:latin typeface="+mn-lt"/>
              </a:rPr>
              <a:t>utilitaire de programmation pour l’automatisation de procédures de compilation </a:t>
            </a:r>
          </a:p>
          <a:p>
            <a:pPr algn="l"/>
            <a:endParaRPr lang="fr-FR" sz="2000" i="1" dirty="0" smtClean="0">
              <a:latin typeface="+mn-lt"/>
            </a:endParaRPr>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Archiver : </a:t>
            </a:r>
            <a:r>
              <a:rPr lang="fr-FR" sz="2000" i="1" dirty="0" smtClean="0"/>
              <a:t>construction de bibliothèques statiques. Archive réalisée à partir de fichiers objets</a:t>
            </a:r>
            <a:endParaRPr lang="fr-FR" sz="2000" i="1" dirty="0" smtClean="0">
              <a:latin typeface="+mn-lt"/>
            </a:endParaRPr>
          </a:p>
          <a:p>
            <a:pPr algn="l"/>
            <a:endParaRPr lang="fr-FR" sz="2000" i="1" dirty="0" smtClean="0">
              <a:latin typeface="+mn-lt"/>
            </a:endParaRPr>
          </a:p>
          <a:p>
            <a:pPr marL="342900" indent="-342900" algn="l">
              <a:buFont typeface="Arial" pitchFamily="34" charset="0"/>
              <a:buChar char="•"/>
            </a:pPr>
            <a:r>
              <a:rPr lang="fr-FR" sz="2000" b="1" i="1" dirty="0" err="1" smtClean="0">
                <a:effectLst>
                  <a:outerShdw blurRad="38100" dist="38100" dir="2700000" algn="tl">
                    <a:srgbClr val="000000">
                      <a:alpha val="43137"/>
                    </a:srgbClr>
                  </a:outerShdw>
                </a:effectLst>
              </a:rPr>
              <a:t>Integrated</a:t>
            </a:r>
            <a:r>
              <a:rPr lang="fr-FR" sz="2000" b="1" i="1" dirty="0" smtClean="0">
                <a:effectLst>
                  <a:outerShdw blurRad="38100" dist="38100" dir="2700000" algn="tl">
                    <a:srgbClr val="000000">
                      <a:alpha val="43137"/>
                    </a:srgbClr>
                  </a:outerShdw>
                </a:effectLst>
              </a:rPr>
              <a:t> </a:t>
            </a:r>
            <a:r>
              <a:rPr lang="fr-FR" sz="2000" b="1" i="1" dirty="0" err="1" smtClean="0">
                <a:effectLst>
                  <a:outerShdw blurRad="38100" dist="38100" dir="2700000" algn="tl">
                    <a:srgbClr val="000000">
                      <a:alpha val="43137"/>
                    </a:srgbClr>
                  </a:outerShdw>
                </a:effectLst>
              </a:rPr>
              <a:t>Developement</a:t>
            </a:r>
            <a:r>
              <a:rPr lang="fr-FR" sz="2000" b="1" i="1" dirty="0" smtClean="0">
                <a:effectLst>
                  <a:outerShdw blurRad="38100" dist="38100" dir="2700000" algn="tl">
                    <a:srgbClr val="000000">
                      <a:alpha val="43137"/>
                    </a:srgbClr>
                  </a:outerShdw>
                </a:effectLst>
              </a:rPr>
              <a:t> </a:t>
            </a:r>
            <a:r>
              <a:rPr lang="fr-FR" sz="2000" b="1" i="1" dirty="0" err="1" smtClean="0">
                <a:effectLst>
                  <a:outerShdw blurRad="38100" dist="38100" dir="2700000" algn="tl">
                    <a:srgbClr val="000000">
                      <a:alpha val="43137"/>
                    </a:srgbClr>
                  </a:outerShdw>
                </a:effectLst>
              </a:rPr>
              <a:t>Environment</a:t>
            </a:r>
            <a:r>
              <a:rPr lang="fr-FR" sz="2000" b="1" i="1" dirty="0" smtClean="0">
                <a:effectLst>
                  <a:outerShdw blurRad="38100" dist="38100" dir="2700000" algn="tl">
                    <a:srgbClr val="000000">
                      <a:alpha val="43137"/>
                    </a:srgbClr>
                  </a:outerShdw>
                </a:effectLst>
              </a:rPr>
              <a:t> </a:t>
            </a:r>
            <a:r>
              <a:rPr lang="fr-FR" sz="2000" b="1" i="1" dirty="0">
                <a:effectLst>
                  <a:outerShdw blurRad="38100" dist="38100" dir="2700000" algn="tl">
                    <a:srgbClr val="000000">
                      <a:alpha val="43137"/>
                    </a:srgbClr>
                  </a:outerShdw>
                </a:effectLst>
              </a:rPr>
              <a:t>: </a:t>
            </a:r>
            <a:r>
              <a:rPr lang="fr-FR" sz="2000" i="1" dirty="0" smtClean="0"/>
              <a:t>Aide au développement logiciel. Intègre généralement un éditeur de texte, automatisation procédure de compilation, debugger, utilitaires divers…</a:t>
            </a:r>
            <a:endParaRPr lang="fr-FR" sz="2000" i="1" dirty="0">
              <a:latin typeface="+mn-lt"/>
            </a:endParaRPr>
          </a:p>
        </p:txBody>
      </p:sp>
      <p:sp>
        <p:nvSpPr>
          <p:cNvPr id="71" name="ZoneTexte 61"/>
          <p:cNvSpPr txBox="1"/>
          <p:nvPr/>
        </p:nvSpPr>
        <p:spPr>
          <a:xfrm>
            <a:off x="2686087" y="3620317"/>
            <a:ext cx="104824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staticLib.a</a:t>
            </a:r>
            <a:endParaRPr lang="fr-FR" sz="1400" i="1" dirty="0" smtClean="0">
              <a:solidFill>
                <a:schemeClr val="accent1">
                  <a:lumMod val="75000"/>
                </a:schemeClr>
              </a:solidFill>
            </a:endParaRP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5046" y="3929227"/>
            <a:ext cx="473422" cy="473422"/>
          </a:xfrm>
          <a:prstGeom prst="rect">
            <a:avLst/>
          </a:prstGeom>
        </p:spPr>
      </p:pic>
      <p:cxnSp>
        <p:nvCxnSpPr>
          <p:cNvPr id="73" name="Straight Arrow Connector 72"/>
          <p:cNvCxnSpPr/>
          <p:nvPr/>
        </p:nvCxnSpPr>
        <p:spPr>
          <a:xfrm flipH="1">
            <a:off x="3203716" y="4418488"/>
            <a:ext cx="6112" cy="303735"/>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ZoneTexte 61"/>
          <p:cNvSpPr txBox="1"/>
          <p:nvPr/>
        </p:nvSpPr>
        <p:spPr>
          <a:xfrm>
            <a:off x="1589446" y="5415066"/>
            <a:ext cx="1049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project.out</a:t>
            </a:r>
            <a:endParaRPr lang="fr-FR" sz="1400" i="1" dirty="0" smtClean="0">
              <a:solidFill>
                <a:schemeClr val="accent1">
                  <a:lumMod val="75000"/>
                </a:schemeClr>
              </a:solidFill>
            </a:endParaRPr>
          </a:p>
        </p:txBody>
      </p:sp>
      <p:sp>
        <p:nvSpPr>
          <p:cNvPr id="75" name="Rounded Rectangle 74"/>
          <p:cNvSpPr/>
          <p:nvPr/>
        </p:nvSpPr>
        <p:spPr>
          <a:xfrm>
            <a:off x="3732123" y="4716330"/>
            <a:ext cx="1355648"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ZoneTexte 61"/>
          <p:cNvSpPr txBox="1"/>
          <p:nvPr/>
        </p:nvSpPr>
        <p:spPr>
          <a:xfrm>
            <a:off x="3734333" y="4716331"/>
            <a:ext cx="135367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make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78" name="Rounded Rectangle 77"/>
          <p:cNvSpPr/>
          <p:nvPr/>
        </p:nvSpPr>
        <p:spPr>
          <a:xfrm>
            <a:off x="1025844" y="2753796"/>
            <a:ext cx="3385326" cy="856363"/>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035" y="3051737"/>
            <a:ext cx="480136" cy="480136"/>
          </a:xfrm>
          <a:prstGeom prst="rect">
            <a:avLst/>
          </a:prstGeom>
        </p:spPr>
      </p:pic>
      <p:sp>
        <p:nvSpPr>
          <p:cNvPr id="81" name="ZoneTexte 61"/>
          <p:cNvSpPr txBox="1"/>
          <p:nvPr/>
        </p:nvSpPr>
        <p:spPr>
          <a:xfrm>
            <a:off x="951708" y="27537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main.c</a:t>
            </a:r>
            <a:endParaRPr lang="fr-FR" sz="1400" i="1" dirty="0" smtClean="0">
              <a:solidFill>
                <a:schemeClr val="accent1">
                  <a:lumMod val="75000"/>
                </a:schemeClr>
              </a:solidFill>
            </a:endParaRPr>
          </a:p>
        </p:txBody>
      </p:sp>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9876" y="3051737"/>
            <a:ext cx="480136" cy="480136"/>
          </a:xfrm>
          <a:prstGeom prst="rect">
            <a:avLst/>
          </a:prstGeom>
        </p:spPr>
      </p:pic>
      <p:sp>
        <p:nvSpPr>
          <p:cNvPr id="83" name="ZoneTexte 61"/>
          <p:cNvSpPr txBox="1"/>
          <p:nvPr/>
        </p:nvSpPr>
        <p:spPr>
          <a:xfrm>
            <a:off x="1551549" y="27537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hello.c</a:t>
            </a:r>
            <a:endParaRPr lang="fr-FR" sz="1400" i="1" dirty="0" smtClean="0">
              <a:solidFill>
                <a:schemeClr val="accent1">
                  <a:lumMod val="75000"/>
                </a:schemeClr>
              </a:solidFill>
            </a:endParaRPr>
          </a:p>
        </p:txBody>
      </p:sp>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2123" y="3068960"/>
            <a:ext cx="480136" cy="480136"/>
          </a:xfrm>
          <a:prstGeom prst="rect">
            <a:avLst/>
          </a:prstGeom>
        </p:spPr>
      </p:pic>
      <p:sp>
        <p:nvSpPr>
          <p:cNvPr id="85" name="ZoneTexte 61"/>
          <p:cNvSpPr txBox="1"/>
          <p:nvPr/>
        </p:nvSpPr>
        <p:spPr>
          <a:xfrm>
            <a:off x="2187547" y="27537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hello.h</a:t>
            </a:r>
            <a:endParaRPr lang="fr-FR" sz="1400" i="1" dirty="0" smtClean="0">
              <a:solidFill>
                <a:schemeClr val="accent1">
                  <a:lumMod val="75000"/>
                </a:schemeClr>
              </a:solidFill>
            </a:endParaRPr>
          </a:p>
        </p:txBody>
      </p:sp>
      <p:sp>
        <p:nvSpPr>
          <p:cNvPr id="86" name="ZoneTexte 61"/>
          <p:cNvSpPr txBox="1"/>
          <p:nvPr/>
        </p:nvSpPr>
        <p:spPr>
          <a:xfrm>
            <a:off x="3072993" y="2993617"/>
            <a:ext cx="141970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Text</a:t>
            </a: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 editor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6" name="Straight Arrow Connector 95"/>
          <p:cNvCxnSpPr/>
          <p:nvPr/>
        </p:nvCxnSpPr>
        <p:spPr>
          <a:xfrm flipH="1">
            <a:off x="1921164" y="3509197"/>
            <a:ext cx="3056" cy="12071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2547626" y="3509197"/>
            <a:ext cx="3056" cy="12071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541" y="1432342"/>
            <a:ext cx="600840" cy="600840"/>
          </a:xfrm>
          <a:prstGeom prst="rect">
            <a:avLst/>
          </a:prstGeom>
          <a:effectLst>
            <a:reflection blurRad="6350" stA="52000" endA="300" endPos="35000" dir="5400000" sy="-100000" algn="bl" rotWithShape="0"/>
          </a:effectLst>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0389" y="1635070"/>
            <a:ext cx="1168190" cy="254082"/>
          </a:xfrm>
          <a:prstGeom prst="roundRect">
            <a:avLst>
              <a:gd name="adj" fmla="val 8594"/>
            </a:avLst>
          </a:prstGeom>
          <a:solidFill>
            <a:srgbClr val="FFFFFF">
              <a:shade val="85000"/>
            </a:srgbClr>
          </a:solidFill>
          <a:ln w="12700">
            <a:solidFill>
              <a:schemeClr val="accent1">
                <a:lumMod val="40000"/>
                <a:lumOff val="60000"/>
              </a:schemeClr>
            </a:solidFill>
          </a:ln>
          <a:effectLst>
            <a:reflection blurRad="12700" stA="38000" endPos="28000" dist="5000" dir="5400000" sy="-100000" algn="bl" rotWithShape="0"/>
          </a:effectLst>
        </p:spPr>
      </p:pic>
      <p:sp>
        <p:nvSpPr>
          <p:cNvPr id="32"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94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fade">
                                      <p:cBhvr>
                                        <p:cTn id="24"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4" grpId="0"/>
      <p:bldP spid="78" grpId="0" animBg="1"/>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8" name="Title 3"/>
          <p:cNvSpPr txBox="1">
            <a:spLocks/>
          </p:cNvSpPr>
          <p:nvPr/>
        </p:nvSpPr>
        <p:spPr>
          <a:xfrm>
            <a:off x="179512" y="1412776"/>
            <a:ext cx="8964488" cy="479461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Observons les 3 trois principaux environnements de compilation utilisés sur architecture x86 :</a:t>
            </a:r>
          </a:p>
          <a:p>
            <a:pPr algn="l"/>
            <a:endParaRPr lang="fr-FR" sz="2400" i="1" dirty="0">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sym typeface="Wingdings"/>
              </a:rPr>
              <a:t>Visual Studio </a:t>
            </a:r>
            <a:r>
              <a:rPr lang="fr-FR" sz="2400" i="1" dirty="0" smtClean="0">
                <a:latin typeface="+mn-lt"/>
                <a:sym typeface="Wingdings"/>
              </a:rPr>
              <a:t>proposé par Windows</a:t>
            </a:r>
          </a:p>
          <a:p>
            <a:pPr marL="342900" indent="-342900" algn="l">
              <a:buFont typeface="Arial" pitchFamily="34" charset="0"/>
              <a:buChar char="•"/>
            </a:pPr>
            <a:endParaRPr lang="fr-FR" sz="2400" b="1" i="1" dirty="0">
              <a:effectLst>
                <a:outerShdw blurRad="38100" dist="38100" dir="2700000" algn="tl">
                  <a:srgbClr val="000000">
                    <a:alpha val="43137"/>
                  </a:srgbClr>
                </a:outerShdw>
              </a:effectLst>
              <a:latin typeface="+mn-lt"/>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Intel C++ Compiler XE </a:t>
            </a:r>
            <a:r>
              <a:rPr lang="fr-FR" sz="2400" i="1" dirty="0" smtClean="0">
                <a:sym typeface="Wingdings"/>
              </a:rPr>
              <a:t>proposé </a:t>
            </a:r>
            <a:r>
              <a:rPr lang="fr-FR" sz="2400" i="1" dirty="0">
                <a:sym typeface="Wingdings"/>
              </a:rPr>
              <a:t>par </a:t>
            </a:r>
            <a:r>
              <a:rPr lang="fr-FR" sz="2400" i="1" dirty="0" smtClean="0">
                <a:sym typeface="Wingdings"/>
              </a:rPr>
              <a:t>Intel. Propose des outils très puissants d’optimisation et de profilage pour architecture Intel (</a:t>
            </a:r>
            <a:r>
              <a:rPr lang="fr-FR" sz="2400" i="1" dirty="0" err="1" smtClean="0">
                <a:sym typeface="Wingdings"/>
              </a:rPr>
              <a:t>Advisor</a:t>
            </a:r>
            <a:r>
              <a:rPr lang="fr-FR" sz="2400" i="1" dirty="0" smtClean="0">
                <a:sym typeface="Wingdings"/>
              </a:rPr>
              <a:t> XE, </a:t>
            </a:r>
            <a:r>
              <a:rPr lang="fr-FR" sz="2400" i="1" dirty="0" err="1" smtClean="0">
                <a:sym typeface="Wingdings"/>
              </a:rPr>
              <a:t>Vtune</a:t>
            </a:r>
            <a:r>
              <a:rPr lang="fr-FR" sz="2400" i="1" dirty="0" smtClean="0">
                <a:sym typeface="Wingdings"/>
              </a:rPr>
              <a:t> Amplifier, </a:t>
            </a:r>
            <a:r>
              <a:rPr lang="fr-FR" sz="2400" i="1" dirty="0" err="1" smtClean="0">
                <a:sym typeface="Wingdings"/>
              </a:rPr>
              <a:t>Inspector</a:t>
            </a:r>
            <a:r>
              <a:rPr lang="fr-FR" sz="2400" i="1" dirty="0" smtClean="0">
                <a:sym typeface="Wingdings"/>
              </a:rPr>
              <a:t> XE …)</a:t>
            </a:r>
          </a:p>
          <a:p>
            <a:pPr marL="342900" indent="-342900" algn="l">
              <a:buFont typeface="Arial" pitchFamily="34" charset="0"/>
              <a:buChar char="•"/>
            </a:pPr>
            <a:endParaRPr lang="fr-FR" sz="2400" i="1" dirty="0" smtClean="0">
              <a:sym typeface="Wingdings"/>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sym typeface="Wingdings"/>
              </a:rPr>
              <a:t>GCC (GNU Compiler Collection) avec/sans IDE (Eclipse, </a:t>
            </a:r>
            <a:r>
              <a:rPr lang="fr-FR" sz="2400" b="1" i="1" dirty="0" err="1" smtClean="0">
                <a:effectLst>
                  <a:outerShdw blurRad="38100" dist="38100" dir="2700000" algn="tl">
                    <a:srgbClr val="000000">
                      <a:alpha val="43137"/>
                    </a:srgbClr>
                  </a:outerShdw>
                </a:effectLst>
                <a:sym typeface="Wingdings"/>
              </a:rPr>
              <a:t>Netbeans</a:t>
            </a:r>
            <a:r>
              <a:rPr lang="fr-FR" sz="2400" b="1" i="1" dirty="0" smtClean="0">
                <a:effectLst>
                  <a:outerShdw blurRad="38100" dist="38100" dir="2700000" algn="tl">
                    <a:srgbClr val="000000">
                      <a:alpha val="43137"/>
                    </a:srgbClr>
                  </a:outerShdw>
                </a:effectLst>
                <a:sym typeface="Wingdings"/>
              </a:rPr>
              <a:t> …) </a:t>
            </a:r>
            <a:r>
              <a:rPr lang="fr-FR" sz="2400" i="1" dirty="0" smtClean="0">
                <a:sym typeface="Wingdings"/>
              </a:rPr>
              <a:t>issu du monde de l’Open Source ayant vocation a être multiplateforme (cross-compilation ARM, MIPS, PPC …). Les deux principaux environnement de compilation rencontrés sous Windows sont </a:t>
            </a:r>
            <a:r>
              <a:rPr lang="fr-FR" sz="2400" i="1" dirty="0" err="1" smtClean="0">
                <a:sym typeface="Wingdings"/>
              </a:rPr>
              <a:t>Cygwin</a:t>
            </a:r>
            <a:r>
              <a:rPr lang="fr-FR" sz="2400" i="1" dirty="0" smtClean="0">
                <a:sym typeface="Wingdings"/>
              </a:rPr>
              <a:t> et </a:t>
            </a:r>
            <a:r>
              <a:rPr lang="fr-FR" sz="2400" i="1" dirty="0" err="1" smtClean="0">
                <a:sym typeface="Wingdings"/>
              </a:rPr>
              <a:t>MinGW</a:t>
            </a:r>
            <a:r>
              <a:rPr lang="fr-FR" sz="2400" i="1" dirty="0" smtClean="0">
                <a:sym typeface="Wingdings"/>
              </a:rPr>
              <a:t>.</a:t>
            </a:r>
          </a:p>
          <a:p>
            <a:pPr algn="l"/>
            <a:endParaRPr lang="fr-FR" sz="2400" i="1" dirty="0">
              <a:sym typeface="Wingdings"/>
            </a:endParaRPr>
          </a:p>
          <a:p>
            <a:pPr marL="342900" indent="-342900" algn="l">
              <a:buFont typeface="Arial" pitchFamily="34" charset="0"/>
              <a:buChar char="•"/>
            </a:pPr>
            <a:endParaRPr lang="fr-FR" sz="2400" i="1" dirty="0">
              <a:sym typeface="Wingdings"/>
            </a:endParaRPr>
          </a:p>
          <a:p>
            <a:pPr marL="342900" indent="-342900" algn="l">
              <a:buFont typeface="Arial" pitchFamily="34" charset="0"/>
              <a:buChar char="•"/>
            </a:pPr>
            <a:endParaRPr lang="fr-FR" sz="2400" b="1" i="1" dirty="0">
              <a:effectLst>
                <a:outerShdw blurRad="38100" dist="38100" dir="2700000" algn="tl">
                  <a:srgbClr val="000000">
                    <a:alpha val="43137"/>
                  </a:srgbClr>
                </a:outerShdw>
              </a:effectLst>
              <a:sym typeface="Wingdings"/>
            </a:endParaRPr>
          </a:p>
          <a:p>
            <a:pPr marL="342900" indent="-342900" algn="l">
              <a:buFont typeface="Arial" pitchFamily="34" charset="0"/>
              <a:buChar char="•"/>
            </a:pPr>
            <a:endParaRPr lang="fr-FR" sz="2400" b="1" i="1" dirty="0" smtClean="0">
              <a:effectLst>
                <a:outerShdw blurRad="38100" dist="38100" dir="2700000" algn="tl">
                  <a:srgbClr val="000000">
                    <a:alpha val="43137"/>
                  </a:srgbClr>
                </a:outerShdw>
              </a:effectLst>
              <a:latin typeface="+mn-lt"/>
              <a:sym typeface="Wingdings"/>
            </a:endParaRPr>
          </a:p>
          <a:p>
            <a:pPr algn="l"/>
            <a:endParaRPr lang="fr-FR" sz="2400" i="1" dirty="0">
              <a:latin typeface="+mn-lt"/>
            </a:endParaRPr>
          </a:p>
        </p:txBody>
      </p:sp>
      <p:sp>
        <p:nvSpPr>
          <p:cNvPr id="8"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32479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2" end="2"/>
                                            </p:txEl>
                                          </p:spTgt>
                                        </p:tgtEl>
                                        <p:attrNameLst>
                                          <p:attrName>style.visibility</p:attrName>
                                        </p:attrNameLst>
                                      </p:cBhvr>
                                      <p:to>
                                        <p:strVal val="visible"/>
                                      </p:to>
                                    </p:set>
                                    <p:animEffect transition="in" filter="fade">
                                      <p:cBhvr>
                                        <p:cTn id="7" dur="500"/>
                                        <p:tgtEl>
                                          <p:spTgt spid="6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4" end="4"/>
                                            </p:txEl>
                                          </p:spTgt>
                                        </p:tgtEl>
                                        <p:attrNameLst>
                                          <p:attrName>style.visibility</p:attrName>
                                        </p:attrNameLst>
                                      </p:cBhvr>
                                      <p:to>
                                        <p:strVal val="visible"/>
                                      </p:to>
                                    </p:set>
                                    <p:animEffect transition="in" filter="fade">
                                      <p:cBhvr>
                                        <p:cTn id="12" dur="500"/>
                                        <p:tgtEl>
                                          <p:spTgt spid="6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6" end="6"/>
                                            </p:txEl>
                                          </p:spTgt>
                                        </p:tgtEl>
                                        <p:attrNameLst>
                                          <p:attrName>style.visibility</p:attrName>
                                        </p:attrNameLst>
                                      </p:cBhvr>
                                      <p:to>
                                        <p:strVal val="visible"/>
                                      </p:to>
                                    </p:set>
                                    <p:animEffect transition="in" filter="fade">
                                      <p:cBhvr>
                                        <p:cTn id="17" dur="500"/>
                                        <p:tgtEl>
                                          <p:spTgt spid="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ounded Rectangle 10"/>
          <p:cNvSpPr/>
          <p:nvPr/>
        </p:nvSpPr>
        <p:spPr>
          <a:xfrm>
            <a:off x="841961" y="2276872"/>
            <a:ext cx="4394745" cy="3710349"/>
          </a:xfrm>
          <a:prstGeom prst="roundRect">
            <a:avLst>
              <a:gd name="adj" fmla="val 7140"/>
            </a:avLst>
          </a:prstGeom>
          <a:solidFill>
            <a:srgbClr val="92D050">
              <a:alpha val="5882"/>
            </a:srgbClr>
          </a:solid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ounded Rectangle 13"/>
          <p:cNvSpPr/>
          <p:nvPr/>
        </p:nvSpPr>
        <p:spPr>
          <a:xfrm>
            <a:off x="1002778" y="5424801"/>
            <a:ext cx="4073107" cy="401414"/>
          </a:xfrm>
          <a:prstGeom prst="roundRect">
            <a:avLst>
              <a:gd name="adj" fmla="val 11586"/>
            </a:avLst>
          </a:prstGeom>
          <a:solidFill>
            <a:srgbClr val="FF0000">
              <a:alpha val="10980"/>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Straight Arrow Connector 14"/>
          <p:cNvCxnSpPr/>
          <p:nvPr/>
        </p:nvCxnSpPr>
        <p:spPr>
          <a:xfrm flipH="1">
            <a:off x="1922986" y="4843403"/>
            <a:ext cx="7837" cy="606093"/>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002777" y="2819112"/>
            <a:ext cx="1922241" cy="376719"/>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002779" y="2819112"/>
            <a:ext cx="192223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rgbClr val="00B050"/>
                </a:solidFill>
                <a:effectLst>
                  <a:outerShdw blurRad="38100" dist="38100" dir="2700000" algn="tl">
                    <a:srgbClr val="000000">
                      <a:alpha val="43137"/>
                    </a:srgbClr>
                  </a:outerShdw>
                </a:effectLst>
                <a:latin typeface="+mn-lt"/>
                <a:cs typeface="+mn-cs"/>
              </a:rPr>
              <a:t>Preprocessor</a:t>
            </a:r>
            <a:endParaRPr lang="fr-FR" sz="1600" i="1" dirty="0">
              <a:solidFill>
                <a:srgbClr val="00B050"/>
              </a:solidFill>
              <a:effectLst>
                <a:outerShdw blurRad="38100" dist="38100" dir="2700000" algn="tl">
                  <a:srgbClr val="000000">
                    <a:alpha val="43137"/>
                  </a:srgbClr>
                </a:outerShdw>
              </a:effectLst>
              <a:latin typeface="+mn-lt"/>
              <a:cs typeface="+mn-cs"/>
            </a:endParaRPr>
          </a:p>
        </p:txBody>
      </p:sp>
      <p:sp>
        <p:nvSpPr>
          <p:cNvPr id="20" name="Rounded Rectangle 19"/>
          <p:cNvSpPr/>
          <p:nvPr/>
        </p:nvSpPr>
        <p:spPr>
          <a:xfrm>
            <a:off x="1002779" y="3386563"/>
            <a:ext cx="1922240" cy="889388"/>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Straight Arrow Connector 20"/>
          <p:cNvCxnSpPr>
            <a:stCxn id="46" idx="2"/>
            <a:endCxn id="18" idx="0"/>
          </p:cNvCxnSpPr>
          <p:nvPr/>
        </p:nvCxnSpPr>
        <p:spPr>
          <a:xfrm>
            <a:off x="1955663" y="2156545"/>
            <a:ext cx="8235" cy="66256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63898" y="3195831"/>
            <a:ext cx="0" cy="19073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0729"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0503"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02778" y="4466684"/>
            <a:ext cx="1922241" cy="376719"/>
          </a:xfrm>
          <a:prstGeom prst="roundRect">
            <a:avLst>
              <a:gd name="adj" fmla="val 11586"/>
            </a:avLst>
          </a:prstGeom>
          <a:solidFill>
            <a:schemeClr val="accent4">
              <a:lumMod val="40000"/>
              <a:lumOff val="60000"/>
              <a:alpha val="25098"/>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61"/>
          <p:cNvSpPr txBox="1"/>
          <p:nvPr/>
        </p:nvSpPr>
        <p:spPr>
          <a:xfrm>
            <a:off x="993004" y="4466684"/>
            <a:ext cx="19320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37" name="Straight Arrow Connector 36"/>
          <p:cNvCxnSpPr/>
          <p:nvPr/>
        </p:nvCxnSpPr>
        <p:spPr>
          <a:xfrm>
            <a:off x="1930823" y="4275951"/>
            <a:ext cx="0" cy="19073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1139531" y="3865916"/>
            <a:ext cx="1375416" cy="376719"/>
          </a:xfrm>
          <a:prstGeom prst="roundRect">
            <a:avLst>
              <a:gd name="adj" fmla="val 11586"/>
            </a:avLst>
          </a:prstGeom>
          <a:solidFill>
            <a:schemeClr val="accent4">
              <a:lumMod val="40000"/>
              <a:lumOff val="60000"/>
              <a:alpha val="25098"/>
            </a:schemeClr>
          </a:solidFill>
          <a:ln w="1905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ounded Rectangle 40"/>
          <p:cNvSpPr/>
          <p:nvPr/>
        </p:nvSpPr>
        <p:spPr>
          <a:xfrm>
            <a:off x="1139532" y="3446596"/>
            <a:ext cx="1375414" cy="376719"/>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61"/>
          <p:cNvSpPr txBox="1"/>
          <p:nvPr/>
        </p:nvSpPr>
        <p:spPr>
          <a:xfrm>
            <a:off x="1162205" y="3363878"/>
            <a:ext cx="135274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rgbClr val="00B050"/>
                </a:solidFill>
                <a:effectLst>
                  <a:outerShdw blurRad="38100" dist="38100" dir="2700000" algn="tl">
                    <a:srgbClr val="000000">
                      <a:alpha val="43137"/>
                    </a:srgbClr>
                  </a:outerShdw>
                </a:effectLst>
                <a:latin typeface="+mn-lt"/>
                <a:cs typeface="+mn-cs"/>
              </a:rPr>
              <a:t>Parser</a:t>
            </a:r>
            <a:endParaRPr lang="fr-FR" sz="1600" i="1" dirty="0">
              <a:solidFill>
                <a:srgbClr val="00B050"/>
              </a:solidFill>
              <a:effectLst>
                <a:outerShdw blurRad="38100" dist="38100" dir="2700000" algn="tl">
                  <a:srgbClr val="000000">
                    <a:alpha val="43137"/>
                  </a:srgbClr>
                </a:outerShdw>
              </a:effectLst>
              <a:latin typeface="+mn-lt"/>
              <a:cs typeface="+mn-cs"/>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2623" y="6401000"/>
            <a:ext cx="473422" cy="473422"/>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5595" y="1676409"/>
            <a:ext cx="480136" cy="480136"/>
          </a:xfrm>
          <a:prstGeom prst="rect">
            <a:avLst/>
          </a:prstGeom>
        </p:spPr>
      </p:pic>
      <p:sp>
        <p:nvSpPr>
          <p:cNvPr id="47" name="ZoneTexte 61"/>
          <p:cNvSpPr txBox="1"/>
          <p:nvPr/>
        </p:nvSpPr>
        <p:spPr>
          <a:xfrm>
            <a:off x="1547268" y="137846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rgbClr val="00B050"/>
                </a:solidFill>
              </a:rPr>
              <a:t>main.c</a:t>
            </a:r>
            <a:endParaRPr lang="fr-FR" sz="1400" i="1" dirty="0" smtClean="0">
              <a:solidFill>
                <a:srgbClr val="00B050"/>
              </a:solidFill>
            </a:endParaRP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435" y="2208360"/>
            <a:ext cx="480136" cy="480136"/>
          </a:xfrm>
          <a:prstGeom prst="rect">
            <a:avLst/>
          </a:prstGeom>
        </p:spPr>
      </p:pic>
      <p:sp>
        <p:nvSpPr>
          <p:cNvPr id="50" name="ZoneTexte 61"/>
          <p:cNvSpPr txBox="1"/>
          <p:nvPr/>
        </p:nvSpPr>
        <p:spPr>
          <a:xfrm>
            <a:off x="215859" y="18931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rgbClr val="00B050"/>
                </a:solidFill>
              </a:rPr>
              <a:t>hello.h</a:t>
            </a:r>
            <a:endParaRPr lang="fr-FR" sz="1400" i="1" dirty="0" smtClean="0">
              <a:solidFill>
                <a:srgbClr val="00B050"/>
              </a:solidFill>
            </a:endParaRPr>
          </a:p>
        </p:txBody>
      </p:sp>
      <p:sp>
        <p:nvSpPr>
          <p:cNvPr id="51" name="ZoneTexte 61"/>
          <p:cNvSpPr txBox="1"/>
          <p:nvPr/>
        </p:nvSpPr>
        <p:spPr>
          <a:xfrm>
            <a:off x="2007372" y="313361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rgbClr val="00B050"/>
                </a:solidFill>
              </a:rPr>
              <a:t>main.i</a:t>
            </a:r>
            <a:endParaRPr lang="fr-FR" sz="1400" i="1" dirty="0" smtClean="0">
              <a:solidFill>
                <a:srgbClr val="00B050"/>
              </a:solidFill>
            </a:endParaRPr>
          </a:p>
        </p:txBody>
      </p:sp>
      <p:sp>
        <p:nvSpPr>
          <p:cNvPr id="52" name="ZoneTexte 61"/>
          <p:cNvSpPr txBox="1"/>
          <p:nvPr/>
        </p:nvSpPr>
        <p:spPr>
          <a:xfrm>
            <a:off x="2007372" y="420005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rgbClr val="00B050"/>
                </a:solidFill>
              </a:rPr>
              <a:t>main.s</a:t>
            </a:r>
            <a:endParaRPr lang="fr-FR" sz="1400" i="1" dirty="0" smtClean="0">
              <a:solidFill>
                <a:srgbClr val="00B050"/>
              </a:solidFill>
            </a:endParaRPr>
          </a:p>
        </p:txBody>
      </p:sp>
      <p:sp>
        <p:nvSpPr>
          <p:cNvPr id="53" name="ZoneTexte 61"/>
          <p:cNvSpPr txBox="1"/>
          <p:nvPr/>
        </p:nvSpPr>
        <p:spPr>
          <a:xfrm>
            <a:off x="2007372" y="506272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4">
                    <a:lumMod val="75000"/>
                  </a:schemeClr>
                </a:solidFill>
              </a:rPr>
              <a:t>main.o</a:t>
            </a:r>
            <a:endParaRPr lang="fr-FR" sz="1400" i="1" dirty="0" smtClean="0">
              <a:solidFill>
                <a:schemeClr val="accent4">
                  <a:lumMod val="75000"/>
                </a:schemeClr>
              </a:solidFill>
            </a:endParaRPr>
          </a:p>
        </p:txBody>
      </p:sp>
      <p:sp>
        <p:nvSpPr>
          <p:cNvPr id="54" name="ZoneTexte 61"/>
          <p:cNvSpPr txBox="1"/>
          <p:nvPr/>
        </p:nvSpPr>
        <p:spPr>
          <a:xfrm>
            <a:off x="1002777" y="5435521"/>
            <a:ext cx="4073107"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C00000"/>
                </a:solidFill>
                <a:effectLst>
                  <a:outerShdw blurRad="38100" dist="38100" dir="2700000" algn="tl">
                    <a:srgbClr val="000000">
                      <a:alpha val="43137"/>
                    </a:srgbClr>
                  </a:outerShdw>
                </a:effectLst>
                <a:latin typeface="+mn-lt"/>
                <a:cs typeface="+mn-cs"/>
              </a:rPr>
              <a:t>Linker</a:t>
            </a:r>
            <a:endParaRPr lang="fr-FR" sz="1600" i="1" dirty="0">
              <a:solidFill>
                <a:srgbClr val="C00000"/>
              </a:solidFill>
              <a:effectLst>
                <a:outerShdw blurRad="38100" dist="38100" dir="2700000" algn="tl">
                  <a:srgbClr val="000000">
                    <a:alpha val="43137"/>
                  </a:srgbClr>
                </a:outerShdw>
              </a:effectLst>
              <a:latin typeface="+mn-lt"/>
              <a:cs typeface="+mn-cs"/>
            </a:endParaRPr>
          </a:p>
        </p:txBody>
      </p:sp>
      <p:cxnSp>
        <p:nvCxnSpPr>
          <p:cNvPr id="55" name="Straight Arrow Connector 54"/>
          <p:cNvCxnSpPr/>
          <p:nvPr/>
        </p:nvCxnSpPr>
        <p:spPr>
          <a:xfrm>
            <a:off x="424455" y="5623881"/>
            <a:ext cx="578323" cy="162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61"/>
          <p:cNvSpPr txBox="1"/>
          <p:nvPr/>
        </p:nvSpPr>
        <p:spPr>
          <a:xfrm>
            <a:off x="-103100" y="4575677"/>
            <a:ext cx="104824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4">
                    <a:lumMod val="75000"/>
                  </a:schemeClr>
                </a:solidFill>
              </a:rPr>
              <a:t>staticLib.a</a:t>
            </a:r>
            <a:endParaRPr lang="fr-FR" sz="1400" i="1" dirty="0" smtClean="0">
              <a:solidFill>
                <a:schemeClr val="accent4">
                  <a:lumMod val="75000"/>
                </a:schemeClr>
              </a:solidFill>
            </a:endParaRPr>
          </a:p>
        </p:txBody>
      </p:sp>
      <p:cxnSp>
        <p:nvCxnSpPr>
          <p:cNvPr id="59" name="Straight Connector 58"/>
          <p:cNvCxnSpPr/>
          <p:nvPr/>
        </p:nvCxnSpPr>
        <p:spPr>
          <a:xfrm>
            <a:off x="424455" y="5358009"/>
            <a:ext cx="0" cy="26749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024788" y="5826215"/>
            <a:ext cx="0" cy="3220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 name="ZoneTexte 61"/>
          <p:cNvSpPr txBox="1"/>
          <p:nvPr/>
        </p:nvSpPr>
        <p:spPr>
          <a:xfrm>
            <a:off x="2476041" y="6085836"/>
            <a:ext cx="1049848"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rgbClr val="C00000"/>
                </a:solidFill>
              </a:rPr>
              <a:t>project.out</a:t>
            </a:r>
            <a:endParaRPr lang="fr-FR" sz="1400" i="1" dirty="0" smtClean="0">
              <a:solidFill>
                <a:srgbClr val="C00000"/>
              </a:solidFill>
            </a:endParaRP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859" y="4884587"/>
            <a:ext cx="473422" cy="473422"/>
          </a:xfrm>
          <a:prstGeom prst="rect">
            <a:avLst/>
          </a:prstGeom>
        </p:spPr>
      </p:pic>
      <p:sp>
        <p:nvSpPr>
          <p:cNvPr id="87" name="Rounded Rectangle 86"/>
          <p:cNvSpPr/>
          <p:nvPr/>
        </p:nvSpPr>
        <p:spPr>
          <a:xfrm>
            <a:off x="3153645" y="2807822"/>
            <a:ext cx="1922241" cy="376719"/>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61"/>
          <p:cNvSpPr txBox="1"/>
          <p:nvPr/>
        </p:nvSpPr>
        <p:spPr>
          <a:xfrm>
            <a:off x="3153648" y="2807822"/>
            <a:ext cx="192223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rgbClr val="00B050"/>
                </a:solidFill>
                <a:effectLst>
                  <a:outerShdw blurRad="38100" dist="38100" dir="2700000" algn="tl">
                    <a:srgbClr val="000000">
                      <a:alpha val="43137"/>
                    </a:srgbClr>
                  </a:outerShdw>
                </a:effectLst>
                <a:latin typeface="+mn-lt"/>
                <a:cs typeface="+mn-cs"/>
              </a:rPr>
              <a:t>Preprocessor</a:t>
            </a:r>
            <a:endParaRPr lang="fr-FR" sz="1600" i="1" dirty="0">
              <a:solidFill>
                <a:srgbClr val="00B050"/>
              </a:solidFill>
              <a:effectLst>
                <a:outerShdw blurRad="38100" dist="38100" dir="2700000" algn="tl">
                  <a:srgbClr val="000000">
                    <a:alpha val="43137"/>
                  </a:srgbClr>
                </a:outerShdw>
              </a:effectLst>
              <a:latin typeface="+mn-lt"/>
              <a:cs typeface="+mn-cs"/>
            </a:endParaRPr>
          </a:p>
        </p:txBody>
      </p:sp>
      <p:sp>
        <p:nvSpPr>
          <p:cNvPr id="89" name="Rounded Rectangle 88"/>
          <p:cNvSpPr/>
          <p:nvPr/>
        </p:nvSpPr>
        <p:spPr>
          <a:xfrm>
            <a:off x="3153646" y="3375273"/>
            <a:ext cx="1922241" cy="889388"/>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Straight Arrow Connector 89"/>
          <p:cNvCxnSpPr>
            <a:stCxn id="100" idx="2"/>
          </p:cNvCxnSpPr>
          <p:nvPr/>
        </p:nvCxnSpPr>
        <p:spPr>
          <a:xfrm>
            <a:off x="4106531" y="2145255"/>
            <a:ext cx="0" cy="66256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114766" y="3184541"/>
            <a:ext cx="0" cy="19073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3153646" y="4455394"/>
            <a:ext cx="1922241" cy="376719"/>
          </a:xfrm>
          <a:prstGeom prst="roundRect">
            <a:avLst>
              <a:gd name="adj" fmla="val 11586"/>
            </a:avLst>
          </a:prstGeom>
          <a:solidFill>
            <a:schemeClr val="accent4">
              <a:lumMod val="40000"/>
              <a:lumOff val="60000"/>
              <a:alpha val="25098"/>
            </a:schemeClr>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ZoneTexte 61"/>
          <p:cNvSpPr txBox="1"/>
          <p:nvPr/>
        </p:nvSpPr>
        <p:spPr>
          <a:xfrm>
            <a:off x="3153645" y="4455394"/>
            <a:ext cx="192224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4" name="Straight Arrow Connector 93"/>
          <p:cNvCxnSpPr/>
          <p:nvPr/>
        </p:nvCxnSpPr>
        <p:spPr>
          <a:xfrm>
            <a:off x="4081691" y="4264661"/>
            <a:ext cx="0" cy="190733"/>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290399" y="3854626"/>
            <a:ext cx="1375416" cy="376719"/>
          </a:xfrm>
          <a:prstGeom prst="roundRect">
            <a:avLst>
              <a:gd name="adj" fmla="val 11586"/>
            </a:avLst>
          </a:prstGeom>
          <a:solidFill>
            <a:schemeClr val="accent4">
              <a:lumMod val="40000"/>
              <a:lumOff val="60000"/>
              <a:alpha val="25098"/>
            </a:schemeClr>
          </a:solidFill>
          <a:ln w="1905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ounded Rectangle 96"/>
          <p:cNvSpPr/>
          <p:nvPr/>
        </p:nvSpPr>
        <p:spPr>
          <a:xfrm>
            <a:off x="3290400" y="3435306"/>
            <a:ext cx="1375414" cy="376719"/>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61"/>
          <p:cNvSpPr txBox="1"/>
          <p:nvPr/>
        </p:nvSpPr>
        <p:spPr>
          <a:xfrm>
            <a:off x="3290588" y="3363877"/>
            <a:ext cx="137522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rgbClr val="00B050"/>
                </a:solidFill>
                <a:effectLst>
                  <a:outerShdw blurRad="38100" dist="38100" dir="2700000" algn="tl">
                    <a:srgbClr val="000000">
                      <a:alpha val="43137"/>
                    </a:srgbClr>
                  </a:outerShdw>
                </a:effectLst>
                <a:latin typeface="+mn-lt"/>
                <a:cs typeface="+mn-cs"/>
              </a:rPr>
              <a:t>Parser</a:t>
            </a:r>
            <a:endParaRPr lang="fr-FR" sz="1600" i="1" dirty="0">
              <a:solidFill>
                <a:srgbClr val="00B050"/>
              </a:solidFill>
              <a:effectLst>
                <a:outerShdw blurRad="38100" dist="38100" dir="2700000" algn="tl">
                  <a:srgbClr val="000000">
                    <a:alpha val="43137"/>
                  </a:srgbClr>
                </a:outerShdw>
              </a:effectLst>
              <a:latin typeface="+mn-lt"/>
              <a:cs typeface="+mn-cs"/>
            </a:endParaRPr>
          </a:p>
        </p:txBody>
      </p:sp>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63" y="1665119"/>
            <a:ext cx="480136" cy="480136"/>
          </a:xfrm>
          <a:prstGeom prst="rect">
            <a:avLst/>
          </a:prstGeom>
        </p:spPr>
      </p:pic>
      <p:sp>
        <p:nvSpPr>
          <p:cNvPr id="101" name="ZoneTexte 61"/>
          <p:cNvSpPr txBox="1"/>
          <p:nvPr/>
        </p:nvSpPr>
        <p:spPr>
          <a:xfrm>
            <a:off x="3698136" y="136717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rgbClr val="00B050"/>
                </a:solidFill>
              </a:rPr>
              <a:t>hello.c</a:t>
            </a:r>
            <a:endParaRPr lang="fr-FR" sz="1400" i="1" dirty="0" smtClean="0">
              <a:solidFill>
                <a:srgbClr val="00B050"/>
              </a:solidFill>
            </a:endParaRPr>
          </a:p>
        </p:txBody>
      </p:sp>
      <p:sp>
        <p:nvSpPr>
          <p:cNvPr id="102" name="ZoneTexte 61"/>
          <p:cNvSpPr txBox="1"/>
          <p:nvPr/>
        </p:nvSpPr>
        <p:spPr>
          <a:xfrm>
            <a:off x="4158240" y="312232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rgbClr val="00B050"/>
                </a:solidFill>
              </a:rPr>
              <a:t>hello.i</a:t>
            </a:r>
            <a:endParaRPr lang="fr-FR" sz="1400" i="1" dirty="0" smtClean="0">
              <a:solidFill>
                <a:srgbClr val="00B050"/>
              </a:solidFill>
            </a:endParaRPr>
          </a:p>
        </p:txBody>
      </p:sp>
      <p:sp>
        <p:nvSpPr>
          <p:cNvPr id="103" name="ZoneTexte 61"/>
          <p:cNvSpPr txBox="1"/>
          <p:nvPr/>
        </p:nvSpPr>
        <p:spPr>
          <a:xfrm>
            <a:off x="4158240" y="418876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rgbClr val="00B050"/>
                </a:solidFill>
              </a:rPr>
              <a:t>hello.s</a:t>
            </a:r>
            <a:endParaRPr lang="fr-FR" sz="1400" i="1" dirty="0" smtClean="0">
              <a:solidFill>
                <a:srgbClr val="00B050"/>
              </a:solidFill>
            </a:endParaRPr>
          </a:p>
        </p:txBody>
      </p:sp>
      <p:sp>
        <p:nvSpPr>
          <p:cNvPr id="104" name="ZoneTexte 61"/>
          <p:cNvSpPr txBox="1"/>
          <p:nvPr/>
        </p:nvSpPr>
        <p:spPr>
          <a:xfrm>
            <a:off x="4158240" y="505143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4">
                    <a:lumMod val="75000"/>
                  </a:schemeClr>
                </a:solidFill>
              </a:rPr>
              <a:t>hello.o</a:t>
            </a:r>
            <a:endParaRPr lang="fr-FR" sz="1400" i="1" dirty="0" smtClean="0">
              <a:solidFill>
                <a:schemeClr val="accent4">
                  <a:lumMod val="75000"/>
                </a:schemeClr>
              </a:solidFill>
            </a:endParaRPr>
          </a:p>
        </p:txBody>
      </p:sp>
      <p:cxnSp>
        <p:nvCxnSpPr>
          <p:cNvPr id="105" name="Straight Arrow Connector 104"/>
          <p:cNvCxnSpPr/>
          <p:nvPr/>
        </p:nvCxnSpPr>
        <p:spPr>
          <a:xfrm flipH="1">
            <a:off x="4081691" y="4832113"/>
            <a:ext cx="7837" cy="606093"/>
          </a:xfrm>
          <a:prstGeom prst="straightConnector1">
            <a:avLst/>
          </a:prstGeom>
          <a:ln w="28575">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9" idx="3"/>
          </p:cNvCxnSpPr>
          <p:nvPr/>
        </p:nvCxnSpPr>
        <p:spPr>
          <a:xfrm flipV="1">
            <a:off x="2925018" y="2992968"/>
            <a:ext cx="200835" cy="14504"/>
          </a:xfrm>
          <a:prstGeom prst="straightConnector1">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7" name="ZoneTexte 61"/>
          <p:cNvSpPr txBox="1"/>
          <p:nvPr/>
        </p:nvSpPr>
        <p:spPr>
          <a:xfrm>
            <a:off x="1162205" y="3865916"/>
            <a:ext cx="1352742"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4">
                    <a:lumMod val="75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4">
                  <a:lumMod val="75000"/>
                </a:schemeClr>
              </a:solidFill>
              <a:effectLst>
                <a:outerShdw blurRad="38100" dist="38100" dir="2700000" algn="tl">
                  <a:srgbClr val="000000">
                    <a:alpha val="43137"/>
                  </a:srgbClr>
                </a:outerShdw>
              </a:effectLst>
              <a:latin typeface="+mn-lt"/>
              <a:cs typeface="+mn-cs"/>
            </a:endParaRPr>
          </a:p>
        </p:txBody>
      </p:sp>
      <p:sp>
        <p:nvSpPr>
          <p:cNvPr id="118" name="ZoneTexte 61"/>
          <p:cNvSpPr txBox="1"/>
          <p:nvPr/>
        </p:nvSpPr>
        <p:spPr>
          <a:xfrm>
            <a:off x="3290588" y="3848228"/>
            <a:ext cx="1375413"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4">
                    <a:lumMod val="75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4">
                  <a:lumMod val="75000"/>
                </a:schemeClr>
              </a:solidFill>
              <a:effectLst>
                <a:outerShdw blurRad="38100" dist="38100" dir="2700000" algn="tl">
                  <a:srgbClr val="000000">
                    <a:alpha val="43137"/>
                  </a:srgbClr>
                </a:outerShdw>
              </a:effectLst>
              <a:latin typeface="+mn-lt"/>
              <a:cs typeface="+mn-cs"/>
            </a:endParaRPr>
          </a:p>
        </p:txBody>
      </p:sp>
      <p:sp>
        <p:nvSpPr>
          <p:cNvPr id="124" name="ZoneTexte 61"/>
          <p:cNvSpPr txBox="1"/>
          <p:nvPr/>
        </p:nvSpPr>
        <p:spPr>
          <a:xfrm>
            <a:off x="838083" y="2260068"/>
            <a:ext cx="64824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rgbClr val="00B050"/>
                </a:solidFill>
                <a:effectLst>
                  <a:outerShdw blurRad="38100" dist="38100" dir="2700000" algn="tl">
                    <a:srgbClr val="000000">
                      <a:alpha val="43137"/>
                    </a:srgbClr>
                  </a:outerShdw>
                </a:effectLst>
                <a:latin typeface="+mn-lt"/>
                <a:cs typeface="+mn-cs"/>
              </a:rPr>
              <a:t>gcc</a:t>
            </a:r>
            <a:endParaRPr lang="fr-FR" sz="1600" i="1" dirty="0">
              <a:solidFill>
                <a:srgbClr val="00B050"/>
              </a:solidFill>
              <a:effectLst>
                <a:outerShdw blurRad="38100" dist="38100" dir="2700000" algn="tl">
                  <a:srgbClr val="000000">
                    <a:alpha val="43137"/>
                  </a:srgbClr>
                </a:outerShdw>
              </a:effectLst>
              <a:latin typeface="+mn-lt"/>
              <a:cs typeface="+mn-cs"/>
            </a:endParaRPr>
          </a:p>
        </p:txBody>
      </p:sp>
      <p:cxnSp>
        <p:nvCxnSpPr>
          <p:cNvPr id="126" name="Straight Arrow Connector 125"/>
          <p:cNvCxnSpPr/>
          <p:nvPr/>
        </p:nvCxnSpPr>
        <p:spPr>
          <a:xfrm>
            <a:off x="560955" y="3007471"/>
            <a:ext cx="432049"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0729" y="2739972"/>
            <a:ext cx="0" cy="2674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7" name="Title 3"/>
          <p:cNvSpPr txBox="1">
            <a:spLocks/>
          </p:cNvSpPr>
          <p:nvPr/>
        </p:nvSpPr>
        <p:spPr>
          <a:xfrm>
            <a:off x="5320854" y="531691"/>
            <a:ext cx="3727782" cy="5711727"/>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i="1" dirty="0"/>
              <a:t>Les 2 premières étapes </a:t>
            </a:r>
            <a:r>
              <a:rPr lang="fr-FR" sz="2000" i="1" dirty="0" smtClean="0"/>
              <a:t>de la compilation sont architecture agnostique. </a:t>
            </a:r>
            <a:endParaRPr lang="fr-FR" sz="2000" b="1" i="1" dirty="0">
              <a:effectLst>
                <a:outerShdw blurRad="38100" dist="38100" dir="2700000" algn="tl">
                  <a:srgbClr val="000000">
                    <a:alpha val="43137"/>
                  </a:srgbClr>
                </a:outerShdw>
              </a:effectLst>
            </a:endParaRPr>
          </a:p>
          <a:p>
            <a:pPr algn="l"/>
            <a:endParaRPr lang="fr-FR" sz="2000" b="1" i="1" dirty="0" smtClean="0">
              <a:effectLst>
                <a:outerShdw blurRad="38100" dist="38100" dir="2700000" algn="tl">
                  <a:srgbClr val="000000">
                    <a:alpha val="43137"/>
                  </a:srgbClr>
                </a:outerShdw>
              </a:effectLst>
            </a:endParaRPr>
          </a:p>
          <a:p>
            <a:pPr algn="l"/>
            <a:endParaRPr lang="fr-FR" sz="2000" b="1" i="1" dirty="0">
              <a:effectLst>
                <a:outerShdw blurRad="38100" dist="38100" dir="2700000" algn="tl">
                  <a:srgbClr val="000000">
                    <a:alpha val="43137"/>
                  </a:srgbClr>
                </a:outerShdw>
              </a:effectLst>
            </a:endParaRPr>
          </a:p>
          <a:p>
            <a:pPr algn="l"/>
            <a:r>
              <a:rPr lang="fr-FR" sz="2000" b="1" i="1" dirty="0">
                <a:effectLst>
                  <a:outerShdw blurRad="38100" dist="38100" dir="2700000" algn="tl">
                    <a:srgbClr val="000000">
                      <a:alpha val="43137"/>
                    </a:srgbClr>
                  </a:outerShdw>
                </a:effectLst>
              </a:rPr>
              <a:t>Vous aurez un enseignement dédié à la compilation </a:t>
            </a:r>
            <a:r>
              <a:rPr lang="fr-FR" sz="2000" b="1" i="1" dirty="0" smtClean="0">
                <a:effectLst>
                  <a:outerShdw blurRad="38100" dist="38100" dir="2700000" algn="tl">
                    <a:srgbClr val="000000">
                      <a:alpha val="43137"/>
                    </a:srgbClr>
                  </a:outerShdw>
                </a:effectLst>
              </a:rPr>
              <a:t>et l’étude du </a:t>
            </a:r>
            <a:r>
              <a:rPr lang="fr-FR" sz="2000" b="1" i="1" dirty="0" err="1" smtClean="0">
                <a:effectLst>
                  <a:outerShdw blurRad="38100" dist="38100" dir="2700000" algn="tl">
                    <a:srgbClr val="000000">
                      <a:alpha val="43137"/>
                    </a:srgbClr>
                  </a:outerShdw>
                </a:effectLst>
              </a:rPr>
              <a:t>parser</a:t>
            </a:r>
            <a:r>
              <a:rPr lang="fr-FR" sz="2000" b="1" i="1" dirty="0" smtClean="0">
                <a:effectLst>
                  <a:outerShdw blurRad="38100" dist="38100" dir="2700000" algn="tl">
                    <a:srgbClr val="000000">
                      <a:alpha val="43137"/>
                    </a:srgbClr>
                  </a:outerShdw>
                </a:effectLst>
              </a:rPr>
              <a:t> en </a:t>
            </a:r>
            <a:r>
              <a:rPr lang="fr-FR" sz="2000" b="1" i="1" dirty="0">
                <a:effectLst>
                  <a:outerShdw blurRad="38100" dist="38100" dir="2700000" algn="tl">
                    <a:srgbClr val="000000">
                      <a:alpha val="43137"/>
                    </a:srgbClr>
                  </a:outerShdw>
                </a:effectLst>
              </a:rPr>
              <a:t>2A </a:t>
            </a:r>
            <a:r>
              <a:rPr lang="fr-FR" sz="2000" b="1" i="1" dirty="0" smtClean="0">
                <a:effectLst>
                  <a:outerShdw blurRad="38100" dist="38100" dir="2700000" algn="tl">
                    <a:srgbClr val="000000">
                      <a:alpha val="43137"/>
                    </a:srgbClr>
                  </a:outerShdw>
                </a:effectLst>
              </a:rPr>
              <a:t>(graphes et automates)</a:t>
            </a:r>
          </a:p>
          <a:p>
            <a:pPr algn="l"/>
            <a:endParaRPr lang="fr-FR" sz="2000" b="1" i="1" dirty="0">
              <a:effectLst>
                <a:outerShdw blurRad="38100" dist="38100" dir="2700000" algn="tl">
                  <a:srgbClr val="000000">
                    <a:alpha val="43137"/>
                  </a:srgbClr>
                </a:outerShdw>
              </a:effectLst>
            </a:endParaRPr>
          </a:p>
          <a:p>
            <a:pPr marL="342900" indent="-342900" algn="l">
              <a:buFont typeface="Arial" pitchFamily="34" charset="0"/>
              <a:buChar char="•"/>
            </a:pPr>
            <a:r>
              <a:rPr lang="fr-FR" sz="2000" b="1" i="1" dirty="0" smtClean="0"/>
              <a:t>code </a:t>
            </a:r>
            <a:r>
              <a:rPr lang="fr-FR" sz="2000" b="1" i="1" dirty="0" err="1" smtClean="0"/>
              <a:t>generator</a:t>
            </a:r>
            <a:r>
              <a:rPr lang="fr-FR" sz="2000" b="1" i="1" dirty="0" smtClean="0"/>
              <a:t>, optimiser et assembler : </a:t>
            </a:r>
            <a:r>
              <a:rPr lang="fr-FR" sz="2000" i="1" dirty="0" smtClean="0"/>
              <a:t>dépendance avec l’architecture CPU cible mais pas du modèle mémoire (références symboliques)</a:t>
            </a:r>
          </a:p>
          <a:p>
            <a:pPr marL="342900" indent="-342900" algn="l">
              <a:buFont typeface="Arial" pitchFamily="34" charset="0"/>
              <a:buChar char="•"/>
            </a:pPr>
            <a:endParaRPr lang="fr-FR" sz="2000" i="1" dirty="0"/>
          </a:p>
          <a:p>
            <a:pPr marL="342900" indent="-342900" algn="l">
              <a:buFont typeface="Arial" pitchFamily="34" charset="0"/>
              <a:buChar char="•"/>
            </a:pPr>
            <a:r>
              <a:rPr lang="fr-FR" sz="2000" b="1" i="1" dirty="0" smtClean="0"/>
              <a:t>Linker : </a:t>
            </a:r>
            <a:r>
              <a:rPr lang="fr-FR" sz="2000" i="1" dirty="0" smtClean="0"/>
              <a:t>dépend du modèle mémoire de l’architecture cible</a:t>
            </a:r>
            <a:endParaRPr lang="fr-FR" sz="2000" i="1" dirty="0">
              <a:latin typeface="+mn-lt"/>
            </a:endParaRPr>
          </a:p>
        </p:txBody>
      </p:sp>
      <p:pic>
        <p:nvPicPr>
          <p:cNvPr id="70" name="Pictur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849" y="1609361"/>
            <a:ext cx="614232" cy="614232"/>
          </a:xfrm>
          <a:prstGeom prst="rect">
            <a:avLst/>
          </a:prstGeom>
        </p:spPr>
      </p:pic>
      <p:pic>
        <p:nvPicPr>
          <p:cNvPr id="71" name="Picture 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0063" y="1470079"/>
            <a:ext cx="549573" cy="549573"/>
          </a:xfrm>
          <a:prstGeom prst="rect">
            <a:avLst/>
          </a:prstGeom>
        </p:spPr>
      </p:pic>
      <p:sp>
        <p:nvSpPr>
          <p:cNvPr id="65" name="ZoneTexte 61"/>
          <p:cNvSpPr txBox="1"/>
          <p:nvPr/>
        </p:nvSpPr>
        <p:spPr>
          <a:xfrm>
            <a:off x="3290588" y="3596918"/>
            <a:ext cx="1375413" cy="253609"/>
          </a:xfrm>
          <a:prstGeom prst="rect">
            <a:avLst/>
          </a:prstGeom>
          <a:noFill/>
        </p:spPr>
        <p:txBody>
          <a:bodyPr wrap="square" lIns="98755" tIns="49378" rIns="98755" bIns="49378">
            <a:spAutoFit/>
          </a:bodyPr>
          <a:lstStyle/>
          <a:p>
            <a:pPr algn="ctr" fontAlgn="auto">
              <a:spcBef>
                <a:spcPts val="0"/>
              </a:spcBef>
              <a:spcAft>
                <a:spcPts val="0"/>
              </a:spcAft>
              <a:defRPr/>
            </a:pPr>
            <a:r>
              <a:rPr lang="fr-FR" sz="1000" b="1" i="1" dirty="0" smtClean="0">
                <a:solidFill>
                  <a:schemeClr val="accent4">
                    <a:lumMod val="75000"/>
                  </a:schemeClr>
                </a:solidFill>
                <a:effectLst>
                  <a:outerShdw blurRad="38100" dist="38100" dir="2700000" algn="tl">
                    <a:srgbClr val="000000">
                      <a:alpha val="43137"/>
                    </a:srgbClr>
                  </a:outerShdw>
                </a:effectLst>
              </a:rPr>
              <a:t>code </a:t>
            </a:r>
            <a:r>
              <a:rPr lang="fr-FR" sz="1000" b="1" i="1" dirty="0" err="1">
                <a:solidFill>
                  <a:schemeClr val="accent4">
                    <a:lumMod val="75000"/>
                  </a:schemeClr>
                </a:solidFill>
                <a:effectLst>
                  <a:outerShdw blurRad="38100" dist="38100" dir="2700000" algn="tl">
                    <a:srgbClr val="000000">
                      <a:alpha val="43137"/>
                    </a:srgbClr>
                  </a:outerShdw>
                </a:effectLst>
              </a:rPr>
              <a:t>generator</a:t>
            </a:r>
            <a:endParaRPr lang="fr-FR" sz="900" i="1" dirty="0">
              <a:solidFill>
                <a:schemeClr val="accent4">
                  <a:lumMod val="75000"/>
                </a:schemeClr>
              </a:solidFill>
              <a:effectLst>
                <a:outerShdw blurRad="38100" dist="38100" dir="2700000" algn="tl">
                  <a:srgbClr val="000000">
                    <a:alpha val="43137"/>
                  </a:srgbClr>
                </a:outerShdw>
              </a:effectLst>
            </a:endParaRPr>
          </a:p>
        </p:txBody>
      </p:sp>
      <p:sp>
        <p:nvSpPr>
          <p:cNvPr id="66" name="ZoneTexte 61"/>
          <p:cNvSpPr txBox="1"/>
          <p:nvPr/>
        </p:nvSpPr>
        <p:spPr>
          <a:xfrm>
            <a:off x="1139534" y="3610159"/>
            <a:ext cx="1375413" cy="253609"/>
          </a:xfrm>
          <a:prstGeom prst="rect">
            <a:avLst/>
          </a:prstGeom>
          <a:noFill/>
        </p:spPr>
        <p:txBody>
          <a:bodyPr wrap="square" lIns="98755" tIns="49378" rIns="98755" bIns="49378">
            <a:spAutoFit/>
          </a:bodyPr>
          <a:lstStyle/>
          <a:p>
            <a:pPr algn="ctr" fontAlgn="auto">
              <a:spcBef>
                <a:spcPts val="0"/>
              </a:spcBef>
              <a:spcAft>
                <a:spcPts val="0"/>
              </a:spcAft>
              <a:defRPr/>
            </a:pPr>
            <a:r>
              <a:rPr lang="fr-FR" sz="1000" b="1" i="1" dirty="0" smtClean="0">
                <a:solidFill>
                  <a:schemeClr val="accent4">
                    <a:lumMod val="75000"/>
                  </a:schemeClr>
                </a:solidFill>
                <a:effectLst>
                  <a:outerShdw blurRad="38100" dist="38100" dir="2700000" algn="tl">
                    <a:srgbClr val="000000">
                      <a:alpha val="43137"/>
                    </a:srgbClr>
                  </a:outerShdw>
                </a:effectLst>
              </a:rPr>
              <a:t>code</a:t>
            </a:r>
            <a:r>
              <a:rPr lang="fr-FR" sz="1000" b="1" i="1" dirty="0" smtClean="0">
                <a:solidFill>
                  <a:schemeClr val="accent4">
                    <a:lumMod val="75000"/>
                  </a:schemeClr>
                </a:solidFill>
                <a:effectLst>
                  <a:outerShdw blurRad="38100" dist="38100" dir="2700000" algn="tl">
                    <a:srgbClr val="000000">
                      <a:alpha val="43137"/>
                    </a:srgbClr>
                  </a:outerShdw>
                </a:effectLst>
                <a:latin typeface="+mn-lt"/>
                <a:cs typeface="+mn-cs"/>
              </a:rPr>
              <a:t> </a:t>
            </a:r>
            <a:r>
              <a:rPr lang="fr-FR" sz="1000" b="1" i="1" dirty="0" err="1" smtClean="0">
                <a:solidFill>
                  <a:schemeClr val="accent4">
                    <a:lumMod val="75000"/>
                  </a:schemeClr>
                </a:solidFill>
                <a:effectLst>
                  <a:outerShdw blurRad="38100" dist="38100" dir="2700000" algn="tl">
                    <a:srgbClr val="000000">
                      <a:alpha val="43137"/>
                    </a:srgbClr>
                  </a:outerShdw>
                </a:effectLst>
              </a:rPr>
              <a:t>generator</a:t>
            </a:r>
            <a:endParaRPr lang="fr-FR" sz="900" i="1" dirty="0">
              <a:solidFill>
                <a:schemeClr val="accent4">
                  <a:lumMod val="75000"/>
                </a:schemeClr>
              </a:solidFill>
              <a:effectLst>
                <a:outerShdw blurRad="38100" dist="38100" dir="2700000" algn="tl">
                  <a:srgbClr val="000000">
                    <a:alpha val="43137"/>
                  </a:srgbClr>
                </a:outerShdw>
              </a:effectLst>
              <a:latin typeface="+mn-lt"/>
              <a:cs typeface="+mn-cs"/>
            </a:endParaRPr>
          </a:p>
        </p:txBody>
      </p:sp>
      <p:sp>
        <p:nvSpPr>
          <p:cNvPr id="68"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65138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500"/>
                                        <p:tgtEl>
                                          <p:spTgt spid="8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10" presetClass="entr" presetSubtype="0" fill="hold" nodeType="with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fade">
                                      <p:cBhvr>
                                        <p:cTn id="58" dur="500"/>
                                        <p:tgtEl>
                                          <p:spTgt spid="90"/>
                                        </p:tgtEl>
                                      </p:cBhvr>
                                    </p:animEffect>
                                  </p:childTnLst>
                                </p:cTn>
                              </p:par>
                              <p:par>
                                <p:cTn id="59" presetID="10"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fade">
                                      <p:cBhvr>
                                        <p:cTn id="61" dur="500"/>
                                        <p:tgtEl>
                                          <p:spTgt spid="9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fade">
                                      <p:cBhvr>
                                        <p:cTn id="64" dur="500"/>
                                        <p:tgtEl>
                                          <p:spTgt spid="9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par>
                                <p:cTn id="68" presetID="10" presetClass="entr" presetSubtype="0" fill="hold" nodeType="withEffect">
                                  <p:stCondLst>
                                    <p:cond delay="0"/>
                                  </p:stCondLst>
                                  <p:childTnLst>
                                    <p:set>
                                      <p:cBhvr>
                                        <p:cTn id="69" dur="1" fill="hold">
                                          <p:stCondLst>
                                            <p:cond delay="0"/>
                                          </p:stCondLst>
                                        </p:cTn>
                                        <p:tgtEl>
                                          <p:spTgt spid="100"/>
                                        </p:tgtEl>
                                        <p:attrNameLst>
                                          <p:attrName>style.visibility</p:attrName>
                                        </p:attrNameLst>
                                      </p:cBhvr>
                                      <p:to>
                                        <p:strVal val="visible"/>
                                      </p:to>
                                    </p:set>
                                    <p:animEffect transition="in" filter="fade">
                                      <p:cBhvr>
                                        <p:cTn id="70" dur="500"/>
                                        <p:tgtEl>
                                          <p:spTgt spid="10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500"/>
                                        <p:tgtEl>
                                          <p:spTgt spid="10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2"/>
                                        </p:tgtEl>
                                        <p:attrNameLst>
                                          <p:attrName>style.visibility</p:attrName>
                                        </p:attrNameLst>
                                      </p:cBhvr>
                                      <p:to>
                                        <p:strVal val="visible"/>
                                      </p:to>
                                    </p:set>
                                    <p:animEffect transition="in" filter="fade">
                                      <p:cBhvr>
                                        <p:cTn id="76" dur="500"/>
                                        <p:tgtEl>
                                          <p:spTgt spid="102"/>
                                        </p:tgtEl>
                                      </p:cBhvr>
                                    </p:animEffect>
                                  </p:childTnLst>
                                </p:cTn>
                              </p:par>
                              <p:par>
                                <p:cTn id="77" presetID="10" presetClass="entr" presetSubtype="0" fill="hold" nodeType="withEffect">
                                  <p:stCondLst>
                                    <p:cond delay="0"/>
                                  </p:stCondLst>
                                  <p:childTnLst>
                                    <p:set>
                                      <p:cBhvr>
                                        <p:cTn id="78" dur="1" fill="hold">
                                          <p:stCondLst>
                                            <p:cond delay="0"/>
                                          </p:stCondLst>
                                        </p:cTn>
                                        <p:tgtEl>
                                          <p:spTgt spid="115"/>
                                        </p:tgtEl>
                                        <p:attrNameLst>
                                          <p:attrName>style.visibility</p:attrName>
                                        </p:attrNameLst>
                                      </p:cBhvr>
                                      <p:to>
                                        <p:strVal val="visible"/>
                                      </p:to>
                                    </p:set>
                                    <p:animEffect transition="in" filter="fade">
                                      <p:cBhvr>
                                        <p:cTn id="79" dur="500"/>
                                        <p:tgtEl>
                                          <p:spTgt spid="11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4"/>
                                        </p:tgtEl>
                                        <p:attrNameLst>
                                          <p:attrName>style.visibility</p:attrName>
                                        </p:attrNameLst>
                                      </p:cBhvr>
                                      <p:to>
                                        <p:strVal val="visible"/>
                                      </p:to>
                                    </p:set>
                                    <p:animEffect transition="in" filter="fade">
                                      <p:cBhvr>
                                        <p:cTn id="82" dur="500"/>
                                        <p:tgtEl>
                                          <p:spTgt spid="124"/>
                                        </p:tgtEl>
                                      </p:cBhvr>
                                    </p:animEffect>
                                  </p:childTnLst>
                                </p:cTn>
                              </p:par>
                              <p:par>
                                <p:cTn id="83" presetID="10" presetClass="entr" presetSubtype="0" fill="hold"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fade">
                                      <p:cBhvr>
                                        <p:cTn id="85" dur="500"/>
                                        <p:tgtEl>
                                          <p:spTgt spid="126"/>
                                        </p:tgtEl>
                                      </p:cBhvr>
                                    </p:animEffect>
                                  </p:childTnLst>
                                </p:cTn>
                              </p:par>
                              <p:par>
                                <p:cTn id="86" presetID="10" presetClass="entr" presetSubtype="0" fill="hold"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fade">
                                      <p:cBhvr>
                                        <p:cTn id="88" dur="500"/>
                                        <p:tgtEl>
                                          <p:spTgt spid="1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par>
                                <p:cTn id="101" presetID="10" presetClass="entr" presetSubtype="0" fill="hold" nodeType="withEffect">
                                  <p:stCondLst>
                                    <p:cond delay="0"/>
                                  </p:stCondLst>
                                  <p:childTnLst>
                                    <p:set>
                                      <p:cBhvr>
                                        <p:cTn id="102" dur="1" fill="hold">
                                          <p:stCondLst>
                                            <p:cond delay="0"/>
                                          </p:stCondLst>
                                        </p:cTn>
                                        <p:tgtEl>
                                          <p:spTgt spid="94"/>
                                        </p:tgtEl>
                                        <p:attrNameLst>
                                          <p:attrName>style.visibility</p:attrName>
                                        </p:attrNameLst>
                                      </p:cBhvr>
                                      <p:to>
                                        <p:strVal val="visible"/>
                                      </p:to>
                                    </p:set>
                                    <p:animEffect transition="in" filter="fade">
                                      <p:cBhvr>
                                        <p:cTn id="103" dur="500"/>
                                        <p:tgtEl>
                                          <p:spTgt spid="9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03"/>
                                        </p:tgtEl>
                                        <p:attrNameLst>
                                          <p:attrName>style.visibility</p:attrName>
                                        </p:attrNameLst>
                                      </p:cBhvr>
                                      <p:to>
                                        <p:strVal val="visible"/>
                                      </p:to>
                                    </p:set>
                                    <p:animEffect transition="in" filter="fade">
                                      <p:cBhvr>
                                        <p:cTn id="106" dur="500"/>
                                        <p:tgtEl>
                                          <p:spTgt spid="10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nodeType="withEffect">
                                  <p:stCondLst>
                                    <p:cond delay="0"/>
                                  </p:stCondLst>
                                  <p:childTnLst>
                                    <p:set>
                                      <p:cBhvr>
                                        <p:cTn id="113" dur="1" fill="hold">
                                          <p:stCondLst>
                                            <p:cond delay="0"/>
                                          </p:stCondLst>
                                        </p:cTn>
                                        <p:tgtEl>
                                          <p:spTgt spid="70"/>
                                        </p:tgtEl>
                                        <p:attrNameLst>
                                          <p:attrName>style.visibility</p:attrName>
                                        </p:attrNameLst>
                                      </p:cBhvr>
                                      <p:to>
                                        <p:strVal val="visible"/>
                                      </p:to>
                                    </p:set>
                                    <p:animEffect transition="in" filter="fade">
                                      <p:cBhvr>
                                        <p:cTn id="114" dur="500"/>
                                        <p:tgtEl>
                                          <p:spTgt spid="70"/>
                                        </p:tgtEl>
                                      </p:cBhvr>
                                    </p:animEffect>
                                  </p:childTnLst>
                                </p:cTn>
                              </p:par>
                              <p:par>
                                <p:cTn id="115" presetID="10" presetClass="entr" presetSubtype="0" fill="hold" nodeType="withEffect">
                                  <p:stCondLst>
                                    <p:cond delay="0"/>
                                  </p:stCondLst>
                                  <p:childTnLst>
                                    <p:set>
                                      <p:cBhvr>
                                        <p:cTn id="116" dur="1" fill="hold">
                                          <p:stCondLst>
                                            <p:cond delay="0"/>
                                          </p:stCondLst>
                                        </p:cTn>
                                        <p:tgtEl>
                                          <p:spTgt spid="67">
                                            <p:txEl>
                                              <p:pRg st="3" end="3"/>
                                            </p:txEl>
                                          </p:spTgt>
                                        </p:tgtEl>
                                        <p:attrNameLst>
                                          <p:attrName>style.visibility</p:attrName>
                                        </p:attrNameLst>
                                      </p:cBhvr>
                                      <p:to>
                                        <p:strVal val="visible"/>
                                      </p:to>
                                    </p:set>
                                    <p:animEffect transition="in" filter="fade">
                                      <p:cBhvr>
                                        <p:cTn id="117" dur="500"/>
                                        <p:tgtEl>
                                          <p:spTgt spid="67">
                                            <p:txEl>
                                              <p:pRg st="3" end="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4"/>
                                        </p:tgtEl>
                                        <p:attrNameLst>
                                          <p:attrName>style.visibility</p:attrName>
                                        </p:attrNameLst>
                                      </p:cBhvr>
                                      <p:to>
                                        <p:strVal val="visible"/>
                                      </p:to>
                                    </p:set>
                                    <p:animEffect transition="in" filter="fade">
                                      <p:cBhvr>
                                        <p:cTn id="122" dur="500"/>
                                        <p:tgtEl>
                                          <p:spTgt spid="14"/>
                                        </p:tgtEl>
                                      </p:cBhvr>
                                    </p:animEffect>
                                  </p:childTnLst>
                                </p:cTn>
                              </p:par>
                              <p:par>
                                <p:cTn id="123" presetID="10" presetClass="entr" presetSubtype="0" fill="hold" nodeType="withEffect">
                                  <p:stCondLst>
                                    <p:cond delay="0"/>
                                  </p:stCondLst>
                                  <p:childTnLst>
                                    <p:set>
                                      <p:cBhvr>
                                        <p:cTn id="124" dur="1" fill="hold">
                                          <p:stCondLst>
                                            <p:cond delay="0"/>
                                          </p:stCondLst>
                                        </p:cTn>
                                        <p:tgtEl>
                                          <p:spTgt spid="15"/>
                                        </p:tgtEl>
                                        <p:attrNameLst>
                                          <p:attrName>style.visibility</p:attrName>
                                        </p:attrNameLst>
                                      </p:cBhvr>
                                      <p:to>
                                        <p:strVal val="visible"/>
                                      </p:to>
                                    </p:set>
                                    <p:animEffect transition="in" filter="fade">
                                      <p:cBhvr>
                                        <p:cTn id="125" dur="500"/>
                                        <p:tgtEl>
                                          <p:spTgt spid="1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fade">
                                      <p:cBhvr>
                                        <p:cTn id="128" dur="500"/>
                                        <p:tgtEl>
                                          <p:spTgt spid="3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fade">
                                      <p:cBhvr>
                                        <p:cTn id="131" dur="500"/>
                                        <p:tgtEl>
                                          <p:spTgt spid="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fade">
                                      <p:cBhvr>
                                        <p:cTn id="134" dur="500"/>
                                        <p:tgtEl>
                                          <p:spTgt spid="4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500"/>
                                        <p:tgtEl>
                                          <p:spTgt spid="53"/>
                                        </p:tgtEl>
                                      </p:cBhvr>
                                    </p:animEffect>
                                  </p:childTnLst>
                                </p:cTn>
                              </p:par>
                              <p:par>
                                <p:cTn id="138" presetID="10" presetClass="entr" presetSubtype="0" fill="hold"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fade">
                                      <p:cBhvr>
                                        <p:cTn id="140" dur="500"/>
                                        <p:tgtEl>
                                          <p:spTgt spid="55"/>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Effect transition="in" filter="fade">
                                      <p:cBhvr>
                                        <p:cTn id="143" dur="500"/>
                                        <p:tgtEl>
                                          <p:spTgt spid="57"/>
                                        </p:tgtEl>
                                      </p:cBhvr>
                                    </p:animEffect>
                                  </p:childTnLst>
                                </p:cTn>
                              </p:par>
                              <p:par>
                                <p:cTn id="144" presetID="10" presetClass="entr" presetSubtype="0" fill="hold" nodeType="with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fade">
                                      <p:cBhvr>
                                        <p:cTn id="146" dur="500"/>
                                        <p:tgtEl>
                                          <p:spTgt spid="59"/>
                                        </p:tgtEl>
                                      </p:cBhvr>
                                    </p:animEffect>
                                  </p:childTnLst>
                                </p:cTn>
                              </p:par>
                              <p:par>
                                <p:cTn id="147" presetID="10" presetClass="entr" presetSubtype="0" fill="hold" nodeType="withEffect">
                                  <p:stCondLst>
                                    <p:cond delay="0"/>
                                  </p:stCondLst>
                                  <p:childTnLst>
                                    <p:set>
                                      <p:cBhvr>
                                        <p:cTn id="148" dur="1" fill="hold">
                                          <p:stCondLst>
                                            <p:cond delay="0"/>
                                          </p:stCondLst>
                                        </p:cTn>
                                        <p:tgtEl>
                                          <p:spTgt spid="60"/>
                                        </p:tgtEl>
                                        <p:attrNameLst>
                                          <p:attrName>style.visibility</p:attrName>
                                        </p:attrNameLst>
                                      </p:cBhvr>
                                      <p:to>
                                        <p:strVal val="visible"/>
                                      </p:to>
                                    </p:set>
                                    <p:animEffect transition="in" filter="fade">
                                      <p:cBhvr>
                                        <p:cTn id="149" dur="500"/>
                                        <p:tgtEl>
                                          <p:spTgt spid="6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fade">
                                      <p:cBhvr>
                                        <p:cTn id="152" dur="500"/>
                                        <p:tgtEl>
                                          <p:spTgt spid="61"/>
                                        </p:tgtEl>
                                      </p:cBhvr>
                                    </p:animEffect>
                                  </p:childTnLst>
                                </p:cTn>
                              </p:par>
                              <p:par>
                                <p:cTn id="153" presetID="10" presetClass="entr" presetSubtype="0" fill="hold" nodeType="withEffect">
                                  <p:stCondLst>
                                    <p:cond delay="0"/>
                                  </p:stCondLst>
                                  <p:childTnLst>
                                    <p:set>
                                      <p:cBhvr>
                                        <p:cTn id="154" dur="1" fill="hold">
                                          <p:stCondLst>
                                            <p:cond delay="0"/>
                                          </p:stCondLst>
                                        </p:cTn>
                                        <p:tgtEl>
                                          <p:spTgt spid="63"/>
                                        </p:tgtEl>
                                        <p:attrNameLst>
                                          <p:attrName>style.visibility</p:attrName>
                                        </p:attrNameLst>
                                      </p:cBhvr>
                                      <p:to>
                                        <p:strVal val="visible"/>
                                      </p:to>
                                    </p:set>
                                    <p:animEffect transition="in" filter="fade">
                                      <p:cBhvr>
                                        <p:cTn id="155" dur="500"/>
                                        <p:tgtEl>
                                          <p:spTgt spid="6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fade">
                                      <p:cBhvr>
                                        <p:cTn id="158" dur="500"/>
                                        <p:tgtEl>
                                          <p:spTgt spid="9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93"/>
                                        </p:tgtEl>
                                        <p:attrNameLst>
                                          <p:attrName>style.visibility</p:attrName>
                                        </p:attrNameLst>
                                      </p:cBhvr>
                                      <p:to>
                                        <p:strVal val="visible"/>
                                      </p:to>
                                    </p:set>
                                    <p:animEffect transition="in" filter="fade">
                                      <p:cBhvr>
                                        <p:cTn id="161" dur="500"/>
                                        <p:tgtEl>
                                          <p:spTgt spid="93"/>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04"/>
                                        </p:tgtEl>
                                        <p:attrNameLst>
                                          <p:attrName>style.visibility</p:attrName>
                                        </p:attrNameLst>
                                      </p:cBhvr>
                                      <p:to>
                                        <p:strVal val="visible"/>
                                      </p:to>
                                    </p:set>
                                    <p:animEffect transition="in" filter="fade">
                                      <p:cBhvr>
                                        <p:cTn id="164" dur="500"/>
                                        <p:tgtEl>
                                          <p:spTgt spid="104"/>
                                        </p:tgtEl>
                                      </p:cBhvr>
                                    </p:animEffect>
                                  </p:childTnLst>
                                </p:cTn>
                              </p:par>
                              <p:par>
                                <p:cTn id="165" presetID="10" presetClass="entr" presetSubtype="0" fill="hold" nodeType="with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fade">
                                      <p:cBhvr>
                                        <p:cTn id="167" dur="500"/>
                                        <p:tgtEl>
                                          <p:spTgt spid="10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500"/>
                                        <p:tgtEl>
                                          <p:spTgt spid="3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17"/>
                                        </p:tgtEl>
                                        <p:attrNameLst>
                                          <p:attrName>style.visibility</p:attrName>
                                        </p:attrNameLst>
                                      </p:cBhvr>
                                      <p:to>
                                        <p:strVal val="visible"/>
                                      </p:to>
                                    </p:set>
                                    <p:animEffect transition="in" filter="fade">
                                      <p:cBhvr>
                                        <p:cTn id="173" dur="500"/>
                                        <p:tgtEl>
                                          <p:spTgt spid="11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95"/>
                                        </p:tgtEl>
                                        <p:attrNameLst>
                                          <p:attrName>style.visibility</p:attrName>
                                        </p:attrNameLst>
                                      </p:cBhvr>
                                      <p:to>
                                        <p:strVal val="visible"/>
                                      </p:to>
                                    </p:set>
                                    <p:animEffect transition="in" filter="fade">
                                      <p:cBhvr>
                                        <p:cTn id="176" dur="500"/>
                                        <p:tgtEl>
                                          <p:spTgt spid="95"/>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18"/>
                                        </p:tgtEl>
                                        <p:attrNameLst>
                                          <p:attrName>style.visibility</p:attrName>
                                        </p:attrNameLst>
                                      </p:cBhvr>
                                      <p:to>
                                        <p:strVal val="visible"/>
                                      </p:to>
                                    </p:set>
                                    <p:animEffect transition="in" filter="fade">
                                      <p:cBhvr>
                                        <p:cTn id="179" dur="500"/>
                                        <p:tgtEl>
                                          <p:spTgt spid="118"/>
                                        </p:tgtEl>
                                      </p:cBhvr>
                                    </p:animEffect>
                                  </p:childTnLst>
                                </p:cTn>
                              </p:par>
                              <p:par>
                                <p:cTn id="180" presetID="10" presetClass="entr" presetSubtype="0" fill="hold" nodeType="withEffect">
                                  <p:stCondLst>
                                    <p:cond delay="0"/>
                                  </p:stCondLst>
                                  <p:childTnLst>
                                    <p:set>
                                      <p:cBhvr>
                                        <p:cTn id="181" dur="1" fill="hold">
                                          <p:stCondLst>
                                            <p:cond delay="0"/>
                                          </p:stCondLst>
                                        </p:cTn>
                                        <p:tgtEl>
                                          <p:spTgt spid="67">
                                            <p:txEl>
                                              <p:pRg st="5" end="5"/>
                                            </p:txEl>
                                          </p:spTgt>
                                        </p:tgtEl>
                                        <p:attrNameLst>
                                          <p:attrName>style.visibility</p:attrName>
                                        </p:attrNameLst>
                                      </p:cBhvr>
                                      <p:to>
                                        <p:strVal val="visible"/>
                                      </p:to>
                                    </p:set>
                                    <p:animEffect transition="in" filter="fade">
                                      <p:cBhvr>
                                        <p:cTn id="182" dur="500"/>
                                        <p:tgtEl>
                                          <p:spTgt spid="67">
                                            <p:txEl>
                                              <p:pRg st="5" end="5"/>
                                            </p:txEl>
                                          </p:spTgt>
                                        </p:tgtEl>
                                      </p:cBhvr>
                                    </p:animEffect>
                                  </p:childTnLst>
                                </p:cTn>
                              </p:par>
                              <p:par>
                                <p:cTn id="183" presetID="10" presetClass="entr" presetSubtype="0" fill="hold" nodeType="withEffect">
                                  <p:stCondLst>
                                    <p:cond delay="0"/>
                                  </p:stCondLst>
                                  <p:childTnLst>
                                    <p:set>
                                      <p:cBhvr>
                                        <p:cTn id="184" dur="1" fill="hold">
                                          <p:stCondLst>
                                            <p:cond delay="0"/>
                                          </p:stCondLst>
                                        </p:cTn>
                                        <p:tgtEl>
                                          <p:spTgt spid="67">
                                            <p:txEl>
                                              <p:pRg st="7" end="7"/>
                                            </p:txEl>
                                          </p:spTgt>
                                        </p:tgtEl>
                                        <p:attrNameLst>
                                          <p:attrName>style.visibility</p:attrName>
                                        </p:attrNameLst>
                                      </p:cBhvr>
                                      <p:to>
                                        <p:strVal val="visible"/>
                                      </p:to>
                                    </p:set>
                                    <p:animEffect transition="in" filter="fade">
                                      <p:cBhvr>
                                        <p:cTn id="185" dur="500"/>
                                        <p:tgtEl>
                                          <p:spTgt spid="67">
                                            <p:txEl>
                                              <p:pRg st="7" end="7"/>
                                            </p:txEl>
                                          </p:spTgt>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5"/>
                                        </p:tgtEl>
                                        <p:attrNameLst>
                                          <p:attrName>style.visibility</p:attrName>
                                        </p:attrNameLst>
                                      </p:cBhvr>
                                      <p:to>
                                        <p:strVal val="visible"/>
                                      </p:to>
                                    </p:set>
                                    <p:animEffect transition="in" filter="fade">
                                      <p:cBhvr>
                                        <p:cTn id="188" dur="500"/>
                                        <p:tgtEl>
                                          <p:spTgt spid="65"/>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66"/>
                                        </p:tgtEl>
                                        <p:attrNameLst>
                                          <p:attrName>style.visibility</p:attrName>
                                        </p:attrNameLst>
                                      </p:cBhvr>
                                      <p:to>
                                        <p:strVal val="visible"/>
                                      </p:to>
                                    </p:set>
                                    <p:animEffect transition="in" filter="fade">
                                      <p:cBhvr>
                                        <p:cTn id="191" dur="500"/>
                                        <p:tgtEl>
                                          <p:spTgt spid="66"/>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54"/>
                                        </p:tgtEl>
                                        <p:attrNameLst>
                                          <p:attrName>style.visibility</p:attrName>
                                        </p:attrNameLst>
                                      </p:cBhvr>
                                      <p:to>
                                        <p:strVal val="visible"/>
                                      </p:to>
                                    </p:set>
                                    <p:animEffect transition="in" filter="fade">
                                      <p:cBhvr>
                                        <p:cTn id="19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8" grpId="0" animBg="1"/>
      <p:bldP spid="19" grpId="0"/>
      <p:bldP spid="20" grpId="0" animBg="1"/>
      <p:bldP spid="35" grpId="0" animBg="1"/>
      <p:bldP spid="36" grpId="0"/>
      <p:bldP spid="39" grpId="0" animBg="1"/>
      <p:bldP spid="41" grpId="0" animBg="1"/>
      <p:bldP spid="42" grpId="0"/>
      <p:bldP spid="47" grpId="0"/>
      <p:bldP spid="50" grpId="0"/>
      <p:bldP spid="51" grpId="0"/>
      <p:bldP spid="52" grpId="0"/>
      <p:bldP spid="53" grpId="0"/>
      <p:bldP spid="54" grpId="0"/>
      <p:bldP spid="57" grpId="0"/>
      <p:bldP spid="61" grpId="0"/>
      <p:bldP spid="87" grpId="0" animBg="1"/>
      <p:bldP spid="88" grpId="0"/>
      <p:bldP spid="89" grpId="0" animBg="1"/>
      <p:bldP spid="92" grpId="0" animBg="1"/>
      <p:bldP spid="93" grpId="0"/>
      <p:bldP spid="95" grpId="0" animBg="1"/>
      <p:bldP spid="97" grpId="0" animBg="1"/>
      <p:bldP spid="98" grpId="0"/>
      <p:bldP spid="101" grpId="0"/>
      <p:bldP spid="102" grpId="0"/>
      <p:bldP spid="103" grpId="0"/>
      <p:bldP spid="104" grpId="0"/>
      <p:bldP spid="117" grpId="0"/>
      <p:bldP spid="118" grpId="0"/>
      <p:bldP spid="124" grpId="0"/>
      <p:bldP spid="65"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8" name="Title 3"/>
          <p:cNvSpPr txBox="1">
            <a:spLocks/>
          </p:cNvSpPr>
          <p:nvPr/>
        </p:nvSpPr>
        <p:spPr>
          <a:xfrm>
            <a:off x="395536" y="1412776"/>
            <a:ext cx="8728968" cy="50405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Fichier ELF (</a:t>
            </a:r>
            <a:r>
              <a:rPr lang="fr-FR" sz="2400" b="1" i="1" dirty="0" err="1" smtClean="0">
                <a:effectLst>
                  <a:outerShdw blurRad="38100" dist="38100" dir="2700000" algn="tl">
                    <a:srgbClr val="000000">
                      <a:alpha val="43137"/>
                    </a:srgbClr>
                  </a:outerShdw>
                </a:effectLst>
              </a:rPr>
              <a:t>Executable</a:t>
            </a:r>
            <a:r>
              <a:rPr lang="fr-FR" sz="2400" b="1" i="1" dirty="0" smtClean="0">
                <a:effectLst>
                  <a:outerShdw blurRad="38100" dist="38100" dir="2700000" algn="tl">
                    <a:srgbClr val="000000">
                      <a:alpha val="43137"/>
                    </a:srgbClr>
                  </a:outerShdw>
                </a:effectLst>
              </a:rPr>
              <a:t> and </a:t>
            </a:r>
            <a:r>
              <a:rPr lang="fr-FR" sz="2400" b="1" i="1" dirty="0" err="1" smtClean="0">
                <a:effectLst>
                  <a:outerShdw blurRad="38100" dist="38100" dir="2700000" algn="tl">
                    <a:srgbClr val="000000">
                      <a:alpha val="43137"/>
                    </a:srgbClr>
                  </a:outerShdw>
                </a:effectLst>
              </a:rPr>
              <a:t>Linkable</a:t>
            </a:r>
            <a:r>
              <a:rPr lang="fr-FR" sz="2400" b="1" i="1" dirty="0" smtClean="0">
                <a:effectLst>
                  <a:outerShdw blurRad="38100" dist="38100" dir="2700000" algn="tl">
                    <a:srgbClr val="000000">
                      <a:alpha val="43137"/>
                    </a:srgbClr>
                  </a:outerShdw>
                </a:effectLst>
              </a:rPr>
              <a:t> Format) :</a:t>
            </a:r>
          </a:p>
          <a:p>
            <a:pPr marL="342900" indent="-342900" algn="l">
              <a:buFont typeface="Arial" pitchFamily="34" charset="0"/>
              <a:buChar char="•"/>
            </a:pPr>
            <a:endParaRPr lang="fr-FR" sz="2400" i="1" dirty="0"/>
          </a:p>
          <a:p>
            <a:pPr algn="l"/>
            <a:r>
              <a:rPr lang="fr-FR" sz="2400" i="1" dirty="0" smtClean="0"/>
              <a:t>	Le format de fichier ELF sert à l’enregistrement de programmes compilés (fichiers objets, exécutables, bibliothèques statiques et dynamiques, </a:t>
            </a:r>
            <a:r>
              <a:rPr lang="fr-FR" sz="2400" i="1" dirty="0"/>
              <a:t>modules </a:t>
            </a:r>
            <a:r>
              <a:rPr lang="fr-FR" sz="2400" i="1" dirty="0" err="1" smtClean="0"/>
              <a:t>kernel</a:t>
            </a:r>
            <a:r>
              <a:rPr lang="fr-FR" sz="2400" i="1" dirty="0" smtClean="0"/>
              <a:t>). Prenons les principales extensions de fichiers compilés rencontrées sous GNU/Linux (tous des fichiers ELF) .o (</a:t>
            </a:r>
            <a:r>
              <a:rPr lang="fr-FR" sz="2400" i="1" dirty="0" err="1" smtClean="0"/>
              <a:t>object</a:t>
            </a:r>
            <a:r>
              <a:rPr lang="fr-FR" sz="2400" i="1" dirty="0" smtClean="0"/>
              <a:t>), .a (archive de .o), .</a:t>
            </a:r>
            <a:r>
              <a:rPr lang="fr-FR" sz="2400" i="1" dirty="0" err="1" smtClean="0"/>
              <a:t>so</a:t>
            </a:r>
            <a:r>
              <a:rPr lang="fr-FR" sz="2400" i="1" dirty="0" smtClean="0"/>
              <a:t> (</a:t>
            </a:r>
            <a:r>
              <a:rPr lang="fr-FR" sz="2400" i="1" dirty="0" err="1" smtClean="0"/>
              <a:t>shared</a:t>
            </a:r>
            <a:r>
              <a:rPr lang="fr-FR" sz="2400" i="1" dirty="0" smtClean="0"/>
              <a:t> </a:t>
            </a:r>
            <a:r>
              <a:rPr lang="fr-FR" sz="2400" i="1" dirty="0" err="1" smtClean="0"/>
              <a:t>object</a:t>
            </a:r>
            <a:r>
              <a:rPr lang="fr-FR" sz="2400" i="1" dirty="0" smtClean="0"/>
              <a:t>), .ko (</a:t>
            </a:r>
            <a:r>
              <a:rPr lang="fr-FR" sz="2400" i="1" dirty="0" err="1" smtClean="0"/>
              <a:t>kernel</a:t>
            </a:r>
            <a:r>
              <a:rPr lang="fr-FR" sz="2400" i="1" dirty="0" smtClean="0"/>
              <a:t> </a:t>
            </a:r>
            <a:r>
              <a:rPr lang="fr-FR" sz="2400" i="1" dirty="0" err="1" smtClean="0"/>
              <a:t>object</a:t>
            </a:r>
            <a:r>
              <a:rPr lang="fr-FR" sz="2400" i="1" dirty="0" smtClean="0"/>
              <a:t>). Ce format plus flexible unifie et remplace les anciens format </a:t>
            </a:r>
            <a:r>
              <a:rPr lang="fr-FR" sz="2400" i="1" dirty="0" err="1" smtClean="0"/>
              <a:t>a.out</a:t>
            </a:r>
            <a:r>
              <a:rPr lang="fr-FR" sz="2400" i="1" dirty="0" smtClean="0"/>
              <a:t> et COFF.</a:t>
            </a:r>
          </a:p>
          <a:p>
            <a:pPr algn="l"/>
            <a:endParaRPr lang="fr-FR" sz="2400" i="1" dirty="0"/>
          </a:p>
          <a:p>
            <a:pPr algn="l"/>
            <a:r>
              <a:rPr lang="fr-FR" sz="2400" i="1" dirty="0" smtClean="0"/>
              <a:t>	Le format ELF est extrêmement répandu sur systèmes UNIX-</a:t>
            </a:r>
            <a:r>
              <a:rPr lang="fr-FR" sz="2400" i="1" dirty="0" err="1" smtClean="0"/>
              <a:t>like</a:t>
            </a:r>
            <a:r>
              <a:rPr lang="fr-FR" sz="2400" i="1" dirty="0" smtClean="0"/>
              <a:t> (GNU/Linux, FreeBSD, Solaris, </a:t>
            </a:r>
            <a:r>
              <a:rPr lang="fr-FR" sz="2400" i="1" dirty="0" err="1" smtClean="0"/>
              <a:t>OpenBSD</a:t>
            </a:r>
            <a:r>
              <a:rPr lang="fr-FR" sz="2400" i="1" dirty="0" smtClean="0"/>
              <a:t>, </a:t>
            </a:r>
            <a:r>
              <a:rPr lang="fr-FR" sz="2400" i="1" dirty="0" err="1" smtClean="0"/>
              <a:t>Android</a:t>
            </a:r>
            <a:r>
              <a:rPr lang="fr-FR" sz="2400" i="1" dirty="0" smtClean="0"/>
              <a:t> …) ainsi que sur grand nombre d’autres plateformes (PS-2, PS-3, PSP, Wii, </a:t>
            </a:r>
            <a:r>
              <a:rPr lang="fr-FR" sz="2400" i="1" dirty="0" err="1" smtClean="0"/>
              <a:t>SymbianOS</a:t>
            </a:r>
            <a:r>
              <a:rPr lang="fr-FR" sz="2400" i="1" dirty="0" smtClean="0"/>
              <a:t> v9 …). </a:t>
            </a:r>
          </a:p>
        </p:txBody>
      </p:sp>
      <p:sp>
        <p:nvSpPr>
          <p:cNvPr id="1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97615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54" name="Title 3"/>
          <p:cNvSpPr txBox="1">
            <a:spLocks/>
          </p:cNvSpPr>
          <p:nvPr/>
        </p:nvSpPr>
        <p:spPr>
          <a:xfrm>
            <a:off x="571505" y="1310854"/>
            <a:ext cx="8604448" cy="8640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t>	Avant de présenter le format de fichier ELF, présentons le cycle de vie d’un programme (en vert, fichiers ELF) :</a:t>
            </a:r>
          </a:p>
        </p:txBody>
      </p:sp>
      <p:sp>
        <p:nvSpPr>
          <p:cNvPr id="55" name="Rounded Rectangle 54"/>
          <p:cNvSpPr/>
          <p:nvPr/>
        </p:nvSpPr>
        <p:spPr>
          <a:xfrm>
            <a:off x="88755" y="2305493"/>
            <a:ext cx="2304255" cy="345942"/>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61"/>
          <p:cNvSpPr txBox="1"/>
          <p:nvPr/>
        </p:nvSpPr>
        <p:spPr>
          <a:xfrm>
            <a:off x="88755" y="2305493"/>
            <a:ext cx="2304256"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Source </a:t>
            </a:r>
            <a:r>
              <a:rPr lang="fr-FR" sz="1600" i="1" dirty="0" smtClean="0">
                <a:solidFill>
                  <a:schemeClr val="accent1">
                    <a:lumMod val="75000"/>
                  </a:schemeClr>
                </a:solidFill>
                <a:latin typeface="+mn-lt"/>
                <a:cs typeface="+mn-cs"/>
              </a:rPr>
              <a:t>(C) </a:t>
            </a:r>
            <a:endParaRPr lang="fr-FR" sz="1400" i="1" dirty="0">
              <a:solidFill>
                <a:schemeClr val="accent1">
                  <a:lumMod val="75000"/>
                </a:schemeClr>
              </a:solidFill>
              <a:latin typeface="+mn-lt"/>
              <a:cs typeface="+mn-cs"/>
            </a:endParaRPr>
          </a:p>
        </p:txBody>
      </p:sp>
      <p:cxnSp>
        <p:nvCxnSpPr>
          <p:cNvPr id="57" name="Straight Arrow Connector 56"/>
          <p:cNvCxnSpPr/>
          <p:nvPr/>
        </p:nvCxnSpPr>
        <p:spPr>
          <a:xfrm>
            <a:off x="1198181" y="2657089"/>
            <a:ext cx="0" cy="42093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ZoneTexte 61"/>
          <p:cNvSpPr txBox="1"/>
          <p:nvPr/>
        </p:nvSpPr>
        <p:spPr>
          <a:xfrm>
            <a:off x="1246846" y="2657089"/>
            <a:ext cx="153288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Compilation</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59" name="Rounded Rectangle 58"/>
          <p:cNvSpPr/>
          <p:nvPr/>
        </p:nvSpPr>
        <p:spPr>
          <a:xfrm>
            <a:off x="88755" y="3097914"/>
            <a:ext cx="2304255" cy="572274"/>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ZoneTexte 61"/>
          <p:cNvSpPr txBox="1"/>
          <p:nvPr/>
        </p:nvSpPr>
        <p:spPr>
          <a:xfrm>
            <a:off x="66799" y="3097914"/>
            <a:ext cx="2304256"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Objet relogeable (.o)</a:t>
            </a:r>
          </a:p>
          <a:p>
            <a:pPr algn="ctr" fontAlgn="auto">
              <a:spcBef>
                <a:spcPts val="0"/>
              </a:spcBef>
              <a:spcAft>
                <a:spcPts val="0"/>
              </a:spcAft>
              <a:defRPr/>
            </a:pPr>
            <a:r>
              <a:rPr lang="fr-FR" sz="1600" i="1" dirty="0" smtClean="0">
                <a:solidFill>
                  <a:schemeClr val="accent1">
                    <a:lumMod val="75000"/>
                  </a:schemeClr>
                </a:solidFill>
                <a:latin typeface="+mn-lt"/>
                <a:cs typeface="+mn-cs"/>
              </a:rPr>
              <a:t>(références symboliques) </a:t>
            </a:r>
            <a:endParaRPr lang="fr-FR" sz="1400" i="1" dirty="0">
              <a:solidFill>
                <a:schemeClr val="accent1">
                  <a:lumMod val="75000"/>
                </a:schemeClr>
              </a:solidFill>
              <a:latin typeface="+mn-lt"/>
              <a:cs typeface="+mn-cs"/>
            </a:endParaRPr>
          </a:p>
        </p:txBody>
      </p:sp>
      <p:sp>
        <p:nvSpPr>
          <p:cNvPr id="61" name="Rounded Rectangle 60"/>
          <p:cNvSpPr/>
          <p:nvPr/>
        </p:nvSpPr>
        <p:spPr>
          <a:xfrm>
            <a:off x="2856632" y="2300185"/>
            <a:ext cx="2304255" cy="351250"/>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p:cNvSpPr txBox="1"/>
          <p:nvPr/>
        </p:nvSpPr>
        <p:spPr>
          <a:xfrm>
            <a:off x="2856632" y="2300185"/>
            <a:ext cx="2304256"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Source </a:t>
            </a:r>
            <a:r>
              <a:rPr lang="fr-FR" sz="1600" i="1" dirty="0" smtClean="0">
                <a:solidFill>
                  <a:schemeClr val="accent1">
                    <a:lumMod val="75000"/>
                  </a:schemeClr>
                </a:solidFill>
                <a:latin typeface="+mn-lt"/>
                <a:cs typeface="+mn-cs"/>
              </a:rPr>
              <a:t>(Assembleur) </a:t>
            </a:r>
            <a:endParaRPr lang="fr-FR" sz="1400" i="1" dirty="0">
              <a:solidFill>
                <a:schemeClr val="accent1">
                  <a:lumMod val="75000"/>
                </a:schemeClr>
              </a:solidFill>
              <a:latin typeface="+mn-lt"/>
              <a:cs typeface="+mn-cs"/>
            </a:endParaRPr>
          </a:p>
        </p:txBody>
      </p:sp>
      <p:cxnSp>
        <p:nvCxnSpPr>
          <p:cNvPr id="63" name="Straight Arrow Connector 62"/>
          <p:cNvCxnSpPr/>
          <p:nvPr/>
        </p:nvCxnSpPr>
        <p:spPr>
          <a:xfrm>
            <a:off x="3966058" y="2657089"/>
            <a:ext cx="0" cy="42093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ZoneTexte 61"/>
          <p:cNvSpPr txBox="1"/>
          <p:nvPr/>
        </p:nvSpPr>
        <p:spPr>
          <a:xfrm>
            <a:off x="3931854" y="2657089"/>
            <a:ext cx="153288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Assemblage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65" name="Rounded Rectangle 64"/>
          <p:cNvSpPr/>
          <p:nvPr/>
        </p:nvSpPr>
        <p:spPr>
          <a:xfrm>
            <a:off x="2856632" y="3097914"/>
            <a:ext cx="2304255" cy="572274"/>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1"/>
          <p:cNvSpPr txBox="1"/>
          <p:nvPr/>
        </p:nvSpPr>
        <p:spPr>
          <a:xfrm>
            <a:off x="2849343" y="3099218"/>
            <a:ext cx="2304256"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Objet relogeable (.o)</a:t>
            </a:r>
          </a:p>
          <a:p>
            <a:pPr algn="ctr" fontAlgn="auto">
              <a:spcBef>
                <a:spcPts val="0"/>
              </a:spcBef>
              <a:spcAft>
                <a:spcPts val="0"/>
              </a:spcAft>
              <a:defRPr/>
            </a:pPr>
            <a:r>
              <a:rPr lang="fr-FR" sz="1600" i="1" dirty="0" smtClean="0">
                <a:solidFill>
                  <a:schemeClr val="accent1">
                    <a:lumMod val="75000"/>
                  </a:schemeClr>
                </a:solidFill>
                <a:latin typeface="+mn-lt"/>
                <a:cs typeface="+mn-cs"/>
              </a:rPr>
              <a:t>(références symboliques) </a:t>
            </a:r>
            <a:endParaRPr lang="fr-FR" sz="1400" i="1" dirty="0">
              <a:solidFill>
                <a:schemeClr val="accent1">
                  <a:lumMod val="75000"/>
                </a:schemeClr>
              </a:solidFill>
              <a:latin typeface="+mn-lt"/>
              <a:cs typeface="+mn-cs"/>
            </a:endParaRPr>
          </a:p>
        </p:txBody>
      </p:sp>
      <p:sp>
        <p:nvSpPr>
          <p:cNvPr id="67" name="Rounded Rectangle 66"/>
          <p:cNvSpPr/>
          <p:nvPr/>
        </p:nvSpPr>
        <p:spPr>
          <a:xfrm>
            <a:off x="5986261" y="2773103"/>
            <a:ext cx="2304255" cy="572274"/>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Rounded Rectangle 67"/>
          <p:cNvSpPr/>
          <p:nvPr/>
        </p:nvSpPr>
        <p:spPr>
          <a:xfrm>
            <a:off x="5873201" y="2867089"/>
            <a:ext cx="2304255" cy="572274"/>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ounded Rectangle 68"/>
          <p:cNvSpPr/>
          <p:nvPr/>
        </p:nvSpPr>
        <p:spPr>
          <a:xfrm>
            <a:off x="5784796" y="2975198"/>
            <a:ext cx="2304255" cy="572274"/>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ounded Rectangle 69"/>
          <p:cNvSpPr/>
          <p:nvPr/>
        </p:nvSpPr>
        <p:spPr>
          <a:xfrm>
            <a:off x="5671736" y="3069184"/>
            <a:ext cx="2304255" cy="572274"/>
          </a:xfrm>
          <a:prstGeom prst="roundRect">
            <a:avLst>
              <a:gd name="adj" fmla="val 11586"/>
            </a:avLst>
          </a:prstGeom>
          <a:solidFill>
            <a:srgbClr val="92D050">
              <a:alpha val="9411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ZoneTexte 61"/>
          <p:cNvSpPr txBox="1"/>
          <p:nvPr/>
        </p:nvSpPr>
        <p:spPr>
          <a:xfrm>
            <a:off x="5671735" y="3048393"/>
            <a:ext cx="2304256"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Objet relogeable (.o)</a:t>
            </a:r>
          </a:p>
          <a:p>
            <a:pPr algn="ctr" fontAlgn="auto">
              <a:spcBef>
                <a:spcPts val="0"/>
              </a:spcBef>
              <a:spcAft>
                <a:spcPts val="0"/>
              </a:spcAft>
              <a:defRPr/>
            </a:pPr>
            <a:r>
              <a:rPr lang="fr-FR" sz="1600" i="1" dirty="0" smtClean="0">
                <a:solidFill>
                  <a:schemeClr val="accent1">
                    <a:lumMod val="75000"/>
                  </a:schemeClr>
                </a:solidFill>
                <a:latin typeface="+mn-lt"/>
                <a:cs typeface="+mn-cs"/>
              </a:rPr>
              <a:t>(références symboliques) </a:t>
            </a:r>
            <a:endParaRPr lang="fr-FR" sz="1400" i="1" dirty="0">
              <a:solidFill>
                <a:schemeClr val="accent1">
                  <a:lumMod val="75000"/>
                </a:schemeClr>
              </a:solidFill>
              <a:latin typeface="+mn-lt"/>
              <a:cs typeface="+mn-cs"/>
            </a:endParaRPr>
          </a:p>
        </p:txBody>
      </p:sp>
      <p:sp>
        <p:nvSpPr>
          <p:cNvPr id="72" name="ZoneTexte 61"/>
          <p:cNvSpPr txBox="1"/>
          <p:nvPr/>
        </p:nvSpPr>
        <p:spPr>
          <a:xfrm>
            <a:off x="5763699" y="2174950"/>
            <a:ext cx="2912757" cy="622941"/>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Bibliothèques statiques (.a)</a:t>
            </a:r>
          </a:p>
          <a:p>
            <a:pPr algn="ctr" fontAlgn="auto">
              <a:spcBef>
                <a:spcPts val="0"/>
              </a:spcBef>
              <a:spcAft>
                <a:spcPts val="0"/>
              </a:spcAft>
              <a:defRPr/>
            </a:pPr>
            <a:r>
              <a:rPr lang="fr-FR" sz="1600" i="1" dirty="0" smtClean="0">
                <a:solidFill>
                  <a:schemeClr val="accent1">
                    <a:lumMod val="75000"/>
                  </a:schemeClr>
                </a:solidFill>
              </a:rPr>
              <a:t>(archives de fichiers objets)</a:t>
            </a:r>
            <a:endParaRPr lang="fr-FR" sz="1600" i="1" dirty="0">
              <a:solidFill>
                <a:schemeClr val="accent1">
                  <a:lumMod val="75000"/>
                </a:schemeClr>
              </a:solidFill>
            </a:endParaRPr>
          </a:p>
        </p:txBody>
      </p:sp>
      <p:sp>
        <p:nvSpPr>
          <p:cNvPr id="73" name="ZoneTexte 61"/>
          <p:cNvSpPr txBox="1"/>
          <p:nvPr/>
        </p:nvSpPr>
        <p:spPr>
          <a:xfrm>
            <a:off x="2442943" y="2260280"/>
            <a:ext cx="40640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  </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74" name="ZoneTexte 61"/>
          <p:cNvSpPr txBox="1"/>
          <p:nvPr/>
        </p:nvSpPr>
        <p:spPr>
          <a:xfrm>
            <a:off x="2409300" y="3188653"/>
            <a:ext cx="40640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75" name="Rounded Rectangle 74"/>
          <p:cNvSpPr/>
          <p:nvPr/>
        </p:nvSpPr>
        <p:spPr>
          <a:xfrm>
            <a:off x="2336781" y="4291804"/>
            <a:ext cx="3369112" cy="572274"/>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ZoneTexte 61"/>
          <p:cNvSpPr txBox="1"/>
          <p:nvPr/>
        </p:nvSpPr>
        <p:spPr>
          <a:xfrm>
            <a:off x="2323356" y="4291804"/>
            <a:ext cx="3373760"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Objet exécutable relogeable (.out .?) </a:t>
            </a:r>
          </a:p>
          <a:p>
            <a:pPr algn="ctr" fontAlgn="auto">
              <a:spcBef>
                <a:spcPts val="0"/>
              </a:spcBef>
              <a:spcAft>
                <a:spcPts val="0"/>
              </a:spcAft>
              <a:defRPr/>
            </a:pPr>
            <a:r>
              <a:rPr lang="fr-FR" sz="1600" i="1" dirty="0" smtClean="0">
                <a:solidFill>
                  <a:schemeClr val="accent1">
                    <a:lumMod val="75000"/>
                  </a:schemeClr>
                </a:solidFill>
                <a:latin typeface="+mn-lt"/>
                <a:cs typeface="+mn-cs"/>
              </a:rPr>
              <a:t>(références translatables) </a:t>
            </a:r>
            <a:endParaRPr lang="fr-FR" sz="1400" i="1" dirty="0">
              <a:solidFill>
                <a:schemeClr val="accent1">
                  <a:lumMod val="75000"/>
                </a:schemeClr>
              </a:solidFill>
              <a:latin typeface="+mn-lt"/>
              <a:cs typeface="+mn-cs"/>
            </a:endParaRPr>
          </a:p>
        </p:txBody>
      </p:sp>
      <p:sp>
        <p:nvSpPr>
          <p:cNvPr id="77" name="ZoneTexte 61"/>
          <p:cNvSpPr txBox="1"/>
          <p:nvPr/>
        </p:nvSpPr>
        <p:spPr>
          <a:xfrm rot="16200000">
            <a:off x="7580336" y="3339798"/>
            <a:ext cx="2434619" cy="653718"/>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C00000"/>
                </a:solidFill>
                <a:effectLst>
                  <a:outerShdw blurRad="38100" dist="38100" dir="2700000" algn="tl">
                    <a:srgbClr val="000000">
                      <a:alpha val="43137"/>
                    </a:srgbClr>
                  </a:outerShdw>
                </a:effectLst>
                <a:latin typeface="+mn-lt"/>
                <a:cs typeface="+mn-cs"/>
              </a:rPr>
              <a:t>Processus </a:t>
            </a:r>
          </a:p>
          <a:p>
            <a:pPr algn="ctr" fontAlgn="auto">
              <a:spcBef>
                <a:spcPts val="0"/>
              </a:spcBef>
              <a:spcAft>
                <a:spcPts val="0"/>
              </a:spcAft>
              <a:defRPr/>
            </a:pPr>
            <a:r>
              <a:rPr lang="fr-FR" b="1" i="1" dirty="0" smtClean="0">
                <a:solidFill>
                  <a:srgbClr val="C00000"/>
                </a:solidFill>
                <a:effectLst>
                  <a:outerShdw blurRad="38100" dist="38100" dir="2700000" algn="tl">
                    <a:srgbClr val="000000">
                      <a:alpha val="43137"/>
                    </a:srgbClr>
                  </a:outerShdw>
                </a:effectLst>
                <a:latin typeface="+mn-lt"/>
                <a:cs typeface="+mn-cs"/>
              </a:rPr>
              <a:t>de compilation</a:t>
            </a:r>
            <a:endParaRPr lang="fr-FR" sz="1600" i="1" dirty="0">
              <a:solidFill>
                <a:srgbClr val="C00000"/>
              </a:solidFill>
              <a:effectLst>
                <a:outerShdw blurRad="38100" dist="38100" dir="2700000" algn="tl">
                  <a:srgbClr val="000000">
                    <a:alpha val="43137"/>
                  </a:srgbClr>
                </a:outerShdw>
              </a:effectLst>
              <a:latin typeface="+mn-lt"/>
              <a:cs typeface="+mn-cs"/>
            </a:endParaRPr>
          </a:p>
        </p:txBody>
      </p:sp>
      <p:cxnSp>
        <p:nvCxnSpPr>
          <p:cNvPr id="78" name="Straight Arrow Connector 77"/>
          <p:cNvCxnSpPr>
            <a:stCxn id="60" idx="2"/>
            <a:endCxn id="75" idx="0"/>
          </p:cNvCxnSpPr>
          <p:nvPr/>
        </p:nvCxnSpPr>
        <p:spPr>
          <a:xfrm>
            <a:off x="1218927" y="3690077"/>
            <a:ext cx="2802410" cy="60172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5" idx="2"/>
            <a:endCxn id="75" idx="0"/>
          </p:cNvCxnSpPr>
          <p:nvPr/>
        </p:nvCxnSpPr>
        <p:spPr>
          <a:xfrm>
            <a:off x="4008760" y="3670188"/>
            <a:ext cx="12577" cy="62161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0" idx="2"/>
            <a:endCxn id="76" idx="0"/>
          </p:cNvCxnSpPr>
          <p:nvPr/>
        </p:nvCxnSpPr>
        <p:spPr>
          <a:xfrm flipH="1">
            <a:off x="4010236" y="3641458"/>
            <a:ext cx="2813628" cy="650346"/>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ZoneTexte 61"/>
          <p:cNvSpPr txBox="1"/>
          <p:nvPr/>
        </p:nvSpPr>
        <p:spPr>
          <a:xfrm>
            <a:off x="3351474" y="3802580"/>
            <a:ext cx="40640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82" name="Straight Arrow Connector 81"/>
          <p:cNvCxnSpPr/>
          <p:nvPr/>
        </p:nvCxnSpPr>
        <p:spPr>
          <a:xfrm>
            <a:off x="4008760" y="4864078"/>
            <a:ext cx="2952" cy="58362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ZoneTexte 61"/>
          <p:cNvSpPr txBox="1"/>
          <p:nvPr/>
        </p:nvSpPr>
        <p:spPr>
          <a:xfrm>
            <a:off x="1" y="3904103"/>
            <a:ext cx="1835696" cy="653718"/>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Edition (statique) </a:t>
            </a:r>
          </a:p>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des liens</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84" name="Rectangle 83"/>
          <p:cNvSpPr/>
          <p:nvPr/>
        </p:nvSpPr>
        <p:spPr>
          <a:xfrm>
            <a:off x="0" y="5056844"/>
            <a:ext cx="9124504" cy="1801156"/>
          </a:xfrm>
          <a:prstGeom prst="rect">
            <a:avLst/>
          </a:prstGeom>
          <a:solidFill>
            <a:srgbClr val="FF0000">
              <a:alpha val="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ounded Rectangle 84"/>
          <p:cNvSpPr/>
          <p:nvPr/>
        </p:nvSpPr>
        <p:spPr>
          <a:xfrm>
            <a:off x="2853304" y="5704005"/>
            <a:ext cx="2304255" cy="572274"/>
          </a:xfrm>
          <a:prstGeom prst="roundRect">
            <a:avLst>
              <a:gd name="adj" fmla="val 11586"/>
            </a:avLst>
          </a:prstGeom>
          <a:solidFill>
            <a:srgbClr val="FF0000">
              <a:alpha val="25098"/>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ZoneTexte 61"/>
          <p:cNvSpPr txBox="1"/>
          <p:nvPr/>
        </p:nvSpPr>
        <p:spPr>
          <a:xfrm>
            <a:off x="2838080" y="5815175"/>
            <a:ext cx="2304256"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rgbClr val="C00000"/>
                </a:solidFill>
                <a:effectLst>
                  <a:outerShdw blurRad="38100" dist="38100" dir="2700000" algn="tl">
                    <a:srgbClr val="000000">
                      <a:alpha val="43137"/>
                    </a:srgbClr>
                  </a:outerShdw>
                </a:effectLst>
                <a:latin typeface="+mn-lt"/>
                <a:cs typeface="+mn-cs"/>
              </a:rPr>
              <a:t>Objet absolu </a:t>
            </a:r>
          </a:p>
        </p:txBody>
      </p:sp>
      <p:cxnSp>
        <p:nvCxnSpPr>
          <p:cNvPr id="87" name="Straight Connector 86"/>
          <p:cNvCxnSpPr/>
          <p:nvPr/>
        </p:nvCxnSpPr>
        <p:spPr>
          <a:xfrm>
            <a:off x="19496" y="5013176"/>
            <a:ext cx="9124504"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88" name="ZoneTexte 61"/>
          <p:cNvSpPr txBox="1"/>
          <p:nvPr/>
        </p:nvSpPr>
        <p:spPr>
          <a:xfrm rot="16200000">
            <a:off x="8091544" y="5392418"/>
            <a:ext cx="1412202" cy="653718"/>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rgbClr val="C00000"/>
                </a:solidFill>
                <a:effectLst>
                  <a:outerShdw blurRad="38100" dist="38100" dir="2700000" algn="tl">
                    <a:srgbClr val="000000">
                      <a:alpha val="43137"/>
                    </a:srgbClr>
                  </a:outerShdw>
                </a:effectLst>
                <a:latin typeface="+mn-lt"/>
                <a:cs typeface="+mn-cs"/>
              </a:rPr>
              <a:t>Exécution </a:t>
            </a:r>
          </a:p>
          <a:p>
            <a:pPr algn="ctr" fontAlgn="auto">
              <a:spcBef>
                <a:spcPts val="0"/>
              </a:spcBef>
              <a:spcAft>
                <a:spcPts val="0"/>
              </a:spcAft>
              <a:defRPr/>
            </a:pPr>
            <a:r>
              <a:rPr lang="fr-FR" b="1" i="1" dirty="0" smtClean="0">
                <a:solidFill>
                  <a:srgbClr val="C00000"/>
                </a:solidFill>
                <a:effectLst>
                  <a:outerShdw blurRad="38100" dist="38100" dir="2700000" algn="tl">
                    <a:srgbClr val="000000">
                      <a:alpha val="43137"/>
                    </a:srgbClr>
                  </a:outerShdw>
                </a:effectLst>
                <a:latin typeface="+mn-lt"/>
                <a:cs typeface="+mn-cs"/>
              </a:rPr>
              <a:t>(</a:t>
            </a:r>
            <a:r>
              <a:rPr lang="fr-FR" b="1" i="1" dirty="0" err="1" smtClean="0">
                <a:solidFill>
                  <a:srgbClr val="C00000"/>
                </a:solidFill>
                <a:effectLst>
                  <a:outerShdw blurRad="38100" dist="38100" dir="2700000" algn="tl">
                    <a:srgbClr val="000000">
                      <a:alpha val="43137"/>
                    </a:srgbClr>
                  </a:outerShdw>
                </a:effectLst>
                <a:latin typeface="+mn-lt"/>
                <a:cs typeface="+mn-cs"/>
              </a:rPr>
              <a:t>runtime</a:t>
            </a:r>
            <a:r>
              <a:rPr lang="fr-FR" b="1" i="1" dirty="0" smtClean="0">
                <a:solidFill>
                  <a:srgbClr val="C00000"/>
                </a:solidFill>
                <a:effectLst>
                  <a:outerShdw blurRad="38100" dist="38100" dir="2700000" algn="tl">
                    <a:srgbClr val="000000">
                      <a:alpha val="43137"/>
                    </a:srgbClr>
                  </a:outerShdw>
                </a:effectLst>
                <a:latin typeface="+mn-lt"/>
                <a:cs typeface="+mn-cs"/>
              </a:rPr>
              <a:t>)</a:t>
            </a:r>
            <a:endParaRPr lang="fr-FR" sz="1600" i="1" dirty="0">
              <a:solidFill>
                <a:srgbClr val="C00000"/>
              </a:solidFill>
              <a:effectLst>
                <a:outerShdw blurRad="38100" dist="38100" dir="2700000" algn="tl">
                  <a:srgbClr val="000000">
                    <a:alpha val="43137"/>
                  </a:srgbClr>
                </a:outerShdw>
              </a:effectLst>
              <a:latin typeface="+mn-lt"/>
              <a:cs typeface="+mn-cs"/>
            </a:endParaRPr>
          </a:p>
        </p:txBody>
      </p:sp>
      <p:sp>
        <p:nvSpPr>
          <p:cNvPr id="89" name="ZoneTexte 61"/>
          <p:cNvSpPr txBox="1"/>
          <p:nvPr/>
        </p:nvSpPr>
        <p:spPr>
          <a:xfrm>
            <a:off x="1927319" y="5056844"/>
            <a:ext cx="2148404"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Chargement</a:t>
            </a:r>
          </a:p>
          <a:p>
            <a:pPr algn="ctr" fontAlgn="auto">
              <a:spcBef>
                <a:spcPts val="0"/>
              </a:spcBef>
              <a:spcAft>
                <a:spcPts val="0"/>
              </a:spcAft>
              <a:defRPr/>
            </a:pPr>
            <a:r>
              <a:rPr lang="fr-FR" sz="1600" i="1" dirty="0" smtClean="0">
                <a:solidFill>
                  <a:schemeClr val="accent1">
                    <a:lumMod val="75000"/>
                  </a:schemeClr>
                </a:solidFill>
              </a:rPr>
              <a:t>(réalisé par le système)</a:t>
            </a:r>
          </a:p>
        </p:txBody>
      </p:sp>
      <p:cxnSp>
        <p:nvCxnSpPr>
          <p:cNvPr id="90" name="Curved Connector 89"/>
          <p:cNvCxnSpPr/>
          <p:nvPr/>
        </p:nvCxnSpPr>
        <p:spPr>
          <a:xfrm rot="10800000" flipV="1">
            <a:off x="4011712" y="5353632"/>
            <a:ext cx="416272" cy="340427"/>
          </a:xfrm>
          <a:prstGeom prst="curvedConnector3">
            <a:avLst>
              <a:gd name="adj1" fmla="val 98814"/>
            </a:avLst>
          </a:prstGeom>
          <a:ln w="28575">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1" name="ZoneTexte 61"/>
          <p:cNvSpPr txBox="1"/>
          <p:nvPr/>
        </p:nvSpPr>
        <p:spPr>
          <a:xfrm>
            <a:off x="4075723" y="5043485"/>
            <a:ext cx="1596012"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i="1" dirty="0" smtClean="0">
                <a:solidFill>
                  <a:schemeClr val="accent1">
                    <a:lumMod val="75000"/>
                  </a:schemeClr>
                </a:solidFill>
                <a:latin typeface="+mn-lt"/>
                <a:cs typeface="+mn-cs"/>
              </a:rPr>
              <a:t>Adresse de chargement</a:t>
            </a:r>
          </a:p>
        </p:txBody>
      </p:sp>
      <p:sp>
        <p:nvSpPr>
          <p:cNvPr id="92" name="Rounded Rectangle 91"/>
          <p:cNvSpPr/>
          <p:nvPr/>
        </p:nvSpPr>
        <p:spPr>
          <a:xfrm>
            <a:off x="5793572" y="5527494"/>
            <a:ext cx="2304255" cy="296081"/>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ounded Rectangle 92"/>
          <p:cNvSpPr/>
          <p:nvPr/>
        </p:nvSpPr>
        <p:spPr>
          <a:xfrm>
            <a:off x="5680512" y="5621480"/>
            <a:ext cx="2304255" cy="286137"/>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Rounded Rectangle 93"/>
          <p:cNvSpPr/>
          <p:nvPr/>
        </p:nvSpPr>
        <p:spPr>
          <a:xfrm>
            <a:off x="5592107" y="5729589"/>
            <a:ext cx="2304255" cy="256561"/>
          </a:xfrm>
          <a:prstGeom prst="roundRect">
            <a:avLst>
              <a:gd name="adj" fmla="val 11586"/>
            </a:avLst>
          </a:prstGeom>
          <a:solidFill>
            <a:srgbClr val="92D050">
              <a:alpha val="2509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ounded Rectangle 94"/>
          <p:cNvSpPr/>
          <p:nvPr/>
        </p:nvSpPr>
        <p:spPr>
          <a:xfrm>
            <a:off x="5479047" y="5823575"/>
            <a:ext cx="2304255" cy="325151"/>
          </a:xfrm>
          <a:prstGeom prst="roundRect">
            <a:avLst>
              <a:gd name="adj" fmla="val 11586"/>
            </a:avLst>
          </a:prstGeom>
          <a:solidFill>
            <a:srgbClr val="92D050">
              <a:alpha val="94118"/>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ZoneTexte 61"/>
          <p:cNvSpPr txBox="1"/>
          <p:nvPr/>
        </p:nvSpPr>
        <p:spPr>
          <a:xfrm>
            <a:off x="5479046" y="5802784"/>
            <a:ext cx="2304256"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Objets partagés (.</a:t>
            </a:r>
            <a:r>
              <a:rPr lang="fr-FR" sz="1600" b="1" i="1" dirty="0" err="1" smtClean="0">
                <a:solidFill>
                  <a:schemeClr val="accent1">
                    <a:lumMod val="75000"/>
                  </a:schemeClr>
                </a:solidFill>
                <a:effectLst>
                  <a:outerShdw blurRad="38100" dist="38100" dir="2700000" algn="tl">
                    <a:srgbClr val="000000">
                      <a:alpha val="43137"/>
                    </a:srgbClr>
                  </a:outerShdw>
                </a:effectLst>
                <a:latin typeface="+mn-lt"/>
                <a:cs typeface="+mn-cs"/>
              </a:rPr>
              <a:t>so</a:t>
            </a: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 </a:t>
            </a:r>
          </a:p>
        </p:txBody>
      </p:sp>
      <p:sp>
        <p:nvSpPr>
          <p:cNvPr id="97" name="ZoneTexte 61"/>
          <p:cNvSpPr txBox="1"/>
          <p:nvPr/>
        </p:nvSpPr>
        <p:spPr>
          <a:xfrm>
            <a:off x="5592107" y="5129846"/>
            <a:ext cx="280529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Bibliothèques dynamiques</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8" name="Straight Arrow Connector 97"/>
          <p:cNvCxnSpPr>
            <a:stCxn id="95" idx="1"/>
            <a:endCxn id="85" idx="3"/>
          </p:cNvCxnSpPr>
          <p:nvPr/>
        </p:nvCxnSpPr>
        <p:spPr>
          <a:xfrm flipH="1">
            <a:off x="5157559" y="5986151"/>
            <a:ext cx="321488" cy="3991"/>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9" name="ZoneTexte 61"/>
          <p:cNvSpPr txBox="1"/>
          <p:nvPr/>
        </p:nvSpPr>
        <p:spPr>
          <a:xfrm>
            <a:off x="-225283" y="5044531"/>
            <a:ext cx="2523257" cy="653718"/>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Edition (dynamique) </a:t>
            </a:r>
          </a:p>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des liens</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00"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500"/>
                                        <p:tgtEl>
                                          <p:spTgt spid="7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fade">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500"/>
                                        <p:tgtEl>
                                          <p:spTgt spid="7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fade">
                                      <p:cBhvr>
                                        <p:cTn id="76" dur="500"/>
                                        <p:tgtEl>
                                          <p:spTgt spid="76"/>
                                        </p:tgtEl>
                                      </p:cBhvr>
                                    </p:animEffect>
                                  </p:childTnLst>
                                </p:cTn>
                              </p:par>
                              <p:par>
                                <p:cTn id="77" presetID="10"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fade">
                                      <p:cBhvr>
                                        <p:cTn id="79" dur="500"/>
                                        <p:tgtEl>
                                          <p:spTgt spid="78"/>
                                        </p:tgtEl>
                                      </p:cBhvr>
                                    </p:animEffect>
                                  </p:childTnLst>
                                </p:cTn>
                              </p:par>
                              <p:par>
                                <p:cTn id="80" presetID="10" presetClass="entr" presetSubtype="0" fill="hold" nodeType="with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par>
                                <p:cTn id="83" presetID="10"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500"/>
                                        <p:tgtEl>
                                          <p:spTgt spid="8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fade">
                                      <p:cBhvr>
                                        <p:cTn id="88" dur="500"/>
                                        <p:tgtEl>
                                          <p:spTgt spid="8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fade">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fade">
                                      <p:cBhvr>
                                        <p:cTn id="99" dur="500"/>
                                        <p:tgtEl>
                                          <p:spTgt spid="8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fade">
                                      <p:cBhvr>
                                        <p:cTn id="102" dur="500"/>
                                        <p:tgtEl>
                                          <p:spTgt spid="89"/>
                                        </p:tgtEl>
                                      </p:cBhvr>
                                    </p:animEffect>
                                  </p:childTnLst>
                                </p:cTn>
                              </p:par>
                              <p:par>
                                <p:cTn id="103" presetID="10" presetClass="entr" presetSubtype="0" fill="hold"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fade">
                                      <p:cBhvr>
                                        <p:cTn id="105" dur="500"/>
                                        <p:tgtEl>
                                          <p:spTgt spid="82"/>
                                        </p:tgtEl>
                                      </p:cBhvr>
                                    </p:animEffect>
                                  </p:childTnLst>
                                </p:cTn>
                              </p:par>
                              <p:par>
                                <p:cTn id="106" presetID="10" presetClass="entr" presetSubtype="0" fill="hold"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500"/>
                                        <p:tgtEl>
                                          <p:spTgt spid="9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9"/>
                                        </p:tgtEl>
                                        <p:attrNameLst>
                                          <p:attrName>style.visibility</p:attrName>
                                        </p:attrNameLst>
                                      </p:cBhvr>
                                      <p:to>
                                        <p:strVal val="visible"/>
                                      </p:to>
                                    </p:set>
                                    <p:animEffect transition="in" filter="fade">
                                      <p:cBhvr>
                                        <p:cTn id="111" dur="500"/>
                                        <p:tgtEl>
                                          <p:spTgt spid="9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fade">
                                      <p:cBhvr>
                                        <p:cTn id="119" dur="500"/>
                                        <p:tgtEl>
                                          <p:spTgt spid="9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fade">
                                      <p:cBhvr>
                                        <p:cTn id="122" dur="500"/>
                                        <p:tgtEl>
                                          <p:spTgt spid="93"/>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94"/>
                                        </p:tgtEl>
                                        <p:attrNameLst>
                                          <p:attrName>style.visibility</p:attrName>
                                        </p:attrNameLst>
                                      </p:cBhvr>
                                      <p:to>
                                        <p:strVal val="visible"/>
                                      </p:to>
                                    </p:set>
                                    <p:animEffect transition="in" filter="fade">
                                      <p:cBhvr>
                                        <p:cTn id="125" dur="500"/>
                                        <p:tgtEl>
                                          <p:spTgt spid="9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95"/>
                                        </p:tgtEl>
                                        <p:attrNameLst>
                                          <p:attrName>style.visibility</p:attrName>
                                        </p:attrNameLst>
                                      </p:cBhvr>
                                      <p:to>
                                        <p:strVal val="visible"/>
                                      </p:to>
                                    </p:set>
                                    <p:animEffect transition="in" filter="fade">
                                      <p:cBhvr>
                                        <p:cTn id="128" dur="500"/>
                                        <p:tgtEl>
                                          <p:spTgt spid="9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96"/>
                                        </p:tgtEl>
                                        <p:attrNameLst>
                                          <p:attrName>style.visibility</p:attrName>
                                        </p:attrNameLst>
                                      </p:cBhvr>
                                      <p:to>
                                        <p:strVal val="visible"/>
                                      </p:to>
                                    </p:set>
                                    <p:animEffect transition="in" filter="fade">
                                      <p:cBhvr>
                                        <p:cTn id="131" dur="500"/>
                                        <p:tgtEl>
                                          <p:spTgt spid="9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7"/>
                                        </p:tgtEl>
                                        <p:attrNameLst>
                                          <p:attrName>style.visibility</p:attrName>
                                        </p:attrNameLst>
                                      </p:cBhvr>
                                      <p:to>
                                        <p:strVal val="visible"/>
                                      </p:to>
                                    </p:set>
                                    <p:animEffect transition="in" filter="fade">
                                      <p:cBhvr>
                                        <p:cTn id="134" dur="500"/>
                                        <p:tgtEl>
                                          <p:spTgt spid="97"/>
                                        </p:tgtEl>
                                      </p:cBhvr>
                                    </p:animEffect>
                                  </p:childTnLst>
                                </p:cTn>
                              </p:par>
                              <p:par>
                                <p:cTn id="135" presetID="10" presetClass="entr" presetSubtype="0" fill="hold" nodeType="withEffect">
                                  <p:stCondLst>
                                    <p:cond delay="0"/>
                                  </p:stCondLst>
                                  <p:childTnLst>
                                    <p:set>
                                      <p:cBhvr>
                                        <p:cTn id="136" dur="1" fill="hold">
                                          <p:stCondLst>
                                            <p:cond delay="0"/>
                                          </p:stCondLst>
                                        </p:cTn>
                                        <p:tgtEl>
                                          <p:spTgt spid="98"/>
                                        </p:tgtEl>
                                        <p:attrNameLst>
                                          <p:attrName>style.visibility</p:attrName>
                                        </p:attrNameLst>
                                      </p:cBhvr>
                                      <p:to>
                                        <p:strVal val="visible"/>
                                      </p:to>
                                    </p:set>
                                    <p:animEffect transition="in" filter="fade">
                                      <p:cBhvr>
                                        <p:cTn id="13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58" grpId="0"/>
      <p:bldP spid="59" grpId="0" animBg="1"/>
      <p:bldP spid="60" grpId="0"/>
      <p:bldP spid="61" grpId="0" animBg="1"/>
      <p:bldP spid="62" grpId="0"/>
      <p:bldP spid="64" grpId="0"/>
      <p:bldP spid="65" grpId="0" animBg="1"/>
      <p:bldP spid="66" grpId="0"/>
      <p:bldP spid="67" grpId="0" animBg="1"/>
      <p:bldP spid="68" grpId="0" animBg="1"/>
      <p:bldP spid="69" grpId="0" animBg="1"/>
      <p:bldP spid="70" grpId="0" animBg="1"/>
      <p:bldP spid="71" grpId="0"/>
      <p:bldP spid="72" grpId="0"/>
      <p:bldP spid="73" grpId="0"/>
      <p:bldP spid="74" grpId="0"/>
      <p:bldP spid="75" grpId="0" animBg="1"/>
      <p:bldP spid="76" grpId="0"/>
      <p:bldP spid="81" grpId="0"/>
      <p:bldP spid="83" grpId="0"/>
      <p:bldP spid="85" grpId="0" animBg="1"/>
      <p:bldP spid="86" grpId="0"/>
      <p:bldP spid="89" grpId="0"/>
      <p:bldP spid="91" grpId="0"/>
      <p:bldP spid="92" grpId="0" animBg="1"/>
      <p:bldP spid="93" grpId="0" animBg="1"/>
      <p:bldP spid="94" grpId="0" animBg="1"/>
      <p:bldP spid="95" grpId="0" animBg="1"/>
      <p:bldP spid="96" grpId="0"/>
      <p:bldP spid="97" grpId="0"/>
      <p:bldP spid="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323528" y="1412775"/>
            <a:ext cx="8800976" cy="115212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t>	</a:t>
            </a:r>
            <a:r>
              <a:rPr lang="fr-FR" sz="2400" i="1" dirty="0" smtClean="0"/>
              <a:t>Un fichier ELF est toujours constitué d’une en-tête de fichier (cf. fichier </a:t>
            </a:r>
            <a:r>
              <a:rPr lang="fr-FR" sz="2400" b="1" i="1" dirty="0" err="1" smtClean="0">
                <a:effectLst>
                  <a:outerShdw blurRad="38100" dist="38100" dir="2700000" algn="tl">
                    <a:srgbClr val="000000">
                      <a:alpha val="43137"/>
                    </a:srgbClr>
                  </a:outerShdw>
                </a:effectLst>
              </a:rPr>
              <a:t>elf.h</a:t>
            </a:r>
            <a:r>
              <a:rPr lang="fr-FR" sz="2400" i="1" dirty="0" smtClean="0"/>
              <a:t>), le reste de la structure diffère en fonction du type de fichier compilé (exécutable, bibliothèque partagée, objet …) :</a:t>
            </a:r>
          </a:p>
        </p:txBody>
      </p:sp>
      <p:sp>
        <p:nvSpPr>
          <p:cNvPr id="8" name="Rounded Rectangle 7"/>
          <p:cNvSpPr/>
          <p:nvPr/>
        </p:nvSpPr>
        <p:spPr>
          <a:xfrm>
            <a:off x="5796136" y="3030337"/>
            <a:ext cx="1918320" cy="3778526"/>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61"/>
          <p:cNvSpPr txBox="1"/>
          <p:nvPr/>
        </p:nvSpPr>
        <p:spPr>
          <a:xfrm>
            <a:off x="5769124" y="3020752"/>
            <a:ext cx="1918320" cy="561385"/>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ELF header</a:t>
            </a:r>
          </a:p>
          <a:p>
            <a:pPr algn="ctr">
              <a:defRPr/>
            </a:pPr>
            <a:r>
              <a:rPr lang="fr-FR" sz="1400" i="1" dirty="0" smtClean="0">
                <a:solidFill>
                  <a:schemeClr val="accent1">
                    <a:lumMod val="75000"/>
                  </a:schemeClr>
                </a:solidFill>
              </a:rPr>
              <a:t>(</a:t>
            </a:r>
            <a:r>
              <a:rPr lang="fr-FR" sz="1400" i="1" dirty="0" err="1" smtClean="0">
                <a:solidFill>
                  <a:schemeClr val="accent1">
                    <a:lumMod val="75000"/>
                  </a:schemeClr>
                </a:solidFill>
              </a:rPr>
              <a:t>executable</a:t>
            </a:r>
            <a:r>
              <a:rPr lang="fr-FR" sz="1400" i="1" dirty="0" smtClean="0">
                <a:solidFill>
                  <a:schemeClr val="accent1">
                    <a:lumMod val="75000"/>
                  </a:schemeClr>
                </a:solidFill>
              </a:rPr>
              <a:t> format)</a:t>
            </a:r>
            <a:endParaRPr lang="fr-FR" sz="1200" i="1" dirty="0">
              <a:solidFill>
                <a:schemeClr val="accent1">
                  <a:lumMod val="75000"/>
                </a:schemeClr>
              </a:solidFill>
            </a:endParaRPr>
          </a:p>
        </p:txBody>
      </p:sp>
      <p:cxnSp>
        <p:nvCxnSpPr>
          <p:cNvPr id="12" name="Straight Connector 11"/>
          <p:cNvCxnSpPr/>
          <p:nvPr/>
        </p:nvCxnSpPr>
        <p:spPr>
          <a:xfrm>
            <a:off x="5799461" y="3557634"/>
            <a:ext cx="191832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ZoneTexte 61"/>
          <p:cNvSpPr txBox="1"/>
          <p:nvPr/>
        </p:nvSpPr>
        <p:spPr>
          <a:xfrm>
            <a:off x="5810250" y="3558084"/>
            <a:ext cx="190420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Program header table</a:t>
            </a:r>
          </a:p>
        </p:txBody>
      </p:sp>
      <p:cxnSp>
        <p:nvCxnSpPr>
          <p:cNvPr id="14" name="Straight Connector 13"/>
          <p:cNvCxnSpPr/>
          <p:nvPr/>
        </p:nvCxnSpPr>
        <p:spPr>
          <a:xfrm>
            <a:off x="5793420" y="3893428"/>
            <a:ext cx="193238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10250" y="4199347"/>
            <a:ext cx="590128"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82072" y="5009969"/>
            <a:ext cx="193238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842367" y="5371392"/>
            <a:ext cx="559761" cy="1"/>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96136" y="5701573"/>
            <a:ext cx="191832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82072" y="6234105"/>
            <a:ext cx="193238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ZoneTexte 61"/>
          <p:cNvSpPr txBox="1"/>
          <p:nvPr/>
        </p:nvSpPr>
        <p:spPr>
          <a:xfrm>
            <a:off x="6660232" y="4112424"/>
            <a:ext cx="1043812"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Segment</a:t>
            </a:r>
          </a:p>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 n°1</a:t>
            </a:r>
            <a:endParaRPr lang="fr-FR" sz="1400" b="1"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21" name="ZoneTexte 61"/>
          <p:cNvSpPr txBox="1"/>
          <p:nvPr/>
        </p:nvSpPr>
        <p:spPr>
          <a:xfrm>
            <a:off x="5799461" y="4998853"/>
            <a:ext cx="928823"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n°3</a:t>
            </a:r>
            <a:endParaRPr lang="fr-FR" sz="1100" i="1" dirty="0">
              <a:solidFill>
                <a:schemeClr val="accent1">
                  <a:lumMod val="75000"/>
                </a:schemeClr>
              </a:solidFill>
              <a:latin typeface="+mn-lt"/>
              <a:cs typeface="+mn-cs"/>
            </a:endParaRPr>
          </a:p>
        </p:txBody>
      </p:sp>
      <p:sp>
        <p:nvSpPr>
          <p:cNvPr id="22" name="ZoneTexte 61"/>
          <p:cNvSpPr txBox="1"/>
          <p:nvPr/>
        </p:nvSpPr>
        <p:spPr>
          <a:xfrm>
            <a:off x="5807835" y="5951599"/>
            <a:ext cx="963661"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n°4</a:t>
            </a:r>
            <a:endParaRPr lang="fr-FR" sz="1100" i="1" dirty="0">
              <a:solidFill>
                <a:schemeClr val="accent1">
                  <a:lumMod val="75000"/>
                </a:schemeClr>
              </a:solidFill>
              <a:latin typeface="+mn-lt"/>
              <a:cs typeface="+mn-cs"/>
            </a:endParaRPr>
          </a:p>
        </p:txBody>
      </p:sp>
      <p:sp>
        <p:nvSpPr>
          <p:cNvPr id="23" name="ZoneTexte 61"/>
          <p:cNvSpPr txBox="1"/>
          <p:nvPr/>
        </p:nvSpPr>
        <p:spPr>
          <a:xfrm>
            <a:off x="5782072" y="6225059"/>
            <a:ext cx="193238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Section header table</a:t>
            </a:r>
          </a:p>
          <a:p>
            <a:pPr algn="ctr">
              <a:defRPr/>
            </a:pPr>
            <a:r>
              <a:rPr lang="fr-FR" sz="1400" i="1" dirty="0">
                <a:solidFill>
                  <a:schemeClr val="accent1">
                    <a:lumMod val="75000"/>
                  </a:schemeClr>
                </a:solidFill>
              </a:rPr>
              <a:t>(</a:t>
            </a:r>
            <a:r>
              <a:rPr lang="fr-FR" sz="1400" i="1" dirty="0" err="1" smtClean="0">
                <a:solidFill>
                  <a:schemeClr val="accent1">
                    <a:lumMod val="75000"/>
                  </a:schemeClr>
                </a:solidFill>
              </a:rPr>
              <a:t>optionnal</a:t>
            </a:r>
            <a:r>
              <a:rPr lang="fr-FR" sz="1400" i="1" dirty="0" smtClean="0">
                <a:solidFill>
                  <a:schemeClr val="accent1">
                    <a:lumMod val="75000"/>
                  </a:schemeClr>
                </a:solidFill>
              </a:rPr>
              <a:t>/</a:t>
            </a:r>
            <a:r>
              <a:rPr lang="fr-FR" sz="1400" i="1" dirty="0" err="1" smtClean="0">
                <a:solidFill>
                  <a:schemeClr val="accent1">
                    <a:lumMod val="75000"/>
                  </a:schemeClr>
                </a:solidFill>
              </a:rPr>
              <a:t>ignored</a:t>
            </a:r>
            <a:r>
              <a:rPr lang="fr-FR" sz="1400" i="1" dirty="0" smtClean="0">
                <a:solidFill>
                  <a:schemeClr val="accent1">
                    <a:lumMod val="75000"/>
                  </a:schemeClr>
                </a:solidFill>
              </a:rPr>
              <a:t>)</a:t>
            </a:r>
            <a:endParaRPr lang="fr-FR" sz="1200" i="1" dirty="0" smtClean="0">
              <a:solidFill>
                <a:schemeClr val="accent1">
                  <a:lumMod val="75000"/>
                </a:schemeClr>
              </a:solidFill>
            </a:endParaRPr>
          </a:p>
        </p:txBody>
      </p:sp>
      <p:sp>
        <p:nvSpPr>
          <p:cNvPr id="24" name="ZoneTexte 61"/>
          <p:cNvSpPr txBox="1"/>
          <p:nvPr/>
        </p:nvSpPr>
        <p:spPr>
          <a:xfrm>
            <a:off x="5782072" y="3914961"/>
            <a:ext cx="946212"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n°1</a:t>
            </a:r>
            <a:endParaRPr lang="fr-FR" sz="1100" i="1" dirty="0">
              <a:solidFill>
                <a:schemeClr val="accent1">
                  <a:lumMod val="75000"/>
                </a:schemeClr>
              </a:solidFill>
              <a:latin typeface="+mn-lt"/>
              <a:cs typeface="+mn-cs"/>
            </a:endParaRPr>
          </a:p>
        </p:txBody>
      </p:sp>
      <p:sp>
        <p:nvSpPr>
          <p:cNvPr id="25" name="ZoneTexte 61"/>
          <p:cNvSpPr txBox="1"/>
          <p:nvPr/>
        </p:nvSpPr>
        <p:spPr>
          <a:xfrm>
            <a:off x="6565439" y="5026301"/>
            <a:ext cx="1149017"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Segment </a:t>
            </a:r>
          </a:p>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n°2</a:t>
            </a:r>
            <a:endParaRPr lang="fr-FR" sz="1400" b="1"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26" name="ZoneTexte 61"/>
          <p:cNvSpPr txBox="1"/>
          <p:nvPr/>
        </p:nvSpPr>
        <p:spPr>
          <a:xfrm>
            <a:off x="6565439" y="5701573"/>
            <a:ext cx="1128194" cy="592163"/>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Segment </a:t>
            </a:r>
          </a:p>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n°3</a:t>
            </a:r>
            <a:endParaRPr lang="fr-FR" sz="1400" b="1"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27" name="Curved Connector 26"/>
          <p:cNvCxnSpPr>
            <a:stCxn id="13" idx="3"/>
            <a:endCxn id="20" idx="3"/>
          </p:cNvCxnSpPr>
          <p:nvPr/>
        </p:nvCxnSpPr>
        <p:spPr>
          <a:xfrm flipH="1">
            <a:off x="7704044" y="3715666"/>
            <a:ext cx="10412" cy="692840"/>
          </a:xfrm>
          <a:prstGeom prst="curvedConnector3">
            <a:avLst>
              <a:gd name="adj1" fmla="val -21955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13" idx="3"/>
            <a:endCxn id="25" idx="3"/>
          </p:cNvCxnSpPr>
          <p:nvPr/>
        </p:nvCxnSpPr>
        <p:spPr>
          <a:xfrm>
            <a:off x="7714456" y="3715666"/>
            <a:ext cx="12700" cy="1606717"/>
          </a:xfrm>
          <a:prstGeom prst="curvedConnector3">
            <a:avLst>
              <a:gd name="adj1" fmla="val 32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13" idx="3"/>
            <a:endCxn id="26" idx="3"/>
          </p:cNvCxnSpPr>
          <p:nvPr/>
        </p:nvCxnSpPr>
        <p:spPr>
          <a:xfrm flipH="1">
            <a:off x="7693633" y="3715666"/>
            <a:ext cx="20823" cy="2281989"/>
          </a:xfrm>
          <a:prstGeom prst="curvedConnector3">
            <a:avLst>
              <a:gd name="adj1" fmla="val -237862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1551594" y="3123571"/>
            <a:ext cx="1918320" cy="3778526"/>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ounded Rectangle 30"/>
          <p:cNvSpPr/>
          <p:nvPr/>
        </p:nvSpPr>
        <p:spPr>
          <a:xfrm>
            <a:off x="1418418" y="3030337"/>
            <a:ext cx="1918320" cy="3778526"/>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ounded Rectangle 31"/>
          <p:cNvSpPr/>
          <p:nvPr/>
        </p:nvSpPr>
        <p:spPr>
          <a:xfrm>
            <a:off x="1239234" y="2976415"/>
            <a:ext cx="1918320" cy="3778526"/>
          </a:xfrm>
          <a:prstGeom prst="roundRect">
            <a:avLst>
              <a:gd name="adj" fmla="val 11586"/>
            </a:avLst>
          </a:prstGeom>
          <a:solidFill>
            <a:srgbClr val="DCE6F2">
              <a:alpha val="94902"/>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61"/>
          <p:cNvSpPr txBox="1"/>
          <p:nvPr/>
        </p:nvSpPr>
        <p:spPr>
          <a:xfrm>
            <a:off x="1212222" y="2966830"/>
            <a:ext cx="1918320" cy="561385"/>
          </a:xfrm>
          <a:prstGeom prst="rect">
            <a:avLst/>
          </a:prstGeom>
          <a:noFill/>
        </p:spPr>
        <p:txBody>
          <a:bodyPr wrap="square" lIns="98755" tIns="49378" rIns="98755" bIns="49378">
            <a:spAutoFit/>
          </a:bodyPr>
          <a:lstStyle/>
          <a:p>
            <a:pPr algn="ctr" fontAlgn="auto">
              <a:spcBef>
                <a:spcPts val="0"/>
              </a:spcBef>
              <a:spcAft>
                <a:spcPts val="0"/>
              </a:spcAft>
              <a:defRPr/>
            </a:pPr>
            <a:r>
              <a:rPr lang="fr-FR" sz="1600" b="1" i="1" dirty="0" smtClean="0">
                <a:solidFill>
                  <a:schemeClr val="accent1">
                    <a:lumMod val="75000"/>
                  </a:schemeClr>
                </a:solidFill>
                <a:effectLst>
                  <a:outerShdw blurRad="38100" dist="38100" dir="2700000" algn="tl">
                    <a:srgbClr val="000000">
                      <a:alpha val="43137"/>
                    </a:srgbClr>
                  </a:outerShdw>
                </a:effectLst>
                <a:latin typeface="+mn-lt"/>
                <a:cs typeface="+mn-cs"/>
              </a:rPr>
              <a:t>ELF header</a:t>
            </a:r>
          </a:p>
          <a:p>
            <a:pPr algn="ctr">
              <a:defRPr/>
            </a:pPr>
            <a:r>
              <a:rPr lang="fr-FR" sz="1400" i="1" dirty="0" smtClean="0">
                <a:solidFill>
                  <a:schemeClr val="accent1">
                    <a:lumMod val="75000"/>
                  </a:schemeClr>
                </a:solidFill>
              </a:rPr>
              <a:t>(</a:t>
            </a:r>
            <a:r>
              <a:rPr lang="fr-FR" sz="1400" i="1" dirty="0" err="1" smtClean="0">
                <a:solidFill>
                  <a:schemeClr val="accent1">
                    <a:lumMod val="75000"/>
                  </a:schemeClr>
                </a:solidFill>
              </a:rPr>
              <a:t>Relocatable</a:t>
            </a:r>
            <a:r>
              <a:rPr lang="fr-FR" sz="1400" i="1" dirty="0" smtClean="0">
                <a:solidFill>
                  <a:schemeClr val="accent1">
                    <a:lumMod val="75000"/>
                  </a:schemeClr>
                </a:solidFill>
              </a:rPr>
              <a:t> format)</a:t>
            </a:r>
            <a:endParaRPr lang="fr-FR" sz="1200" i="1" dirty="0">
              <a:solidFill>
                <a:schemeClr val="accent1">
                  <a:lumMod val="75000"/>
                </a:schemeClr>
              </a:solidFill>
            </a:endParaRPr>
          </a:p>
        </p:txBody>
      </p:sp>
      <p:cxnSp>
        <p:nvCxnSpPr>
          <p:cNvPr id="34" name="Straight Connector 33"/>
          <p:cNvCxnSpPr/>
          <p:nvPr/>
        </p:nvCxnSpPr>
        <p:spPr>
          <a:xfrm>
            <a:off x="1242559" y="3503712"/>
            <a:ext cx="191832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ZoneTexte 61"/>
          <p:cNvSpPr txBox="1"/>
          <p:nvPr/>
        </p:nvSpPr>
        <p:spPr>
          <a:xfrm>
            <a:off x="1253348" y="3504162"/>
            <a:ext cx="1877194"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Program header table</a:t>
            </a:r>
          </a:p>
          <a:p>
            <a:pPr algn="ctr" fontAlgn="auto">
              <a:spcBef>
                <a:spcPts val="0"/>
              </a:spcBef>
              <a:spcAft>
                <a:spcPts val="0"/>
              </a:spcAft>
              <a:defRPr/>
            </a:pPr>
            <a:r>
              <a:rPr lang="fr-FR" sz="1400" i="1" dirty="0" smtClean="0">
                <a:solidFill>
                  <a:schemeClr val="accent1">
                    <a:lumMod val="75000"/>
                  </a:schemeClr>
                </a:solidFill>
              </a:rPr>
              <a:t>(</a:t>
            </a:r>
            <a:r>
              <a:rPr lang="fr-FR" sz="1400" i="1" dirty="0" err="1" smtClean="0">
                <a:solidFill>
                  <a:schemeClr val="accent1">
                    <a:lumMod val="75000"/>
                  </a:schemeClr>
                </a:solidFill>
              </a:rPr>
              <a:t>optionnal</a:t>
            </a:r>
            <a:r>
              <a:rPr lang="fr-FR" sz="1400" i="1" dirty="0" smtClean="0">
                <a:solidFill>
                  <a:schemeClr val="accent1">
                    <a:lumMod val="75000"/>
                  </a:schemeClr>
                </a:solidFill>
              </a:rPr>
              <a:t>/</a:t>
            </a:r>
            <a:r>
              <a:rPr lang="fr-FR" sz="1400" i="1" dirty="0" err="1" smtClean="0">
                <a:solidFill>
                  <a:schemeClr val="accent1">
                    <a:lumMod val="75000"/>
                  </a:schemeClr>
                </a:solidFill>
              </a:rPr>
              <a:t>ignored</a:t>
            </a:r>
            <a:r>
              <a:rPr lang="fr-FR" sz="1400" i="1" dirty="0" smtClean="0">
                <a:solidFill>
                  <a:schemeClr val="accent1">
                    <a:lumMod val="75000"/>
                  </a:schemeClr>
                </a:solidFill>
              </a:rPr>
              <a:t>)</a:t>
            </a:r>
            <a:endParaRPr lang="fr-FR" sz="1200" i="1" dirty="0">
              <a:solidFill>
                <a:schemeClr val="accent1">
                  <a:lumMod val="75000"/>
                </a:schemeClr>
              </a:solidFill>
            </a:endParaRPr>
          </a:p>
        </p:txBody>
      </p:sp>
      <p:cxnSp>
        <p:nvCxnSpPr>
          <p:cNvPr id="36" name="Straight Connector 35"/>
          <p:cNvCxnSpPr/>
          <p:nvPr/>
        </p:nvCxnSpPr>
        <p:spPr>
          <a:xfrm>
            <a:off x="1225170" y="4068358"/>
            <a:ext cx="193238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225170" y="4450684"/>
            <a:ext cx="193238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25170" y="5170764"/>
            <a:ext cx="193238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39234" y="5862368"/>
            <a:ext cx="191832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225170" y="6394900"/>
            <a:ext cx="193238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ZoneTexte 61"/>
          <p:cNvSpPr txBox="1"/>
          <p:nvPr/>
        </p:nvSpPr>
        <p:spPr>
          <a:xfrm>
            <a:off x="1242558" y="4119698"/>
            <a:ext cx="1914996"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i="1" dirty="0" smtClean="0">
                <a:solidFill>
                  <a:schemeClr val="accent1">
                    <a:lumMod val="75000"/>
                  </a:schemeClr>
                </a:solidFill>
                <a:latin typeface="+mn-lt"/>
                <a:cs typeface="+mn-cs"/>
              </a:rPr>
              <a:t>Section n°1</a:t>
            </a:r>
            <a:endParaRPr lang="fr-FR" sz="1400" i="1" dirty="0">
              <a:solidFill>
                <a:schemeClr val="accent1">
                  <a:lumMod val="75000"/>
                </a:schemeClr>
              </a:solidFill>
              <a:latin typeface="+mn-lt"/>
              <a:cs typeface="+mn-cs"/>
            </a:endParaRPr>
          </a:p>
        </p:txBody>
      </p:sp>
      <p:sp>
        <p:nvSpPr>
          <p:cNvPr id="42" name="ZoneTexte 61"/>
          <p:cNvSpPr txBox="1"/>
          <p:nvPr/>
        </p:nvSpPr>
        <p:spPr>
          <a:xfrm>
            <a:off x="1242558" y="4666892"/>
            <a:ext cx="1914996"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i="1" dirty="0" smtClean="0">
                <a:solidFill>
                  <a:schemeClr val="accent1">
                    <a:lumMod val="75000"/>
                  </a:schemeClr>
                </a:solidFill>
                <a:latin typeface="+mn-lt"/>
                <a:cs typeface="+mn-cs"/>
              </a:rPr>
              <a:t>Section n°2</a:t>
            </a:r>
            <a:endParaRPr lang="fr-FR" sz="1400" i="1" dirty="0">
              <a:solidFill>
                <a:schemeClr val="accent1">
                  <a:lumMod val="75000"/>
                </a:schemeClr>
              </a:solidFill>
              <a:latin typeface="+mn-lt"/>
              <a:cs typeface="+mn-cs"/>
            </a:endParaRPr>
          </a:p>
        </p:txBody>
      </p:sp>
      <p:sp>
        <p:nvSpPr>
          <p:cNvPr id="43" name="ZoneTexte 61"/>
          <p:cNvSpPr txBox="1"/>
          <p:nvPr/>
        </p:nvSpPr>
        <p:spPr>
          <a:xfrm>
            <a:off x="1242558" y="5332550"/>
            <a:ext cx="1914996"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i="1" dirty="0" smtClean="0">
                <a:solidFill>
                  <a:schemeClr val="accent1">
                    <a:lumMod val="75000"/>
                  </a:schemeClr>
                </a:solidFill>
                <a:latin typeface="+mn-lt"/>
                <a:cs typeface="+mn-cs"/>
              </a:rPr>
              <a:t>Section n°3</a:t>
            </a:r>
            <a:endParaRPr lang="fr-FR" sz="1400" i="1" dirty="0">
              <a:solidFill>
                <a:schemeClr val="accent1">
                  <a:lumMod val="75000"/>
                </a:schemeClr>
              </a:solidFill>
              <a:latin typeface="+mn-lt"/>
              <a:cs typeface="+mn-cs"/>
            </a:endParaRPr>
          </a:p>
        </p:txBody>
      </p:sp>
      <p:sp>
        <p:nvSpPr>
          <p:cNvPr id="44" name="ZoneTexte 61"/>
          <p:cNvSpPr txBox="1"/>
          <p:nvPr/>
        </p:nvSpPr>
        <p:spPr>
          <a:xfrm>
            <a:off x="1225170" y="5883666"/>
            <a:ext cx="1932384" cy="345942"/>
          </a:xfrm>
          <a:prstGeom prst="rect">
            <a:avLst/>
          </a:prstGeom>
          <a:noFill/>
        </p:spPr>
        <p:txBody>
          <a:bodyPr wrap="square" lIns="98755" tIns="49378" rIns="98755" bIns="49378">
            <a:spAutoFit/>
          </a:bodyPr>
          <a:lstStyle/>
          <a:p>
            <a:pPr algn="ctr" fontAlgn="auto">
              <a:spcBef>
                <a:spcPts val="0"/>
              </a:spcBef>
              <a:spcAft>
                <a:spcPts val="0"/>
              </a:spcAft>
              <a:defRPr/>
            </a:pPr>
            <a:r>
              <a:rPr lang="fr-FR" sz="1600" i="1" dirty="0" smtClean="0">
                <a:solidFill>
                  <a:schemeClr val="accent1">
                    <a:lumMod val="75000"/>
                  </a:schemeClr>
                </a:solidFill>
                <a:latin typeface="+mn-lt"/>
                <a:cs typeface="+mn-cs"/>
              </a:rPr>
              <a:t>Section n°4</a:t>
            </a:r>
            <a:endParaRPr lang="fr-FR" sz="1400" i="1" dirty="0">
              <a:solidFill>
                <a:schemeClr val="accent1">
                  <a:lumMod val="75000"/>
                </a:schemeClr>
              </a:solidFill>
              <a:latin typeface="+mn-lt"/>
              <a:cs typeface="+mn-cs"/>
            </a:endParaRPr>
          </a:p>
        </p:txBody>
      </p:sp>
      <p:sp>
        <p:nvSpPr>
          <p:cNvPr id="45" name="ZoneTexte 61"/>
          <p:cNvSpPr txBox="1"/>
          <p:nvPr/>
        </p:nvSpPr>
        <p:spPr>
          <a:xfrm>
            <a:off x="1225170" y="6385854"/>
            <a:ext cx="1932384"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Section header table</a:t>
            </a:r>
            <a:endParaRPr lang="fr-FR" sz="12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46" name="Curved Connector 45"/>
          <p:cNvCxnSpPr>
            <a:stCxn id="45" idx="1"/>
            <a:endCxn id="44" idx="1"/>
          </p:cNvCxnSpPr>
          <p:nvPr/>
        </p:nvCxnSpPr>
        <p:spPr>
          <a:xfrm rot="10800000">
            <a:off x="1225170" y="6056638"/>
            <a:ext cx="12700" cy="486799"/>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5" idx="1"/>
            <a:endCxn id="43" idx="1"/>
          </p:cNvCxnSpPr>
          <p:nvPr/>
        </p:nvCxnSpPr>
        <p:spPr>
          <a:xfrm rot="10800000" flipH="1">
            <a:off x="1225170" y="5505522"/>
            <a:ext cx="17388" cy="1037915"/>
          </a:xfrm>
          <a:prstGeom prst="curvedConnector3">
            <a:avLst>
              <a:gd name="adj1" fmla="val -184058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45" idx="1"/>
            <a:endCxn id="42" idx="1"/>
          </p:cNvCxnSpPr>
          <p:nvPr/>
        </p:nvCxnSpPr>
        <p:spPr>
          <a:xfrm rot="10800000" flipH="1">
            <a:off x="1225170" y="4839864"/>
            <a:ext cx="17388" cy="1703573"/>
          </a:xfrm>
          <a:prstGeom prst="curvedConnector3">
            <a:avLst>
              <a:gd name="adj1" fmla="val -270243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45" idx="1"/>
            <a:endCxn id="41" idx="1"/>
          </p:cNvCxnSpPr>
          <p:nvPr/>
        </p:nvCxnSpPr>
        <p:spPr>
          <a:xfrm rot="10800000" flipH="1">
            <a:off x="1225170" y="4292670"/>
            <a:ext cx="17388" cy="2250767"/>
          </a:xfrm>
          <a:prstGeom prst="curvedConnector3">
            <a:avLst>
              <a:gd name="adj1" fmla="val -328674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160879" y="3582137"/>
            <a:ext cx="175859"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64965" y="4119698"/>
            <a:ext cx="175859"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165517" y="4513305"/>
            <a:ext cx="175859"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157554" y="5229200"/>
            <a:ext cx="175859"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164965" y="5924506"/>
            <a:ext cx="175859"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73137" y="6478889"/>
            <a:ext cx="175859"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333413" y="3715666"/>
            <a:ext cx="13650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340824" y="4219611"/>
            <a:ext cx="13650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348996" y="4581128"/>
            <a:ext cx="120917" cy="473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333412" y="5322383"/>
            <a:ext cx="13650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348996" y="6047515"/>
            <a:ext cx="13650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341376" y="6555911"/>
            <a:ext cx="13650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810250" y="4450684"/>
            <a:ext cx="590128"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827184" y="4728051"/>
            <a:ext cx="590128" cy="0"/>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ZoneTexte 61"/>
          <p:cNvSpPr txBox="1"/>
          <p:nvPr/>
        </p:nvSpPr>
        <p:spPr>
          <a:xfrm>
            <a:off x="5797736" y="4181254"/>
            <a:ext cx="946212"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n°1</a:t>
            </a:r>
            <a:endParaRPr lang="fr-FR" sz="1100" i="1" dirty="0">
              <a:solidFill>
                <a:schemeClr val="accent1">
                  <a:lumMod val="75000"/>
                </a:schemeClr>
              </a:solidFill>
              <a:latin typeface="+mn-lt"/>
              <a:cs typeface="+mn-cs"/>
            </a:endParaRPr>
          </a:p>
        </p:txBody>
      </p:sp>
      <p:sp>
        <p:nvSpPr>
          <p:cNvPr id="65" name="ZoneTexte 61"/>
          <p:cNvSpPr txBox="1"/>
          <p:nvPr/>
        </p:nvSpPr>
        <p:spPr>
          <a:xfrm>
            <a:off x="5802052" y="4443665"/>
            <a:ext cx="946212"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n°2</a:t>
            </a:r>
            <a:endParaRPr lang="fr-FR" sz="1100" i="1" dirty="0">
              <a:solidFill>
                <a:schemeClr val="accent1">
                  <a:lumMod val="75000"/>
                </a:schemeClr>
              </a:solidFill>
              <a:latin typeface="+mn-lt"/>
              <a:cs typeface="+mn-cs"/>
            </a:endParaRPr>
          </a:p>
        </p:txBody>
      </p:sp>
      <p:sp>
        <p:nvSpPr>
          <p:cNvPr id="66" name="ZoneTexte 61"/>
          <p:cNvSpPr txBox="1"/>
          <p:nvPr/>
        </p:nvSpPr>
        <p:spPr>
          <a:xfrm>
            <a:off x="5791908" y="4714467"/>
            <a:ext cx="918034"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n°2</a:t>
            </a:r>
            <a:endParaRPr lang="fr-FR" sz="1100" i="1" dirty="0">
              <a:solidFill>
                <a:schemeClr val="accent1">
                  <a:lumMod val="75000"/>
                </a:schemeClr>
              </a:solidFill>
              <a:latin typeface="+mn-lt"/>
              <a:cs typeface="+mn-cs"/>
            </a:endParaRPr>
          </a:p>
        </p:txBody>
      </p:sp>
      <p:sp>
        <p:nvSpPr>
          <p:cNvPr id="67" name="ZoneTexte 61"/>
          <p:cNvSpPr txBox="1"/>
          <p:nvPr/>
        </p:nvSpPr>
        <p:spPr>
          <a:xfrm>
            <a:off x="5815125" y="5388611"/>
            <a:ext cx="928823"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n°3</a:t>
            </a:r>
            <a:endParaRPr lang="fr-FR" sz="1100" i="1" dirty="0">
              <a:solidFill>
                <a:schemeClr val="accent1">
                  <a:lumMod val="75000"/>
                </a:schemeClr>
              </a:solidFill>
              <a:latin typeface="+mn-lt"/>
              <a:cs typeface="+mn-cs"/>
            </a:endParaRPr>
          </a:p>
        </p:txBody>
      </p:sp>
      <p:sp>
        <p:nvSpPr>
          <p:cNvPr id="68" name="ZoneTexte 61"/>
          <p:cNvSpPr txBox="1"/>
          <p:nvPr/>
        </p:nvSpPr>
        <p:spPr>
          <a:xfrm>
            <a:off x="5815233" y="5720317"/>
            <a:ext cx="928823" cy="284386"/>
          </a:xfrm>
          <a:prstGeom prst="rect">
            <a:avLst/>
          </a:prstGeom>
          <a:noFill/>
        </p:spPr>
        <p:txBody>
          <a:bodyPr wrap="square" lIns="98755" tIns="49378" rIns="98755" bIns="49378">
            <a:spAutoFit/>
          </a:bodyPr>
          <a:lstStyle/>
          <a:p>
            <a:pPr algn="ctr" fontAlgn="auto">
              <a:spcBef>
                <a:spcPts val="0"/>
              </a:spcBef>
              <a:spcAft>
                <a:spcPts val="0"/>
              </a:spcAft>
              <a:defRPr/>
            </a:pPr>
            <a:r>
              <a:rPr lang="fr-FR" sz="1200" i="1" dirty="0" smtClean="0">
                <a:solidFill>
                  <a:schemeClr val="accent1">
                    <a:lumMod val="75000"/>
                  </a:schemeClr>
                </a:solidFill>
                <a:latin typeface="+mn-lt"/>
                <a:cs typeface="+mn-cs"/>
              </a:rPr>
              <a:t>Section n°4</a:t>
            </a:r>
            <a:endParaRPr lang="fr-FR" sz="1100" i="1" dirty="0">
              <a:solidFill>
                <a:schemeClr val="accent1">
                  <a:lumMod val="75000"/>
                </a:schemeClr>
              </a:solidFill>
              <a:latin typeface="+mn-lt"/>
              <a:cs typeface="+mn-cs"/>
            </a:endParaRPr>
          </a:p>
        </p:txBody>
      </p:sp>
      <p:cxnSp>
        <p:nvCxnSpPr>
          <p:cNvPr id="69" name="Straight Connector 68"/>
          <p:cNvCxnSpPr/>
          <p:nvPr/>
        </p:nvCxnSpPr>
        <p:spPr>
          <a:xfrm flipV="1">
            <a:off x="5815125" y="5997655"/>
            <a:ext cx="559761" cy="1"/>
          </a:xfrm>
          <a:prstGeom prst="line">
            <a:avLst/>
          </a:prstGeom>
          <a:ln w="28575">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1" idx="3"/>
          </p:cNvCxnSpPr>
          <p:nvPr/>
        </p:nvCxnSpPr>
        <p:spPr>
          <a:xfrm flipV="1">
            <a:off x="3157554" y="4081342"/>
            <a:ext cx="2611570" cy="211327"/>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1" name="ZoneTexte 61"/>
          <p:cNvSpPr txBox="1"/>
          <p:nvPr/>
        </p:nvSpPr>
        <p:spPr>
          <a:xfrm>
            <a:off x="3719953" y="3377407"/>
            <a:ext cx="153288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linking</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72" name="Straight Arrow Connector 71"/>
          <p:cNvCxnSpPr/>
          <p:nvPr/>
        </p:nvCxnSpPr>
        <p:spPr>
          <a:xfrm flipV="1">
            <a:off x="3348996" y="4323447"/>
            <a:ext cx="2420128" cy="78840"/>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3157554" y="4608500"/>
            <a:ext cx="2611570" cy="230204"/>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336738" y="4838704"/>
            <a:ext cx="2445334" cy="142076"/>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3173137" y="5229200"/>
            <a:ext cx="2611570" cy="30395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67" idx="1"/>
          </p:cNvCxnSpPr>
          <p:nvPr/>
        </p:nvCxnSpPr>
        <p:spPr>
          <a:xfrm flipV="1">
            <a:off x="3348996" y="5530804"/>
            <a:ext cx="2466129" cy="117442"/>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68" idx="1"/>
          </p:cNvCxnSpPr>
          <p:nvPr/>
        </p:nvCxnSpPr>
        <p:spPr>
          <a:xfrm flipV="1">
            <a:off x="3157554" y="5862510"/>
            <a:ext cx="2657679" cy="302447"/>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355559" y="6120081"/>
            <a:ext cx="2429148" cy="173656"/>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9" name="ZoneTexte 61"/>
          <p:cNvSpPr txBox="1"/>
          <p:nvPr/>
        </p:nvSpPr>
        <p:spPr>
          <a:xfrm>
            <a:off x="1231520" y="2599696"/>
            <a:ext cx="192935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Objects</a:t>
            </a: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 files .o</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80" name="ZoneTexte 61"/>
          <p:cNvSpPr txBox="1"/>
          <p:nvPr/>
        </p:nvSpPr>
        <p:spPr>
          <a:xfrm>
            <a:off x="5754303" y="2653618"/>
            <a:ext cx="1929359"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Execut</a:t>
            </a:r>
            <a:r>
              <a:rPr lang="fr-FR" b="1" i="1" dirty="0" err="1" smtClean="0">
                <a:solidFill>
                  <a:schemeClr val="accent1">
                    <a:lumMod val="75000"/>
                  </a:schemeClr>
                </a:solidFill>
                <a:effectLst>
                  <a:outerShdw blurRad="38100" dist="38100" dir="2700000" algn="tl">
                    <a:srgbClr val="000000">
                      <a:alpha val="43137"/>
                    </a:srgbClr>
                  </a:outerShdw>
                </a:effectLst>
              </a:rPr>
              <a:t>able</a:t>
            </a: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 file</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8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par>
                                <p:cTn id="74" presetID="10" presetClass="entr" presetSubtype="0"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10"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par>
                                <p:cTn id="86" presetID="10" presetClass="entr" presetSubtype="0" fill="hold"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par>
                                <p:cTn id="89" presetID="10"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par>
                                <p:cTn id="92" presetID="10" presetClass="entr" presetSubtype="0" fill="hold"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fade">
                                      <p:cBhvr>
                                        <p:cTn id="94" dur="500"/>
                                        <p:tgtEl>
                                          <p:spTgt spid="5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500"/>
                                        <p:tgtEl>
                                          <p:spTgt spid="79"/>
                                        </p:tgtEl>
                                      </p:cBhvr>
                                    </p:animEffect>
                                  </p:childTnLst>
                                </p:cTn>
                              </p:par>
                              <p:par>
                                <p:cTn id="98" presetID="10" presetClass="entr" presetSubtype="0" fill="hold"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500"/>
                                        <p:tgtEl>
                                          <p:spTgt spid="60"/>
                                        </p:tgtEl>
                                      </p:cBhvr>
                                    </p:animEffect>
                                  </p:childTnLst>
                                </p:cTn>
                              </p:par>
                              <p:par>
                                <p:cTn id="101" presetID="10" presetClass="entr" presetSubtype="0" fill="hold"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fade">
                                      <p:cBhvr>
                                        <p:cTn id="103" dur="500"/>
                                        <p:tgtEl>
                                          <p:spTgt spid="6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fade">
                                      <p:cBhvr>
                                        <p:cTn id="108" dur="500"/>
                                        <p:tgtEl>
                                          <p:spTgt spid="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0"/>
                                        </p:tgtEl>
                                        <p:attrNameLst>
                                          <p:attrName>style.visibility</p:attrName>
                                        </p:attrNameLst>
                                      </p:cBhvr>
                                      <p:to>
                                        <p:strVal val="visible"/>
                                      </p:to>
                                    </p:set>
                                    <p:animEffect transition="in" filter="fade">
                                      <p:cBhvr>
                                        <p:cTn id="111" dur="500"/>
                                        <p:tgtEl>
                                          <p:spTgt spid="8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500"/>
                                        <p:tgtEl>
                                          <p:spTgt spid="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500"/>
                                        <p:tgtEl>
                                          <p:spTgt spid="1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500"/>
                                        <p:tgtEl>
                                          <p:spTgt spid="13"/>
                                        </p:tgtEl>
                                      </p:cBhvr>
                                    </p:animEffect>
                                  </p:childTnLst>
                                </p:cTn>
                              </p:par>
                              <p:par>
                                <p:cTn id="121" presetID="10" presetClass="entr" presetSubtype="0" fill="hold"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500"/>
                                        <p:tgtEl>
                                          <p:spTgt spid="14"/>
                                        </p:tgtEl>
                                      </p:cBhvr>
                                    </p:animEffect>
                                  </p:childTnLst>
                                </p:cTn>
                              </p:par>
                              <p:par>
                                <p:cTn id="124" presetID="10" presetClass="entr" presetSubtype="0" fill="hold"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500"/>
                                        <p:tgtEl>
                                          <p:spTgt spid="15"/>
                                        </p:tgtEl>
                                      </p:cBhvr>
                                    </p:animEffect>
                                  </p:childTnLst>
                                </p:cTn>
                              </p:par>
                              <p:par>
                                <p:cTn id="127" presetID="10" presetClass="entr" presetSubtype="0" fill="hold"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500"/>
                                        <p:tgtEl>
                                          <p:spTgt spid="16"/>
                                        </p:tgtEl>
                                      </p:cBhvr>
                                    </p:animEffect>
                                  </p:childTnLst>
                                </p:cTn>
                              </p:par>
                              <p:par>
                                <p:cTn id="130" presetID="10" presetClass="entr" presetSubtype="0" fill="hold" nodeType="with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500"/>
                                        <p:tgtEl>
                                          <p:spTgt spid="17"/>
                                        </p:tgtEl>
                                      </p:cBhvr>
                                    </p:animEffect>
                                  </p:childTnLst>
                                </p:cTn>
                              </p:par>
                              <p:par>
                                <p:cTn id="133" presetID="10" presetClass="entr" presetSubtype="0" fill="hold" nodeType="with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fade">
                                      <p:cBhvr>
                                        <p:cTn id="135" dur="500"/>
                                        <p:tgtEl>
                                          <p:spTgt spid="18"/>
                                        </p:tgtEl>
                                      </p:cBhvr>
                                    </p:animEffect>
                                  </p:childTnLst>
                                </p:cTn>
                              </p:par>
                              <p:par>
                                <p:cTn id="136" presetID="10" presetClass="entr" presetSubtype="0" fill="hold"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fade">
                                      <p:cBhvr>
                                        <p:cTn id="138" dur="500"/>
                                        <p:tgtEl>
                                          <p:spTgt spid="1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fade">
                                      <p:cBhvr>
                                        <p:cTn id="141" dur="500"/>
                                        <p:tgtEl>
                                          <p:spTgt spid="20"/>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fade">
                                      <p:cBhvr>
                                        <p:cTn id="144" dur="500"/>
                                        <p:tgtEl>
                                          <p:spTgt spid="21"/>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fade">
                                      <p:cBhvr>
                                        <p:cTn id="147" dur="500"/>
                                        <p:tgtEl>
                                          <p:spTgt spid="2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4"/>
                                        </p:tgtEl>
                                        <p:attrNameLst>
                                          <p:attrName>style.visibility</p:attrName>
                                        </p:attrNameLst>
                                      </p:cBhvr>
                                      <p:to>
                                        <p:strVal val="visible"/>
                                      </p:to>
                                    </p:set>
                                    <p:animEffect transition="in" filter="fade">
                                      <p:cBhvr>
                                        <p:cTn id="153" dur="500"/>
                                        <p:tgtEl>
                                          <p:spTgt spid="24"/>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5"/>
                                        </p:tgtEl>
                                        <p:attrNameLst>
                                          <p:attrName>style.visibility</p:attrName>
                                        </p:attrNameLst>
                                      </p:cBhvr>
                                      <p:to>
                                        <p:strVal val="visible"/>
                                      </p:to>
                                    </p:set>
                                    <p:animEffect transition="in" filter="fade">
                                      <p:cBhvr>
                                        <p:cTn id="156" dur="500"/>
                                        <p:tgtEl>
                                          <p:spTgt spid="25"/>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6"/>
                                        </p:tgtEl>
                                        <p:attrNameLst>
                                          <p:attrName>style.visibility</p:attrName>
                                        </p:attrNameLst>
                                      </p:cBhvr>
                                      <p:to>
                                        <p:strVal val="visible"/>
                                      </p:to>
                                    </p:set>
                                    <p:animEffect transition="in" filter="fade">
                                      <p:cBhvr>
                                        <p:cTn id="159" dur="500"/>
                                        <p:tgtEl>
                                          <p:spTgt spid="26"/>
                                        </p:tgtEl>
                                      </p:cBhvr>
                                    </p:animEffect>
                                  </p:childTnLst>
                                </p:cTn>
                              </p:par>
                              <p:par>
                                <p:cTn id="160" presetID="10" presetClass="entr" presetSubtype="0" fill="hold"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nodeType="withEffect">
                                  <p:stCondLst>
                                    <p:cond delay="0"/>
                                  </p:stCondLst>
                                  <p:childTnLst>
                                    <p:set>
                                      <p:cBhvr>
                                        <p:cTn id="164" dur="1" fill="hold">
                                          <p:stCondLst>
                                            <p:cond delay="0"/>
                                          </p:stCondLst>
                                        </p:cTn>
                                        <p:tgtEl>
                                          <p:spTgt spid="28"/>
                                        </p:tgtEl>
                                        <p:attrNameLst>
                                          <p:attrName>style.visibility</p:attrName>
                                        </p:attrNameLst>
                                      </p:cBhvr>
                                      <p:to>
                                        <p:strVal val="visible"/>
                                      </p:to>
                                    </p:set>
                                    <p:animEffect transition="in" filter="fade">
                                      <p:cBhvr>
                                        <p:cTn id="165" dur="500"/>
                                        <p:tgtEl>
                                          <p:spTgt spid="28"/>
                                        </p:tgtEl>
                                      </p:cBhvr>
                                    </p:animEffect>
                                  </p:childTnLst>
                                </p:cTn>
                              </p:par>
                              <p:par>
                                <p:cTn id="166" presetID="10" presetClass="entr" presetSubtype="0" fill="hold" nodeType="withEffect">
                                  <p:stCondLst>
                                    <p:cond delay="0"/>
                                  </p:stCondLst>
                                  <p:childTnLst>
                                    <p:set>
                                      <p:cBhvr>
                                        <p:cTn id="167" dur="1" fill="hold">
                                          <p:stCondLst>
                                            <p:cond delay="0"/>
                                          </p:stCondLst>
                                        </p:cTn>
                                        <p:tgtEl>
                                          <p:spTgt spid="29"/>
                                        </p:tgtEl>
                                        <p:attrNameLst>
                                          <p:attrName>style.visibility</p:attrName>
                                        </p:attrNameLst>
                                      </p:cBhvr>
                                      <p:to>
                                        <p:strVal val="visible"/>
                                      </p:to>
                                    </p:set>
                                    <p:animEffect transition="in" filter="fade">
                                      <p:cBhvr>
                                        <p:cTn id="168" dur="500"/>
                                        <p:tgtEl>
                                          <p:spTgt spid="29"/>
                                        </p:tgtEl>
                                      </p:cBhvr>
                                    </p:animEffect>
                                  </p:childTnLst>
                                </p:cTn>
                              </p:par>
                              <p:par>
                                <p:cTn id="169" presetID="10" presetClass="entr" presetSubtype="0" fill="hold" nodeType="withEffect">
                                  <p:stCondLst>
                                    <p:cond delay="0"/>
                                  </p:stCondLst>
                                  <p:childTnLst>
                                    <p:set>
                                      <p:cBhvr>
                                        <p:cTn id="170" dur="1" fill="hold">
                                          <p:stCondLst>
                                            <p:cond delay="0"/>
                                          </p:stCondLst>
                                        </p:cTn>
                                        <p:tgtEl>
                                          <p:spTgt spid="62"/>
                                        </p:tgtEl>
                                        <p:attrNameLst>
                                          <p:attrName>style.visibility</p:attrName>
                                        </p:attrNameLst>
                                      </p:cBhvr>
                                      <p:to>
                                        <p:strVal val="visible"/>
                                      </p:to>
                                    </p:set>
                                    <p:animEffect transition="in" filter="fade">
                                      <p:cBhvr>
                                        <p:cTn id="171" dur="500"/>
                                        <p:tgtEl>
                                          <p:spTgt spid="62"/>
                                        </p:tgtEl>
                                      </p:cBhvr>
                                    </p:animEffect>
                                  </p:childTnLst>
                                </p:cTn>
                              </p:par>
                              <p:par>
                                <p:cTn id="172" presetID="10" presetClass="entr" presetSubtype="0" fill="hold" nodeType="with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fade">
                                      <p:cBhvr>
                                        <p:cTn id="174" dur="500"/>
                                        <p:tgtEl>
                                          <p:spTgt spid="6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64"/>
                                        </p:tgtEl>
                                        <p:attrNameLst>
                                          <p:attrName>style.visibility</p:attrName>
                                        </p:attrNameLst>
                                      </p:cBhvr>
                                      <p:to>
                                        <p:strVal val="visible"/>
                                      </p:to>
                                    </p:set>
                                    <p:animEffect transition="in" filter="fade">
                                      <p:cBhvr>
                                        <p:cTn id="177" dur="500"/>
                                        <p:tgtEl>
                                          <p:spTgt spid="64"/>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65"/>
                                        </p:tgtEl>
                                        <p:attrNameLst>
                                          <p:attrName>style.visibility</p:attrName>
                                        </p:attrNameLst>
                                      </p:cBhvr>
                                      <p:to>
                                        <p:strVal val="visible"/>
                                      </p:to>
                                    </p:set>
                                    <p:animEffect transition="in" filter="fade">
                                      <p:cBhvr>
                                        <p:cTn id="180" dur="500"/>
                                        <p:tgtEl>
                                          <p:spTgt spid="65"/>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fade">
                                      <p:cBhvr>
                                        <p:cTn id="183" dur="500"/>
                                        <p:tgtEl>
                                          <p:spTgt spid="66"/>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67"/>
                                        </p:tgtEl>
                                        <p:attrNameLst>
                                          <p:attrName>style.visibility</p:attrName>
                                        </p:attrNameLst>
                                      </p:cBhvr>
                                      <p:to>
                                        <p:strVal val="visible"/>
                                      </p:to>
                                    </p:set>
                                    <p:animEffect transition="in" filter="fade">
                                      <p:cBhvr>
                                        <p:cTn id="186" dur="500"/>
                                        <p:tgtEl>
                                          <p:spTgt spid="67"/>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68"/>
                                        </p:tgtEl>
                                        <p:attrNameLst>
                                          <p:attrName>style.visibility</p:attrName>
                                        </p:attrNameLst>
                                      </p:cBhvr>
                                      <p:to>
                                        <p:strVal val="visible"/>
                                      </p:to>
                                    </p:set>
                                    <p:animEffect transition="in" filter="fade">
                                      <p:cBhvr>
                                        <p:cTn id="189" dur="500"/>
                                        <p:tgtEl>
                                          <p:spTgt spid="68"/>
                                        </p:tgtEl>
                                      </p:cBhvr>
                                    </p:animEffect>
                                  </p:childTnLst>
                                </p:cTn>
                              </p:par>
                              <p:par>
                                <p:cTn id="190" presetID="10" presetClass="entr" presetSubtype="0" fill="hold" nodeType="withEffect">
                                  <p:stCondLst>
                                    <p:cond delay="0"/>
                                  </p:stCondLst>
                                  <p:childTnLst>
                                    <p:set>
                                      <p:cBhvr>
                                        <p:cTn id="191" dur="1" fill="hold">
                                          <p:stCondLst>
                                            <p:cond delay="0"/>
                                          </p:stCondLst>
                                        </p:cTn>
                                        <p:tgtEl>
                                          <p:spTgt spid="69"/>
                                        </p:tgtEl>
                                        <p:attrNameLst>
                                          <p:attrName>style.visibility</p:attrName>
                                        </p:attrNameLst>
                                      </p:cBhvr>
                                      <p:to>
                                        <p:strVal val="visible"/>
                                      </p:to>
                                    </p:set>
                                    <p:animEffect transition="in" filter="fade">
                                      <p:cBhvr>
                                        <p:cTn id="192" dur="500"/>
                                        <p:tgtEl>
                                          <p:spTgt spid="69"/>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nodeType="clickEffect">
                                  <p:stCondLst>
                                    <p:cond delay="0"/>
                                  </p:stCondLst>
                                  <p:childTnLst>
                                    <p:set>
                                      <p:cBhvr>
                                        <p:cTn id="196" dur="1" fill="hold">
                                          <p:stCondLst>
                                            <p:cond delay="0"/>
                                          </p:stCondLst>
                                        </p:cTn>
                                        <p:tgtEl>
                                          <p:spTgt spid="70"/>
                                        </p:tgtEl>
                                        <p:attrNameLst>
                                          <p:attrName>style.visibility</p:attrName>
                                        </p:attrNameLst>
                                      </p:cBhvr>
                                      <p:to>
                                        <p:strVal val="visible"/>
                                      </p:to>
                                    </p:set>
                                    <p:animEffect transition="in" filter="fade">
                                      <p:cBhvr>
                                        <p:cTn id="197" dur="500"/>
                                        <p:tgtEl>
                                          <p:spTgt spid="70"/>
                                        </p:tgtEl>
                                      </p:cBhvr>
                                    </p:animEffect>
                                  </p:childTnLst>
                                </p:cTn>
                              </p:par>
                              <p:par>
                                <p:cTn id="198" presetID="10" presetClass="entr" presetSubtype="0" fill="hold" nodeType="withEffect">
                                  <p:stCondLst>
                                    <p:cond delay="0"/>
                                  </p:stCondLst>
                                  <p:childTnLst>
                                    <p:set>
                                      <p:cBhvr>
                                        <p:cTn id="199" dur="1" fill="hold">
                                          <p:stCondLst>
                                            <p:cond delay="0"/>
                                          </p:stCondLst>
                                        </p:cTn>
                                        <p:tgtEl>
                                          <p:spTgt spid="72"/>
                                        </p:tgtEl>
                                        <p:attrNameLst>
                                          <p:attrName>style.visibility</p:attrName>
                                        </p:attrNameLst>
                                      </p:cBhvr>
                                      <p:to>
                                        <p:strVal val="visible"/>
                                      </p:to>
                                    </p:set>
                                    <p:animEffect transition="in" filter="fade">
                                      <p:cBhvr>
                                        <p:cTn id="200" dur="500"/>
                                        <p:tgtEl>
                                          <p:spTgt spid="72"/>
                                        </p:tgtEl>
                                      </p:cBhvr>
                                    </p:animEffect>
                                  </p:childTnLst>
                                </p:cTn>
                              </p:par>
                              <p:par>
                                <p:cTn id="201" presetID="10" presetClass="entr" presetSubtype="0" fill="hold" nodeType="withEffect">
                                  <p:stCondLst>
                                    <p:cond delay="0"/>
                                  </p:stCondLst>
                                  <p:childTnLst>
                                    <p:set>
                                      <p:cBhvr>
                                        <p:cTn id="202" dur="1" fill="hold">
                                          <p:stCondLst>
                                            <p:cond delay="0"/>
                                          </p:stCondLst>
                                        </p:cTn>
                                        <p:tgtEl>
                                          <p:spTgt spid="73"/>
                                        </p:tgtEl>
                                        <p:attrNameLst>
                                          <p:attrName>style.visibility</p:attrName>
                                        </p:attrNameLst>
                                      </p:cBhvr>
                                      <p:to>
                                        <p:strVal val="visible"/>
                                      </p:to>
                                    </p:set>
                                    <p:animEffect transition="in" filter="fade">
                                      <p:cBhvr>
                                        <p:cTn id="203" dur="500"/>
                                        <p:tgtEl>
                                          <p:spTgt spid="73"/>
                                        </p:tgtEl>
                                      </p:cBhvr>
                                    </p:animEffect>
                                  </p:childTnLst>
                                </p:cTn>
                              </p:par>
                              <p:par>
                                <p:cTn id="204" presetID="10" presetClass="entr" presetSubtype="0" fill="hold" nodeType="withEffect">
                                  <p:stCondLst>
                                    <p:cond delay="0"/>
                                  </p:stCondLst>
                                  <p:childTnLst>
                                    <p:set>
                                      <p:cBhvr>
                                        <p:cTn id="205" dur="1" fill="hold">
                                          <p:stCondLst>
                                            <p:cond delay="0"/>
                                          </p:stCondLst>
                                        </p:cTn>
                                        <p:tgtEl>
                                          <p:spTgt spid="74"/>
                                        </p:tgtEl>
                                        <p:attrNameLst>
                                          <p:attrName>style.visibility</p:attrName>
                                        </p:attrNameLst>
                                      </p:cBhvr>
                                      <p:to>
                                        <p:strVal val="visible"/>
                                      </p:to>
                                    </p:set>
                                    <p:animEffect transition="in" filter="fade">
                                      <p:cBhvr>
                                        <p:cTn id="206" dur="500"/>
                                        <p:tgtEl>
                                          <p:spTgt spid="74"/>
                                        </p:tgtEl>
                                      </p:cBhvr>
                                    </p:animEffect>
                                  </p:childTnLst>
                                </p:cTn>
                              </p:par>
                              <p:par>
                                <p:cTn id="207" presetID="10" presetClass="entr" presetSubtype="0" fill="hold" nodeType="withEffect">
                                  <p:stCondLst>
                                    <p:cond delay="0"/>
                                  </p:stCondLst>
                                  <p:childTnLst>
                                    <p:set>
                                      <p:cBhvr>
                                        <p:cTn id="208" dur="1" fill="hold">
                                          <p:stCondLst>
                                            <p:cond delay="0"/>
                                          </p:stCondLst>
                                        </p:cTn>
                                        <p:tgtEl>
                                          <p:spTgt spid="75"/>
                                        </p:tgtEl>
                                        <p:attrNameLst>
                                          <p:attrName>style.visibility</p:attrName>
                                        </p:attrNameLst>
                                      </p:cBhvr>
                                      <p:to>
                                        <p:strVal val="visible"/>
                                      </p:to>
                                    </p:set>
                                    <p:animEffect transition="in" filter="fade">
                                      <p:cBhvr>
                                        <p:cTn id="209" dur="500"/>
                                        <p:tgtEl>
                                          <p:spTgt spid="75"/>
                                        </p:tgtEl>
                                      </p:cBhvr>
                                    </p:animEffect>
                                  </p:childTnLst>
                                </p:cTn>
                              </p:par>
                              <p:par>
                                <p:cTn id="210" presetID="10" presetClass="entr" presetSubtype="0" fill="hold" nodeType="withEffect">
                                  <p:stCondLst>
                                    <p:cond delay="0"/>
                                  </p:stCondLst>
                                  <p:childTnLst>
                                    <p:set>
                                      <p:cBhvr>
                                        <p:cTn id="211" dur="1" fill="hold">
                                          <p:stCondLst>
                                            <p:cond delay="0"/>
                                          </p:stCondLst>
                                        </p:cTn>
                                        <p:tgtEl>
                                          <p:spTgt spid="76"/>
                                        </p:tgtEl>
                                        <p:attrNameLst>
                                          <p:attrName>style.visibility</p:attrName>
                                        </p:attrNameLst>
                                      </p:cBhvr>
                                      <p:to>
                                        <p:strVal val="visible"/>
                                      </p:to>
                                    </p:set>
                                    <p:animEffect transition="in" filter="fade">
                                      <p:cBhvr>
                                        <p:cTn id="212" dur="500"/>
                                        <p:tgtEl>
                                          <p:spTgt spid="76"/>
                                        </p:tgtEl>
                                      </p:cBhvr>
                                    </p:animEffect>
                                  </p:childTnLst>
                                </p:cTn>
                              </p:par>
                              <p:par>
                                <p:cTn id="213" presetID="10" presetClass="entr" presetSubtype="0"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Effect transition="in" filter="fade">
                                      <p:cBhvr>
                                        <p:cTn id="215" dur="500"/>
                                        <p:tgtEl>
                                          <p:spTgt spid="77"/>
                                        </p:tgtEl>
                                      </p:cBhvr>
                                    </p:animEffect>
                                  </p:childTnLst>
                                </p:cTn>
                              </p:par>
                              <p:par>
                                <p:cTn id="216" presetID="10" presetClass="entr" presetSubtype="0" fill="hold" nodeType="with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fade">
                                      <p:cBhvr>
                                        <p:cTn id="218" dur="500"/>
                                        <p:tgtEl>
                                          <p:spTgt spid="78"/>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71"/>
                                        </p:tgtEl>
                                        <p:attrNameLst>
                                          <p:attrName>style.visibility</p:attrName>
                                        </p:attrNameLst>
                                      </p:cBhvr>
                                      <p:to>
                                        <p:strVal val="visible"/>
                                      </p:to>
                                    </p:set>
                                    <p:animEffect transition="in" filter="fade">
                                      <p:cBhvr>
                                        <p:cTn id="22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p:bldP spid="20" grpId="0"/>
      <p:bldP spid="21" grpId="0"/>
      <p:bldP spid="22" grpId="0"/>
      <p:bldP spid="23" grpId="0"/>
      <p:bldP spid="24" grpId="0"/>
      <p:bldP spid="25" grpId="0"/>
      <p:bldP spid="26" grpId="0"/>
      <p:bldP spid="30" grpId="0" animBg="1"/>
      <p:bldP spid="31" grpId="0" animBg="1"/>
      <p:bldP spid="32" grpId="0" animBg="1"/>
      <p:bldP spid="33" grpId="0"/>
      <p:bldP spid="35" grpId="0"/>
      <p:bldP spid="41" grpId="0"/>
      <p:bldP spid="42" grpId="0"/>
      <p:bldP spid="43" grpId="0"/>
      <p:bldP spid="44" grpId="0"/>
      <p:bldP spid="45" grpId="0"/>
      <p:bldP spid="64" grpId="0"/>
      <p:bldP spid="65" grpId="0"/>
      <p:bldP spid="66" grpId="0"/>
      <p:bldP spid="67" grpId="0"/>
      <p:bldP spid="68" grpId="0"/>
      <p:bldP spid="71" grpId="0"/>
      <p:bldP spid="79" grpId="0"/>
      <p:bldP spid="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19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251520" y="1412775"/>
            <a:ext cx="8872984" cy="1607977"/>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t>	</a:t>
            </a:r>
            <a:r>
              <a:rPr lang="fr-FR" sz="2400" i="1" dirty="0" smtClean="0"/>
              <a:t>Observons, en utilisant la commande</a:t>
            </a:r>
            <a:r>
              <a:rPr lang="fr-FR" sz="2400" b="1" i="1" dirty="0" smtClean="0">
                <a:effectLst>
                  <a:outerShdw blurRad="38100" dist="38100" dir="2700000" algn="tl">
                    <a:srgbClr val="000000">
                      <a:alpha val="43137"/>
                    </a:srgbClr>
                  </a:outerShdw>
                </a:effectLst>
              </a:rPr>
              <a:t> </a:t>
            </a:r>
            <a:r>
              <a:rPr lang="fr-FR" sz="2400" b="1" i="1" dirty="0" err="1" smtClean="0">
                <a:effectLst>
                  <a:outerShdw blurRad="38100" dist="38100" dir="2700000" algn="tl">
                    <a:srgbClr val="000000">
                      <a:alpha val="43137"/>
                    </a:srgbClr>
                  </a:outerShdw>
                </a:effectLst>
              </a:rPr>
              <a:t>readelf</a:t>
            </a:r>
            <a:r>
              <a:rPr lang="fr-FR" sz="2400" b="1" i="1" dirty="0" smtClean="0">
                <a:effectLst>
                  <a:outerShdw blurRad="38100" dist="38100" dir="2700000" algn="tl">
                    <a:srgbClr val="000000">
                      <a:alpha val="43137"/>
                    </a:srgbClr>
                  </a:outerShdw>
                </a:effectLst>
              </a:rPr>
              <a:t> </a:t>
            </a:r>
            <a:r>
              <a:rPr lang="fr-FR" sz="2400" i="1" dirty="0" smtClean="0"/>
              <a:t>proposée avec </a:t>
            </a:r>
            <a:r>
              <a:rPr lang="fr-FR" sz="2400" b="1" i="1" dirty="0" err="1" smtClean="0">
                <a:effectLst>
                  <a:outerShdw blurRad="38100" dist="38100" dir="2700000" algn="tl">
                    <a:srgbClr val="000000">
                      <a:alpha val="43137"/>
                    </a:srgbClr>
                  </a:outerShdw>
                </a:effectLst>
              </a:rPr>
              <a:t>binutils</a:t>
            </a:r>
            <a:r>
              <a:rPr lang="fr-FR" sz="2400" i="1" dirty="0" smtClean="0"/>
              <a:t> (ou la commande </a:t>
            </a:r>
            <a:r>
              <a:rPr lang="fr-FR" sz="2400" b="1" i="1" dirty="0" err="1" smtClean="0">
                <a:effectLst>
                  <a:outerShdw blurRad="38100" dist="38100" dir="2700000" algn="tl">
                    <a:srgbClr val="000000">
                      <a:alpha val="43137"/>
                    </a:srgbClr>
                  </a:outerShdw>
                </a:effectLst>
              </a:rPr>
              <a:t>objdump</a:t>
            </a:r>
            <a:r>
              <a:rPr lang="fr-FR" sz="2400" i="1" dirty="0" smtClean="0"/>
              <a:t>), les en-têtes de fichiers ELF respectivement pour un fichier objet .o, exécutable et la bibliothèque standard du C, qui est un objet partagé .</a:t>
            </a:r>
            <a:r>
              <a:rPr lang="fr-FR" sz="2400" i="1" dirty="0" err="1" smtClean="0"/>
              <a:t>so</a:t>
            </a:r>
            <a:r>
              <a:rPr lang="fr-FR" sz="2400" i="1" dirty="0" smtClean="0"/>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3183589"/>
            <a:ext cx="4032448" cy="2543647"/>
          </a:xfrm>
          <a:prstGeom prst="roundRect">
            <a:avLst>
              <a:gd name="adj" fmla="val 5598"/>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16" y="2924944"/>
            <a:ext cx="4040335" cy="2552848"/>
          </a:xfrm>
          <a:prstGeom prst="roundRect">
            <a:avLst>
              <a:gd name="adj" fmla="val 5112"/>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8623" y="4626090"/>
            <a:ext cx="4032447" cy="2211718"/>
          </a:xfrm>
          <a:prstGeom prst="roundRect">
            <a:avLst>
              <a:gd name="adj" fmla="val 2852"/>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13" name="Left Arrow 12"/>
          <p:cNvSpPr/>
          <p:nvPr/>
        </p:nvSpPr>
        <p:spPr>
          <a:xfrm>
            <a:off x="3729607" y="3789040"/>
            <a:ext cx="404044" cy="288032"/>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Left Arrow 13"/>
          <p:cNvSpPr/>
          <p:nvPr/>
        </p:nvSpPr>
        <p:spPr>
          <a:xfrm>
            <a:off x="6372200" y="5333776"/>
            <a:ext cx="698870" cy="288032"/>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Left Arrow 14"/>
          <p:cNvSpPr/>
          <p:nvPr/>
        </p:nvSpPr>
        <p:spPr>
          <a:xfrm>
            <a:off x="8615053" y="4057352"/>
            <a:ext cx="349435" cy="288032"/>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395536" y="1412388"/>
            <a:ext cx="8748464" cy="18725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Un système travaillant sur une architecture à CPU peut très souvent être découpé en couche. Il s’agit d’une solution mixte logicielle (OS et couches applicatives) et matérielle. Un développeur logiciel dit ‘’bas niveau’’ travaille dans les couches basses de ce modèle :</a:t>
            </a:r>
            <a:endParaRPr lang="fr-FR" sz="2000" i="1" dirty="0">
              <a:latin typeface="+mn-lt"/>
            </a:endParaRPr>
          </a:p>
        </p:txBody>
      </p: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Bas niveau </a:t>
            </a:r>
            <a:r>
              <a:rPr lang="fr-FR" sz="1800" b="1" i="1" dirty="0">
                <a:solidFill>
                  <a:srgbClr val="DCE6F2"/>
                </a:solidFill>
                <a:effectLst>
                  <a:outerShdw blurRad="38100" dist="38100" dir="2700000" algn="tl">
                    <a:srgbClr val="000000">
                      <a:alpha val="43137"/>
                    </a:srgbClr>
                  </a:outerShdw>
                </a:effectLst>
              </a:rPr>
              <a:t>– C </a:t>
            </a:r>
            <a:r>
              <a:rPr lang="fr-FR" sz="1800" b="1" i="1" dirty="0" err="1">
                <a:solidFill>
                  <a:srgbClr val="DCE6F2"/>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smtClean="0">
                <a:solidFill>
                  <a:srgbClr val="DCE6F2"/>
                </a:solidFill>
                <a:effectLst>
                  <a:outerShdw blurRad="38100" dist="38100" dir="2700000" algn="tl">
                    <a:srgbClr val="000000">
                      <a:alpha val="43137"/>
                    </a:srgbClr>
                  </a:outerShdw>
                </a:effectLst>
              </a:rPr>
              <a:t>ELF file</a:t>
            </a:r>
            <a:endParaRPr lang="fr-FR" sz="1800" b="1" i="1" dirty="0">
              <a:solidFill>
                <a:srgbClr val="DCE6F2"/>
              </a:solidFill>
              <a:effectLst>
                <a:outerShdw blurRad="38100" dist="38100" dir="2700000" algn="tl">
                  <a:srgbClr val="000000">
                    <a:alpha val="43137"/>
                  </a:srgbClr>
                </a:outerShdw>
              </a:effectLst>
            </a:endParaRP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graphicFrame>
        <p:nvGraphicFramePr>
          <p:cNvPr id="12" name="Chart 11"/>
          <p:cNvGraphicFramePr/>
          <p:nvPr>
            <p:extLst>
              <p:ext uri="{D42A27DB-BD31-4B8C-83A1-F6EECF244321}">
                <p14:modId xmlns:p14="http://schemas.microsoft.com/office/powerpoint/2010/main" val="1965358135"/>
              </p:ext>
            </p:extLst>
          </p:nvPr>
        </p:nvGraphicFramePr>
        <p:xfrm>
          <a:off x="395536" y="3212976"/>
          <a:ext cx="11017224" cy="33123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042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20</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251520" y="1412775"/>
            <a:ext cx="8872984" cy="331236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t>	</a:t>
            </a:r>
            <a:r>
              <a:rPr lang="fr-FR" sz="2400" i="1" dirty="0" smtClean="0"/>
              <a:t>Rappelons que pour les </a:t>
            </a:r>
            <a:r>
              <a:rPr lang="fr-FR" sz="2400" b="1" i="1" dirty="0" smtClean="0">
                <a:effectLst>
                  <a:outerShdw blurRad="38100" dist="38100" dir="2700000" algn="tl">
                    <a:srgbClr val="000000">
                      <a:alpha val="43137"/>
                    </a:srgbClr>
                  </a:outerShdw>
                </a:effectLst>
              </a:rPr>
              <a:t>langages compilés</a:t>
            </a:r>
            <a:r>
              <a:rPr lang="fr-FR" sz="2400" i="1" dirty="0" smtClean="0"/>
              <a:t>, deux grands types d’allocations mémoire sont rencontrés pour la gestion des variables :</a:t>
            </a:r>
          </a:p>
          <a:p>
            <a:pPr algn="l"/>
            <a:endParaRPr lang="fr-FR" sz="2400" i="1" dirty="0"/>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Allocations statiques : </a:t>
            </a:r>
            <a:r>
              <a:rPr lang="fr-FR" sz="2400" i="1" dirty="0" smtClean="0"/>
              <a:t>Allocation mémoire à la compilation (compile-time). Prenons l’exemple des variables globales, locales qualifiées de </a:t>
            </a:r>
            <a:r>
              <a:rPr lang="fr-FR" sz="2400" i="1" dirty="0" err="1" smtClean="0"/>
              <a:t>static</a:t>
            </a:r>
            <a:r>
              <a:rPr lang="fr-FR" sz="2400" i="1" dirty="0"/>
              <a:t> </a:t>
            </a:r>
            <a:r>
              <a:rPr lang="fr-FR" sz="2400" i="1" dirty="0" smtClean="0"/>
              <a:t>… Chaque chaîne de compilation C est très structurée, classe les variables statiques par famille et les range dans des sections spécifiques (sections présentent dans fichier ELF). Observons quelques-unes des principales sections :</a:t>
            </a:r>
          </a:p>
          <a:p>
            <a:pPr marL="342900" indent="-342900" algn="l">
              <a:buFont typeface="Arial" pitchFamily="34" charset="0"/>
              <a:buChar char="•"/>
            </a:pPr>
            <a:endParaRPr lang="fr-FR" sz="2400" i="1" dirty="0" smtClean="0"/>
          </a:p>
        </p:txBody>
      </p:sp>
      <p:sp>
        <p:nvSpPr>
          <p:cNvPr id="8" name="Title 3"/>
          <p:cNvSpPr txBox="1">
            <a:spLocks/>
          </p:cNvSpPr>
          <p:nvPr/>
        </p:nvSpPr>
        <p:spPr>
          <a:xfrm>
            <a:off x="782464" y="4869160"/>
            <a:ext cx="8368928" cy="1588988"/>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Courier New" pitchFamily="49" charset="0"/>
              <a:buChar char="o"/>
            </a:pPr>
            <a:r>
              <a:rPr lang="fr-FR" sz="2400" b="1" i="1" dirty="0" smtClean="0">
                <a:effectLst>
                  <a:outerShdw blurRad="38100" dist="38100" dir="2700000" algn="tl">
                    <a:srgbClr val="000000">
                      <a:alpha val="43137"/>
                    </a:srgbClr>
                  </a:outerShdw>
                </a:effectLst>
              </a:rPr>
              <a:t>.</a:t>
            </a:r>
            <a:r>
              <a:rPr lang="fr-FR" sz="2400" b="1" i="1" dirty="0" err="1" smtClean="0">
                <a:effectLst>
                  <a:outerShdw blurRad="38100" dist="38100" dir="2700000" algn="tl">
                    <a:srgbClr val="000000">
                      <a:alpha val="43137"/>
                    </a:srgbClr>
                  </a:outerShdw>
                </a:effectLst>
              </a:rPr>
              <a:t>bss</a:t>
            </a:r>
            <a:r>
              <a:rPr lang="fr-FR" sz="2400" b="1" i="1" dirty="0" smtClean="0">
                <a:effectLst>
                  <a:outerShdw blurRad="38100" dist="38100" dir="2700000" algn="tl">
                    <a:srgbClr val="000000">
                      <a:alpha val="43137"/>
                    </a:srgbClr>
                  </a:outerShdw>
                </a:effectLst>
              </a:rPr>
              <a:t> : </a:t>
            </a:r>
            <a:r>
              <a:rPr lang="fr-FR" sz="2400" i="1" dirty="0" smtClean="0"/>
              <a:t>variables statiques non-initialisées. Par définition initialisées à zéro au démarrage</a:t>
            </a:r>
          </a:p>
          <a:p>
            <a:pPr marL="342900" indent="-342900" algn="l">
              <a:buFont typeface="Courier New" pitchFamily="49" charset="0"/>
              <a:buChar char="o"/>
            </a:pPr>
            <a:r>
              <a:rPr lang="fr-FR" sz="2400" b="1" i="1" dirty="0" smtClean="0">
                <a:effectLst>
                  <a:outerShdw blurRad="38100" dist="38100" dir="2700000" algn="tl">
                    <a:srgbClr val="000000">
                      <a:alpha val="43137"/>
                    </a:srgbClr>
                  </a:outerShdw>
                </a:effectLst>
              </a:rPr>
              <a:t>.data : </a:t>
            </a:r>
            <a:r>
              <a:rPr lang="fr-FR" sz="2400" i="1" dirty="0"/>
              <a:t>variables statiques </a:t>
            </a:r>
            <a:r>
              <a:rPr lang="fr-FR" sz="2400" i="1" dirty="0" smtClean="0"/>
              <a:t>initialisées</a:t>
            </a:r>
          </a:p>
          <a:p>
            <a:pPr marL="342900" indent="-342900" algn="l">
              <a:buFont typeface="Courier New" pitchFamily="49" charset="0"/>
              <a:buChar char="o"/>
            </a:pPr>
            <a:r>
              <a:rPr lang="fr-FR" sz="2400" b="1" i="1" dirty="0" smtClean="0">
                <a:effectLst>
                  <a:outerShdw blurRad="38100" dist="38100" dir="2700000" algn="tl">
                    <a:srgbClr val="000000">
                      <a:alpha val="43137"/>
                    </a:srgbClr>
                  </a:outerShdw>
                </a:effectLst>
              </a:rPr>
              <a:t>.</a:t>
            </a:r>
            <a:r>
              <a:rPr lang="fr-FR" sz="2400" b="1" i="1" dirty="0" err="1" smtClean="0">
                <a:effectLst>
                  <a:outerShdw blurRad="38100" dist="38100" dir="2700000" algn="tl">
                    <a:srgbClr val="000000">
                      <a:alpha val="43137"/>
                    </a:srgbClr>
                  </a:outerShdw>
                </a:effectLst>
              </a:rPr>
              <a:t>rodata</a:t>
            </a:r>
            <a:r>
              <a:rPr lang="fr-FR" sz="2400" b="1" i="1" dirty="0" smtClean="0">
                <a:effectLst>
                  <a:outerShdw blurRad="38100" dist="38100" dir="2700000" algn="tl">
                    <a:srgbClr val="000000">
                      <a:alpha val="43137"/>
                    </a:srgbClr>
                  </a:outerShdw>
                </a:effectLst>
              </a:rPr>
              <a:t> : </a:t>
            </a:r>
            <a:r>
              <a:rPr lang="fr-FR" sz="2400" i="1" dirty="0"/>
              <a:t>variables statiques </a:t>
            </a:r>
            <a:r>
              <a:rPr lang="fr-FR" sz="2400" i="1" dirty="0" smtClean="0"/>
              <a:t>en lecture seule (</a:t>
            </a:r>
            <a:r>
              <a:rPr lang="fr-FR" sz="2400" i="1" dirty="0" err="1" smtClean="0"/>
              <a:t>read-only</a:t>
            </a:r>
            <a:r>
              <a:rPr lang="fr-FR" sz="2400" i="1" dirty="0" smtClean="0"/>
              <a:t>)</a:t>
            </a:r>
            <a:endParaRPr lang="fr-FR" sz="2400" i="1" dirty="0"/>
          </a:p>
        </p:txBody>
      </p:sp>
      <p:sp>
        <p:nvSpPr>
          <p:cNvPr id="1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21</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251520" y="1412775"/>
            <a:ext cx="8872984" cy="1080121"/>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t>	</a:t>
            </a:r>
            <a:r>
              <a:rPr lang="fr-FR" sz="2400" i="1" dirty="0" smtClean="0"/>
              <a:t>Observons le contenu des sections d’un fichier objet élémentaire après compilation. Accès aux variables par adressage relatif aux adresses de base des sections :</a:t>
            </a:r>
          </a:p>
          <a:p>
            <a:pPr marL="342900" indent="-342900" algn="l">
              <a:buFont typeface="Arial" pitchFamily="34" charset="0"/>
              <a:buChar char="•"/>
            </a:pPr>
            <a:endParaRPr lang="fr-FR" sz="2400" i="1" dirty="0" smtClean="0"/>
          </a:p>
        </p:txBody>
      </p:sp>
      <p:sp>
        <p:nvSpPr>
          <p:cNvPr id="8" name="ZoneTexte 61"/>
          <p:cNvSpPr txBox="1"/>
          <p:nvPr/>
        </p:nvSpPr>
        <p:spPr>
          <a:xfrm>
            <a:off x="845428" y="5567845"/>
            <a:ext cx="2560592" cy="746051"/>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Adresses relatives </a:t>
            </a:r>
            <a:endParaRPr lang="fr-FR" sz="1400" b="1" i="1" dirty="0">
              <a:solidFill>
                <a:schemeClr val="accent1">
                  <a:lumMod val="75000"/>
                </a:schemeClr>
              </a:solidFill>
              <a:effectLst>
                <a:outerShdw blurRad="38100" dist="38100" dir="2700000" algn="tl">
                  <a:srgbClr val="000000">
                    <a:alpha val="43137"/>
                  </a:srgbClr>
                </a:outerShdw>
              </a:effectLst>
            </a:endParaRPr>
          </a:p>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dans les sections</a:t>
            </a:r>
          </a:p>
          <a:p>
            <a:pPr algn="ctr">
              <a:defRPr/>
            </a:pPr>
            <a:r>
              <a:rPr lang="fr-FR" sz="1400" i="1" dirty="0">
                <a:solidFill>
                  <a:schemeClr val="accent1">
                    <a:lumMod val="75000"/>
                  </a:schemeClr>
                </a:solidFill>
              </a:rPr>
              <a:t>(représentation hexadécimale</a:t>
            </a:r>
            <a:r>
              <a:rPr lang="fr-FR" sz="1400" i="1" dirty="0" smtClean="0">
                <a:solidFill>
                  <a:schemeClr val="accent1">
                    <a:lumMod val="75000"/>
                  </a:schemeClr>
                </a:solidFill>
              </a:rPr>
              <a:t>)</a:t>
            </a:r>
            <a:endParaRPr lang="fr-FR" sz="1400" i="1" dirty="0">
              <a:solidFill>
                <a:schemeClr val="accent1">
                  <a:lumMod val="75000"/>
                </a:schemeClr>
              </a:solidFill>
            </a:endParaRPr>
          </a:p>
        </p:txBody>
      </p:sp>
      <p:sp>
        <p:nvSpPr>
          <p:cNvPr id="11" name="Left Brace 10"/>
          <p:cNvSpPr/>
          <p:nvPr/>
        </p:nvSpPr>
        <p:spPr>
          <a:xfrm rot="16200000">
            <a:off x="2697449" y="5247891"/>
            <a:ext cx="277790" cy="362117"/>
          </a:xfrm>
          <a:prstGeom prst="leftBrace">
            <a:avLst>
              <a:gd name="adj1" fmla="val 27718"/>
              <a:gd name="adj2" fmla="val 48083"/>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Left Brace 11"/>
          <p:cNvSpPr/>
          <p:nvPr/>
        </p:nvSpPr>
        <p:spPr>
          <a:xfrm rot="16200000">
            <a:off x="4341867" y="4140055"/>
            <a:ext cx="292293" cy="2592288"/>
          </a:xfrm>
          <a:prstGeom prst="leftBrace">
            <a:avLst>
              <a:gd name="adj1" fmla="val 27718"/>
              <a:gd name="adj2" fmla="val 48083"/>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61"/>
          <p:cNvSpPr txBox="1"/>
          <p:nvPr/>
        </p:nvSpPr>
        <p:spPr>
          <a:xfrm>
            <a:off x="3415892" y="5582346"/>
            <a:ext cx="2520281" cy="530608"/>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Contenu des sections </a:t>
            </a:r>
            <a:r>
              <a:rPr lang="fr-FR" sz="1400" i="1" dirty="0" smtClean="0">
                <a:solidFill>
                  <a:schemeClr val="accent1">
                    <a:lumMod val="75000"/>
                  </a:schemeClr>
                </a:solidFill>
                <a:latin typeface="+mn-lt"/>
                <a:cs typeface="+mn-cs"/>
              </a:rPr>
              <a:t>(représentation hexadécimale)</a:t>
            </a:r>
            <a:endParaRPr lang="fr-FR" sz="1200" i="1" dirty="0">
              <a:solidFill>
                <a:schemeClr val="accent1">
                  <a:lumMod val="75000"/>
                </a:schemeClr>
              </a:solidFill>
              <a:latin typeface="+mn-lt"/>
              <a:cs typeface="+mn-cs"/>
            </a:endParaRPr>
          </a:p>
        </p:txBody>
      </p:sp>
      <p:sp>
        <p:nvSpPr>
          <p:cNvPr id="14" name="Left Brace 13"/>
          <p:cNvSpPr/>
          <p:nvPr/>
        </p:nvSpPr>
        <p:spPr>
          <a:xfrm rot="16200000">
            <a:off x="6660624" y="4644110"/>
            <a:ext cx="263291" cy="1584176"/>
          </a:xfrm>
          <a:prstGeom prst="leftBrace">
            <a:avLst>
              <a:gd name="adj1" fmla="val 27718"/>
              <a:gd name="adj2" fmla="val 48083"/>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ZoneTexte 61"/>
          <p:cNvSpPr txBox="1"/>
          <p:nvPr/>
        </p:nvSpPr>
        <p:spPr>
          <a:xfrm>
            <a:off x="5751861" y="5582347"/>
            <a:ext cx="2520281" cy="746051"/>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Contenu des sections </a:t>
            </a:r>
            <a:r>
              <a:rPr lang="fr-FR" sz="1400" i="1" dirty="0" smtClean="0">
                <a:solidFill>
                  <a:schemeClr val="accent1">
                    <a:lumMod val="75000"/>
                  </a:schemeClr>
                </a:solidFill>
                <a:latin typeface="+mn-lt"/>
                <a:cs typeface="+mn-cs"/>
              </a:rPr>
              <a:t>(représentation </a:t>
            </a:r>
          </a:p>
          <a:p>
            <a:pPr algn="ctr" fontAlgn="auto">
              <a:spcBef>
                <a:spcPts val="0"/>
              </a:spcBef>
              <a:spcAft>
                <a:spcPts val="0"/>
              </a:spcAft>
              <a:defRPr/>
            </a:pPr>
            <a:r>
              <a:rPr lang="fr-FR" sz="1400" i="1" dirty="0">
                <a:solidFill>
                  <a:schemeClr val="accent1">
                    <a:lumMod val="75000"/>
                  </a:schemeClr>
                </a:solidFill>
              </a:rPr>
              <a:t>s</a:t>
            </a:r>
            <a:r>
              <a:rPr lang="fr-FR" sz="1400" i="1" dirty="0" smtClean="0">
                <a:solidFill>
                  <a:schemeClr val="accent1">
                    <a:lumMod val="75000"/>
                  </a:schemeClr>
                </a:solidFill>
                <a:latin typeface="+mn-lt"/>
                <a:cs typeface="+mn-cs"/>
              </a:rPr>
              <a:t>ous forme de caractères)</a:t>
            </a:r>
            <a:endParaRPr lang="fr-FR" sz="1200" i="1" dirty="0">
              <a:solidFill>
                <a:schemeClr val="accent1">
                  <a:lumMod val="75000"/>
                </a:schemeClr>
              </a:solidFill>
              <a:latin typeface="+mn-lt"/>
              <a:cs typeface="+mn-cs"/>
            </a:endParaRPr>
          </a:p>
        </p:txBody>
      </p:sp>
      <p:sp>
        <p:nvSpPr>
          <p:cNvPr id="16" name="Left Brace 15"/>
          <p:cNvSpPr/>
          <p:nvPr/>
        </p:nvSpPr>
        <p:spPr>
          <a:xfrm rot="10800000">
            <a:off x="7835687" y="3538853"/>
            <a:ext cx="180112" cy="593812"/>
          </a:xfrm>
          <a:prstGeom prst="leftBrace">
            <a:avLst>
              <a:gd name="adj1" fmla="val 27718"/>
              <a:gd name="adj2" fmla="val 48083"/>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ZoneTexte 61"/>
          <p:cNvSpPr txBox="1"/>
          <p:nvPr/>
        </p:nvSpPr>
        <p:spPr>
          <a:xfrm>
            <a:off x="7816191" y="3413092"/>
            <a:ext cx="1333117" cy="746051"/>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Section .</a:t>
            </a:r>
            <a:r>
              <a:rPr lang="fr-FR" sz="1400" b="1" i="1" dirty="0" err="1" smtClean="0">
                <a:solidFill>
                  <a:schemeClr val="accent1">
                    <a:lumMod val="75000"/>
                  </a:schemeClr>
                </a:solidFill>
                <a:effectLst>
                  <a:outerShdw blurRad="38100" dist="38100" dir="2700000" algn="tl">
                    <a:srgbClr val="000000">
                      <a:alpha val="43137"/>
                    </a:srgbClr>
                  </a:outerShdw>
                </a:effectLst>
                <a:latin typeface="+mn-lt"/>
                <a:cs typeface="+mn-cs"/>
              </a:rPr>
              <a:t>text</a:t>
            </a:r>
            <a:r>
              <a:rPr lang="fr-FR" sz="1400" b="1" i="1" dirty="0">
                <a:solidFill>
                  <a:schemeClr val="accent1">
                    <a:lumMod val="75000"/>
                  </a:schemeClr>
                </a:solidFill>
                <a:effectLst>
                  <a:outerShdw blurRad="38100" dist="38100" dir="2700000" algn="tl">
                    <a:srgbClr val="000000">
                      <a:alpha val="43137"/>
                    </a:srgbClr>
                  </a:outerShdw>
                </a:effectLst>
              </a:rPr>
              <a:t> </a:t>
            </a:r>
            <a:r>
              <a:rPr lang="fr-FR" sz="1400" b="1" i="1" dirty="0" smtClean="0">
                <a:solidFill>
                  <a:schemeClr val="accent1">
                    <a:lumMod val="75000"/>
                  </a:schemeClr>
                </a:solidFill>
                <a:effectLst>
                  <a:outerShdw blurRad="38100" dist="38100" dir="2700000" algn="tl">
                    <a:srgbClr val="000000">
                      <a:alpha val="43137"/>
                    </a:srgbClr>
                  </a:outerShdw>
                </a:effectLst>
              </a:rPr>
              <a:t>:</a:t>
            </a:r>
            <a:r>
              <a:rPr lang="fr-FR" sz="1400" b="1" i="1" dirty="0" smtClean="0">
                <a:solidFill>
                  <a:schemeClr val="accent1">
                    <a:lumMod val="75000"/>
                  </a:schemeClr>
                </a:solidFill>
                <a:effectLst>
                  <a:outerShdw blurRad="38100" dist="38100" dir="2700000" algn="tl">
                    <a:srgbClr val="000000">
                      <a:alpha val="43137"/>
                    </a:srgbClr>
                  </a:outerShdw>
                </a:effectLst>
                <a:latin typeface="+mn-lt"/>
                <a:cs typeface="+mn-cs"/>
              </a:rPr>
              <a:t> </a:t>
            </a:r>
            <a:r>
              <a:rPr lang="fr-FR" sz="1400" i="1" dirty="0" smtClean="0">
                <a:solidFill>
                  <a:schemeClr val="accent1">
                    <a:lumMod val="75000"/>
                  </a:schemeClr>
                </a:solidFill>
                <a:latin typeface="+mn-lt"/>
                <a:cs typeface="+mn-cs"/>
              </a:rPr>
              <a:t>binaire du programme</a:t>
            </a:r>
            <a:endParaRPr lang="fr-FR" sz="1200" i="1" dirty="0">
              <a:solidFill>
                <a:schemeClr val="accent1">
                  <a:lumMod val="75000"/>
                </a:schemeClr>
              </a:solidFill>
              <a:latin typeface="+mn-lt"/>
              <a:cs typeface="+mn-cs"/>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48" y="2651067"/>
            <a:ext cx="2153415" cy="2530961"/>
          </a:xfrm>
          <a:prstGeom prst="roundRect">
            <a:avLst>
              <a:gd name="adj" fmla="val 5915"/>
            </a:avLst>
          </a:prstGeom>
          <a:solidFill>
            <a:srgbClr val="FFFFFF">
              <a:shade val="85000"/>
            </a:srgbClr>
          </a:solidFill>
          <a:ln>
            <a:solidFill>
              <a:schemeClr val="accent1">
                <a:lumMod val="75000"/>
              </a:schemeClr>
            </a:solidFill>
          </a:ln>
          <a:effectLst/>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458" y="2621413"/>
            <a:ext cx="5225891" cy="2590536"/>
          </a:xfrm>
          <a:prstGeom prst="roundRect">
            <a:avLst>
              <a:gd name="adj" fmla="val 8594"/>
            </a:avLst>
          </a:prstGeom>
          <a:solidFill>
            <a:srgbClr val="FFFFFF">
              <a:shade val="85000"/>
            </a:srgbClr>
          </a:solidFill>
          <a:ln>
            <a:noFill/>
          </a:ln>
          <a:effectLst/>
        </p:spPr>
      </p:pic>
      <p:sp>
        <p:nvSpPr>
          <p:cNvPr id="20"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p:bldP spid="14" grpId="0" animBg="1"/>
      <p:bldP spid="15" grpId="0"/>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22</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251520" y="1412775"/>
            <a:ext cx="8872984" cy="331236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smtClean="0">
                <a:effectLst>
                  <a:outerShdw blurRad="38100" dist="38100" dir="2700000" algn="tl">
                    <a:srgbClr val="000000">
                      <a:alpha val="43137"/>
                    </a:srgbClr>
                  </a:outerShdw>
                </a:effectLst>
              </a:rPr>
              <a:t>Allocations </a:t>
            </a:r>
            <a:r>
              <a:rPr lang="fr-FR" sz="2400" b="1" i="1" smtClean="0">
                <a:effectLst>
                  <a:outerShdw blurRad="38100" dist="38100" dir="2700000" algn="tl">
                    <a:srgbClr val="000000">
                      <a:alpha val="43137"/>
                    </a:srgbClr>
                  </a:outerShdw>
                </a:effectLst>
              </a:rPr>
              <a:t>automatiques </a:t>
            </a:r>
            <a:r>
              <a:rPr lang="fr-FR" sz="2400" b="1" i="1" dirty="0">
                <a:effectLst>
                  <a:outerShdw blurRad="38100" dist="38100" dir="2700000" algn="tl">
                    <a:srgbClr val="000000">
                      <a:alpha val="43137"/>
                    </a:srgbClr>
                  </a:outerShdw>
                </a:effectLst>
              </a:rPr>
              <a:t>: </a:t>
            </a:r>
            <a:r>
              <a:rPr lang="fr-FR" sz="2400" i="1" dirty="0"/>
              <a:t>Allocation mémoire à </a:t>
            </a:r>
            <a:r>
              <a:rPr lang="fr-FR" sz="2400" i="1" dirty="0" smtClean="0"/>
              <a:t>l’exécution (</a:t>
            </a:r>
            <a:r>
              <a:rPr lang="fr-FR" sz="2400" i="1" dirty="0" err="1" smtClean="0"/>
              <a:t>run</a:t>
            </a:r>
            <a:r>
              <a:rPr lang="fr-FR" sz="2400" i="1" dirty="0" smtClean="0"/>
              <a:t>-time). Vu par la suite</a:t>
            </a:r>
            <a:r>
              <a:rPr lang="fr-FR" sz="2400" i="1" dirty="0" smtClean="0"/>
              <a:t>.</a:t>
            </a:r>
          </a:p>
          <a:p>
            <a:pPr marL="342900" indent="-342900" algn="l">
              <a:buFont typeface="Arial" pitchFamily="34" charset="0"/>
              <a:buChar char="•"/>
            </a:pPr>
            <a:endParaRPr lang="fr-FR" sz="2400" i="1" dirty="0"/>
          </a:p>
          <a:p>
            <a:pPr marL="342900" indent="-342900" algn="l">
              <a:buFont typeface="Courier New" pitchFamily="49" charset="0"/>
              <a:buChar char="o"/>
            </a:pPr>
            <a:r>
              <a:rPr lang="fr-FR" sz="2400" b="1" i="1" dirty="0">
                <a:effectLst>
                  <a:outerShdw blurRad="38100" dist="38100" dir="2700000" algn="tl">
                    <a:srgbClr val="000000">
                      <a:alpha val="43137"/>
                    </a:srgbClr>
                  </a:outerShdw>
                </a:effectLst>
              </a:rPr>
              <a:t>Gestion par la pile (ou </a:t>
            </a:r>
            <a:r>
              <a:rPr lang="fr-FR" sz="2400" b="1" i="1" dirty="0" err="1">
                <a:effectLst>
                  <a:outerShdw blurRad="38100" dist="38100" dir="2700000" algn="tl">
                    <a:srgbClr val="000000">
                      <a:alpha val="43137"/>
                    </a:srgbClr>
                  </a:outerShdw>
                </a:effectLst>
              </a:rPr>
              <a:t>stack</a:t>
            </a:r>
            <a:r>
              <a:rPr lang="fr-FR" sz="2400" b="1" i="1" dirty="0">
                <a:effectLst>
                  <a:outerShdw blurRad="38100" dist="38100" dir="2700000" algn="tl">
                    <a:srgbClr val="000000">
                      <a:alpha val="43137"/>
                    </a:srgbClr>
                  </a:outerShdw>
                </a:effectLst>
              </a:rPr>
              <a:t>) : </a:t>
            </a:r>
            <a:r>
              <a:rPr lang="fr-FR" sz="2400" i="1" dirty="0"/>
              <a:t>variables locales, paramètres, valeur de retour, adresse de retour et contexte d’exécution de fonction. Nous parlons également souvent d’allocation automatique.</a:t>
            </a:r>
          </a:p>
          <a:p>
            <a:pPr algn="l"/>
            <a:endParaRPr lang="fr-FR" sz="2400" i="1" dirty="0" smtClean="0"/>
          </a:p>
          <a:p>
            <a:pPr marL="342900" indent="-342900" algn="l">
              <a:buFont typeface="Arial" pitchFamily="34" charset="0"/>
              <a:buChar char="•"/>
            </a:pPr>
            <a:r>
              <a:rPr lang="fr-FR" sz="2400" b="1" i="1" dirty="0">
                <a:effectLst>
                  <a:outerShdw blurRad="38100" dist="38100" dir="2700000" algn="tl">
                    <a:srgbClr val="000000">
                      <a:alpha val="43137"/>
                    </a:srgbClr>
                  </a:outerShdw>
                </a:effectLst>
              </a:rPr>
              <a:t>Allocations dynamiques : </a:t>
            </a:r>
            <a:r>
              <a:rPr lang="fr-FR" sz="2400" i="1" dirty="0"/>
              <a:t>Allocation mémoire à l’exécution (</a:t>
            </a:r>
            <a:r>
              <a:rPr lang="fr-FR" sz="2400" i="1" dirty="0" err="1"/>
              <a:t>run</a:t>
            </a:r>
            <a:r>
              <a:rPr lang="fr-FR" sz="2400" i="1" dirty="0"/>
              <a:t>-time). Vu par la suite</a:t>
            </a:r>
            <a:r>
              <a:rPr lang="fr-FR" sz="2400" i="1" dirty="0" smtClean="0"/>
              <a:t>.</a:t>
            </a:r>
            <a:endParaRPr lang="fr-FR" sz="2400" i="1" dirty="0"/>
          </a:p>
          <a:p>
            <a:pPr algn="l"/>
            <a:endParaRPr lang="fr-FR" sz="2400" i="1" dirty="0"/>
          </a:p>
          <a:p>
            <a:pPr marL="342900" indent="-342900" algn="l">
              <a:buFont typeface="Courier New" pitchFamily="49" charset="0"/>
              <a:buChar char="o"/>
            </a:pPr>
            <a:r>
              <a:rPr lang="fr-FR" sz="2400" b="1" i="1" dirty="0">
                <a:effectLst>
                  <a:outerShdw blurRad="38100" dist="38100" dir="2700000" algn="tl">
                    <a:srgbClr val="000000">
                      <a:alpha val="43137"/>
                    </a:srgbClr>
                  </a:outerShdw>
                </a:effectLst>
              </a:rPr>
              <a:t>Gestion par le tas (ou </a:t>
            </a:r>
            <a:r>
              <a:rPr lang="fr-FR" sz="2400" b="1" i="1" dirty="0" err="1">
                <a:effectLst>
                  <a:outerShdw blurRad="38100" dist="38100" dir="2700000" algn="tl">
                    <a:srgbClr val="000000">
                      <a:alpha val="43137"/>
                    </a:srgbClr>
                  </a:outerShdw>
                </a:effectLst>
              </a:rPr>
              <a:t>heap</a:t>
            </a:r>
            <a:r>
              <a:rPr lang="fr-FR" sz="2400" b="1" i="1" dirty="0">
                <a:effectLst>
                  <a:outerShdw blurRad="38100" dist="38100" dir="2700000" algn="tl">
                    <a:srgbClr val="000000">
                      <a:alpha val="43137"/>
                    </a:srgbClr>
                  </a:outerShdw>
                </a:effectLst>
              </a:rPr>
              <a:t>) :  </a:t>
            </a:r>
            <a:r>
              <a:rPr lang="fr-FR" sz="2400" i="1" dirty="0"/>
              <a:t>fonctions </a:t>
            </a:r>
            <a:r>
              <a:rPr lang="fr-FR" sz="2400" i="1" dirty="0" err="1"/>
              <a:t>malloc</a:t>
            </a:r>
            <a:r>
              <a:rPr lang="fr-FR" sz="2400" i="1" dirty="0"/>
              <a:t>, free et variantes.</a:t>
            </a:r>
          </a:p>
          <a:p>
            <a:pPr marL="342900" indent="-342900" algn="l">
              <a:buFont typeface="Arial" pitchFamily="34" charset="0"/>
              <a:buChar char="•"/>
            </a:pPr>
            <a:endParaRPr lang="fr-FR" sz="2400" i="1" dirty="0"/>
          </a:p>
        </p:txBody>
      </p:sp>
      <p:sp>
        <p:nvSpPr>
          <p:cNvPr id="1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251520" y="1412775"/>
            <a:ext cx="8872984" cy="1080121"/>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a:t>	</a:t>
            </a:r>
            <a:r>
              <a:rPr lang="fr-FR" sz="2400" i="1" dirty="0" smtClean="0"/>
              <a:t>Observons l’en-tête contenant la table des sections pour le programme précédemment compilé (fichier objet). </a:t>
            </a:r>
          </a:p>
          <a:p>
            <a:pPr marL="342900" indent="-342900" algn="l">
              <a:buFont typeface="Arial" pitchFamily="34" charset="0"/>
              <a:buChar char="•"/>
            </a:pPr>
            <a:endParaRPr lang="fr-FR" sz="2400" i="1"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780928"/>
            <a:ext cx="2153415" cy="2530961"/>
          </a:xfrm>
          <a:prstGeom prst="roundRect">
            <a:avLst>
              <a:gd name="adj" fmla="val 5915"/>
            </a:avLst>
          </a:prstGeom>
          <a:solidFill>
            <a:srgbClr val="FFFFFF">
              <a:shade val="85000"/>
            </a:srgbClr>
          </a:solidFill>
          <a:ln>
            <a:solidFill>
              <a:schemeClr val="accent1">
                <a:lumMod val="75000"/>
              </a:schemeClr>
            </a:solidFill>
          </a:ln>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636" y="2348880"/>
            <a:ext cx="6375900" cy="3665708"/>
          </a:xfrm>
          <a:prstGeom prst="roundRect">
            <a:avLst>
              <a:gd name="adj" fmla="val 5822"/>
            </a:avLst>
          </a:prstGeom>
          <a:solidFill>
            <a:srgbClr val="FFFFFF">
              <a:shade val="85000"/>
            </a:srgbClr>
          </a:solidFill>
          <a:ln>
            <a:solidFill>
              <a:schemeClr val="accent1">
                <a:lumMod val="75000"/>
              </a:schemeClr>
            </a:solidFill>
          </a:ln>
          <a:effectLst>
            <a:reflection blurRad="12700" stA="38000" endPos="28000" dist="5000" dir="5400000" sy="-100000" algn="bl" rotWithShape="0"/>
          </a:effectLst>
        </p:spPr>
      </p:pic>
      <p:sp>
        <p:nvSpPr>
          <p:cNvPr id="12" name="Left Arrow 11"/>
          <p:cNvSpPr/>
          <p:nvPr/>
        </p:nvSpPr>
        <p:spPr>
          <a:xfrm>
            <a:off x="5868144" y="5730648"/>
            <a:ext cx="3256360" cy="288032"/>
          </a:xfrm>
          <a:prstGeom prst="leftArrow">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467544" y="1412775"/>
            <a:ext cx="8656960" cy="228686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400" b="1" i="1" dirty="0" smtClean="0">
                <a:effectLst>
                  <a:outerShdw blurRad="38100" dist="38100" dir="2700000" algn="tl">
                    <a:srgbClr val="000000">
                      <a:alpha val="43137"/>
                    </a:srgbClr>
                  </a:outerShdw>
                </a:effectLst>
              </a:rPr>
              <a:t>Section .</a:t>
            </a:r>
            <a:r>
              <a:rPr lang="fr-FR" sz="2400" b="1" i="1" dirty="0" err="1" smtClean="0">
                <a:effectLst>
                  <a:outerShdw blurRad="38100" dist="38100" dir="2700000" algn="tl">
                    <a:srgbClr val="000000">
                      <a:alpha val="43137"/>
                    </a:srgbClr>
                  </a:outerShdw>
                </a:effectLst>
              </a:rPr>
              <a:t>symtab</a:t>
            </a:r>
            <a:r>
              <a:rPr lang="fr-FR" sz="2400" b="1" i="1" dirty="0" smtClean="0">
                <a:effectLst>
                  <a:outerShdw blurRad="38100" dist="38100" dir="2700000" algn="tl">
                    <a:srgbClr val="000000">
                      <a:alpha val="43137"/>
                    </a:srgbClr>
                  </a:outerShdw>
                </a:effectLst>
              </a:rPr>
              <a:t> : </a:t>
            </a:r>
            <a:r>
              <a:rPr lang="fr-FR" sz="2400" i="1" dirty="0" smtClean="0"/>
              <a:t>cette section, nommée </a:t>
            </a:r>
            <a:r>
              <a:rPr lang="fr-FR" sz="2400" b="1" i="1" dirty="0" smtClean="0">
                <a:effectLst>
                  <a:outerShdw blurRad="38100" dist="38100" dir="2700000" algn="tl">
                    <a:srgbClr val="000000">
                      <a:alpha val="43137"/>
                    </a:srgbClr>
                  </a:outerShdw>
                </a:effectLst>
              </a:rPr>
              <a:t>table des symboles </a:t>
            </a:r>
            <a:r>
              <a:rPr lang="fr-FR" sz="2400" i="1" dirty="0" smtClean="0"/>
              <a:t>est essentielle. La compilation est un processus dépendant du langage et de l’architecture du CPU mais indépendant du </a:t>
            </a:r>
            <a:r>
              <a:rPr lang="fr-FR" sz="2400" i="1" dirty="0" err="1" smtClean="0"/>
              <a:t>mapping</a:t>
            </a:r>
            <a:r>
              <a:rPr lang="fr-FR" sz="2400" i="1" dirty="0" smtClean="0"/>
              <a:t> mémoire. Les binaires compilés (fichiers objets) travaillent par références symboliques, la table des symboles lie les symboles à des adresses relatives vers différentes sections.</a:t>
            </a:r>
          </a:p>
          <a:p>
            <a:pPr marL="342900" indent="-342900" algn="l">
              <a:buFont typeface="Arial" pitchFamily="34" charset="0"/>
              <a:buChar char="•"/>
            </a:pPr>
            <a:endParaRPr lang="fr-FR" sz="2400" i="1"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07" y="3878909"/>
            <a:ext cx="2153415" cy="2530961"/>
          </a:xfrm>
          <a:prstGeom prst="roundRect">
            <a:avLst>
              <a:gd name="adj" fmla="val 5915"/>
            </a:avLst>
          </a:prstGeom>
          <a:solidFill>
            <a:srgbClr val="FFFFFF">
              <a:shade val="85000"/>
            </a:srgbClr>
          </a:solidFill>
          <a:ln>
            <a:solidFill>
              <a:schemeClr val="accent1">
                <a:lumMod val="75000"/>
              </a:schemeClr>
            </a:solidFill>
          </a:ln>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3878909"/>
            <a:ext cx="5933334" cy="2495238"/>
          </a:xfrm>
          <a:prstGeom prst="roundRect">
            <a:avLst>
              <a:gd name="adj" fmla="val 8594"/>
            </a:avLst>
          </a:prstGeom>
          <a:solidFill>
            <a:srgbClr val="FFFFFF">
              <a:shade val="85000"/>
            </a:srgbClr>
          </a:solidFill>
          <a:ln>
            <a:solidFill>
              <a:schemeClr val="accent1">
                <a:lumMod val="75000"/>
              </a:schemeClr>
            </a:solidFill>
          </a:ln>
          <a:effectLst/>
        </p:spPr>
      </p:pic>
      <p:cxnSp>
        <p:nvCxnSpPr>
          <p:cNvPr id="12" name="Straight Arrow Connector 11"/>
          <p:cNvCxnSpPr>
            <a:stCxn id="13" idx="1"/>
          </p:cNvCxnSpPr>
          <p:nvPr/>
        </p:nvCxnSpPr>
        <p:spPr>
          <a:xfrm flipH="1">
            <a:off x="7020272" y="5126527"/>
            <a:ext cx="217760" cy="750745"/>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238032" y="4962851"/>
            <a:ext cx="1510432" cy="32735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61"/>
          <p:cNvSpPr txBox="1"/>
          <p:nvPr/>
        </p:nvSpPr>
        <p:spPr>
          <a:xfrm>
            <a:off x="7238032" y="4975038"/>
            <a:ext cx="1368152" cy="315164"/>
          </a:xfrm>
          <a:prstGeom prst="rect">
            <a:avLst/>
          </a:prstGeom>
          <a:noFill/>
          <a:effectLst>
            <a:outerShdw blurRad="50800" dist="38100" dir="2700000" algn="tl" rotWithShape="0">
              <a:prstClr val="black">
                <a:alpha val="40000"/>
              </a:prstClr>
            </a:outerShdw>
          </a:effectLst>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Section .data</a:t>
            </a:r>
            <a:endParaRPr lang="fr-FR" sz="1400" i="1" dirty="0">
              <a:solidFill>
                <a:schemeClr val="accent1">
                  <a:lumMod val="75000"/>
                </a:schemeClr>
              </a:solidFill>
            </a:endParaRPr>
          </a:p>
        </p:txBody>
      </p:sp>
      <p:sp>
        <p:nvSpPr>
          <p:cNvPr id="15" name="Rounded Rectangle 14"/>
          <p:cNvSpPr/>
          <p:nvPr/>
        </p:nvSpPr>
        <p:spPr>
          <a:xfrm>
            <a:off x="7238032" y="5443664"/>
            <a:ext cx="1510432" cy="32735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61"/>
          <p:cNvSpPr txBox="1"/>
          <p:nvPr/>
        </p:nvSpPr>
        <p:spPr>
          <a:xfrm>
            <a:off x="7238032" y="5455851"/>
            <a:ext cx="1510432" cy="315164"/>
          </a:xfrm>
          <a:prstGeom prst="rect">
            <a:avLst/>
          </a:prstGeom>
          <a:noFill/>
          <a:effectLst>
            <a:outerShdw blurRad="50800" dist="38100" dir="2700000" algn="tl" rotWithShape="0">
              <a:prstClr val="black">
                <a:alpha val="40000"/>
              </a:prstClr>
            </a:outerShdw>
          </a:effectLst>
        </p:spPr>
        <p:txBody>
          <a:bodyPr wrap="square" lIns="98755" tIns="49378" rIns="98755" bIns="49378">
            <a:spAutoFit/>
          </a:bodyPr>
          <a:lstStyle/>
          <a:p>
            <a:pPr algn="ctr" fontAlgn="auto">
              <a:spcBef>
                <a:spcPts val="0"/>
              </a:spcBef>
              <a:spcAft>
                <a:spcPts val="0"/>
              </a:spcAft>
              <a:defRPr/>
            </a:pPr>
            <a:r>
              <a:rPr lang="fr-FR" sz="1400" b="1" i="1" dirty="0" smtClean="0">
                <a:solidFill>
                  <a:schemeClr val="accent1">
                    <a:lumMod val="75000"/>
                  </a:schemeClr>
                </a:solidFill>
                <a:effectLst>
                  <a:outerShdw blurRad="38100" dist="38100" dir="2700000" algn="tl">
                    <a:srgbClr val="000000">
                      <a:alpha val="43137"/>
                    </a:srgbClr>
                  </a:outerShdw>
                </a:effectLst>
              </a:rPr>
              <a:t>Section .</a:t>
            </a:r>
            <a:r>
              <a:rPr lang="fr-FR" sz="1400" b="1" i="1" dirty="0" err="1" smtClean="0">
                <a:solidFill>
                  <a:schemeClr val="accent1">
                    <a:lumMod val="75000"/>
                  </a:schemeClr>
                </a:solidFill>
                <a:effectLst>
                  <a:outerShdw blurRad="38100" dist="38100" dir="2700000" algn="tl">
                    <a:srgbClr val="000000">
                      <a:alpha val="43137"/>
                    </a:srgbClr>
                  </a:outerShdw>
                </a:effectLst>
              </a:rPr>
              <a:t>text</a:t>
            </a:r>
            <a:endParaRPr lang="fr-FR" sz="1400" i="1" dirty="0">
              <a:solidFill>
                <a:schemeClr val="accent1">
                  <a:lumMod val="75000"/>
                </a:schemeClr>
              </a:solidFill>
            </a:endParaRPr>
          </a:p>
        </p:txBody>
      </p:sp>
      <p:cxnSp>
        <p:nvCxnSpPr>
          <p:cNvPr id="17" name="Straight Arrow Connector 16"/>
          <p:cNvCxnSpPr/>
          <p:nvPr/>
        </p:nvCxnSpPr>
        <p:spPr>
          <a:xfrm flipH="1">
            <a:off x="7020272" y="5705289"/>
            <a:ext cx="901836" cy="375372"/>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61"/>
          <p:cNvSpPr txBox="1"/>
          <p:nvPr/>
        </p:nvSpPr>
        <p:spPr>
          <a:xfrm>
            <a:off x="2454562" y="6522903"/>
            <a:ext cx="2560592"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b="1" i="1" dirty="0" smtClean="0">
                <a:solidFill>
                  <a:schemeClr val="bg1"/>
                </a:solidFill>
                <a:effectLst>
                  <a:outerShdw blurRad="38100" dist="38100" dir="2700000" algn="tl">
                    <a:srgbClr val="000000">
                      <a:alpha val="43137"/>
                    </a:srgbClr>
                  </a:outerShdw>
                </a:effectLst>
              </a:rPr>
              <a:t>Adresse dans la section</a:t>
            </a:r>
            <a:endParaRPr lang="fr-FR" sz="1400" b="1" i="1" dirty="0">
              <a:solidFill>
                <a:schemeClr val="bg1"/>
              </a:solidFill>
              <a:effectLst>
                <a:outerShdw blurRad="38100" dist="38100" dir="2700000" algn="tl">
                  <a:srgbClr val="000000">
                    <a:alpha val="43137"/>
                  </a:srgbClr>
                </a:outerShdw>
              </a:effectLst>
            </a:endParaRPr>
          </a:p>
        </p:txBody>
      </p:sp>
      <p:sp>
        <p:nvSpPr>
          <p:cNvPr id="19" name="Left Brace 18"/>
          <p:cNvSpPr/>
          <p:nvPr/>
        </p:nvSpPr>
        <p:spPr>
          <a:xfrm rot="16200000">
            <a:off x="3624087" y="6133651"/>
            <a:ext cx="179376" cy="731813"/>
          </a:xfrm>
          <a:prstGeom prst="leftBrace">
            <a:avLst>
              <a:gd name="adj1" fmla="val 27718"/>
              <a:gd name="adj2" fmla="val 48083"/>
            </a:avLst>
          </a:prstGeom>
          <a:noFill/>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8" grpId="0"/>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chemeClr val="accent1">
                    <a:lumMod val="20000"/>
                    <a:lumOff val="80000"/>
                  </a:schemeClr>
                </a:solidFill>
                <a:effectLst>
                  <a:outerShdw blurRad="38100" dist="38100" dir="2700000" algn="tl">
                    <a:srgbClr val="000000">
                      <a:alpha val="43137"/>
                    </a:srgbClr>
                  </a:outerShdw>
                </a:effectLst>
              </a:rPr>
              <a:t>C </a:t>
            </a:r>
            <a:r>
              <a:rPr lang="fr-FR" sz="1800" b="1" i="1" dirty="0" err="1">
                <a:solidFill>
                  <a:schemeClr val="accent1">
                    <a:lumMod val="20000"/>
                    <a:lumOff val="80000"/>
                  </a:schemeClr>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a:t>
            </a:r>
            <a:r>
              <a:rPr lang="fr-FR" sz="1800" b="1" i="1" dirty="0">
                <a:solidFill>
                  <a:srgbClr val="FFFFCC"/>
                </a:solidFill>
                <a:effectLst>
                  <a:outerShdw blurRad="38100" dist="38100" dir="2700000" algn="tl">
                    <a:srgbClr val="000000">
                      <a:alpha val="43137"/>
                    </a:srgbClr>
                  </a:outerShdw>
                </a:effectLst>
              </a:rPr>
              <a:t>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25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6" name="Title 3"/>
          <p:cNvSpPr txBox="1">
            <a:spLocks/>
          </p:cNvSpPr>
          <p:nvPr/>
        </p:nvSpPr>
        <p:spPr>
          <a:xfrm>
            <a:off x="467544" y="1412775"/>
            <a:ext cx="8656960" cy="2286869"/>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t>	Nous pouvons également rencontrer une table de relocation (liste de trous à compléter avec la table des symboles). A titre indicatif, les bibliothèques dynamiques sont liées à l’exécution par le chargeur du noyau au démarrage du programme. La section</a:t>
            </a:r>
            <a:r>
              <a:rPr lang="fr-FR" sz="2400" b="1" i="1" dirty="0" smtClean="0">
                <a:effectLst>
                  <a:outerShdw blurRad="38100" dist="38100" dir="2700000" algn="tl">
                    <a:srgbClr val="000000">
                      <a:alpha val="43137"/>
                    </a:srgbClr>
                  </a:outerShdw>
                </a:effectLst>
              </a:rPr>
              <a:t> .</a:t>
            </a:r>
            <a:r>
              <a:rPr lang="fr-FR" sz="2400" b="1" i="1" dirty="0" err="1" smtClean="0">
                <a:effectLst>
                  <a:outerShdw blurRad="38100" dist="38100" dir="2700000" algn="tl">
                    <a:srgbClr val="000000">
                      <a:alpha val="43137"/>
                    </a:srgbClr>
                  </a:outerShdw>
                </a:effectLst>
              </a:rPr>
              <a:t>plt</a:t>
            </a:r>
            <a:r>
              <a:rPr lang="fr-FR" sz="2400" b="1" i="1" dirty="0">
                <a:effectLst>
                  <a:outerShdw blurRad="38100" dist="38100" dir="2700000" algn="tl">
                    <a:srgbClr val="000000">
                      <a:alpha val="43137"/>
                    </a:srgbClr>
                  </a:outerShdw>
                </a:effectLst>
              </a:rPr>
              <a:t> </a:t>
            </a:r>
            <a:r>
              <a:rPr lang="fr-FR" sz="2400" b="1" i="1" dirty="0" smtClean="0">
                <a:effectLst>
                  <a:outerShdw blurRad="38100" dist="38100" dir="2700000" algn="tl">
                    <a:srgbClr val="000000">
                      <a:alpha val="43137"/>
                    </a:srgbClr>
                  </a:outerShdw>
                </a:effectLst>
              </a:rPr>
              <a:t>(</a:t>
            </a:r>
            <a:r>
              <a:rPr lang="fr-FR" sz="2400" b="1" i="1" dirty="0" err="1" smtClean="0">
                <a:effectLst>
                  <a:outerShdw blurRad="38100" dist="38100" dir="2700000" algn="tl">
                    <a:srgbClr val="000000">
                      <a:alpha val="43137"/>
                    </a:srgbClr>
                  </a:outerShdw>
                </a:effectLst>
              </a:rPr>
              <a:t>procedure</a:t>
            </a:r>
            <a:r>
              <a:rPr lang="fr-FR" sz="2400" b="1" i="1" dirty="0" smtClean="0">
                <a:effectLst>
                  <a:outerShdw blurRad="38100" dist="38100" dir="2700000" algn="tl">
                    <a:srgbClr val="000000">
                      <a:alpha val="43137"/>
                    </a:srgbClr>
                  </a:outerShdw>
                </a:effectLst>
              </a:rPr>
              <a:t> linkage table) </a:t>
            </a:r>
            <a:r>
              <a:rPr lang="fr-FR" sz="2400" i="1" dirty="0" smtClean="0"/>
              <a:t>effectue une redirection à l’exécution vers l’adresse absolue de la procédure cible (</a:t>
            </a:r>
            <a:r>
              <a:rPr lang="fr-FR" sz="2400" i="1" dirty="0" err="1" smtClean="0"/>
              <a:t>printf</a:t>
            </a:r>
            <a:r>
              <a:rPr lang="fr-FR" sz="2400" i="1" dirty="0" smtClean="0"/>
              <a:t> dans notre cas).</a:t>
            </a:r>
          </a:p>
          <a:p>
            <a:pPr marL="342900" indent="-342900" algn="l">
              <a:buFont typeface="Arial" pitchFamily="34" charset="0"/>
              <a:buChar char="•"/>
            </a:pPr>
            <a:endParaRPr lang="fr-FR" sz="2400" i="1"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70" y="3809217"/>
            <a:ext cx="2153415" cy="2530961"/>
          </a:xfrm>
          <a:prstGeom prst="roundRect">
            <a:avLst>
              <a:gd name="adj" fmla="val 5915"/>
            </a:avLst>
          </a:prstGeom>
          <a:solidFill>
            <a:srgbClr val="FFFFFF">
              <a:shade val="85000"/>
            </a:srgbClr>
          </a:solidFill>
          <a:ln>
            <a:solidFill>
              <a:schemeClr val="accent1">
                <a:lumMod val="75000"/>
              </a:schemeClr>
            </a:solidFill>
          </a:ln>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3739" y="3664942"/>
            <a:ext cx="5354488" cy="2819513"/>
          </a:xfrm>
          <a:prstGeom prst="roundRect">
            <a:avLst>
              <a:gd name="adj" fmla="val 4924"/>
            </a:avLst>
          </a:prstGeom>
          <a:solidFill>
            <a:srgbClr val="FFFFFF">
              <a:shade val="85000"/>
            </a:srgbClr>
          </a:solidFill>
          <a:ln>
            <a:solidFill>
              <a:schemeClr val="accent1">
                <a:lumMod val="75000"/>
              </a:schemeClr>
            </a:solidFill>
          </a:ln>
          <a:effectLst>
            <a:reflection blurRad="12700" stA="38000" endPos="28000" dist="5000" dir="5400000" sy="-100000" algn="bl" rotWithShape="0"/>
          </a:effectLst>
        </p:spPr>
      </p:pic>
      <p:sp>
        <p:nvSpPr>
          <p:cNvPr id="12" name="Left Arrow 11"/>
          <p:cNvSpPr/>
          <p:nvPr/>
        </p:nvSpPr>
        <p:spPr>
          <a:xfrm>
            <a:off x="7951570" y="5805264"/>
            <a:ext cx="220830" cy="288032"/>
          </a:xfrm>
          <a:prstGeom prst="lef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976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8470" y="3645024"/>
            <a:ext cx="8736339" cy="720080"/>
          </a:xfrm>
        </p:spPr>
        <p:txBody>
          <a:bodyPr>
            <a:noAutofit/>
          </a:bodyPr>
          <a:lstStyle/>
          <a:p>
            <a:pPr algn="l"/>
            <a:r>
              <a:rPr lang="fr-FR" sz="5400" b="1" i="1" dirty="0" smtClean="0">
                <a:solidFill>
                  <a:srgbClr val="FFFFCC"/>
                </a:solidFill>
                <a:effectLst>
                  <a:outerShdw blurRad="38100" dist="38100" dir="2700000" algn="tl">
                    <a:srgbClr val="000000">
                      <a:alpha val="43137"/>
                    </a:srgbClr>
                  </a:outerShdw>
                </a:effectLst>
                <a:latin typeface="+mn-lt"/>
              </a:rPr>
              <a:t>Merci de votre attention !</a:t>
            </a:r>
            <a:endParaRPr lang="fr-FR" sz="54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cxnSp>
        <p:nvCxnSpPr>
          <p:cNvPr id="3" name="Straight Connector 2"/>
          <p:cNvCxnSpPr/>
          <p:nvPr/>
        </p:nvCxnSpPr>
        <p:spPr>
          <a:xfrm>
            <a:off x="243849" y="4365104"/>
            <a:ext cx="8640960" cy="0"/>
          </a:xfrm>
          <a:prstGeom prst="line">
            <a:avLst/>
          </a:prstGeom>
          <a:ln w="3810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27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395536" y="1288395"/>
            <a:ext cx="8748464" cy="4482014"/>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Observons en quelques chiffres, la répartition des marchés des systèmes d’exploitation sur quelques grands domaines d’application :</a:t>
            </a:r>
          </a:p>
          <a:p>
            <a:pPr algn="l"/>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Windows de Microsoft : </a:t>
            </a:r>
            <a:r>
              <a:rPr lang="fr-FR" sz="2400" i="1" dirty="0" smtClean="0">
                <a:latin typeface="+mn-lt"/>
              </a:rPr>
              <a:t>~91% du marché des ordinateurs personnels en 2014 (56,3% pour W7 et 13,5% pour W8/8.1), ~2,5% du marché des Smartphones en 2014, 55% des serveurs en 2014</a:t>
            </a:r>
          </a:p>
          <a:p>
            <a:pPr algn="l"/>
            <a:endParaRPr lang="fr-FR" sz="2400" i="1" dirty="0" smtClean="0">
              <a:latin typeface="+mn-lt"/>
            </a:endParaRPr>
          </a:p>
          <a:p>
            <a:pPr algn="l"/>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UNIX et UNIX-</a:t>
            </a:r>
            <a:r>
              <a:rPr lang="fr-FR" sz="2400" b="1" i="1" dirty="0" err="1" smtClean="0">
                <a:effectLst>
                  <a:outerShdw blurRad="38100" dist="38100" dir="2700000" algn="tl">
                    <a:srgbClr val="000000">
                      <a:alpha val="43137"/>
                    </a:srgbClr>
                  </a:outerShdw>
                </a:effectLst>
                <a:latin typeface="+mn-lt"/>
              </a:rPr>
              <a:t>like</a:t>
            </a:r>
            <a:r>
              <a:rPr lang="fr-FR" sz="2400" b="1" i="1" dirty="0" smtClean="0">
                <a:effectLst>
                  <a:outerShdw blurRad="38100" dist="38100" dir="2700000" algn="tl">
                    <a:srgbClr val="000000">
                      <a:alpha val="43137"/>
                    </a:srgbClr>
                  </a:outerShdw>
                </a:effectLst>
                <a:latin typeface="+mn-lt"/>
              </a:rPr>
              <a:t> (GNU/Linux, </a:t>
            </a:r>
            <a:r>
              <a:rPr lang="fr-FR" sz="2400" b="1" i="1" dirty="0" err="1" smtClean="0">
                <a:effectLst>
                  <a:outerShdw blurRad="38100" dist="38100" dir="2700000" algn="tl">
                    <a:srgbClr val="000000">
                      <a:alpha val="43137"/>
                    </a:srgbClr>
                  </a:outerShdw>
                </a:effectLst>
                <a:latin typeface="+mn-lt"/>
              </a:rPr>
              <a:t>iOS</a:t>
            </a:r>
            <a:r>
              <a:rPr lang="fr-FR" sz="2400" b="1" i="1" dirty="0" smtClean="0">
                <a:effectLst>
                  <a:outerShdw blurRad="38100" dist="38100" dir="2700000" algn="tl">
                    <a:srgbClr val="000000">
                      <a:alpha val="43137"/>
                    </a:srgbClr>
                  </a:outerShdw>
                </a:effectLst>
                <a:latin typeface="+mn-lt"/>
              </a:rPr>
              <a:t>, MAC OS X, </a:t>
            </a:r>
            <a:r>
              <a:rPr lang="fr-FR" sz="2400" b="1" i="1" dirty="0" err="1" smtClean="0">
                <a:effectLst>
                  <a:outerShdw blurRad="38100" dist="38100" dir="2700000" algn="tl">
                    <a:srgbClr val="000000">
                      <a:alpha val="43137"/>
                    </a:srgbClr>
                  </a:outerShdw>
                </a:effectLst>
                <a:latin typeface="+mn-lt"/>
              </a:rPr>
              <a:t>Android</a:t>
            </a:r>
            <a:r>
              <a:rPr lang="fr-FR" sz="2400" b="1" i="1" dirty="0" smtClean="0">
                <a:effectLst>
                  <a:outerShdw blurRad="38100" dist="38100" dir="2700000" algn="tl">
                    <a:srgbClr val="000000">
                      <a:alpha val="43137"/>
                    </a:srgbClr>
                  </a:outerShdw>
                </a:effectLst>
                <a:latin typeface="+mn-lt"/>
              </a:rPr>
              <a:t> …): </a:t>
            </a:r>
            <a:r>
              <a:rPr lang="fr-FR" sz="2400" i="1" dirty="0" smtClean="0">
                <a:latin typeface="+mn-lt"/>
              </a:rPr>
              <a:t>90% du marché des Smartphones en 2014 (</a:t>
            </a:r>
            <a:r>
              <a:rPr lang="fr-FR" sz="2400" i="1" dirty="0" err="1" smtClean="0">
                <a:latin typeface="+mn-lt"/>
              </a:rPr>
              <a:t>Android</a:t>
            </a:r>
            <a:r>
              <a:rPr lang="fr-FR" sz="2400" i="1" dirty="0" smtClean="0">
                <a:latin typeface="+mn-lt"/>
              </a:rPr>
              <a:t> ~47%), 67% des serveurs en 2014, GNU/Linux ~97% des superordinateurs en 2014</a:t>
            </a:r>
            <a:endParaRPr lang="fr-FR" sz="2400" i="1" dirty="0">
              <a:latin typeface="+mn-lt"/>
            </a:endParaRPr>
          </a:p>
        </p:txBody>
      </p: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Bas niveau </a:t>
            </a:r>
            <a:r>
              <a:rPr lang="fr-FR" sz="1800" b="1" i="1" dirty="0">
                <a:solidFill>
                  <a:srgbClr val="DCE6F2"/>
                </a:solidFill>
                <a:effectLst>
                  <a:outerShdw blurRad="38100" dist="38100" dir="2700000" algn="tl">
                    <a:srgbClr val="000000">
                      <a:alpha val="43137"/>
                    </a:srgbClr>
                  </a:outerShdw>
                </a:effectLst>
              </a:rPr>
              <a:t>– C </a:t>
            </a:r>
            <a:r>
              <a:rPr lang="fr-FR" sz="1800" b="1" i="1" dirty="0" err="1">
                <a:solidFill>
                  <a:srgbClr val="DCE6F2"/>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3</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2061" y="5770409"/>
            <a:ext cx="760358" cy="760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3651" y="5785127"/>
            <a:ext cx="681260" cy="6812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2040" y="5770409"/>
            <a:ext cx="665531" cy="876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79712" y="5785127"/>
            <a:ext cx="705519" cy="779315"/>
          </a:xfrm>
          <a:prstGeom prst="rect">
            <a:avLst/>
          </a:prstGeom>
          <a:effectLst>
            <a:reflection blurRad="6350" stA="52000" endA="300" endPos="35000" dir="5400000" sy="-100000" algn="bl" rotWithShape="0"/>
          </a:effectLst>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3704" y="4005065"/>
            <a:ext cx="576064" cy="576064"/>
          </a:xfrm>
          <a:prstGeom prst="rect">
            <a:avLst/>
          </a:prstGeom>
          <a:effectLst>
            <a:reflection blurRad="6350" stA="52000" endA="300" endPos="35000" dir="5400000" sy="-100000" algn="bl" rotWithShape="0"/>
          </a:effectLst>
        </p:spPr>
      </p:pic>
      <p:sp>
        <p:nvSpPr>
          <p:cNvPr id="16"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
        <p:nvSpPr>
          <p:cNvPr id="12" name="Title 3"/>
          <p:cNvSpPr txBox="1">
            <a:spLocks/>
          </p:cNvSpPr>
          <p:nvPr/>
        </p:nvSpPr>
        <p:spPr>
          <a:xfrm>
            <a:off x="-20929" y="6530767"/>
            <a:ext cx="4387902" cy="379675"/>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600" b="1" i="1" dirty="0" smtClean="0">
                <a:latin typeface="+mn-lt"/>
              </a:rPr>
              <a:t>sources : </a:t>
            </a:r>
            <a:r>
              <a:rPr lang="fr-FR" sz="1600" i="1" dirty="0" err="1" smtClean="0">
                <a:latin typeface="+mn-lt"/>
              </a:rPr>
              <a:t>StatCounter</a:t>
            </a:r>
            <a:r>
              <a:rPr lang="fr-FR" sz="1600" i="1" dirty="0" smtClean="0">
                <a:latin typeface="+mn-lt"/>
              </a:rPr>
              <a:t>, </a:t>
            </a:r>
            <a:r>
              <a:rPr lang="fr-FR" sz="1600" i="1" dirty="0" err="1" smtClean="0">
                <a:latin typeface="+mn-lt"/>
              </a:rPr>
              <a:t>NetApplications</a:t>
            </a:r>
            <a:endParaRPr lang="fr-FR" sz="1600" i="1" dirty="0">
              <a:latin typeface="+mn-lt"/>
            </a:endParaRPr>
          </a:p>
        </p:txBody>
      </p:sp>
    </p:spTree>
    <p:extLst>
      <p:ext uri="{BB962C8B-B14F-4D97-AF65-F5344CB8AC3E}">
        <p14:creationId xmlns:p14="http://schemas.microsoft.com/office/powerpoint/2010/main" val="10510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1658635" y="3861048"/>
            <a:ext cx="6476149" cy="18725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400" b="1" i="1" dirty="0" smtClean="0">
                <a:effectLst>
                  <a:outerShdw blurRad="38100" dist="38100" dir="2700000" algn="tl">
                    <a:srgbClr val="000000">
                      <a:alpha val="43137"/>
                    </a:srgbClr>
                  </a:outerShdw>
                </a:effectLst>
                <a:latin typeface="+mn-lt"/>
              </a:rPr>
              <a:t>Vous aurez un enseignement dédié aux systèmes d’exploitation en 2A. </a:t>
            </a:r>
            <a:endParaRPr lang="fr-FR" sz="2000" b="1" i="1" dirty="0">
              <a:effectLst>
                <a:outerShdw blurRad="38100" dist="38100" dir="2700000" algn="tl">
                  <a:srgbClr val="000000">
                    <a:alpha val="43137"/>
                  </a:srgbClr>
                </a:outerShdw>
              </a:effectLst>
              <a:latin typeface="+mn-lt"/>
            </a:endParaRPr>
          </a:p>
        </p:txBody>
      </p: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Bas niveau </a:t>
            </a:r>
            <a:r>
              <a:rPr lang="fr-FR" sz="1800" b="1" i="1" dirty="0">
                <a:solidFill>
                  <a:srgbClr val="DCE6F2"/>
                </a:solidFill>
                <a:effectLst>
                  <a:outerShdw blurRad="38100" dist="38100" dir="2700000" algn="tl">
                    <a:srgbClr val="000000">
                      <a:alpha val="43137"/>
                    </a:srgbClr>
                  </a:outerShdw>
                </a:effectLst>
              </a:rPr>
              <a:t>– C </a:t>
            </a:r>
            <a:r>
              <a:rPr lang="fr-FR" sz="1800" b="1" i="1" dirty="0" err="1">
                <a:solidFill>
                  <a:srgbClr val="DCE6F2"/>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4</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72" y="2627254"/>
            <a:ext cx="896810" cy="8968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773" y="2480284"/>
            <a:ext cx="936104" cy="936104"/>
          </a:xfrm>
          <a:prstGeom prst="rect">
            <a:avLst/>
          </a:prstGeom>
        </p:spPr>
      </p:pic>
      <p:sp>
        <p:nvSpPr>
          <p:cNvPr id="1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426172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395536" y="1412388"/>
            <a:ext cx="8748464" cy="4896932"/>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Malheureusement, développement bas niveau ne veut pas dire développement simple. Un ingénieur travaillant dans ce domaine doit notamment être compétent sur les points suivants :</a:t>
            </a:r>
          </a:p>
          <a:p>
            <a:pPr algn="l"/>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Architectures matérielles </a:t>
            </a:r>
            <a:r>
              <a:rPr lang="fr-FR" sz="2400" i="1" dirty="0" smtClean="0">
                <a:latin typeface="+mn-lt"/>
              </a:rPr>
              <a:t>(CPU, hiérarchie et gestion mémoire, gestion périphériques, mécanismes d’optimisations …)</a:t>
            </a:r>
          </a:p>
          <a:p>
            <a:pPr marL="342900" indent="-342900" algn="l">
              <a:buFont typeface="Arial" pitchFamily="34" charset="0"/>
              <a:buChar char="•"/>
            </a:pPr>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Langages de programmation </a:t>
            </a:r>
            <a:r>
              <a:rPr lang="fr-FR" sz="2400" i="1" dirty="0" smtClean="0">
                <a:latin typeface="+mn-lt"/>
              </a:rPr>
              <a:t>(essentiellement C/C++ et assembleur)</a:t>
            </a:r>
          </a:p>
          <a:p>
            <a:pPr marL="342900" indent="-342900" algn="l">
              <a:buFont typeface="Arial" pitchFamily="34" charset="0"/>
              <a:buChar char="•"/>
            </a:pPr>
            <a:endParaRPr lang="fr-FR" sz="2400" i="1" dirty="0">
              <a:latin typeface="+mn-lt"/>
            </a:endParaRPr>
          </a:p>
          <a:p>
            <a:pPr marL="342900" indent="-342900" algn="l">
              <a:buFont typeface="Arial" pitchFamily="34" charset="0"/>
              <a:buChar char="•"/>
            </a:pPr>
            <a:r>
              <a:rPr lang="fr-FR" sz="2400" b="1" i="1" dirty="0" smtClean="0">
                <a:effectLst>
                  <a:outerShdw blurRad="38100" dist="38100" dir="2700000" algn="tl">
                    <a:srgbClr val="000000">
                      <a:alpha val="43137"/>
                    </a:srgbClr>
                  </a:outerShdw>
                </a:effectLst>
                <a:latin typeface="+mn-lt"/>
              </a:rPr>
              <a:t>Outils de Développement Logiciel </a:t>
            </a:r>
            <a:r>
              <a:rPr lang="fr-FR" sz="2400" i="1" dirty="0" smtClean="0">
                <a:latin typeface="+mn-lt"/>
              </a:rPr>
              <a:t>(IDE, chaîne de compilation C, outils de </a:t>
            </a:r>
            <a:r>
              <a:rPr lang="fr-FR" sz="2400" i="1" dirty="0" err="1" smtClean="0">
                <a:latin typeface="+mn-lt"/>
              </a:rPr>
              <a:t>debuggage</a:t>
            </a:r>
            <a:r>
              <a:rPr lang="fr-FR" sz="2400" i="1" dirty="0" smtClean="0">
                <a:latin typeface="+mn-lt"/>
              </a:rPr>
              <a:t> et de profilage, programmation concurrente, programmation parallèle …)</a:t>
            </a:r>
          </a:p>
          <a:p>
            <a:pPr marL="342900" indent="-342900" algn="l">
              <a:buFont typeface="Arial" pitchFamily="34" charset="0"/>
              <a:buChar char="•"/>
            </a:pPr>
            <a:endParaRPr lang="fr-FR" sz="2400" i="1" dirty="0">
              <a:latin typeface="+mn-lt"/>
              <a:sym typeface="Wingdings"/>
            </a:endParaRPr>
          </a:p>
          <a:p>
            <a:pPr algn="l"/>
            <a:r>
              <a:rPr lang="fr-FR" sz="2000" i="1" dirty="0" smtClean="0">
                <a:latin typeface="+mn-lt"/>
                <a:sym typeface="Wingdings"/>
              </a:rPr>
              <a:t>	</a:t>
            </a:r>
            <a:endParaRPr lang="fr-FR" sz="2000" i="1" dirty="0">
              <a:latin typeface="+mn-lt"/>
            </a:endParaRPr>
          </a:p>
        </p:txBody>
      </p: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FFFFCC"/>
                </a:solidFill>
                <a:effectLst>
                  <a:outerShdw blurRad="38100" dist="38100" dir="2700000" algn="tl">
                    <a:srgbClr val="000000">
                      <a:alpha val="43137"/>
                    </a:srgbClr>
                  </a:outerShdw>
                </a:effectLst>
              </a:rPr>
              <a:t>Bas niveau </a:t>
            </a:r>
            <a:r>
              <a:rPr lang="fr-FR" sz="1800" b="1" i="1" dirty="0">
                <a:solidFill>
                  <a:srgbClr val="DCE6F2"/>
                </a:solidFill>
                <a:effectLst>
                  <a:outerShdw blurRad="38100" dist="38100" dir="2700000" algn="tl">
                    <a:srgbClr val="000000">
                      <a:alpha val="43137"/>
                    </a:srgbClr>
                  </a:outerShdw>
                </a:effectLst>
              </a:rPr>
              <a:t>– C </a:t>
            </a:r>
            <a:r>
              <a:rPr lang="fr-FR" sz="1800" b="1" i="1" dirty="0" err="1">
                <a:solidFill>
                  <a:srgbClr val="DCE6F2"/>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5</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418752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fade">
                                      <p:cBhvr>
                                        <p:cTn id="12" dur="50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395536" y="1412388"/>
            <a:ext cx="8748464" cy="475291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2400" i="1" dirty="0" smtClean="0">
                <a:latin typeface="+mn-lt"/>
              </a:rPr>
              <a:t>	Effectuons quelques rappels sur une chaîne de compilation C (C </a:t>
            </a:r>
            <a:r>
              <a:rPr lang="fr-FR" sz="2400" i="1" dirty="0" err="1" smtClean="0">
                <a:latin typeface="+mn-lt"/>
              </a:rPr>
              <a:t>toolChain</a:t>
            </a:r>
            <a:r>
              <a:rPr lang="fr-FR" sz="2400" i="1" dirty="0" smtClean="0">
                <a:latin typeface="+mn-lt"/>
              </a:rPr>
              <a:t> ou C </a:t>
            </a:r>
            <a:r>
              <a:rPr lang="fr-FR" sz="2400" i="1" dirty="0" err="1" smtClean="0">
                <a:latin typeface="+mn-lt"/>
              </a:rPr>
              <a:t>toolSuite</a:t>
            </a:r>
            <a:r>
              <a:rPr lang="fr-FR" sz="2400" i="1" dirty="0" smtClean="0">
                <a:latin typeface="+mn-lt"/>
              </a:rPr>
              <a:t>). </a:t>
            </a:r>
            <a:r>
              <a:rPr lang="fr-FR" sz="2400" b="1" i="1" dirty="0" smtClean="0">
                <a:effectLst>
                  <a:outerShdw blurRad="38100" dist="38100" dir="2700000" algn="tl">
                    <a:srgbClr val="000000">
                      <a:alpha val="43137"/>
                    </a:srgbClr>
                  </a:outerShdw>
                </a:effectLst>
                <a:latin typeface="+mn-lt"/>
              </a:rPr>
              <a:t>Les </a:t>
            </a:r>
            <a:r>
              <a:rPr lang="fr-FR" sz="2400" b="1" i="1" dirty="0" err="1" smtClean="0">
                <a:effectLst>
                  <a:outerShdw blurRad="38100" dist="38100" dir="2700000" algn="tl">
                    <a:srgbClr val="000000">
                      <a:alpha val="43137"/>
                    </a:srgbClr>
                  </a:outerShdw>
                </a:effectLst>
                <a:latin typeface="+mn-lt"/>
              </a:rPr>
              <a:t>slides</a:t>
            </a:r>
            <a:r>
              <a:rPr lang="fr-FR" sz="2400" b="1" i="1" dirty="0" smtClean="0">
                <a:effectLst>
                  <a:outerShdw blurRad="38100" dist="38100" dir="2700000" algn="tl">
                    <a:srgbClr val="000000">
                      <a:alpha val="43137"/>
                    </a:srgbClr>
                  </a:outerShdw>
                </a:effectLst>
                <a:latin typeface="+mn-lt"/>
              </a:rPr>
              <a:t> qui suivent sont à savoir par cœur</a:t>
            </a:r>
            <a:r>
              <a:rPr lang="fr-FR" sz="2400" i="1" dirty="0" smtClean="0">
                <a:latin typeface="+mn-lt"/>
              </a:rPr>
              <a:t>. </a:t>
            </a:r>
          </a:p>
          <a:p>
            <a:pPr algn="l"/>
            <a:endParaRPr lang="fr-FR" sz="2400" i="1" dirty="0">
              <a:latin typeface="+mn-lt"/>
            </a:endParaRPr>
          </a:p>
          <a:p>
            <a:pPr algn="l"/>
            <a:endParaRPr lang="fr-FR" sz="2400" i="1" dirty="0" smtClean="0">
              <a:latin typeface="+mn-lt"/>
            </a:endParaRPr>
          </a:p>
          <a:p>
            <a:pPr algn="l"/>
            <a:endParaRPr lang="fr-FR" sz="2400" i="1" dirty="0">
              <a:latin typeface="+mn-lt"/>
            </a:endParaRPr>
          </a:p>
          <a:p>
            <a:pPr algn="l"/>
            <a:endParaRPr lang="fr-FR" sz="2400" i="1" dirty="0" smtClean="0">
              <a:latin typeface="+mn-lt"/>
            </a:endParaRPr>
          </a:p>
          <a:p>
            <a:pPr algn="l"/>
            <a:r>
              <a:rPr lang="fr-FR" sz="2400" i="1" dirty="0" smtClean="0">
                <a:latin typeface="+mn-lt"/>
              </a:rPr>
              <a:t>	Les exemples suivants sont donnés sous la chaîne de compilation GCC (GNU Compilation Collection, </a:t>
            </a:r>
            <a:r>
              <a:rPr lang="fr-FR" sz="2400" b="1" i="1" dirty="0">
                <a:effectLst>
                  <a:outerShdw blurRad="38100" dist="38100" dir="2700000" algn="tl">
                    <a:srgbClr val="000000">
                      <a:alpha val="43137"/>
                    </a:srgbClr>
                  </a:outerShdw>
                </a:effectLst>
                <a:hlinkClick r:id="rId3"/>
              </a:rPr>
              <a:t>http://gcc.gnu.org</a:t>
            </a:r>
            <a:r>
              <a:rPr lang="fr-FR" sz="2400" b="1" i="1" dirty="0" smtClean="0">
                <a:effectLst>
                  <a:outerShdw blurRad="38100" dist="38100" dir="2700000" algn="tl">
                    <a:srgbClr val="000000">
                      <a:alpha val="43137"/>
                    </a:srgbClr>
                  </a:outerShdw>
                </a:effectLst>
                <a:hlinkClick r:id="rId3"/>
              </a:rPr>
              <a:t>/</a:t>
            </a:r>
            <a:r>
              <a:rPr lang="fr-FR" sz="2400" i="1" dirty="0" smtClean="0">
                <a:latin typeface="+mn-lt"/>
              </a:rPr>
              <a:t>). L’architecture est la même que toute autre </a:t>
            </a:r>
            <a:r>
              <a:rPr lang="fr-FR" sz="2400" i="1" dirty="0" err="1" smtClean="0">
                <a:latin typeface="+mn-lt"/>
              </a:rPr>
              <a:t>toolChain</a:t>
            </a:r>
            <a:r>
              <a:rPr lang="fr-FR" sz="2400" i="1" dirty="0" smtClean="0">
                <a:latin typeface="+mn-lt"/>
              </a:rPr>
              <a:t> C, cependant les formats et extensions des fichiers intermédiaires ne sont pas standardisées et peuvent changer d’une chaîne à une autre ou d’une plateforme matérielle à une autre.</a:t>
            </a:r>
          </a:p>
          <a:p>
            <a:pPr algn="l"/>
            <a:endParaRPr lang="fr-FR" sz="2400" b="1" i="1" dirty="0">
              <a:effectLst>
                <a:outerShdw blurRad="38100" dist="38100" dir="2700000" algn="tl">
                  <a:srgbClr val="000000">
                    <a:alpha val="43137"/>
                  </a:srgbClr>
                </a:outerShdw>
              </a:effectLst>
              <a:latin typeface="+mn-lt"/>
              <a:sym typeface="Wingdings"/>
            </a:endParaRPr>
          </a:p>
          <a:p>
            <a:pPr algn="l"/>
            <a:endParaRPr lang="fr-FR" sz="2400" b="1" i="1" dirty="0" smtClean="0">
              <a:effectLst>
                <a:outerShdw blurRad="38100" dist="38100" dir="2700000" algn="tl">
                  <a:srgbClr val="000000">
                    <a:alpha val="43137"/>
                  </a:srgbClr>
                </a:outerShdw>
              </a:effectLst>
              <a:latin typeface="+mn-lt"/>
              <a:sym typeface="Wingdings"/>
            </a:endParaRPr>
          </a:p>
          <a:p>
            <a:pPr algn="l"/>
            <a:r>
              <a:rPr lang="fr-FR" sz="2000" i="1" dirty="0" smtClean="0">
                <a:latin typeface="+mn-lt"/>
                <a:sym typeface="Wingdings"/>
              </a:rPr>
              <a:t>	</a:t>
            </a:r>
            <a:endParaRPr lang="fr-FR" sz="2000" i="1" dirty="0">
              <a:latin typeface="+mn-lt"/>
            </a:endParaRPr>
          </a:p>
        </p:txBody>
      </p: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6</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4975" y="2641960"/>
            <a:ext cx="909586" cy="1079927"/>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
        <p:nvSpPr>
          <p:cNvPr id="12"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9571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500"/>
                                        <p:tgtEl>
                                          <p:spTgt spid="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583208" y="3717032"/>
            <a:ext cx="8064896" cy="187259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400" b="1" i="1" dirty="0" smtClean="0">
                <a:effectLst>
                  <a:outerShdw blurRad="38100" dist="38100" dir="2700000" algn="tl">
                    <a:srgbClr val="000000">
                      <a:alpha val="43137"/>
                    </a:srgbClr>
                  </a:outerShdw>
                </a:effectLst>
                <a:latin typeface="+mn-lt"/>
              </a:rPr>
              <a:t>Cet enseignement s’appuie sur les compétences enseignées dans les enseignements ‘’Outils de Développement Logiciel’’ </a:t>
            </a:r>
          </a:p>
          <a:p>
            <a:r>
              <a:rPr lang="fr-FR" sz="2400" b="1" i="1" dirty="0" smtClean="0">
                <a:effectLst>
                  <a:outerShdw blurRad="38100" dist="38100" dir="2700000" algn="tl">
                    <a:srgbClr val="000000">
                      <a:alpha val="43137"/>
                    </a:srgbClr>
                  </a:outerShdw>
                </a:effectLst>
                <a:latin typeface="+mn-lt"/>
              </a:rPr>
              <a:t>et ‘’Programmation et langage C’’.</a:t>
            </a:r>
            <a:endParaRPr lang="fr-FR" sz="2000" b="1" i="1" dirty="0">
              <a:effectLst>
                <a:outerShdw blurRad="38100" dist="38100" dir="2700000" algn="tl">
                  <a:srgbClr val="000000">
                    <a:alpha val="43137"/>
                  </a:srgbClr>
                </a:outerShdw>
              </a:effectLst>
              <a:latin typeface="+mn-lt"/>
            </a:endParaRPr>
          </a:p>
        </p:txBody>
      </p: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7</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672" y="2627254"/>
            <a:ext cx="896810" cy="8968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773" y="2480284"/>
            <a:ext cx="936104" cy="936104"/>
          </a:xfrm>
          <a:prstGeom prst="rect">
            <a:avLst/>
          </a:prstGeom>
        </p:spPr>
      </p:pic>
      <p:sp>
        <p:nvSpPr>
          <p:cNvPr id="11"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2401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8</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ounded Rectangle 10"/>
          <p:cNvSpPr/>
          <p:nvPr/>
        </p:nvSpPr>
        <p:spPr>
          <a:xfrm>
            <a:off x="841961" y="2276872"/>
            <a:ext cx="4394745" cy="3710349"/>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ounded Rectangle 13"/>
          <p:cNvSpPr/>
          <p:nvPr/>
        </p:nvSpPr>
        <p:spPr>
          <a:xfrm>
            <a:off x="1002778" y="5424801"/>
            <a:ext cx="4073107" cy="401414"/>
          </a:xfrm>
          <a:prstGeom prst="roundRect">
            <a:avLst>
              <a:gd name="adj" fmla="val 11586"/>
            </a:avLst>
          </a:prstGeom>
          <a:solidFill>
            <a:srgbClr val="DCE6F2">
              <a:alpha val="10980"/>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Straight Arrow Connector 14"/>
          <p:cNvCxnSpPr/>
          <p:nvPr/>
        </p:nvCxnSpPr>
        <p:spPr>
          <a:xfrm flipH="1">
            <a:off x="1922986" y="484340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002777" y="281911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002778" y="281911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20" name="Rounded Rectangle 19"/>
          <p:cNvSpPr/>
          <p:nvPr/>
        </p:nvSpPr>
        <p:spPr>
          <a:xfrm>
            <a:off x="1002778" y="338656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Straight Arrow Connector 20"/>
          <p:cNvCxnSpPr>
            <a:stCxn id="46" idx="2"/>
            <a:endCxn id="18" idx="0"/>
          </p:cNvCxnSpPr>
          <p:nvPr/>
        </p:nvCxnSpPr>
        <p:spPr>
          <a:xfrm>
            <a:off x="1955663" y="2156545"/>
            <a:ext cx="8235"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63898" y="319583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0729"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0503"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02778" y="446668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61"/>
          <p:cNvSpPr txBox="1"/>
          <p:nvPr/>
        </p:nvSpPr>
        <p:spPr>
          <a:xfrm>
            <a:off x="1002779" y="446668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37" name="Straight Arrow Connector 36"/>
          <p:cNvCxnSpPr/>
          <p:nvPr/>
        </p:nvCxnSpPr>
        <p:spPr>
          <a:xfrm>
            <a:off x="1930823" y="427595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1139531" y="386591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ounded Rectangle 40"/>
          <p:cNvSpPr/>
          <p:nvPr/>
        </p:nvSpPr>
        <p:spPr>
          <a:xfrm>
            <a:off x="1139532" y="344659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61"/>
          <p:cNvSpPr txBox="1"/>
          <p:nvPr/>
        </p:nvSpPr>
        <p:spPr>
          <a:xfrm>
            <a:off x="1139530" y="344659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1349" y="6401000"/>
            <a:ext cx="473422" cy="473422"/>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5595" y="1676409"/>
            <a:ext cx="480136" cy="480136"/>
          </a:xfrm>
          <a:prstGeom prst="rect">
            <a:avLst/>
          </a:prstGeom>
        </p:spPr>
      </p:pic>
      <p:sp>
        <p:nvSpPr>
          <p:cNvPr id="47" name="ZoneTexte 61"/>
          <p:cNvSpPr txBox="1"/>
          <p:nvPr/>
        </p:nvSpPr>
        <p:spPr>
          <a:xfrm>
            <a:off x="1547268" y="137846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main.c</a:t>
            </a:r>
            <a:endParaRPr lang="fr-FR" sz="1400" i="1" dirty="0" smtClean="0">
              <a:solidFill>
                <a:schemeClr val="accent1">
                  <a:lumMod val="75000"/>
                </a:schemeClr>
              </a:solidFill>
            </a:endParaRP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435" y="2208360"/>
            <a:ext cx="480136" cy="480136"/>
          </a:xfrm>
          <a:prstGeom prst="rect">
            <a:avLst/>
          </a:prstGeom>
        </p:spPr>
      </p:pic>
      <p:sp>
        <p:nvSpPr>
          <p:cNvPr id="50" name="ZoneTexte 61"/>
          <p:cNvSpPr txBox="1"/>
          <p:nvPr/>
        </p:nvSpPr>
        <p:spPr>
          <a:xfrm>
            <a:off x="215859" y="18931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hello.h</a:t>
            </a:r>
            <a:endParaRPr lang="fr-FR" sz="1400" i="1" dirty="0" smtClean="0">
              <a:solidFill>
                <a:schemeClr val="accent1">
                  <a:lumMod val="75000"/>
                </a:schemeClr>
              </a:solidFill>
            </a:endParaRPr>
          </a:p>
        </p:txBody>
      </p:sp>
      <p:sp>
        <p:nvSpPr>
          <p:cNvPr id="51" name="ZoneTexte 61"/>
          <p:cNvSpPr txBox="1"/>
          <p:nvPr/>
        </p:nvSpPr>
        <p:spPr>
          <a:xfrm>
            <a:off x="2007372" y="313361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main.i</a:t>
            </a:r>
            <a:endParaRPr lang="fr-FR" sz="1400" i="1" dirty="0" smtClean="0">
              <a:solidFill>
                <a:schemeClr val="accent1">
                  <a:lumMod val="75000"/>
                </a:schemeClr>
              </a:solidFill>
            </a:endParaRPr>
          </a:p>
        </p:txBody>
      </p:sp>
      <p:sp>
        <p:nvSpPr>
          <p:cNvPr id="52" name="ZoneTexte 61"/>
          <p:cNvSpPr txBox="1"/>
          <p:nvPr/>
        </p:nvSpPr>
        <p:spPr>
          <a:xfrm>
            <a:off x="2007372" y="420005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main.s</a:t>
            </a:r>
            <a:endParaRPr lang="fr-FR" sz="1400" i="1" dirty="0" smtClean="0">
              <a:solidFill>
                <a:schemeClr val="accent1">
                  <a:lumMod val="75000"/>
                </a:schemeClr>
              </a:solidFill>
            </a:endParaRPr>
          </a:p>
        </p:txBody>
      </p:sp>
      <p:sp>
        <p:nvSpPr>
          <p:cNvPr id="53" name="ZoneTexte 61"/>
          <p:cNvSpPr txBox="1"/>
          <p:nvPr/>
        </p:nvSpPr>
        <p:spPr>
          <a:xfrm>
            <a:off x="2007372" y="506272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main.o</a:t>
            </a:r>
            <a:endParaRPr lang="fr-FR" sz="1400" i="1" dirty="0" smtClean="0">
              <a:solidFill>
                <a:schemeClr val="accent1">
                  <a:lumMod val="75000"/>
                </a:schemeClr>
              </a:solidFill>
            </a:endParaRPr>
          </a:p>
        </p:txBody>
      </p:sp>
      <p:sp>
        <p:nvSpPr>
          <p:cNvPr id="54" name="ZoneTexte 61"/>
          <p:cNvSpPr txBox="1"/>
          <p:nvPr/>
        </p:nvSpPr>
        <p:spPr>
          <a:xfrm>
            <a:off x="1002779" y="5449496"/>
            <a:ext cx="407310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Linker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55" name="Straight Arrow Connector 54"/>
          <p:cNvCxnSpPr>
            <a:endCxn id="14" idx="1"/>
          </p:cNvCxnSpPr>
          <p:nvPr/>
        </p:nvCxnSpPr>
        <p:spPr>
          <a:xfrm>
            <a:off x="424455" y="5623881"/>
            <a:ext cx="578323" cy="162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61"/>
          <p:cNvSpPr txBox="1"/>
          <p:nvPr/>
        </p:nvSpPr>
        <p:spPr>
          <a:xfrm>
            <a:off x="-103100" y="4575677"/>
            <a:ext cx="104824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staticLib.a</a:t>
            </a:r>
            <a:endParaRPr lang="fr-FR" sz="1400" i="1" dirty="0" smtClean="0">
              <a:solidFill>
                <a:schemeClr val="accent1">
                  <a:lumMod val="75000"/>
                </a:schemeClr>
              </a:solidFill>
            </a:endParaRPr>
          </a:p>
        </p:txBody>
      </p:sp>
      <p:cxnSp>
        <p:nvCxnSpPr>
          <p:cNvPr id="59" name="Straight Connector 58"/>
          <p:cNvCxnSpPr/>
          <p:nvPr/>
        </p:nvCxnSpPr>
        <p:spPr>
          <a:xfrm>
            <a:off x="424455" y="5358009"/>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024788" y="5826215"/>
            <a:ext cx="0" cy="3220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ZoneTexte 61"/>
          <p:cNvSpPr txBox="1"/>
          <p:nvPr/>
        </p:nvSpPr>
        <p:spPr>
          <a:xfrm>
            <a:off x="2007372" y="6085836"/>
            <a:ext cx="269179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project.out</a:t>
            </a:r>
            <a:r>
              <a:rPr lang="fr-FR" sz="1400" i="1" dirty="0" smtClean="0">
                <a:solidFill>
                  <a:schemeClr val="accent1">
                    <a:lumMod val="75000"/>
                  </a:schemeClr>
                </a:solidFill>
              </a:rPr>
              <a:t> (ou autre extension)</a:t>
            </a: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859" y="4884587"/>
            <a:ext cx="473422" cy="473422"/>
          </a:xfrm>
          <a:prstGeom prst="rect">
            <a:avLst/>
          </a:prstGeom>
        </p:spPr>
      </p:pic>
      <p:sp>
        <p:nvSpPr>
          <p:cNvPr id="87" name="Rounded Rectangle 86"/>
          <p:cNvSpPr/>
          <p:nvPr/>
        </p:nvSpPr>
        <p:spPr>
          <a:xfrm>
            <a:off x="3153645" y="280782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61"/>
          <p:cNvSpPr txBox="1"/>
          <p:nvPr/>
        </p:nvSpPr>
        <p:spPr>
          <a:xfrm>
            <a:off x="3153646" y="280782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89" name="Rounded Rectangle 88"/>
          <p:cNvSpPr/>
          <p:nvPr/>
        </p:nvSpPr>
        <p:spPr>
          <a:xfrm>
            <a:off x="3153646" y="337527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Straight Arrow Connector 89"/>
          <p:cNvCxnSpPr>
            <a:stCxn id="100" idx="2"/>
          </p:cNvCxnSpPr>
          <p:nvPr/>
        </p:nvCxnSpPr>
        <p:spPr>
          <a:xfrm>
            <a:off x="4106531" y="2145255"/>
            <a:ext cx="0"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114766" y="318454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3153646" y="445539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ZoneTexte 61"/>
          <p:cNvSpPr txBox="1"/>
          <p:nvPr/>
        </p:nvSpPr>
        <p:spPr>
          <a:xfrm>
            <a:off x="3153647" y="445539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4" name="Straight Arrow Connector 93"/>
          <p:cNvCxnSpPr/>
          <p:nvPr/>
        </p:nvCxnSpPr>
        <p:spPr>
          <a:xfrm>
            <a:off x="4081691" y="426466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290399" y="385462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ounded Rectangle 96"/>
          <p:cNvSpPr/>
          <p:nvPr/>
        </p:nvSpPr>
        <p:spPr>
          <a:xfrm>
            <a:off x="3290400" y="343530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61"/>
          <p:cNvSpPr txBox="1"/>
          <p:nvPr/>
        </p:nvSpPr>
        <p:spPr>
          <a:xfrm>
            <a:off x="3290398" y="343530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99" name="ZoneTexte 61"/>
          <p:cNvSpPr txBox="1"/>
          <p:nvPr/>
        </p:nvSpPr>
        <p:spPr>
          <a:xfrm rot="16200000">
            <a:off x="4361145" y="3631607"/>
            <a:ext cx="105276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Compiler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63" y="1665119"/>
            <a:ext cx="480136" cy="480136"/>
          </a:xfrm>
          <a:prstGeom prst="rect">
            <a:avLst/>
          </a:prstGeom>
        </p:spPr>
      </p:pic>
      <p:sp>
        <p:nvSpPr>
          <p:cNvPr id="101" name="ZoneTexte 61"/>
          <p:cNvSpPr txBox="1"/>
          <p:nvPr/>
        </p:nvSpPr>
        <p:spPr>
          <a:xfrm>
            <a:off x="3698136" y="136717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hello.c</a:t>
            </a:r>
            <a:endParaRPr lang="fr-FR" sz="1400" i="1" dirty="0" smtClean="0">
              <a:solidFill>
                <a:schemeClr val="accent1">
                  <a:lumMod val="75000"/>
                </a:schemeClr>
              </a:solidFill>
            </a:endParaRPr>
          </a:p>
        </p:txBody>
      </p:sp>
      <p:sp>
        <p:nvSpPr>
          <p:cNvPr id="102" name="ZoneTexte 61"/>
          <p:cNvSpPr txBox="1"/>
          <p:nvPr/>
        </p:nvSpPr>
        <p:spPr>
          <a:xfrm>
            <a:off x="4158240" y="312232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hello.i</a:t>
            </a:r>
            <a:endParaRPr lang="fr-FR" sz="1400" i="1" dirty="0" smtClean="0">
              <a:solidFill>
                <a:schemeClr val="accent1">
                  <a:lumMod val="75000"/>
                </a:schemeClr>
              </a:solidFill>
            </a:endParaRPr>
          </a:p>
        </p:txBody>
      </p:sp>
      <p:sp>
        <p:nvSpPr>
          <p:cNvPr id="103" name="ZoneTexte 61"/>
          <p:cNvSpPr txBox="1"/>
          <p:nvPr/>
        </p:nvSpPr>
        <p:spPr>
          <a:xfrm>
            <a:off x="4158240" y="418876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hello.s</a:t>
            </a:r>
            <a:endParaRPr lang="fr-FR" sz="1400" i="1" dirty="0" smtClean="0">
              <a:solidFill>
                <a:schemeClr val="accent1">
                  <a:lumMod val="75000"/>
                </a:schemeClr>
              </a:solidFill>
            </a:endParaRPr>
          </a:p>
        </p:txBody>
      </p:sp>
      <p:sp>
        <p:nvSpPr>
          <p:cNvPr id="104" name="ZoneTexte 61"/>
          <p:cNvSpPr txBox="1"/>
          <p:nvPr/>
        </p:nvSpPr>
        <p:spPr>
          <a:xfrm>
            <a:off x="4158240" y="505143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hello.o</a:t>
            </a:r>
            <a:endParaRPr lang="fr-FR" sz="1400" i="1" dirty="0" smtClean="0">
              <a:solidFill>
                <a:schemeClr val="accent1">
                  <a:lumMod val="75000"/>
                </a:schemeClr>
              </a:solidFill>
            </a:endParaRPr>
          </a:p>
        </p:txBody>
      </p:sp>
      <p:cxnSp>
        <p:nvCxnSpPr>
          <p:cNvPr id="105" name="Straight Arrow Connector 104"/>
          <p:cNvCxnSpPr/>
          <p:nvPr/>
        </p:nvCxnSpPr>
        <p:spPr>
          <a:xfrm flipH="1">
            <a:off x="4081691" y="483211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9" idx="3"/>
          </p:cNvCxnSpPr>
          <p:nvPr/>
        </p:nvCxnSpPr>
        <p:spPr>
          <a:xfrm flipV="1">
            <a:off x="2925018" y="2992967"/>
            <a:ext cx="200835" cy="1450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7" name="ZoneTexte 61"/>
          <p:cNvSpPr txBox="1"/>
          <p:nvPr/>
        </p:nvSpPr>
        <p:spPr>
          <a:xfrm>
            <a:off x="1139531" y="3865916"/>
            <a:ext cx="1375416"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18" name="ZoneTexte 61"/>
          <p:cNvSpPr txBox="1"/>
          <p:nvPr/>
        </p:nvSpPr>
        <p:spPr>
          <a:xfrm>
            <a:off x="3290588" y="3848228"/>
            <a:ext cx="1375413"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24" name="ZoneTexte 61"/>
          <p:cNvSpPr txBox="1"/>
          <p:nvPr/>
        </p:nvSpPr>
        <p:spPr>
          <a:xfrm>
            <a:off x="838083" y="2260068"/>
            <a:ext cx="64824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gcc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5" name="Title 3"/>
          <p:cNvSpPr txBox="1">
            <a:spLocks/>
          </p:cNvSpPr>
          <p:nvPr/>
        </p:nvSpPr>
        <p:spPr>
          <a:xfrm>
            <a:off x="4522883" y="427784"/>
            <a:ext cx="4621118" cy="6209927"/>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smtClean="0">
                <a:effectLst>
                  <a:outerShdw blurRad="38100" dist="38100" dir="2700000" algn="tl">
                    <a:srgbClr val="000000">
                      <a:alpha val="43137"/>
                    </a:srgbClr>
                  </a:outerShdw>
                </a:effectLst>
                <a:latin typeface="+mn-lt"/>
              </a:rPr>
              <a:t>Processus de compilation :  </a:t>
            </a:r>
            <a:r>
              <a:rPr lang="fr-FR" sz="2000" i="1" dirty="0" smtClean="0">
                <a:latin typeface="+mn-lt"/>
              </a:rPr>
              <a:t>Réalisation respective des traitement suivants : Analyse lexicale, </a:t>
            </a:r>
            <a:r>
              <a:rPr lang="fr-FR" sz="2000" i="1" dirty="0" err="1" smtClean="0">
                <a:latin typeface="+mn-lt"/>
              </a:rPr>
              <a:t>pré-traitement</a:t>
            </a:r>
            <a:r>
              <a:rPr lang="fr-FR" sz="2000" i="1" dirty="0" smtClean="0">
                <a:latin typeface="+mn-lt"/>
              </a:rPr>
              <a:t>, analyse syntaxique, analyse sémantique, génération de code, ‘’optimisation’’, édition des liens</a:t>
            </a:r>
          </a:p>
          <a:p>
            <a:pPr marL="342900" indent="-342900" algn="l">
              <a:buFont typeface="Arial" pitchFamily="34" charset="0"/>
              <a:buChar char="•"/>
            </a:pPr>
            <a:endParaRPr lang="fr-FR" sz="2000" b="1" i="1" dirty="0" smtClean="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latin typeface="+mn-lt"/>
              </a:rPr>
              <a:t>Analyse Lexicale : </a:t>
            </a:r>
            <a:r>
              <a:rPr lang="fr-FR" sz="2000" i="1" dirty="0">
                <a:latin typeface="+mn-lt"/>
              </a:rPr>
              <a:t>E</a:t>
            </a:r>
            <a:r>
              <a:rPr lang="fr-FR" sz="2000" i="1" dirty="0" smtClean="0">
                <a:latin typeface="+mn-lt"/>
              </a:rPr>
              <a:t>limination commentaires, espaces, détection des mots clés, opérateurs (!=, &lt;= …), chaînes de caractères, constantes numériques</a:t>
            </a:r>
            <a:endParaRPr lang="fr-FR" sz="2000" b="1" i="1" dirty="0" smtClean="0">
              <a:latin typeface="+mn-lt"/>
            </a:endParaRPr>
          </a:p>
          <a:p>
            <a:pPr marL="342900" indent="-342900" algn="l">
              <a:buFont typeface="Arial" pitchFamily="34" charset="0"/>
              <a:buChar char="•"/>
            </a:pPr>
            <a:endParaRPr lang="fr-FR" sz="2000" b="1" i="1" dirty="0">
              <a:effectLst>
                <a:outerShdw blurRad="38100" dist="38100" dir="2700000" algn="tl">
                  <a:srgbClr val="000000">
                    <a:alpha val="43137"/>
                  </a:srgbClr>
                </a:outerShdw>
              </a:effectLst>
              <a:latin typeface="+mn-lt"/>
            </a:endParaRPr>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latin typeface="+mn-lt"/>
              </a:rPr>
              <a:t>Préprocesseur : </a:t>
            </a:r>
            <a:r>
              <a:rPr lang="fr-FR" sz="2000" i="1" dirty="0" smtClean="0">
                <a:latin typeface="+mn-lt"/>
              </a:rPr>
              <a:t>Etapes d’inclusion de code, de substitution de chaînes de caractères et de compilation  conditionnelle. Directives de pré-compilation ‘’#’’ et opérateurs ‘’#</a:t>
            </a:r>
            <a:r>
              <a:rPr lang="fr-FR" sz="2000" i="1" dirty="0" err="1" smtClean="0">
                <a:latin typeface="+mn-lt"/>
              </a:rPr>
              <a:t>pragma</a:t>
            </a:r>
            <a:r>
              <a:rPr lang="fr-FR" sz="2000" i="1" dirty="0" smtClean="0">
                <a:latin typeface="+mn-lt"/>
              </a:rPr>
              <a:t>’’ depuis la norme C99</a:t>
            </a:r>
          </a:p>
        </p:txBody>
      </p:sp>
      <p:cxnSp>
        <p:nvCxnSpPr>
          <p:cNvPr id="126" name="Straight Arrow Connector 125"/>
          <p:cNvCxnSpPr/>
          <p:nvPr/>
        </p:nvCxnSpPr>
        <p:spPr>
          <a:xfrm>
            <a:off x="560955"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0729"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89031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5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2" end="2"/>
                                            </p:txEl>
                                          </p:spTgt>
                                        </p:tgtEl>
                                        <p:attrNameLst>
                                          <p:attrName>style.visibility</p:attrName>
                                        </p:attrNameLst>
                                      </p:cBhvr>
                                      <p:to>
                                        <p:strVal val="visible"/>
                                      </p:to>
                                    </p:set>
                                    <p:animEffect transition="in" filter="fade">
                                      <p:cBhvr>
                                        <p:cTn id="12" dur="500"/>
                                        <p:tgtEl>
                                          <p:spTgt spid="12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fade">
                                      <p:cBhvr>
                                        <p:cTn id="30" dur="500"/>
                                        <p:tgtEl>
                                          <p:spTgt spid="126"/>
                                        </p:tgtEl>
                                      </p:cBhvr>
                                    </p:animEffect>
                                  </p:childTnLst>
                                </p:cTn>
                              </p:par>
                              <p:par>
                                <p:cTn id="31" presetID="10" presetClass="entr" presetSubtype="0" fill="hold"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fade">
                                      <p:cBhvr>
                                        <p:cTn id="33" dur="500"/>
                                        <p:tgtEl>
                                          <p:spTgt spid="127"/>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fade">
                                      <p:cBhvr>
                                        <p:cTn id="57" dur="500"/>
                                        <p:tgtEl>
                                          <p:spTgt spid="1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5">
                                            <p:txEl>
                                              <p:pRg st="4" end="4"/>
                                            </p:txEl>
                                          </p:spTgt>
                                        </p:tgtEl>
                                        <p:attrNameLst>
                                          <p:attrName>style.visibility</p:attrName>
                                        </p:attrNameLst>
                                      </p:cBhvr>
                                      <p:to>
                                        <p:strVal val="visible"/>
                                      </p:to>
                                    </p:set>
                                    <p:animEffect transition="in" filter="fade">
                                      <p:cBhvr>
                                        <p:cTn id="77" dur="500"/>
                                        <p:tgtEl>
                                          <p:spTgt spid="12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fade">
                                      <p:cBhvr>
                                        <p:cTn id="82" dur="500"/>
                                        <p:tgtEl>
                                          <p:spTgt spid="8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8"/>
                                        </p:tgtEl>
                                        <p:attrNameLst>
                                          <p:attrName>style.visibility</p:attrName>
                                        </p:attrNameLst>
                                      </p:cBhvr>
                                      <p:to>
                                        <p:strVal val="visible"/>
                                      </p:to>
                                    </p:set>
                                    <p:animEffect transition="in" filter="fade">
                                      <p:cBhvr>
                                        <p:cTn id="85" dur="500"/>
                                        <p:tgtEl>
                                          <p:spTgt spid="8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fade">
                                      <p:cBhvr>
                                        <p:cTn id="88" dur="500"/>
                                        <p:tgtEl>
                                          <p:spTgt spid="89"/>
                                        </p:tgtEl>
                                      </p:cBhvr>
                                    </p:animEffect>
                                  </p:childTnLst>
                                </p:cTn>
                              </p:par>
                              <p:par>
                                <p:cTn id="89" presetID="10" presetClass="entr" presetSubtype="0" fill="hold" nodeType="with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par>
                                <p:cTn id="92" presetID="10" presetClass="entr" presetSubtype="0" fill="hold" nodeType="with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500"/>
                                        <p:tgtEl>
                                          <p:spTgt spid="9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2"/>
                                        </p:tgtEl>
                                        <p:attrNameLst>
                                          <p:attrName>style.visibility</p:attrName>
                                        </p:attrNameLst>
                                      </p:cBhvr>
                                      <p:to>
                                        <p:strVal val="visible"/>
                                      </p:to>
                                    </p:set>
                                    <p:animEffect transition="in" filter="fade">
                                      <p:cBhvr>
                                        <p:cTn id="97" dur="500"/>
                                        <p:tgtEl>
                                          <p:spTgt spid="9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fade">
                                      <p:cBhvr>
                                        <p:cTn id="100" dur="500"/>
                                        <p:tgtEl>
                                          <p:spTgt spid="93"/>
                                        </p:tgtEl>
                                      </p:cBhvr>
                                    </p:animEffect>
                                  </p:childTnLst>
                                </p:cTn>
                              </p:par>
                              <p:par>
                                <p:cTn id="101" presetID="10" presetClass="entr" presetSubtype="0" fill="hold" nodeType="withEffect">
                                  <p:stCondLst>
                                    <p:cond delay="0"/>
                                  </p:stCondLst>
                                  <p:childTnLst>
                                    <p:set>
                                      <p:cBhvr>
                                        <p:cTn id="102" dur="1" fill="hold">
                                          <p:stCondLst>
                                            <p:cond delay="0"/>
                                          </p:stCondLst>
                                        </p:cTn>
                                        <p:tgtEl>
                                          <p:spTgt spid="94"/>
                                        </p:tgtEl>
                                        <p:attrNameLst>
                                          <p:attrName>style.visibility</p:attrName>
                                        </p:attrNameLst>
                                      </p:cBhvr>
                                      <p:to>
                                        <p:strVal val="visible"/>
                                      </p:to>
                                    </p:set>
                                    <p:animEffect transition="in" filter="fade">
                                      <p:cBhvr>
                                        <p:cTn id="103" dur="500"/>
                                        <p:tgtEl>
                                          <p:spTgt spid="9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5"/>
                                        </p:tgtEl>
                                        <p:attrNameLst>
                                          <p:attrName>style.visibility</p:attrName>
                                        </p:attrNameLst>
                                      </p:cBhvr>
                                      <p:to>
                                        <p:strVal val="visible"/>
                                      </p:to>
                                    </p:set>
                                    <p:animEffect transition="in" filter="fade">
                                      <p:cBhvr>
                                        <p:cTn id="106" dur="500"/>
                                        <p:tgtEl>
                                          <p:spTgt spid="9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500"/>
                                        <p:tgtEl>
                                          <p:spTgt spid="9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8"/>
                                        </p:tgtEl>
                                        <p:attrNameLst>
                                          <p:attrName>style.visibility</p:attrName>
                                        </p:attrNameLst>
                                      </p:cBhvr>
                                      <p:to>
                                        <p:strVal val="visible"/>
                                      </p:to>
                                    </p:set>
                                    <p:animEffect transition="in" filter="fade">
                                      <p:cBhvr>
                                        <p:cTn id="112" dur="500"/>
                                        <p:tgtEl>
                                          <p:spTgt spid="9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9"/>
                                        </p:tgtEl>
                                        <p:attrNameLst>
                                          <p:attrName>style.visibility</p:attrName>
                                        </p:attrNameLst>
                                      </p:cBhvr>
                                      <p:to>
                                        <p:strVal val="visible"/>
                                      </p:to>
                                    </p:set>
                                    <p:animEffect transition="in" filter="fade">
                                      <p:cBhvr>
                                        <p:cTn id="115" dur="500"/>
                                        <p:tgtEl>
                                          <p:spTgt spid="9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02"/>
                                        </p:tgtEl>
                                        <p:attrNameLst>
                                          <p:attrName>style.visibility</p:attrName>
                                        </p:attrNameLst>
                                      </p:cBhvr>
                                      <p:to>
                                        <p:strVal val="visible"/>
                                      </p:to>
                                    </p:set>
                                    <p:animEffect transition="in" filter="fade">
                                      <p:cBhvr>
                                        <p:cTn id="118" dur="500"/>
                                        <p:tgtEl>
                                          <p:spTgt spid="10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03"/>
                                        </p:tgtEl>
                                        <p:attrNameLst>
                                          <p:attrName>style.visibility</p:attrName>
                                        </p:attrNameLst>
                                      </p:cBhvr>
                                      <p:to>
                                        <p:strVal val="visible"/>
                                      </p:to>
                                    </p:set>
                                    <p:animEffect transition="in" filter="fade">
                                      <p:cBhvr>
                                        <p:cTn id="121" dur="500"/>
                                        <p:tgtEl>
                                          <p:spTgt spid="10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04"/>
                                        </p:tgtEl>
                                        <p:attrNameLst>
                                          <p:attrName>style.visibility</p:attrName>
                                        </p:attrNameLst>
                                      </p:cBhvr>
                                      <p:to>
                                        <p:strVal val="visible"/>
                                      </p:to>
                                    </p:set>
                                    <p:animEffect transition="in" filter="fade">
                                      <p:cBhvr>
                                        <p:cTn id="124" dur="500"/>
                                        <p:tgtEl>
                                          <p:spTgt spid="104"/>
                                        </p:tgtEl>
                                      </p:cBhvr>
                                    </p:animEffect>
                                  </p:childTnLst>
                                </p:cTn>
                              </p:par>
                              <p:par>
                                <p:cTn id="125" presetID="10" presetClass="entr" presetSubtype="0" fill="hold" nodeType="withEffect">
                                  <p:stCondLst>
                                    <p:cond delay="0"/>
                                  </p:stCondLst>
                                  <p:childTnLst>
                                    <p:set>
                                      <p:cBhvr>
                                        <p:cTn id="126" dur="1" fill="hold">
                                          <p:stCondLst>
                                            <p:cond delay="0"/>
                                          </p:stCondLst>
                                        </p:cTn>
                                        <p:tgtEl>
                                          <p:spTgt spid="105"/>
                                        </p:tgtEl>
                                        <p:attrNameLst>
                                          <p:attrName>style.visibility</p:attrName>
                                        </p:attrNameLst>
                                      </p:cBhvr>
                                      <p:to>
                                        <p:strVal val="visible"/>
                                      </p:to>
                                    </p:set>
                                    <p:animEffect transition="in" filter="fade">
                                      <p:cBhvr>
                                        <p:cTn id="127" dur="500"/>
                                        <p:tgtEl>
                                          <p:spTgt spid="105"/>
                                        </p:tgtEl>
                                      </p:cBhvr>
                                    </p:animEffect>
                                  </p:childTnLst>
                                </p:cTn>
                              </p:par>
                              <p:par>
                                <p:cTn id="128" presetID="10" presetClass="entr" presetSubtype="0" fill="hold" nodeType="with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fade">
                                      <p:cBhvr>
                                        <p:cTn id="130" dur="500"/>
                                        <p:tgtEl>
                                          <p:spTgt spid="11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18"/>
                                        </p:tgtEl>
                                        <p:attrNameLst>
                                          <p:attrName>style.visibility</p:attrName>
                                        </p:attrNameLst>
                                      </p:cBhvr>
                                      <p:to>
                                        <p:strVal val="visible"/>
                                      </p:to>
                                    </p:set>
                                    <p:animEffect transition="in" filter="fade">
                                      <p:cBhvr>
                                        <p:cTn id="133" dur="500"/>
                                        <p:tgtEl>
                                          <p:spTgt spid="11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4"/>
                                        </p:tgtEl>
                                        <p:attrNameLst>
                                          <p:attrName>style.visibility</p:attrName>
                                        </p:attrNameLst>
                                      </p:cBhvr>
                                      <p:to>
                                        <p:strVal val="visible"/>
                                      </p:to>
                                    </p:set>
                                    <p:animEffect transition="in" filter="fade">
                                      <p:cBhvr>
                                        <p:cTn id="136" dur="500"/>
                                        <p:tgtEl>
                                          <p:spTgt spid="14"/>
                                        </p:tgtEl>
                                      </p:cBhvr>
                                    </p:animEffect>
                                  </p:childTnLst>
                                </p:cTn>
                              </p:par>
                              <p:par>
                                <p:cTn id="137" presetID="10" presetClass="entr" presetSubtype="0" fill="hold" nodeType="withEffect">
                                  <p:stCondLst>
                                    <p:cond delay="0"/>
                                  </p:stCondLst>
                                  <p:childTnLst>
                                    <p:set>
                                      <p:cBhvr>
                                        <p:cTn id="138" dur="1" fill="hold">
                                          <p:stCondLst>
                                            <p:cond delay="0"/>
                                          </p:stCondLst>
                                        </p:cTn>
                                        <p:tgtEl>
                                          <p:spTgt spid="45"/>
                                        </p:tgtEl>
                                        <p:attrNameLst>
                                          <p:attrName>style.visibility</p:attrName>
                                        </p:attrNameLst>
                                      </p:cBhvr>
                                      <p:to>
                                        <p:strVal val="visible"/>
                                      </p:to>
                                    </p:set>
                                    <p:animEffect transition="in" filter="fade">
                                      <p:cBhvr>
                                        <p:cTn id="139" dur="500"/>
                                        <p:tgtEl>
                                          <p:spTgt spid="4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500"/>
                                        <p:tgtEl>
                                          <p:spTgt spid="54"/>
                                        </p:tgtEl>
                                      </p:cBhvr>
                                    </p:animEffect>
                                  </p:childTnLst>
                                </p:cTn>
                              </p:par>
                              <p:par>
                                <p:cTn id="143" presetID="10" presetClass="entr" presetSubtype="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fade">
                                      <p:cBhvr>
                                        <p:cTn id="145" dur="500"/>
                                        <p:tgtEl>
                                          <p:spTgt spid="55"/>
                                        </p:tgtEl>
                                      </p:cBhvr>
                                    </p:animEffect>
                                  </p:childTnLst>
                                </p:cTn>
                              </p:par>
                              <p:par>
                                <p:cTn id="146" presetID="10" presetClass="entr" presetSubtype="0" fill="hold" nodeType="withEffect">
                                  <p:stCondLst>
                                    <p:cond delay="0"/>
                                  </p:stCondLst>
                                  <p:childTnLst>
                                    <p:set>
                                      <p:cBhvr>
                                        <p:cTn id="147" dur="1" fill="hold">
                                          <p:stCondLst>
                                            <p:cond delay="0"/>
                                          </p:stCondLst>
                                        </p:cTn>
                                        <p:tgtEl>
                                          <p:spTgt spid="59"/>
                                        </p:tgtEl>
                                        <p:attrNameLst>
                                          <p:attrName>style.visibility</p:attrName>
                                        </p:attrNameLst>
                                      </p:cBhvr>
                                      <p:to>
                                        <p:strVal val="visible"/>
                                      </p:to>
                                    </p:set>
                                    <p:animEffect transition="in" filter="fade">
                                      <p:cBhvr>
                                        <p:cTn id="148" dur="500"/>
                                        <p:tgtEl>
                                          <p:spTgt spid="59"/>
                                        </p:tgtEl>
                                      </p:cBhvr>
                                    </p:animEffect>
                                  </p:childTnLst>
                                </p:cTn>
                              </p:par>
                              <p:par>
                                <p:cTn id="149" presetID="10" presetClass="entr" presetSubtype="0" fill="hold" nodeType="withEffect">
                                  <p:stCondLst>
                                    <p:cond delay="0"/>
                                  </p:stCondLst>
                                  <p:childTnLst>
                                    <p:set>
                                      <p:cBhvr>
                                        <p:cTn id="150" dur="1" fill="hold">
                                          <p:stCondLst>
                                            <p:cond delay="0"/>
                                          </p:stCondLst>
                                        </p:cTn>
                                        <p:tgtEl>
                                          <p:spTgt spid="60"/>
                                        </p:tgtEl>
                                        <p:attrNameLst>
                                          <p:attrName>style.visibility</p:attrName>
                                        </p:attrNameLst>
                                      </p:cBhvr>
                                      <p:to>
                                        <p:strVal val="visible"/>
                                      </p:to>
                                    </p:set>
                                    <p:animEffect transition="in" filter="fade">
                                      <p:cBhvr>
                                        <p:cTn id="151" dur="500"/>
                                        <p:tgtEl>
                                          <p:spTgt spid="6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1"/>
                                        </p:tgtEl>
                                        <p:attrNameLst>
                                          <p:attrName>style.visibility</p:attrName>
                                        </p:attrNameLst>
                                      </p:cBhvr>
                                      <p:to>
                                        <p:strVal val="visible"/>
                                      </p:to>
                                    </p:set>
                                    <p:animEffect transition="in" filter="fade">
                                      <p:cBhvr>
                                        <p:cTn id="154" dur="500"/>
                                        <p:tgtEl>
                                          <p:spTgt spid="61"/>
                                        </p:tgtEl>
                                      </p:cBhvr>
                                    </p:animEffect>
                                  </p:childTnLst>
                                </p:cTn>
                              </p:par>
                              <p:par>
                                <p:cTn id="155" presetID="10" presetClass="entr" presetSubtype="0" fill="hold" nodeType="withEffect">
                                  <p:stCondLst>
                                    <p:cond delay="0"/>
                                  </p:stCondLst>
                                  <p:childTnLst>
                                    <p:set>
                                      <p:cBhvr>
                                        <p:cTn id="156" dur="1" fill="hold">
                                          <p:stCondLst>
                                            <p:cond delay="0"/>
                                          </p:stCondLst>
                                        </p:cTn>
                                        <p:tgtEl>
                                          <p:spTgt spid="63"/>
                                        </p:tgtEl>
                                        <p:attrNameLst>
                                          <p:attrName>style.visibility</p:attrName>
                                        </p:attrNameLst>
                                      </p:cBhvr>
                                      <p:to>
                                        <p:strVal val="visible"/>
                                      </p:to>
                                    </p:set>
                                    <p:animEffect transition="in" filter="fade">
                                      <p:cBhvr>
                                        <p:cTn id="157" dur="500"/>
                                        <p:tgtEl>
                                          <p:spTgt spid="63"/>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7"/>
                                        </p:tgtEl>
                                        <p:attrNameLst>
                                          <p:attrName>style.visibility</p:attrName>
                                        </p:attrNameLst>
                                      </p:cBhvr>
                                      <p:to>
                                        <p:strVal val="visible"/>
                                      </p:to>
                                    </p:set>
                                    <p:animEffect transition="in" filter="fade">
                                      <p:cBhvr>
                                        <p:cTn id="16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p:bldP spid="20" grpId="0" animBg="1"/>
      <p:bldP spid="35" grpId="0" animBg="1"/>
      <p:bldP spid="36" grpId="0"/>
      <p:bldP spid="39" grpId="0" animBg="1"/>
      <p:bldP spid="41" grpId="0" animBg="1"/>
      <p:bldP spid="42" grpId="0"/>
      <p:bldP spid="51" grpId="0"/>
      <p:bldP spid="52" grpId="0"/>
      <p:bldP spid="53" grpId="0"/>
      <p:bldP spid="54" grpId="0"/>
      <p:bldP spid="57" grpId="0"/>
      <p:bldP spid="61" grpId="0"/>
      <p:bldP spid="87" grpId="0" animBg="1"/>
      <p:bldP spid="88" grpId="0"/>
      <p:bldP spid="89" grpId="0" animBg="1"/>
      <p:bldP spid="92" grpId="0" animBg="1"/>
      <p:bldP spid="93" grpId="0"/>
      <p:bldP spid="95" grpId="0" animBg="1"/>
      <p:bldP spid="97" grpId="0" animBg="1"/>
      <p:bldP spid="98" grpId="0"/>
      <p:bldP spid="99" grpId="0"/>
      <p:bldP spid="102" grpId="0"/>
      <p:bldP spid="103" grpId="0"/>
      <p:bldP spid="104" grpId="0"/>
      <p:bldP spid="117" grpId="0"/>
      <p:bldP spid="1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1444083" y="116632"/>
            <a:ext cx="0" cy="1296144"/>
          </a:xfrm>
          <a:prstGeom prst="line">
            <a:avLst/>
          </a:prstGeom>
          <a:ln w="19050">
            <a:solidFill>
              <a:srgbClr val="FFFFCC"/>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itle 3"/>
          <p:cNvSpPr txBox="1">
            <a:spLocks/>
          </p:cNvSpPr>
          <p:nvPr/>
        </p:nvSpPr>
        <p:spPr>
          <a:xfrm>
            <a:off x="1563788" y="0"/>
            <a:ext cx="7580212" cy="126876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800" b="1" i="1" dirty="0">
                <a:solidFill>
                  <a:srgbClr val="DCE6F2"/>
                </a:solidFill>
                <a:effectLst>
                  <a:outerShdw blurRad="38100" dist="38100" dir="2700000" algn="tl">
                    <a:srgbClr val="000000">
                      <a:alpha val="43137"/>
                    </a:srgbClr>
                  </a:outerShdw>
                </a:effectLst>
              </a:rPr>
              <a:t>Bas niveau – </a:t>
            </a:r>
            <a:r>
              <a:rPr lang="fr-FR" sz="1800" b="1" i="1" dirty="0">
                <a:solidFill>
                  <a:srgbClr val="FFFFCC"/>
                </a:solidFill>
                <a:effectLst>
                  <a:outerShdw blurRad="38100" dist="38100" dir="2700000" algn="tl">
                    <a:srgbClr val="000000">
                      <a:alpha val="43137"/>
                    </a:srgbClr>
                  </a:outerShdw>
                </a:effectLst>
              </a:rPr>
              <a:t>C </a:t>
            </a:r>
            <a:r>
              <a:rPr lang="fr-FR" sz="1800" b="1" i="1" dirty="0" err="1">
                <a:solidFill>
                  <a:srgbClr val="FFFFCC"/>
                </a:solidFill>
                <a:effectLst>
                  <a:outerShdw blurRad="38100" dist="38100" dir="2700000" algn="tl">
                    <a:srgbClr val="000000">
                      <a:alpha val="43137"/>
                    </a:srgbClr>
                  </a:outerShdw>
                </a:effectLst>
              </a:rPr>
              <a:t>ToolChain</a:t>
            </a:r>
            <a:r>
              <a:rPr lang="fr-FR" sz="1800" b="1" i="1" dirty="0">
                <a:solidFill>
                  <a:srgbClr val="DCE6F2"/>
                </a:solidFill>
                <a:effectLst>
                  <a:outerShdw blurRad="38100" dist="38100" dir="2700000" algn="tl">
                    <a:srgbClr val="000000">
                      <a:alpha val="43137"/>
                    </a:srgbClr>
                  </a:outerShdw>
                </a:effectLst>
              </a:rPr>
              <a:t> – ELF file</a:t>
            </a:r>
          </a:p>
          <a:p>
            <a:pPr algn="l"/>
            <a:r>
              <a:rPr lang="fr-FR" sz="1400" b="1" i="1" dirty="0" smtClean="0">
                <a:solidFill>
                  <a:schemeClr val="accent1">
                    <a:lumMod val="20000"/>
                    <a:lumOff val="80000"/>
                  </a:schemeClr>
                </a:solidFill>
                <a:effectLst>
                  <a:outerShdw blurRad="38100" dist="38100" dir="2700000" algn="tl">
                    <a:srgbClr val="000000">
                      <a:alpha val="43137"/>
                    </a:srgbClr>
                  </a:outerShdw>
                </a:effectLst>
                <a:latin typeface="+mn-lt"/>
                <a:sym typeface="Wingdings"/>
              </a:rPr>
              <a:t>	</a:t>
            </a:r>
            <a:endParaRPr lang="fr-FR" sz="2000" b="1" i="1" dirty="0">
              <a:solidFill>
                <a:schemeClr val="accent1">
                  <a:lumMod val="20000"/>
                  <a:lumOff val="80000"/>
                </a:schemeClr>
              </a:solidFill>
              <a:effectLst>
                <a:outerShdw blurRad="38100" dist="38100" dir="2700000" algn="tl">
                  <a:srgbClr val="000000">
                    <a:alpha val="43137"/>
                  </a:srgbClr>
                </a:outerShdw>
              </a:effectLst>
              <a:latin typeface="+mn-lt"/>
            </a:endParaRPr>
          </a:p>
        </p:txBody>
      </p:sp>
      <p:sp>
        <p:nvSpPr>
          <p:cNvPr id="9" name="Slide Number Placeholder 5"/>
          <p:cNvSpPr>
            <a:spLocks noGrp="1"/>
          </p:cNvSpPr>
          <p:nvPr>
            <p:ph type="sldNum" sz="quarter" idx="12"/>
          </p:nvPr>
        </p:nvSpPr>
        <p:spPr>
          <a:xfrm>
            <a:off x="7380312" y="6381328"/>
            <a:ext cx="1763688" cy="365125"/>
          </a:xfrm>
        </p:spPr>
        <p:txBody>
          <a:bodyPr/>
          <a:lstStyle/>
          <a:p>
            <a:fld id="{6B6F9A8F-BF42-49C4-B13D-A9E60ACFB25C}" type="slidenum">
              <a:rPr lang="fr-FR" sz="1600" b="1" i="1" smtClean="0">
                <a:solidFill>
                  <a:schemeClr val="accent1">
                    <a:lumMod val="20000"/>
                    <a:lumOff val="80000"/>
                  </a:schemeClr>
                </a:solidFill>
              </a:rPr>
              <a:t>9</a:t>
            </a:fld>
            <a:r>
              <a:rPr lang="fr-FR" sz="1600" b="1" i="1" dirty="0">
                <a:solidFill>
                  <a:schemeClr val="accent1">
                    <a:lumMod val="20000"/>
                    <a:lumOff val="80000"/>
                  </a:schemeClr>
                </a:solidFill>
              </a:rPr>
              <a:t> </a:t>
            </a:r>
            <a:r>
              <a:rPr lang="fr-FR" b="1" i="1" dirty="0" smtClean="0">
                <a:solidFill>
                  <a:schemeClr val="accent1">
                    <a:lumMod val="20000"/>
                    <a:lumOff val="80000"/>
                  </a:schemeClr>
                </a:solidFill>
              </a:rPr>
              <a:t>– copyleft</a:t>
            </a:r>
            <a:endParaRPr lang="fr-FR" sz="1600" b="1" i="1" dirty="0">
              <a:solidFill>
                <a:schemeClr val="accent1">
                  <a:lumMod val="20000"/>
                  <a:lumOff val="80000"/>
                </a:schemeClr>
              </a:solidFill>
            </a:endParaRPr>
          </a:p>
        </p:txBody>
      </p:sp>
      <p:sp>
        <p:nvSpPr>
          <p:cNvPr id="11" name="Rounded Rectangle 10"/>
          <p:cNvSpPr/>
          <p:nvPr/>
        </p:nvSpPr>
        <p:spPr>
          <a:xfrm>
            <a:off x="841961" y="2276872"/>
            <a:ext cx="4394745" cy="3710349"/>
          </a:xfrm>
          <a:prstGeom prst="roundRect">
            <a:avLst>
              <a:gd name="adj" fmla="val 7140"/>
            </a:avLst>
          </a:prstGeom>
          <a:solidFill>
            <a:srgbClr val="DCE6F2">
              <a:alpha val="5882"/>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ounded Rectangle 13"/>
          <p:cNvSpPr/>
          <p:nvPr/>
        </p:nvSpPr>
        <p:spPr>
          <a:xfrm>
            <a:off x="1002778" y="5424801"/>
            <a:ext cx="4073107" cy="401414"/>
          </a:xfrm>
          <a:prstGeom prst="roundRect">
            <a:avLst>
              <a:gd name="adj" fmla="val 11586"/>
            </a:avLst>
          </a:prstGeom>
          <a:solidFill>
            <a:srgbClr val="DCE6F2">
              <a:alpha val="10980"/>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Straight Arrow Connector 14"/>
          <p:cNvCxnSpPr/>
          <p:nvPr/>
        </p:nvCxnSpPr>
        <p:spPr>
          <a:xfrm flipH="1">
            <a:off x="1922986" y="484340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002777" y="281911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61"/>
          <p:cNvSpPr txBox="1"/>
          <p:nvPr/>
        </p:nvSpPr>
        <p:spPr>
          <a:xfrm>
            <a:off x="1002778" y="281911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20" name="Rounded Rectangle 19"/>
          <p:cNvSpPr/>
          <p:nvPr/>
        </p:nvSpPr>
        <p:spPr>
          <a:xfrm>
            <a:off x="1002778" y="338656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Straight Arrow Connector 20"/>
          <p:cNvCxnSpPr>
            <a:stCxn id="46" idx="2"/>
            <a:endCxn id="18" idx="0"/>
          </p:cNvCxnSpPr>
          <p:nvPr/>
        </p:nvCxnSpPr>
        <p:spPr>
          <a:xfrm>
            <a:off x="1955663" y="2156545"/>
            <a:ext cx="8235"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963898" y="319583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0729"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0503"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02778" y="446668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61"/>
          <p:cNvSpPr txBox="1"/>
          <p:nvPr/>
        </p:nvSpPr>
        <p:spPr>
          <a:xfrm>
            <a:off x="1002779" y="446668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37" name="Straight Arrow Connector 36"/>
          <p:cNvCxnSpPr/>
          <p:nvPr/>
        </p:nvCxnSpPr>
        <p:spPr>
          <a:xfrm>
            <a:off x="1930823" y="427595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1139531" y="386591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ounded Rectangle 40"/>
          <p:cNvSpPr/>
          <p:nvPr/>
        </p:nvSpPr>
        <p:spPr>
          <a:xfrm>
            <a:off x="1139532" y="344659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61"/>
          <p:cNvSpPr txBox="1"/>
          <p:nvPr/>
        </p:nvSpPr>
        <p:spPr>
          <a:xfrm>
            <a:off x="1139530" y="344659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1349" y="6401000"/>
            <a:ext cx="473422" cy="473422"/>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5595" y="1676409"/>
            <a:ext cx="480136" cy="480136"/>
          </a:xfrm>
          <a:prstGeom prst="rect">
            <a:avLst/>
          </a:prstGeom>
        </p:spPr>
      </p:pic>
      <p:sp>
        <p:nvSpPr>
          <p:cNvPr id="47" name="ZoneTexte 61"/>
          <p:cNvSpPr txBox="1"/>
          <p:nvPr/>
        </p:nvSpPr>
        <p:spPr>
          <a:xfrm>
            <a:off x="1547268" y="137846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main.c</a:t>
            </a:r>
            <a:endParaRPr lang="fr-FR" sz="1400" i="1" dirty="0" smtClean="0">
              <a:solidFill>
                <a:schemeClr val="accent1">
                  <a:lumMod val="75000"/>
                </a:schemeClr>
              </a:solidFill>
            </a:endParaRPr>
          </a:p>
        </p:txBody>
      </p:sp>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435" y="2208360"/>
            <a:ext cx="480136" cy="480136"/>
          </a:xfrm>
          <a:prstGeom prst="rect">
            <a:avLst/>
          </a:prstGeom>
        </p:spPr>
      </p:pic>
      <p:sp>
        <p:nvSpPr>
          <p:cNvPr id="50" name="ZoneTexte 61"/>
          <p:cNvSpPr txBox="1"/>
          <p:nvPr/>
        </p:nvSpPr>
        <p:spPr>
          <a:xfrm>
            <a:off x="215859" y="1893196"/>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hello.h</a:t>
            </a:r>
            <a:endParaRPr lang="fr-FR" sz="1400" i="1" dirty="0" smtClean="0">
              <a:solidFill>
                <a:schemeClr val="accent1">
                  <a:lumMod val="75000"/>
                </a:schemeClr>
              </a:solidFill>
            </a:endParaRPr>
          </a:p>
        </p:txBody>
      </p:sp>
      <p:sp>
        <p:nvSpPr>
          <p:cNvPr id="51" name="ZoneTexte 61"/>
          <p:cNvSpPr txBox="1"/>
          <p:nvPr/>
        </p:nvSpPr>
        <p:spPr>
          <a:xfrm>
            <a:off x="2007372" y="313361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main.i</a:t>
            </a:r>
            <a:endParaRPr lang="fr-FR" sz="1400" i="1" dirty="0" smtClean="0">
              <a:solidFill>
                <a:schemeClr val="accent1">
                  <a:lumMod val="75000"/>
                </a:schemeClr>
              </a:solidFill>
            </a:endParaRPr>
          </a:p>
        </p:txBody>
      </p:sp>
      <p:sp>
        <p:nvSpPr>
          <p:cNvPr id="52" name="ZoneTexte 61"/>
          <p:cNvSpPr txBox="1"/>
          <p:nvPr/>
        </p:nvSpPr>
        <p:spPr>
          <a:xfrm>
            <a:off x="2007372" y="420005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main.s</a:t>
            </a:r>
            <a:endParaRPr lang="fr-FR" sz="1400" i="1" dirty="0" smtClean="0">
              <a:solidFill>
                <a:schemeClr val="accent1">
                  <a:lumMod val="75000"/>
                </a:schemeClr>
              </a:solidFill>
            </a:endParaRPr>
          </a:p>
        </p:txBody>
      </p:sp>
      <p:sp>
        <p:nvSpPr>
          <p:cNvPr id="53" name="ZoneTexte 61"/>
          <p:cNvSpPr txBox="1"/>
          <p:nvPr/>
        </p:nvSpPr>
        <p:spPr>
          <a:xfrm>
            <a:off x="2007372" y="506272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main.o</a:t>
            </a:r>
            <a:endParaRPr lang="fr-FR" sz="1400" i="1" dirty="0" smtClean="0">
              <a:solidFill>
                <a:schemeClr val="accent1">
                  <a:lumMod val="75000"/>
                </a:schemeClr>
              </a:solidFill>
            </a:endParaRPr>
          </a:p>
        </p:txBody>
      </p:sp>
      <p:sp>
        <p:nvSpPr>
          <p:cNvPr id="54" name="ZoneTexte 61"/>
          <p:cNvSpPr txBox="1"/>
          <p:nvPr/>
        </p:nvSpPr>
        <p:spPr>
          <a:xfrm>
            <a:off x="1002779" y="5449496"/>
            <a:ext cx="4073108"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Linker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55" name="Straight Arrow Connector 54"/>
          <p:cNvCxnSpPr>
            <a:endCxn id="14" idx="1"/>
          </p:cNvCxnSpPr>
          <p:nvPr/>
        </p:nvCxnSpPr>
        <p:spPr>
          <a:xfrm>
            <a:off x="424455" y="5623881"/>
            <a:ext cx="578323" cy="162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61"/>
          <p:cNvSpPr txBox="1"/>
          <p:nvPr/>
        </p:nvSpPr>
        <p:spPr>
          <a:xfrm>
            <a:off x="-103100" y="4575677"/>
            <a:ext cx="1048246"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staticLib.a</a:t>
            </a:r>
            <a:endParaRPr lang="fr-FR" sz="1400" i="1" dirty="0" smtClean="0">
              <a:solidFill>
                <a:schemeClr val="accent1">
                  <a:lumMod val="75000"/>
                </a:schemeClr>
              </a:solidFill>
            </a:endParaRPr>
          </a:p>
        </p:txBody>
      </p:sp>
      <p:cxnSp>
        <p:nvCxnSpPr>
          <p:cNvPr id="59" name="Straight Connector 58"/>
          <p:cNvCxnSpPr/>
          <p:nvPr/>
        </p:nvCxnSpPr>
        <p:spPr>
          <a:xfrm>
            <a:off x="424455" y="5358009"/>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024788" y="5826215"/>
            <a:ext cx="0" cy="3220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ZoneTexte 61"/>
          <p:cNvSpPr txBox="1"/>
          <p:nvPr/>
        </p:nvSpPr>
        <p:spPr>
          <a:xfrm>
            <a:off x="2007372" y="6085836"/>
            <a:ext cx="269179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project.out</a:t>
            </a:r>
            <a:r>
              <a:rPr lang="fr-FR" sz="1400" i="1" dirty="0" smtClean="0">
                <a:solidFill>
                  <a:schemeClr val="accent1">
                    <a:lumMod val="75000"/>
                  </a:schemeClr>
                </a:solidFill>
              </a:rPr>
              <a:t> (ou autre extension)</a:t>
            </a:r>
          </a:p>
        </p:txBody>
      </p:sp>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859" y="4884587"/>
            <a:ext cx="473422" cy="473422"/>
          </a:xfrm>
          <a:prstGeom prst="rect">
            <a:avLst/>
          </a:prstGeom>
        </p:spPr>
      </p:pic>
      <p:sp>
        <p:nvSpPr>
          <p:cNvPr id="87" name="Rounded Rectangle 86"/>
          <p:cNvSpPr/>
          <p:nvPr/>
        </p:nvSpPr>
        <p:spPr>
          <a:xfrm>
            <a:off x="3153645" y="2807822"/>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61"/>
          <p:cNvSpPr txBox="1"/>
          <p:nvPr/>
        </p:nvSpPr>
        <p:spPr>
          <a:xfrm>
            <a:off x="3153646" y="2807822"/>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Preprocessor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89" name="Rounded Rectangle 88"/>
          <p:cNvSpPr/>
          <p:nvPr/>
        </p:nvSpPr>
        <p:spPr>
          <a:xfrm>
            <a:off x="3153646" y="3375273"/>
            <a:ext cx="1922241" cy="889388"/>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Straight Arrow Connector 89"/>
          <p:cNvCxnSpPr>
            <a:stCxn id="100" idx="2"/>
          </p:cNvCxnSpPr>
          <p:nvPr/>
        </p:nvCxnSpPr>
        <p:spPr>
          <a:xfrm>
            <a:off x="4106531" y="2145255"/>
            <a:ext cx="0" cy="66256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114766" y="318454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3153646" y="4455394"/>
            <a:ext cx="1922241"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ZoneTexte 61"/>
          <p:cNvSpPr txBox="1"/>
          <p:nvPr/>
        </p:nvSpPr>
        <p:spPr>
          <a:xfrm>
            <a:off x="3153647" y="4455394"/>
            <a:ext cx="1922240"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Assembler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cxnSp>
        <p:nvCxnSpPr>
          <p:cNvPr id="94" name="Straight Arrow Connector 93"/>
          <p:cNvCxnSpPr/>
          <p:nvPr/>
        </p:nvCxnSpPr>
        <p:spPr>
          <a:xfrm>
            <a:off x="4081691" y="4264661"/>
            <a:ext cx="0" cy="19073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290399" y="3854626"/>
            <a:ext cx="1375416" cy="376719"/>
          </a:xfrm>
          <a:prstGeom prst="roundRect">
            <a:avLst>
              <a:gd name="adj" fmla="val 11586"/>
            </a:avLst>
          </a:prstGeom>
          <a:solidFill>
            <a:srgbClr val="DCE6F2">
              <a:alpha val="25098"/>
            </a:srgbClr>
          </a:solid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ounded Rectangle 96"/>
          <p:cNvSpPr/>
          <p:nvPr/>
        </p:nvSpPr>
        <p:spPr>
          <a:xfrm>
            <a:off x="3290400" y="3435306"/>
            <a:ext cx="1375414" cy="376719"/>
          </a:xfrm>
          <a:prstGeom prst="roundRect">
            <a:avLst>
              <a:gd name="adj" fmla="val 11586"/>
            </a:avLst>
          </a:prstGeom>
          <a:solidFill>
            <a:srgbClr val="DCE6F2">
              <a:alpha val="25098"/>
            </a:srgb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ZoneTexte 61"/>
          <p:cNvSpPr txBox="1"/>
          <p:nvPr/>
        </p:nvSpPr>
        <p:spPr>
          <a:xfrm>
            <a:off x="3290398" y="3435306"/>
            <a:ext cx="137541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Parser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99" name="ZoneTexte 61"/>
          <p:cNvSpPr txBox="1"/>
          <p:nvPr/>
        </p:nvSpPr>
        <p:spPr>
          <a:xfrm rot="16200000">
            <a:off x="4361145" y="3631607"/>
            <a:ext cx="1052765"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75000"/>
                  </a:schemeClr>
                </a:solidFill>
                <a:effectLst>
                  <a:outerShdw blurRad="38100" dist="38100" dir="2700000" algn="tl">
                    <a:srgbClr val="000000">
                      <a:alpha val="43137"/>
                    </a:srgbClr>
                  </a:outerShdw>
                </a:effectLst>
                <a:latin typeface="+mn-lt"/>
                <a:cs typeface="+mn-cs"/>
              </a:rPr>
              <a:t>Compiler</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pic>
        <p:nvPicPr>
          <p:cNvPr id="100"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63" y="1665119"/>
            <a:ext cx="480136" cy="480136"/>
          </a:xfrm>
          <a:prstGeom prst="rect">
            <a:avLst/>
          </a:prstGeom>
        </p:spPr>
      </p:pic>
      <p:sp>
        <p:nvSpPr>
          <p:cNvPr id="101" name="ZoneTexte 61"/>
          <p:cNvSpPr txBox="1"/>
          <p:nvPr/>
        </p:nvSpPr>
        <p:spPr>
          <a:xfrm>
            <a:off x="3698136" y="1367178"/>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smtClean="0">
                <a:solidFill>
                  <a:schemeClr val="accent1">
                    <a:lumMod val="75000"/>
                  </a:schemeClr>
                </a:solidFill>
              </a:rPr>
              <a:t>hello.c</a:t>
            </a:r>
            <a:endParaRPr lang="fr-FR" sz="1400" i="1" dirty="0" smtClean="0">
              <a:solidFill>
                <a:schemeClr val="accent1">
                  <a:lumMod val="75000"/>
                </a:schemeClr>
              </a:solidFill>
            </a:endParaRPr>
          </a:p>
        </p:txBody>
      </p:sp>
      <p:sp>
        <p:nvSpPr>
          <p:cNvPr id="102" name="ZoneTexte 61"/>
          <p:cNvSpPr txBox="1"/>
          <p:nvPr/>
        </p:nvSpPr>
        <p:spPr>
          <a:xfrm>
            <a:off x="4158240" y="3122325"/>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hello.i</a:t>
            </a:r>
            <a:endParaRPr lang="fr-FR" sz="1400" i="1" dirty="0" smtClean="0">
              <a:solidFill>
                <a:schemeClr val="accent1">
                  <a:lumMod val="75000"/>
                </a:schemeClr>
              </a:solidFill>
            </a:endParaRPr>
          </a:p>
        </p:txBody>
      </p:sp>
      <p:sp>
        <p:nvSpPr>
          <p:cNvPr id="103" name="ZoneTexte 61"/>
          <p:cNvSpPr txBox="1"/>
          <p:nvPr/>
        </p:nvSpPr>
        <p:spPr>
          <a:xfrm>
            <a:off x="4158240" y="4188767"/>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hello.s</a:t>
            </a:r>
            <a:endParaRPr lang="fr-FR" sz="1400" i="1" dirty="0" smtClean="0">
              <a:solidFill>
                <a:schemeClr val="accent1">
                  <a:lumMod val="75000"/>
                </a:schemeClr>
              </a:solidFill>
            </a:endParaRPr>
          </a:p>
        </p:txBody>
      </p:sp>
      <p:sp>
        <p:nvSpPr>
          <p:cNvPr id="104" name="ZoneTexte 61"/>
          <p:cNvSpPr txBox="1"/>
          <p:nvPr/>
        </p:nvSpPr>
        <p:spPr>
          <a:xfrm>
            <a:off x="4158240" y="5051430"/>
            <a:ext cx="729287" cy="315164"/>
          </a:xfrm>
          <a:prstGeom prst="rect">
            <a:avLst/>
          </a:prstGeom>
          <a:noFill/>
        </p:spPr>
        <p:txBody>
          <a:bodyPr wrap="square" lIns="98755" tIns="49378" rIns="98755" bIns="49378">
            <a:spAutoFit/>
          </a:bodyPr>
          <a:lstStyle/>
          <a:p>
            <a:pPr algn="ctr" fontAlgn="auto">
              <a:spcBef>
                <a:spcPts val="0"/>
              </a:spcBef>
              <a:spcAft>
                <a:spcPts val="0"/>
              </a:spcAft>
              <a:defRPr/>
            </a:pPr>
            <a:r>
              <a:rPr lang="fr-FR" sz="1400" i="1" dirty="0" err="1">
                <a:solidFill>
                  <a:schemeClr val="accent1">
                    <a:lumMod val="75000"/>
                  </a:schemeClr>
                </a:solidFill>
              </a:rPr>
              <a:t>hello.o</a:t>
            </a:r>
            <a:endParaRPr lang="fr-FR" sz="1400" i="1" dirty="0" smtClean="0">
              <a:solidFill>
                <a:schemeClr val="accent1">
                  <a:lumMod val="75000"/>
                </a:schemeClr>
              </a:solidFill>
            </a:endParaRPr>
          </a:p>
        </p:txBody>
      </p:sp>
      <p:cxnSp>
        <p:nvCxnSpPr>
          <p:cNvPr id="105" name="Straight Arrow Connector 104"/>
          <p:cNvCxnSpPr/>
          <p:nvPr/>
        </p:nvCxnSpPr>
        <p:spPr>
          <a:xfrm flipH="1">
            <a:off x="4081691" y="4832113"/>
            <a:ext cx="7837" cy="60609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9" idx="3"/>
          </p:cNvCxnSpPr>
          <p:nvPr/>
        </p:nvCxnSpPr>
        <p:spPr>
          <a:xfrm flipV="1">
            <a:off x="2925018" y="2992967"/>
            <a:ext cx="200835" cy="14505"/>
          </a:xfrm>
          <a:prstGeom prst="straightConnector1">
            <a:avLst/>
          </a:prstGeom>
          <a:ln w="28575">
            <a:solidFill>
              <a:schemeClr val="accent1">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7" name="ZoneTexte 61"/>
          <p:cNvSpPr txBox="1"/>
          <p:nvPr/>
        </p:nvSpPr>
        <p:spPr>
          <a:xfrm>
            <a:off x="1139531" y="3865916"/>
            <a:ext cx="1375416"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18" name="ZoneTexte 61"/>
          <p:cNvSpPr txBox="1"/>
          <p:nvPr/>
        </p:nvSpPr>
        <p:spPr>
          <a:xfrm>
            <a:off x="3290588" y="3848228"/>
            <a:ext cx="1375413"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smtClean="0">
                <a:solidFill>
                  <a:schemeClr val="accent1">
                    <a:lumMod val="40000"/>
                    <a:lumOff val="60000"/>
                  </a:schemeClr>
                </a:solidFill>
                <a:effectLst>
                  <a:outerShdw blurRad="38100" dist="38100" dir="2700000" algn="tl">
                    <a:srgbClr val="000000">
                      <a:alpha val="43137"/>
                    </a:srgbClr>
                  </a:outerShdw>
                </a:effectLst>
                <a:latin typeface="+mn-lt"/>
                <a:cs typeface="+mn-cs"/>
              </a:rPr>
              <a:t>Optimiser</a:t>
            </a:r>
            <a:endParaRPr lang="fr-FR" sz="1600" i="1" dirty="0">
              <a:solidFill>
                <a:schemeClr val="accent1">
                  <a:lumMod val="40000"/>
                  <a:lumOff val="60000"/>
                </a:schemeClr>
              </a:solidFill>
              <a:effectLst>
                <a:outerShdw blurRad="38100" dist="38100" dir="2700000" algn="tl">
                  <a:srgbClr val="000000">
                    <a:alpha val="43137"/>
                  </a:srgbClr>
                </a:outerShdw>
              </a:effectLst>
              <a:latin typeface="+mn-lt"/>
              <a:cs typeface="+mn-cs"/>
            </a:endParaRPr>
          </a:p>
        </p:txBody>
      </p:sp>
      <p:sp>
        <p:nvSpPr>
          <p:cNvPr id="124" name="ZoneTexte 61"/>
          <p:cNvSpPr txBox="1"/>
          <p:nvPr/>
        </p:nvSpPr>
        <p:spPr>
          <a:xfrm>
            <a:off x="838083" y="2260068"/>
            <a:ext cx="648241" cy="376719"/>
          </a:xfrm>
          <a:prstGeom prst="rect">
            <a:avLst/>
          </a:prstGeom>
          <a:noFill/>
        </p:spPr>
        <p:txBody>
          <a:bodyPr wrap="square" lIns="98755" tIns="49378" rIns="98755" bIns="49378">
            <a:spAutoFit/>
          </a:bodyPr>
          <a:lstStyle/>
          <a:p>
            <a:pPr algn="ctr" fontAlgn="auto">
              <a:spcBef>
                <a:spcPts val="0"/>
              </a:spcBef>
              <a:spcAft>
                <a:spcPts val="0"/>
              </a:spcAft>
              <a:defRPr/>
            </a:pPr>
            <a:r>
              <a:rPr lang="fr-FR" b="1" i="1" dirty="0" err="1" smtClean="0">
                <a:solidFill>
                  <a:schemeClr val="accent1">
                    <a:lumMod val="75000"/>
                  </a:schemeClr>
                </a:solidFill>
                <a:effectLst>
                  <a:outerShdw blurRad="38100" dist="38100" dir="2700000" algn="tl">
                    <a:srgbClr val="000000">
                      <a:alpha val="43137"/>
                    </a:srgbClr>
                  </a:outerShdw>
                </a:effectLst>
                <a:latin typeface="+mn-lt"/>
                <a:cs typeface="+mn-cs"/>
              </a:rPr>
              <a:t>gcc</a:t>
            </a:r>
            <a:endParaRPr lang="fr-FR" sz="1600" i="1" dirty="0">
              <a:solidFill>
                <a:schemeClr val="accent1">
                  <a:lumMod val="75000"/>
                </a:schemeClr>
              </a:solidFill>
              <a:effectLst>
                <a:outerShdw blurRad="38100" dist="38100" dir="2700000" algn="tl">
                  <a:srgbClr val="000000">
                    <a:alpha val="43137"/>
                  </a:srgbClr>
                </a:outerShdw>
              </a:effectLst>
              <a:latin typeface="+mn-lt"/>
              <a:cs typeface="+mn-cs"/>
            </a:endParaRPr>
          </a:p>
        </p:txBody>
      </p:sp>
      <p:sp>
        <p:nvSpPr>
          <p:cNvPr id="125" name="Title 3"/>
          <p:cNvSpPr txBox="1">
            <a:spLocks/>
          </p:cNvSpPr>
          <p:nvPr/>
        </p:nvSpPr>
        <p:spPr>
          <a:xfrm>
            <a:off x="4522883" y="427784"/>
            <a:ext cx="4621118" cy="6209927"/>
          </a:xfrm>
          <a:prstGeom prst="rect">
            <a:avLst/>
          </a:prstGeom>
          <a:solidFill>
            <a:schemeClr val="bg1"/>
          </a:solidFill>
          <a:ln w="12700">
            <a:solidFill>
              <a:schemeClr val="accent1">
                <a:lumMod val="40000"/>
                <a:lumOff val="60000"/>
              </a:schemeClr>
            </a:solidFill>
          </a:ln>
          <a:effectLst>
            <a:outerShdw blurRad="50800" dist="38100" dir="2700000" algn="tl" rotWithShape="0">
              <a:prstClr val="black">
                <a:alpha val="40000"/>
              </a:prstClr>
            </a:outerShdw>
            <a:reflection blurRad="6350" stA="52000" endA="300" endPos="35000" dir="5400000" sy="-100000" algn="bl" rotWithShape="0"/>
          </a:effectLst>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fr-FR" sz="2000" b="1" i="1" dirty="0" err="1" smtClean="0">
                <a:effectLst>
                  <a:outerShdw blurRad="38100" dist="38100" dir="2700000" algn="tl">
                    <a:srgbClr val="000000">
                      <a:alpha val="43137"/>
                    </a:srgbClr>
                  </a:outerShdw>
                </a:effectLst>
              </a:rPr>
              <a:t>Parser</a:t>
            </a:r>
            <a:r>
              <a:rPr lang="fr-FR" sz="2000" b="1" i="1" dirty="0" smtClean="0">
                <a:effectLst>
                  <a:outerShdw blurRad="38100" dist="38100" dir="2700000" algn="tl">
                    <a:srgbClr val="000000">
                      <a:alpha val="43137"/>
                    </a:srgbClr>
                  </a:outerShdw>
                </a:effectLst>
              </a:rPr>
              <a:t> : </a:t>
            </a:r>
            <a:r>
              <a:rPr lang="fr-FR" sz="2000" i="1" dirty="0" smtClean="0"/>
              <a:t>Analyse séquentielle du code </a:t>
            </a:r>
          </a:p>
          <a:p>
            <a:pPr marL="342900" indent="-342900" algn="l">
              <a:buFont typeface="Arial" pitchFamily="34" charset="0"/>
              <a:buChar char="•"/>
            </a:pPr>
            <a:endParaRPr lang="fr-FR" sz="2000" i="1" dirty="0" smtClean="0"/>
          </a:p>
          <a:p>
            <a:pPr marL="342900" indent="-342900" algn="l">
              <a:buFont typeface="Courier New" pitchFamily="49" charset="0"/>
              <a:buChar char="o"/>
            </a:pPr>
            <a:r>
              <a:rPr lang="fr-FR" sz="1800" b="1" i="1" dirty="0" smtClean="0"/>
              <a:t>Analyse syntaxique : </a:t>
            </a:r>
            <a:r>
              <a:rPr lang="fr-FR" sz="1800" i="1" dirty="0" smtClean="0"/>
              <a:t>analyse la structure du code, vérifie le respect des formalismes et syntaxes inhérents au langage compilé</a:t>
            </a:r>
          </a:p>
          <a:p>
            <a:pPr marL="342900" indent="-342900" algn="l">
              <a:buFont typeface="Courier New" pitchFamily="49" charset="0"/>
              <a:buChar char="o"/>
            </a:pPr>
            <a:endParaRPr lang="fr-FR" sz="1800" i="1" dirty="0"/>
          </a:p>
          <a:p>
            <a:pPr marL="342900" indent="-342900" algn="l">
              <a:buFont typeface="Courier New" pitchFamily="49" charset="0"/>
              <a:buChar char="o"/>
            </a:pPr>
            <a:r>
              <a:rPr lang="fr-FR" sz="1800" b="1" i="1" dirty="0" smtClean="0"/>
              <a:t>Analyse sémantique : </a:t>
            </a:r>
            <a:r>
              <a:rPr lang="fr-FR" sz="1800" i="1" dirty="0" smtClean="0"/>
              <a:t>résolution des noms, génération de la table des symboles, compatibilité des types</a:t>
            </a:r>
            <a:r>
              <a:rPr lang="fr-FR" sz="1800" i="1" dirty="0"/>
              <a:t> </a:t>
            </a:r>
            <a:r>
              <a:rPr lang="fr-FR" sz="1800" i="1" dirty="0" smtClean="0"/>
              <a:t>…</a:t>
            </a:r>
          </a:p>
          <a:p>
            <a:pPr marL="342900" indent="-342900" algn="l">
              <a:buFont typeface="Courier New" pitchFamily="49" charset="0"/>
              <a:buChar char="o"/>
            </a:pPr>
            <a:endParaRPr lang="fr-FR" sz="2000" i="1" dirty="0" smtClean="0"/>
          </a:p>
          <a:p>
            <a:pPr marL="342900" indent="-342900" algn="l">
              <a:buFont typeface="Arial" pitchFamily="34" charset="0"/>
              <a:buChar char="•"/>
            </a:pPr>
            <a:r>
              <a:rPr lang="fr-FR" sz="2000" b="1" i="1" dirty="0" smtClean="0">
                <a:effectLst>
                  <a:outerShdw blurRad="38100" dist="38100" dir="2700000" algn="tl">
                    <a:srgbClr val="000000">
                      <a:alpha val="43137"/>
                    </a:srgbClr>
                  </a:outerShdw>
                </a:effectLst>
              </a:rPr>
              <a:t>Génération du code : </a:t>
            </a:r>
            <a:r>
              <a:rPr lang="fr-FR" sz="2000" i="1" dirty="0"/>
              <a:t>E</a:t>
            </a:r>
            <a:r>
              <a:rPr lang="fr-FR" sz="2000" i="1" dirty="0" smtClean="0"/>
              <a:t>tape dépendant de l’architecture CPU cible (Instruction Set Architecture). Nous parlons de cross-compilation (vs compilation native) lorsque l’architecture cible est différente de celle effectuant la compilation.</a:t>
            </a:r>
          </a:p>
          <a:p>
            <a:pPr marL="342900" indent="-342900" algn="l">
              <a:buFont typeface="Courier New" pitchFamily="49" charset="0"/>
              <a:buChar char="o"/>
            </a:pPr>
            <a:endParaRPr lang="fr-FR" sz="2000" i="1" dirty="0" smtClean="0"/>
          </a:p>
          <a:p>
            <a:pPr marL="285750" indent="-285750" algn="l">
              <a:buFont typeface="Arial" pitchFamily="34" charset="0"/>
              <a:buChar char="•"/>
            </a:pPr>
            <a:r>
              <a:rPr lang="fr-FR" sz="2000" b="1" i="1" dirty="0" smtClean="0"/>
              <a:t> </a:t>
            </a:r>
            <a:r>
              <a:rPr lang="fr-FR" sz="2000" b="1" i="1" dirty="0">
                <a:effectLst>
                  <a:outerShdw blurRad="38100" dist="38100" dir="2700000" algn="tl">
                    <a:srgbClr val="000000">
                      <a:alpha val="43137"/>
                    </a:srgbClr>
                  </a:outerShdw>
                </a:effectLst>
                <a:latin typeface="+mn-lt"/>
              </a:rPr>
              <a:t>O</a:t>
            </a:r>
            <a:r>
              <a:rPr lang="fr-FR" sz="2000" b="1" i="1" dirty="0" smtClean="0">
                <a:effectLst>
                  <a:outerShdw blurRad="38100" dist="38100" dir="2700000" algn="tl">
                    <a:srgbClr val="000000">
                      <a:alpha val="43137"/>
                    </a:srgbClr>
                  </a:outerShdw>
                </a:effectLst>
                <a:latin typeface="+mn-lt"/>
              </a:rPr>
              <a:t>ptimisation (optionnelle) : </a:t>
            </a:r>
            <a:r>
              <a:rPr lang="fr-FR" sz="2000" i="1" dirty="0" smtClean="0">
                <a:latin typeface="+mn-lt"/>
              </a:rPr>
              <a:t>étage très délicat à développer et dépendant de l’architecture CPU cible.</a:t>
            </a:r>
          </a:p>
        </p:txBody>
      </p:sp>
      <p:cxnSp>
        <p:nvCxnSpPr>
          <p:cNvPr id="126" name="Straight Arrow Connector 125"/>
          <p:cNvCxnSpPr/>
          <p:nvPr/>
        </p:nvCxnSpPr>
        <p:spPr>
          <a:xfrm>
            <a:off x="560955" y="3007471"/>
            <a:ext cx="432049"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0729" y="2739972"/>
            <a:ext cx="0" cy="26749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itle 3"/>
          <p:cNvSpPr txBox="1">
            <a:spLocks/>
          </p:cNvSpPr>
          <p:nvPr/>
        </p:nvSpPr>
        <p:spPr>
          <a:xfrm rot="16200000">
            <a:off x="568294" y="468052"/>
            <a:ext cx="1512168" cy="5760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1400" b="1" i="1" dirty="0" smtClean="0">
                <a:solidFill>
                  <a:srgbClr val="FFFFCC"/>
                </a:solidFill>
                <a:effectLst>
                  <a:outerShdw blurRad="38100" dist="38100" dir="2700000" algn="tl">
                    <a:srgbClr val="000000">
                      <a:alpha val="43137"/>
                    </a:srgbClr>
                  </a:outerShdw>
                </a:effectLst>
                <a:latin typeface="+mn-lt"/>
              </a:rPr>
              <a:t>TOOLCHAIN</a:t>
            </a:r>
            <a:endParaRPr lang="fr-FR" sz="1400" b="1" i="1" dirty="0">
              <a:solidFill>
                <a:srgbClr val="FFFFCC"/>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17712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fade">
                                      <p:cBhvr>
                                        <p:cTn id="22" dur="500"/>
                                        <p:tgtEl>
                                          <p:spTgt spid="126"/>
                                        </p:tgtEl>
                                      </p:cBhvr>
                                    </p:animEffect>
                                  </p:childTnLst>
                                </p:cTn>
                              </p:par>
                              <p:par>
                                <p:cTn id="23" presetID="10" presetClass="entr" presetSubtype="0"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fade">
                                      <p:cBhvr>
                                        <p:cTn id="25" dur="500"/>
                                        <p:tgtEl>
                                          <p:spTgt spid="127"/>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5">
                                            <p:txEl>
                                              <p:pRg st="0" end="0"/>
                                            </p:txEl>
                                          </p:spTgt>
                                        </p:tgtEl>
                                        <p:attrNameLst>
                                          <p:attrName>style.visibility</p:attrName>
                                        </p:attrNameLst>
                                      </p:cBhvr>
                                      <p:to>
                                        <p:strVal val="visible"/>
                                      </p:to>
                                    </p:set>
                                    <p:animEffect transition="in" filter="fade">
                                      <p:cBhvr>
                                        <p:cTn id="36" dur="500"/>
                                        <p:tgtEl>
                                          <p:spTgt spid="12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5">
                                            <p:txEl>
                                              <p:pRg st="2" end="2"/>
                                            </p:txEl>
                                          </p:spTgt>
                                        </p:tgtEl>
                                        <p:attrNameLst>
                                          <p:attrName>style.visibility</p:attrName>
                                        </p:attrNameLst>
                                      </p:cBhvr>
                                      <p:to>
                                        <p:strVal val="visible"/>
                                      </p:to>
                                    </p:set>
                                    <p:animEffect transition="in" filter="fade">
                                      <p:cBhvr>
                                        <p:cTn id="41" dur="500"/>
                                        <p:tgtEl>
                                          <p:spTgt spid="125">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5">
                                            <p:txEl>
                                              <p:pRg st="4" end="4"/>
                                            </p:txEl>
                                          </p:spTgt>
                                        </p:tgtEl>
                                        <p:attrNameLst>
                                          <p:attrName>style.visibility</p:attrName>
                                        </p:attrNameLst>
                                      </p:cBhvr>
                                      <p:to>
                                        <p:strVal val="visible"/>
                                      </p:to>
                                    </p:set>
                                    <p:animEffect transition="in" filter="fade">
                                      <p:cBhvr>
                                        <p:cTn id="46" dur="500"/>
                                        <p:tgtEl>
                                          <p:spTgt spid="125">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25">
                                            <p:txEl>
                                              <p:pRg st="6" end="6"/>
                                            </p:txEl>
                                          </p:spTgt>
                                        </p:tgtEl>
                                        <p:attrNameLst>
                                          <p:attrName>style.visibility</p:attrName>
                                        </p:attrNameLst>
                                      </p:cBhvr>
                                      <p:to>
                                        <p:strVal val="visible"/>
                                      </p:to>
                                    </p:set>
                                    <p:animEffect transition="in" filter="fade">
                                      <p:cBhvr>
                                        <p:cTn id="51" dur="500"/>
                                        <p:tgtEl>
                                          <p:spTgt spid="12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25">
                                            <p:txEl>
                                              <p:pRg st="8" end="8"/>
                                            </p:txEl>
                                          </p:spTgt>
                                        </p:tgtEl>
                                        <p:attrNameLst>
                                          <p:attrName>style.visibility</p:attrName>
                                        </p:attrNameLst>
                                      </p:cBhvr>
                                      <p:to>
                                        <p:strVal val="visible"/>
                                      </p:to>
                                    </p:set>
                                    <p:animEffect transition="in" filter="fade">
                                      <p:cBhvr>
                                        <p:cTn id="56" dur="500"/>
                                        <p:tgtEl>
                                          <p:spTgt spid="125">
                                            <p:txEl>
                                              <p:pRg st="8" end="8"/>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7"/>
                                        </p:tgtEl>
                                        <p:attrNameLst>
                                          <p:attrName>style.visibility</p:attrName>
                                        </p:attrNameLst>
                                      </p:cBhvr>
                                      <p:to>
                                        <p:strVal val="visible"/>
                                      </p:to>
                                    </p:set>
                                    <p:animEffect transition="in" filter="fade">
                                      <p:cBhvr>
                                        <p:cTn id="74" dur="500"/>
                                        <p:tgtEl>
                                          <p:spTgt spid="11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fade">
                                      <p:cBhvr>
                                        <p:cTn id="94" dur="500"/>
                                        <p:tgtEl>
                                          <p:spTgt spid="8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fade">
                                      <p:cBhvr>
                                        <p:cTn id="97" dur="500"/>
                                        <p:tgtEl>
                                          <p:spTgt spid="8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fade">
                                      <p:cBhvr>
                                        <p:cTn id="100" dur="500"/>
                                        <p:tgtEl>
                                          <p:spTgt spid="89"/>
                                        </p:tgtEl>
                                      </p:cBhvr>
                                    </p:animEffect>
                                  </p:childTnLst>
                                </p:cTn>
                              </p:par>
                              <p:par>
                                <p:cTn id="101" presetID="10" presetClass="entr" presetSubtype="0" fill="hold" nodeType="with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fade">
                                      <p:cBhvr>
                                        <p:cTn id="103" dur="500"/>
                                        <p:tgtEl>
                                          <p:spTgt spid="90"/>
                                        </p:tgtEl>
                                      </p:cBhvr>
                                    </p:animEffect>
                                  </p:childTnLst>
                                </p:cTn>
                              </p:par>
                              <p:par>
                                <p:cTn id="104" presetID="10" presetClass="entr" presetSubtype="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500"/>
                                        <p:tgtEl>
                                          <p:spTgt spid="9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2"/>
                                        </p:tgtEl>
                                        <p:attrNameLst>
                                          <p:attrName>style.visibility</p:attrName>
                                        </p:attrNameLst>
                                      </p:cBhvr>
                                      <p:to>
                                        <p:strVal val="visible"/>
                                      </p:to>
                                    </p:set>
                                    <p:animEffect transition="in" filter="fade">
                                      <p:cBhvr>
                                        <p:cTn id="109" dur="500"/>
                                        <p:tgtEl>
                                          <p:spTgt spid="9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fade">
                                      <p:cBhvr>
                                        <p:cTn id="112" dur="500"/>
                                        <p:tgtEl>
                                          <p:spTgt spid="93"/>
                                        </p:tgtEl>
                                      </p:cBhvr>
                                    </p:animEffect>
                                  </p:childTnLst>
                                </p:cTn>
                              </p:par>
                              <p:par>
                                <p:cTn id="113" presetID="10" presetClass="entr" presetSubtype="0" fill="hold" nodeType="with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5"/>
                                        </p:tgtEl>
                                        <p:attrNameLst>
                                          <p:attrName>style.visibility</p:attrName>
                                        </p:attrNameLst>
                                      </p:cBhvr>
                                      <p:to>
                                        <p:strVal val="visible"/>
                                      </p:to>
                                    </p:set>
                                    <p:animEffect transition="in" filter="fade">
                                      <p:cBhvr>
                                        <p:cTn id="118" dur="500"/>
                                        <p:tgtEl>
                                          <p:spTgt spid="9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97"/>
                                        </p:tgtEl>
                                        <p:attrNameLst>
                                          <p:attrName>style.visibility</p:attrName>
                                        </p:attrNameLst>
                                      </p:cBhvr>
                                      <p:to>
                                        <p:strVal val="visible"/>
                                      </p:to>
                                    </p:set>
                                    <p:animEffect transition="in" filter="fade">
                                      <p:cBhvr>
                                        <p:cTn id="121" dur="500"/>
                                        <p:tgtEl>
                                          <p:spTgt spid="9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8"/>
                                        </p:tgtEl>
                                        <p:attrNameLst>
                                          <p:attrName>style.visibility</p:attrName>
                                        </p:attrNameLst>
                                      </p:cBhvr>
                                      <p:to>
                                        <p:strVal val="visible"/>
                                      </p:to>
                                    </p:set>
                                    <p:animEffect transition="in" filter="fade">
                                      <p:cBhvr>
                                        <p:cTn id="124" dur="500"/>
                                        <p:tgtEl>
                                          <p:spTgt spid="98"/>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99"/>
                                        </p:tgtEl>
                                        <p:attrNameLst>
                                          <p:attrName>style.visibility</p:attrName>
                                        </p:attrNameLst>
                                      </p:cBhvr>
                                      <p:to>
                                        <p:strVal val="visible"/>
                                      </p:to>
                                    </p:set>
                                    <p:animEffect transition="in" filter="fade">
                                      <p:cBhvr>
                                        <p:cTn id="127" dur="500"/>
                                        <p:tgtEl>
                                          <p:spTgt spid="9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02"/>
                                        </p:tgtEl>
                                        <p:attrNameLst>
                                          <p:attrName>style.visibility</p:attrName>
                                        </p:attrNameLst>
                                      </p:cBhvr>
                                      <p:to>
                                        <p:strVal val="visible"/>
                                      </p:to>
                                    </p:set>
                                    <p:animEffect transition="in" filter="fade">
                                      <p:cBhvr>
                                        <p:cTn id="130" dur="500"/>
                                        <p:tgtEl>
                                          <p:spTgt spid="10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03"/>
                                        </p:tgtEl>
                                        <p:attrNameLst>
                                          <p:attrName>style.visibility</p:attrName>
                                        </p:attrNameLst>
                                      </p:cBhvr>
                                      <p:to>
                                        <p:strVal val="visible"/>
                                      </p:to>
                                    </p:set>
                                    <p:animEffect transition="in" filter="fade">
                                      <p:cBhvr>
                                        <p:cTn id="133" dur="500"/>
                                        <p:tgtEl>
                                          <p:spTgt spid="103"/>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04"/>
                                        </p:tgtEl>
                                        <p:attrNameLst>
                                          <p:attrName>style.visibility</p:attrName>
                                        </p:attrNameLst>
                                      </p:cBhvr>
                                      <p:to>
                                        <p:strVal val="visible"/>
                                      </p:to>
                                    </p:set>
                                    <p:animEffect transition="in" filter="fade">
                                      <p:cBhvr>
                                        <p:cTn id="136" dur="500"/>
                                        <p:tgtEl>
                                          <p:spTgt spid="104"/>
                                        </p:tgtEl>
                                      </p:cBhvr>
                                    </p:animEffect>
                                  </p:childTnLst>
                                </p:cTn>
                              </p:par>
                              <p:par>
                                <p:cTn id="137" presetID="10" presetClass="entr" presetSubtype="0" fill="hold" nodeType="withEffect">
                                  <p:stCondLst>
                                    <p:cond delay="0"/>
                                  </p:stCondLst>
                                  <p:childTnLst>
                                    <p:set>
                                      <p:cBhvr>
                                        <p:cTn id="138" dur="1" fill="hold">
                                          <p:stCondLst>
                                            <p:cond delay="0"/>
                                          </p:stCondLst>
                                        </p:cTn>
                                        <p:tgtEl>
                                          <p:spTgt spid="105"/>
                                        </p:tgtEl>
                                        <p:attrNameLst>
                                          <p:attrName>style.visibility</p:attrName>
                                        </p:attrNameLst>
                                      </p:cBhvr>
                                      <p:to>
                                        <p:strVal val="visible"/>
                                      </p:to>
                                    </p:set>
                                    <p:animEffect transition="in" filter="fade">
                                      <p:cBhvr>
                                        <p:cTn id="139" dur="500"/>
                                        <p:tgtEl>
                                          <p:spTgt spid="105"/>
                                        </p:tgtEl>
                                      </p:cBhvr>
                                    </p:animEffect>
                                  </p:childTnLst>
                                </p:cTn>
                              </p:par>
                              <p:par>
                                <p:cTn id="140" presetID="10" presetClass="entr" presetSubtype="0" fill="hold" nodeType="withEffect">
                                  <p:stCondLst>
                                    <p:cond delay="0"/>
                                  </p:stCondLst>
                                  <p:childTnLst>
                                    <p:set>
                                      <p:cBhvr>
                                        <p:cTn id="141" dur="1" fill="hold">
                                          <p:stCondLst>
                                            <p:cond delay="0"/>
                                          </p:stCondLst>
                                        </p:cTn>
                                        <p:tgtEl>
                                          <p:spTgt spid="115"/>
                                        </p:tgtEl>
                                        <p:attrNameLst>
                                          <p:attrName>style.visibility</p:attrName>
                                        </p:attrNameLst>
                                      </p:cBhvr>
                                      <p:to>
                                        <p:strVal val="visible"/>
                                      </p:to>
                                    </p:set>
                                    <p:animEffect transition="in" filter="fade">
                                      <p:cBhvr>
                                        <p:cTn id="142" dur="500"/>
                                        <p:tgtEl>
                                          <p:spTgt spid="11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8"/>
                                        </p:tgtEl>
                                        <p:attrNameLst>
                                          <p:attrName>style.visibility</p:attrName>
                                        </p:attrNameLst>
                                      </p:cBhvr>
                                      <p:to>
                                        <p:strVal val="visible"/>
                                      </p:to>
                                    </p:set>
                                    <p:animEffect transition="in" filter="fade">
                                      <p:cBhvr>
                                        <p:cTn id="145" dur="500"/>
                                        <p:tgtEl>
                                          <p:spTgt spid="118"/>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4"/>
                                        </p:tgtEl>
                                        <p:attrNameLst>
                                          <p:attrName>style.visibility</p:attrName>
                                        </p:attrNameLst>
                                      </p:cBhvr>
                                      <p:to>
                                        <p:strVal val="visible"/>
                                      </p:to>
                                    </p:set>
                                    <p:animEffect transition="in" filter="fade">
                                      <p:cBhvr>
                                        <p:cTn id="148" dur="500"/>
                                        <p:tgtEl>
                                          <p:spTgt spid="14"/>
                                        </p:tgtEl>
                                      </p:cBhvr>
                                    </p:animEffect>
                                  </p:childTnLst>
                                </p:cTn>
                              </p:par>
                              <p:par>
                                <p:cTn id="149" presetID="10" presetClass="entr" presetSubtype="0" fill="hold" nodeType="with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fade">
                                      <p:cBhvr>
                                        <p:cTn id="154" dur="500"/>
                                        <p:tgtEl>
                                          <p:spTgt spid="54"/>
                                        </p:tgtEl>
                                      </p:cBhvr>
                                    </p:animEffect>
                                  </p:childTnLst>
                                </p:cTn>
                              </p:par>
                              <p:par>
                                <p:cTn id="155" presetID="10" presetClass="entr" presetSubtype="0" fill="hold"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fade">
                                      <p:cBhvr>
                                        <p:cTn id="157" dur="500"/>
                                        <p:tgtEl>
                                          <p:spTgt spid="55"/>
                                        </p:tgtEl>
                                      </p:cBhvr>
                                    </p:animEffect>
                                  </p:childTnLst>
                                </p:cTn>
                              </p:par>
                              <p:par>
                                <p:cTn id="158" presetID="10" presetClass="entr" presetSubtype="0" fill="hold" nodeType="withEffect">
                                  <p:stCondLst>
                                    <p:cond delay="0"/>
                                  </p:stCondLst>
                                  <p:childTnLst>
                                    <p:set>
                                      <p:cBhvr>
                                        <p:cTn id="159" dur="1" fill="hold">
                                          <p:stCondLst>
                                            <p:cond delay="0"/>
                                          </p:stCondLst>
                                        </p:cTn>
                                        <p:tgtEl>
                                          <p:spTgt spid="59"/>
                                        </p:tgtEl>
                                        <p:attrNameLst>
                                          <p:attrName>style.visibility</p:attrName>
                                        </p:attrNameLst>
                                      </p:cBhvr>
                                      <p:to>
                                        <p:strVal val="visible"/>
                                      </p:to>
                                    </p:set>
                                    <p:animEffect transition="in" filter="fade">
                                      <p:cBhvr>
                                        <p:cTn id="160" dur="500"/>
                                        <p:tgtEl>
                                          <p:spTgt spid="59"/>
                                        </p:tgtEl>
                                      </p:cBhvr>
                                    </p:animEffect>
                                  </p:childTnLst>
                                </p:cTn>
                              </p:par>
                              <p:par>
                                <p:cTn id="161" presetID="10" presetClass="entr" presetSubtype="0" fill="hold" nodeType="with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500"/>
                                        <p:tgtEl>
                                          <p:spTgt spid="6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fade">
                                      <p:cBhvr>
                                        <p:cTn id="166" dur="500"/>
                                        <p:tgtEl>
                                          <p:spTgt spid="61"/>
                                        </p:tgtEl>
                                      </p:cBhvr>
                                    </p:animEffect>
                                  </p:childTnLst>
                                </p:cTn>
                              </p:par>
                              <p:par>
                                <p:cTn id="167" presetID="10" presetClass="entr" presetSubtype="0" fill="hold" nodeType="withEffect">
                                  <p:stCondLst>
                                    <p:cond delay="0"/>
                                  </p:stCondLst>
                                  <p:childTnLst>
                                    <p:set>
                                      <p:cBhvr>
                                        <p:cTn id="168" dur="1" fill="hold">
                                          <p:stCondLst>
                                            <p:cond delay="0"/>
                                          </p:stCondLst>
                                        </p:cTn>
                                        <p:tgtEl>
                                          <p:spTgt spid="63"/>
                                        </p:tgtEl>
                                        <p:attrNameLst>
                                          <p:attrName>style.visibility</p:attrName>
                                        </p:attrNameLst>
                                      </p:cBhvr>
                                      <p:to>
                                        <p:strVal val="visible"/>
                                      </p:to>
                                    </p:set>
                                    <p:animEffect transition="in" filter="fade">
                                      <p:cBhvr>
                                        <p:cTn id="169" dur="500"/>
                                        <p:tgtEl>
                                          <p:spTgt spid="6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7"/>
                                        </p:tgtEl>
                                        <p:attrNameLst>
                                          <p:attrName>style.visibility</p:attrName>
                                        </p:attrNameLst>
                                      </p:cBhvr>
                                      <p:to>
                                        <p:strVal val="visible"/>
                                      </p:to>
                                    </p:set>
                                    <p:animEffect transition="in" filter="fade">
                                      <p:cBhvr>
                                        <p:cTn id="17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p:bldP spid="20" grpId="0" animBg="1"/>
      <p:bldP spid="35" grpId="0" animBg="1"/>
      <p:bldP spid="36" grpId="0"/>
      <p:bldP spid="39" grpId="0" animBg="1"/>
      <p:bldP spid="41" grpId="0" animBg="1"/>
      <p:bldP spid="42" grpId="0"/>
      <p:bldP spid="51" grpId="0"/>
      <p:bldP spid="52" grpId="0"/>
      <p:bldP spid="53" grpId="0"/>
      <p:bldP spid="54" grpId="0"/>
      <p:bldP spid="57" grpId="0"/>
      <p:bldP spid="61" grpId="0"/>
      <p:bldP spid="87" grpId="0" animBg="1"/>
      <p:bldP spid="88" grpId="0"/>
      <p:bldP spid="89" grpId="0" animBg="1"/>
      <p:bldP spid="92" grpId="0" animBg="1"/>
      <p:bldP spid="93" grpId="0"/>
      <p:bldP spid="95" grpId="0" animBg="1"/>
      <p:bldP spid="97" grpId="0" animBg="1"/>
      <p:bldP spid="98" grpId="0"/>
      <p:bldP spid="99" grpId="0"/>
      <p:bldP spid="102" grpId="0"/>
      <p:bldP spid="103" grpId="0"/>
      <p:bldP spid="104" grpId="0"/>
      <p:bldP spid="117" grpId="0"/>
      <p:bldP spid="1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6904</TotalTime>
  <Words>1334</Words>
  <Application>Microsoft Office PowerPoint</Application>
  <PresentationFormat>On-screen Show (4:3)</PresentationFormat>
  <Paragraphs>425</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APPLICATION BINARY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 de votre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Architecture – Memory – Peripheral – Conclusion     CPU PIC18     Memory Map     CPU PIC18</dc:title>
  <dc:creator>admin</dc:creator>
  <cp:lastModifiedBy>admin</cp:lastModifiedBy>
  <cp:revision>482</cp:revision>
  <cp:lastPrinted>2013-04-17T19:19:10Z</cp:lastPrinted>
  <dcterms:created xsi:type="dcterms:W3CDTF">2012-09-05T22:43:53Z</dcterms:created>
  <dcterms:modified xsi:type="dcterms:W3CDTF">2016-05-25T14:40:15Z</dcterms:modified>
</cp:coreProperties>
</file>