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334" r:id="rId3"/>
    <p:sldId id="336" r:id="rId4"/>
    <p:sldId id="335" r:id="rId5"/>
    <p:sldId id="359" r:id="rId6"/>
    <p:sldId id="339" r:id="rId7"/>
    <p:sldId id="337" r:id="rId8"/>
    <p:sldId id="341" r:id="rId9"/>
    <p:sldId id="343" r:id="rId10"/>
    <p:sldId id="344" r:id="rId11"/>
    <p:sldId id="345" r:id="rId12"/>
    <p:sldId id="346" r:id="rId13"/>
    <p:sldId id="347" r:id="rId14"/>
    <p:sldId id="348" r:id="rId15"/>
    <p:sldId id="349" r:id="rId16"/>
    <p:sldId id="350" r:id="rId17"/>
    <p:sldId id="351" r:id="rId18"/>
    <p:sldId id="365" r:id="rId19"/>
    <p:sldId id="360" r:id="rId20"/>
    <p:sldId id="353" r:id="rId21"/>
    <p:sldId id="354" r:id="rId22"/>
    <p:sldId id="356" r:id="rId23"/>
    <p:sldId id="362" r:id="rId24"/>
    <p:sldId id="361" r:id="rId25"/>
    <p:sldId id="363" r:id="rId26"/>
    <p:sldId id="364" r:id="rId27"/>
    <p:sldId id="357" r:id="rId28"/>
    <p:sldId id="358" r:id="rId29"/>
    <p:sldId id="366" r:id="rId30"/>
    <p:sldId id="367" r:id="rId31"/>
    <p:sldId id="311" r:id="rId32"/>
  </p:sldIdLst>
  <p:sldSz cx="9144000" cy="6858000" type="screen4x3"/>
  <p:notesSz cx="10234613" cy="70993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CE6F2"/>
    <a:srgbClr val="F2DCDB"/>
    <a:srgbClr val="FFFFFF"/>
    <a:srgbClr val="000000"/>
    <a:srgbClr val="92D050"/>
    <a:srgbClr val="385D8A"/>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1297" autoAdjust="0"/>
  </p:normalViewPr>
  <p:slideViewPr>
    <p:cSldViewPr>
      <p:cViewPr varScale="1">
        <p:scale>
          <a:sx n="67" d="100"/>
          <a:sy n="67" d="100"/>
        </p:scale>
        <p:origin x="-150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1716" y="-102"/>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069553" y="6669794"/>
            <a:ext cx="2176104" cy="429506"/>
          </a:xfrm>
          <a:prstGeom prst="rect">
            <a:avLst/>
          </a:prstGeom>
        </p:spPr>
        <p:txBody>
          <a:bodyPr vert="horz" lIns="95070" tIns="47535" rIns="95070" bIns="47535" rtlCol="0" anchor="b"/>
          <a:lstStyle>
            <a:lvl1pPr algn="r">
              <a:defRPr sz="1200"/>
            </a:lvl1pPr>
          </a:lstStyle>
          <a:p>
            <a:pPr algn="ctr"/>
            <a:r>
              <a:rPr lang="fr-FR" b="1" i="1" dirty="0" smtClean="0">
                <a:effectLst>
                  <a:outerShdw blurRad="38100" dist="38100" dir="2700000" algn="tl">
                    <a:srgbClr val="000000">
                      <a:alpha val="43137"/>
                    </a:srgbClr>
                  </a:outerShdw>
                </a:effectLst>
              </a:rPr>
              <a:t>Langage d’assemblage</a:t>
            </a:r>
          </a:p>
          <a:p>
            <a:pPr algn="ctr"/>
            <a:r>
              <a:rPr lang="fr-FR" b="1" i="1" dirty="0" smtClean="0">
                <a:effectLst>
                  <a:outerShdw blurRad="38100" dist="38100" dir="2700000" algn="tl">
                    <a:srgbClr val="000000">
                      <a:alpha val="43137"/>
                    </a:srgbClr>
                  </a:outerShdw>
                </a:effectLst>
              </a:rPr>
              <a:t>- </a:t>
            </a:r>
            <a:fld id="{DE9D355A-C30C-47E8-BA10-FB8524B9ADCB}" type="slidenum">
              <a:rPr lang="fr-FR" b="1" i="1" smtClean="0">
                <a:effectLst>
                  <a:outerShdw blurRad="38100" dist="38100" dir="2700000" algn="tl">
                    <a:srgbClr val="000000">
                      <a:alpha val="43137"/>
                    </a:srgbClr>
                  </a:outerShdw>
                </a:effectLst>
              </a:rPr>
              <a:pPr algn="ctr"/>
              <a:t>‹#›</a:t>
            </a:fld>
            <a:r>
              <a:rPr lang="fr-FR" b="1" i="1" dirty="0" smtClean="0">
                <a:effectLst>
                  <a:outerShdw blurRad="38100" dist="38100" dir="2700000" algn="tl">
                    <a:srgbClr val="000000">
                      <a:alpha val="43137"/>
                    </a:srgbClr>
                  </a:outerShdw>
                </a:effectLst>
              </a:rPr>
              <a:t> -</a:t>
            </a:r>
            <a:endParaRPr lang="fr-FR" b="1" i="1" dirty="0">
              <a:effectLst>
                <a:outerShdw blurRad="38100" dist="38100" dir="2700000" algn="tl">
                  <a:srgbClr val="000000">
                    <a:alpha val="43137"/>
                  </a:srgbClr>
                </a:outerShdw>
              </a:effectLst>
            </a:endParaRPr>
          </a:p>
        </p:txBody>
      </p:sp>
      <p:sp>
        <p:nvSpPr>
          <p:cNvPr id="6" name="Espace réservé de l'en-tête 1"/>
          <p:cNvSpPr>
            <a:spLocks noGrp="1"/>
          </p:cNvSpPr>
          <p:nvPr>
            <p:ph type="hdr" sz="quarter"/>
          </p:nvPr>
        </p:nvSpPr>
        <p:spPr>
          <a:xfrm>
            <a:off x="968075" y="168446"/>
            <a:ext cx="7835876" cy="389475"/>
          </a:xfrm>
          <a:prstGeom prst="rect">
            <a:avLst/>
          </a:prstGeom>
        </p:spPr>
        <p:txBody>
          <a:bodyPr vert="horz" lIns="112437" tIns="56218" rIns="112437" bIns="56218" rtlCol="0"/>
          <a:lstStyle>
            <a:lvl1pPr algn="ctr" fontAlgn="auto">
              <a:spcBef>
                <a:spcPts val="0"/>
              </a:spcBef>
              <a:spcAft>
                <a:spcPts val="0"/>
              </a:spcAft>
              <a:defRPr sz="1500" b="0" i="1">
                <a:effectLst>
                  <a:outerShdw blurRad="38100" dist="38100" dir="2700000" algn="tl">
                    <a:srgbClr val="000000">
                      <a:alpha val="43137"/>
                    </a:srgbClr>
                  </a:outerShdw>
                </a:effectLst>
                <a:latin typeface="+mj-lt"/>
                <a:cs typeface="Times New Roman" pitchFamily="18" charset="0"/>
              </a:defRPr>
            </a:lvl1pPr>
          </a:lstStyle>
          <a:p>
            <a:pPr algn="l">
              <a:defRPr/>
            </a:pPr>
            <a:r>
              <a:rPr lang="fr-FR" sz="2100" b="1" dirty="0">
                <a:solidFill>
                  <a:schemeClr val="accent1">
                    <a:lumMod val="60000"/>
                    <a:lumOff val="40000"/>
                  </a:schemeClr>
                </a:solidFill>
              </a:rPr>
              <a:t>Architecture et technologie des ordinateurs</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86" y="534092"/>
            <a:ext cx="8948179" cy="4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5" descr="logo-ensicaen-couleur.png"/>
          <p:cNvPicPr>
            <a:picLocks noChangeAspect="1"/>
          </p:cNvPicPr>
          <p:nvPr/>
        </p:nvPicPr>
        <p:blipFill>
          <a:blip r:embed="rId3" cstate="print"/>
          <a:srcRect/>
          <a:stretch>
            <a:fillRect/>
          </a:stretch>
        </p:blipFill>
        <p:spPr bwMode="auto">
          <a:xfrm>
            <a:off x="9242662" y="118343"/>
            <a:ext cx="644772" cy="29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2744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5070" tIns="47535" rIns="95070" bIns="47535" rtlCol="0"/>
          <a:lstStyle>
            <a:lvl1pPr algn="l">
              <a:defRPr sz="1200"/>
            </a:lvl1pPr>
          </a:lstStyle>
          <a:p>
            <a:endParaRPr lang="fr-FR"/>
          </a:p>
        </p:txBody>
      </p:sp>
      <p:sp>
        <p:nvSpPr>
          <p:cNvPr id="3" name="Date Placeholder 2"/>
          <p:cNvSpPr>
            <a:spLocks noGrp="1"/>
          </p:cNvSpPr>
          <p:nvPr>
            <p:ph type="dt" idx="1"/>
          </p:nvPr>
        </p:nvSpPr>
        <p:spPr>
          <a:xfrm>
            <a:off x="5797245" y="0"/>
            <a:ext cx="4434999" cy="354965"/>
          </a:xfrm>
          <a:prstGeom prst="rect">
            <a:avLst/>
          </a:prstGeom>
        </p:spPr>
        <p:txBody>
          <a:bodyPr vert="horz" lIns="95070" tIns="47535" rIns="95070" bIns="47535" rtlCol="0"/>
          <a:lstStyle>
            <a:lvl1pPr algn="r">
              <a:defRPr sz="1200"/>
            </a:lvl1pPr>
          </a:lstStyle>
          <a:p>
            <a:fld id="{A6345C60-D3AB-43B6-BBF1-C32D554AF3CF}" type="datetimeFigureOut">
              <a:rPr lang="fr-FR" smtClean="0"/>
              <a:t>28/01/2015</a:t>
            </a:fld>
            <a:endParaRPr lang="fr-FR"/>
          </a:p>
        </p:txBody>
      </p:sp>
      <p:sp>
        <p:nvSpPr>
          <p:cNvPr id="4" name="Slide Image Placeholder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5070" tIns="47535" rIns="95070" bIns="47535" rtlCol="0" anchor="ctr"/>
          <a:lstStyle/>
          <a:p>
            <a:endParaRPr lang="fr-FR"/>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5070" tIns="47535" rIns="95070" bIns="4753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6743104"/>
            <a:ext cx="4434999" cy="354965"/>
          </a:xfrm>
          <a:prstGeom prst="rect">
            <a:avLst/>
          </a:prstGeom>
        </p:spPr>
        <p:txBody>
          <a:bodyPr vert="horz" lIns="95070" tIns="47535" rIns="95070" bIns="47535" rtlCol="0" anchor="b"/>
          <a:lstStyle>
            <a:lvl1pPr algn="l">
              <a:defRPr sz="1200"/>
            </a:lvl1pPr>
          </a:lstStyle>
          <a:p>
            <a:endParaRPr lang="fr-FR"/>
          </a:p>
        </p:txBody>
      </p:sp>
      <p:sp>
        <p:nvSpPr>
          <p:cNvPr id="7" name="Slide Number Placeholder 6"/>
          <p:cNvSpPr>
            <a:spLocks noGrp="1"/>
          </p:cNvSpPr>
          <p:nvPr>
            <p:ph type="sldNum" sz="quarter" idx="5"/>
          </p:nvPr>
        </p:nvSpPr>
        <p:spPr>
          <a:xfrm>
            <a:off x="5797245" y="6743104"/>
            <a:ext cx="4434999" cy="354965"/>
          </a:xfrm>
          <a:prstGeom prst="rect">
            <a:avLst/>
          </a:prstGeom>
        </p:spPr>
        <p:txBody>
          <a:bodyPr vert="horz" lIns="95070" tIns="47535" rIns="95070" bIns="47535" rtlCol="0" anchor="b"/>
          <a:lstStyle>
            <a:lvl1pPr algn="r">
              <a:defRPr sz="1200"/>
            </a:lvl1pPr>
          </a:lstStyle>
          <a:p>
            <a:fld id="{D95D36FF-BDF5-49A8-BCA1-FBFB7AB8C877}" type="slidenum">
              <a:rPr lang="fr-FR" smtClean="0"/>
              <a:t>‹#›</a:t>
            </a:fld>
            <a:endParaRPr lang="fr-FR"/>
          </a:p>
        </p:txBody>
      </p:sp>
    </p:spTree>
    <p:extLst>
      <p:ext uri="{BB962C8B-B14F-4D97-AF65-F5344CB8AC3E}">
        <p14:creationId xmlns:p14="http://schemas.microsoft.com/office/powerpoint/2010/main" val="31548098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9</a:t>
            </a:fld>
            <a:endParaRPr lang="fr-FR"/>
          </a:p>
        </p:txBody>
      </p:sp>
    </p:spTree>
    <p:extLst>
      <p:ext uri="{BB962C8B-B14F-4D97-AF65-F5344CB8AC3E}">
        <p14:creationId xmlns:p14="http://schemas.microsoft.com/office/powerpoint/2010/main" val="11553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FD98D97-3364-47CF-B099-8073A60EEA73}"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412125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7C09391-45F9-4157-9792-E5F18634C7B0}"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45049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265D69B-D675-4A05-8DFB-59C9A1B6DE29}"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8145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B64D40B-0414-44DB-B697-9732B44C8EB7}"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0113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39F75-CF80-4F9D-8507-878A36818787}" type="datetime1">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69285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92DF3F16-CF09-4A77-910F-7AE42CB1FA4F}" type="datetime1">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72671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339BE69-68B6-41EE-8250-E8B70F263F72}" type="datetime1">
              <a:rPr lang="fr-FR" smtClean="0"/>
              <a:t>28/01/2015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36511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D619F38-C17A-4DC4-80BE-E93DE411BE68}" type="datetime1">
              <a:rPr lang="fr-FR" smtClean="0"/>
              <a:t>28/01/2015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6801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2419B-1371-4249-AD38-371CDB446DFD}" type="datetime1">
              <a:rPr lang="fr-FR" smtClean="0"/>
              <a:t>28/01/2015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97266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735B3-E621-46A4-A49A-1067AAE29846}" type="datetime1">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81763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EA48A-47F7-4B5A-9F01-B5EC7D58C766}" type="datetime1">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06379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85CD-7E21-4A7D-B3C5-0B8AF2DBEF68}" type="datetime1">
              <a:rPr lang="fr-FR" smtClean="0"/>
              <a:t>28/01/2015</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F9A8F-BF42-49C4-B13D-A9E60ACFB25C}" type="slidenum">
              <a:rPr lang="fr-FR" smtClean="0"/>
              <a:t>‹#›</a:t>
            </a:fld>
            <a:endParaRPr lang="fr-FR"/>
          </a:p>
        </p:txBody>
      </p:sp>
    </p:spTree>
    <p:extLst>
      <p:ext uri="{BB962C8B-B14F-4D97-AF65-F5344CB8AC3E}">
        <p14:creationId xmlns:p14="http://schemas.microsoft.com/office/powerpoint/2010/main" val="85872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bmp"/><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www.intel.com/" TargetMode="External"/><Relationship Id="rId4" Type="http://schemas.openxmlformats.org/officeDocument/2006/relationships/image" Target="../media/image13.bmp"/></Relationships>
</file>

<file path=ppt/slides/_rels/slide25.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www.intel.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5.bmp"/><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intel.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bmp"/><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ntel.com/content/www/us/en/processors/architectures-software-developer-manual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1.bmp"/><Relationship Id="rId4" Type="http://schemas.openxmlformats.org/officeDocument/2006/relationships/image" Target="../media/image20.bmp"/></Relationships>
</file>

<file path=ppt/slides/_rels/slide31.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LANGAGE D’ASSEMBLAGE</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5" name="Slide Number Placeholder 5"/>
          <p:cNvSpPr txBox="1">
            <a:spLocks/>
          </p:cNvSpPr>
          <p:nvPr/>
        </p:nvSpPr>
        <p:spPr>
          <a:xfrm>
            <a:off x="6300192" y="6525343"/>
            <a:ext cx="2843808" cy="332469"/>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i="1" dirty="0" smtClean="0">
                <a:solidFill>
                  <a:srgbClr val="FFFFCC"/>
                </a:solidFill>
              </a:rPr>
              <a:t>Hugo </a:t>
            </a:r>
            <a:r>
              <a:rPr lang="fr-FR" sz="1600" b="1" i="1" dirty="0" err="1" smtClean="0">
                <a:solidFill>
                  <a:srgbClr val="FFFFCC"/>
                </a:solidFill>
              </a:rPr>
              <a:t>Descoubes</a:t>
            </a:r>
            <a:r>
              <a:rPr lang="fr-FR" sz="1600" b="1" i="1" dirty="0">
                <a:solidFill>
                  <a:srgbClr val="FFFFCC"/>
                </a:solidFill>
              </a:rPr>
              <a:t> </a:t>
            </a:r>
            <a:r>
              <a:rPr lang="fr-FR" b="1" i="1" dirty="0" smtClean="0">
                <a:solidFill>
                  <a:schemeClr val="accent1">
                    <a:lumMod val="20000"/>
                    <a:lumOff val="80000"/>
                  </a:schemeClr>
                </a:solidFill>
              </a:rPr>
              <a:t>- </a:t>
            </a:r>
            <a:r>
              <a:rPr lang="fr-FR" b="1" i="1" dirty="0">
                <a:solidFill>
                  <a:schemeClr val="accent1">
                    <a:lumMod val="20000"/>
                    <a:lumOff val="80000"/>
                  </a:schemeClr>
                </a:solidFill>
              </a:rPr>
              <a:t>Juin 2013</a:t>
            </a: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8470" y="4581128"/>
            <a:ext cx="8995529" cy="584775"/>
          </a:xfrm>
          <a:prstGeom prst="rect">
            <a:avLst/>
          </a:prstGeom>
        </p:spPr>
        <p:txBody>
          <a:bodyPr wrap="square">
            <a:spAutoFit/>
          </a:bodyPr>
          <a:lstStyle/>
          <a:p>
            <a:r>
              <a:rPr lang="fr-FR" sz="3200" b="1" i="1" dirty="0" smtClean="0">
                <a:solidFill>
                  <a:schemeClr val="accent1">
                    <a:lumMod val="20000"/>
                    <a:lumOff val="80000"/>
                  </a:schemeClr>
                </a:solidFill>
                <a:effectLst>
                  <a:outerShdw blurRad="38100" dist="38100" dir="2700000" algn="tl">
                    <a:srgbClr val="000000">
                      <a:alpha val="43137"/>
                    </a:srgbClr>
                  </a:outerShdw>
                </a:effectLst>
              </a:rPr>
              <a:t>Architecture et Technologie des Ordinateurs</a:t>
            </a:r>
            <a:endParaRPr lang="fr-FR" sz="3200" dirty="0"/>
          </a:p>
        </p:txBody>
      </p:sp>
    </p:spTree>
    <p:extLst>
      <p:ext uri="{BB962C8B-B14F-4D97-AF65-F5344CB8AC3E}">
        <p14:creationId xmlns:p14="http://schemas.microsoft.com/office/powerpoint/2010/main" val="21907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txBox="1">
            <a:spLocks/>
          </p:cNvSpPr>
          <p:nvPr/>
        </p:nvSpPr>
        <p:spPr>
          <a:xfrm>
            <a:off x="395536" y="1412388"/>
            <a:ext cx="8748464" cy="52569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i="1" dirty="0" smtClean="0">
                <a:effectLst>
                  <a:outerShdw blurRad="38100" dist="38100" dir="2700000" algn="tl">
                    <a:srgbClr val="000000">
                      <a:alpha val="43137"/>
                    </a:srgbClr>
                  </a:outerShdw>
                </a:effectLst>
                <a:sym typeface="Wingdings"/>
              </a:rPr>
              <a:t>Inconvénients architecture RISC :</a:t>
            </a:r>
          </a:p>
          <a:p>
            <a:pPr marL="342900" lvl="2" indent="-342900">
              <a:spcBef>
                <a:spcPct val="0"/>
              </a:spcBef>
              <a:buFont typeface="Arial" pitchFamily="34" charset="0"/>
              <a:buChar char="•"/>
            </a:pPr>
            <a:r>
              <a:rPr lang="fr-FR" sz="2400" i="1" dirty="0" smtClean="0"/>
              <a:t>Empreinte mémoire programme élevée, donc moins d’instructions contenues en cache et mémoire principale. </a:t>
            </a:r>
          </a:p>
          <a:p>
            <a:pPr marL="0" lvl="2">
              <a:spcBef>
                <a:spcPct val="0"/>
              </a:spcBef>
            </a:pPr>
            <a:r>
              <a:rPr lang="fr-FR" sz="2400" b="1" i="1" dirty="0" smtClean="0">
                <a:effectLst>
                  <a:outerShdw blurRad="38100" dist="38100" dir="2700000" algn="tl">
                    <a:srgbClr val="000000">
                      <a:alpha val="43137"/>
                    </a:srgbClr>
                  </a:outerShdw>
                </a:effectLst>
                <a:sym typeface="Wingdings"/>
              </a:rPr>
              <a:t>Avantages </a:t>
            </a:r>
            <a:r>
              <a:rPr lang="fr-FR" sz="2400" b="1" i="1" dirty="0">
                <a:effectLst>
                  <a:outerShdw blurRad="38100" dist="38100" dir="2700000" algn="tl">
                    <a:srgbClr val="000000">
                      <a:alpha val="43137"/>
                    </a:srgbClr>
                  </a:outerShdw>
                </a:effectLst>
                <a:sym typeface="Wingdings"/>
              </a:rPr>
              <a:t>architecture </a:t>
            </a:r>
            <a:r>
              <a:rPr lang="fr-FR" sz="2400" b="1" i="1" dirty="0" smtClean="0">
                <a:effectLst>
                  <a:outerShdw blurRad="38100" dist="38100" dir="2700000" algn="tl">
                    <a:srgbClr val="000000">
                      <a:alpha val="43137"/>
                    </a:srgbClr>
                  </a:outerShdw>
                </a:effectLst>
                <a:sym typeface="Wingdings"/>
              </a:rPr>
              <a:t>RISC </a:t>
            </a:r>
            <a:r>
              <a:rPr lang="fr-FR" sz="2400" b="1" i="1" dirty="0">
                <a:effectLst>
                  <a:outerShdw blurRad="38100" dist="38100" dir="2700000" algn="tl">
                    <a:srgbClr val="000000">
                      <a:alpha val="43137"/>
                    </a:srgbClr>
                  </a:outerShdw>
                </a:effectLst>
                <a:sym typeface="Wingdings"/>
              </a:rPr>
              <a:t>:</a:t>
            </a:r>
          </a:p>
          <a:p>
            <a:pPr marL="342900" lvl="2" indent="-342900">
              <a:spcBef>
                <a:spcPct val="0"/>
              </a:spcBef>
              <a:buFont typeface="Arial" pitchFamily="34" charset="0"/>
              <a:buChar char="•"/>
            </a:pPr>
            <a:r>
              <a:rPr lang="fr-FR" sz="2400" i="1" dirty="0" smtClean="0"/>
              <a:t>Architecture du CPU moins complexe (mécanismes d’accélération matériels, décodeurs, unités d’exécution …).</a:t>
            </a:r>
          </a:p>
          <a:p>
            <a:pPr marL="342900" lvl="2" indent="-342900">
              <a:spcBef>
                <a:spcPct val="0"/>
              </a:spcBef>
              <a:buFont typeface="Arial" pitchFamily="34" charset="0"/>
              <a:buChar char="•"/>
            </a:pPr>
            <a:r>
              <a:rPr lang="fr-FR" sz="2400" i="1" dirty="0"/>
              <a:t>En général, tailles instructions </a:t>
            </a:r>
            <a:r>
              <a:rPr lang="fr-FR" sz="2400" i="1" dirty="0" smtClean="0"/>
              <a:t>fixes et souvent </a:t>
            </a:r>
            <a:r>
              <a:rPr lang="fr-FR" sz="2400" i="1" dirty="0"/>
              <a:t>exécution en </a:t>
            </a:r>
            <a:r>
              <a:rPr lang="fr-FR" sz="2400" i="1" dirty="0" smtClean="0"/>
              <a:t>un ou deux cycles </a:t>
            </a:r>
            <a:r>
              <a:rPr lang="fr-FR" sz="2400" i="1" dirty="0"/>
              <a:t>CPU</a:t>
            </a:r>
            <a:r>
              <a:rPr lang="fr-FR" sz="2400" i="1" dirty="0" smtClean="0"/>
              <a:t>.</a:t>
            </a:r>
          </a:p>
          <a:p>
            <a:pPr marL="342900" lvl="2" indent="-342900">
              <a:spcBef>
                <a:spcPct val="0"/>
              </a:spcBef>
              <a:buFont typeface="Arial" pitchFamily="34" charset="0"/>
              <a:buChar char="•"/>
            </a:pPr>
            <a:r>
              <a:rPr lang="fr-FR" sz="2400" i="1" dirty="0" smtClean="0"/>
              <a:t> Jeu d’instructions plus simple à appréhender pour le développeur et donc le compilateur. Jeu </a:t>
            </a:r>
            <a:r>
              <a:rPr lang="fr-FR" sz="2400" i="1" dirty="0"/>
              <a:t>d’instructions </a:t>
            </a:r>
            <a:r>
              <a:rPr lang="fr-FR" sz="2400" i="1" dirty="0" smtClean="0"/>
              <a:t>très bien géré </a:t>
            </a:r>
            <a:r>
              <a:rPr lang="fr-FR" sz="2400" i="1" dirty="0"/>
              <a:t>par les chaînes de compilations (mécanismes </a:t>
            </a:r>
            <a:r>
              <a:rPr lang="fr-FR" sz="2400" i="1" dirty="0" smtClean="0"/>
              <a:t>d’optimisation). Beaucoup d’architectures RISC récentes, travaillent avec de nombreux registres de travail généralistes, facilite le travail du compilateur. </a:t>
            </a:r>
          </a:p>
          <a:p>
            <a:pPr marL="342900" lvl="2" indent="-342900">
              <a:spcBef>
                <a:spcPct val="0"/>
              </a:spcBef>
              <a:buFont typeface="Arial" pitchFamily="34" charset="0"/>
              <a:buChar char="•"/>
            </a:pPr>
            <a:endParaRPr lang="fr-FR" sz="2400" i="1" dirty="0" smtClean="0"/>
          </a:p>
          <a:p>
            <a:pPr marL="342900" lvl="2" indent="-342900">
              <a:spcBef>
                <a:spcPct val="0"/>
              </a:spcBef>
              <a:buFont typeface="Arial" pitchFamily="34" charset="0"/>
              <a:buChar char="•"/>
            </a:pPr>
            <a:endParaRPr lang="fr-FR" sz="2400" i="1" dirty="0"/>
          </a:p>
          <a:p>
            <a:pPr marL="342900" indent="-342900" algn="l">
              <a:buFont typeface="Arial" pitchFamily="34" charset="0"/>
              <a:buChar char="•"/>
            </a:pPr>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a:solidFill>
                  <a:srgbClr val="DCE6F2"/>
                </a:solidFill>
                <a:effectLst>
                  <a:outerShdw blurRad="38100" dist="38100" dir="2700000" algn="tl">
                    <a:srgbClr val="000000">
                      <a:alpha val="43137"/>
                    </a:srgbClr>
                  </a:outerShdw>
                </a:effectLst>
                <a:sym typeface="Wingdings"/>
              </a:rPr>
              <a:t>Jeu d’instruction </a:t>
            </a:r>
            <a:r>
              <a:rPr lang="fr-FR" sz="1400" b="1" i="1" dirty="0" smtClean="0">
                <a:solidFill>
                  <a:srgbClr val="DCE6F2"/>
                </a:solidFill>
                <a:effectLst>
                  <a:outerShdw blurRad="38100" dist="38100" dir="2700000" algn="tl">
                    <a:srgbClr val="000000">
                      <a:alpha val="43137"/>
                    </a:srgbClr>
                  </a:outerShdw>
                </a:effectLst>
                <a:sym typeface="Wingdings"/>
              </a:rPr>
              <a:t>CISC 8086</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49750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  </a:t>
            </a:r>
            <a:r>
              <a:rPr lang="fr-FR" sz="1400" b="1" i="1" dirty="0" smtClean="0">
                <a:solidFill>
                  <a:srgbClr val="FFFFCC"/>
                </a:solidFill>
                <a:effectLst>
                  <a:outerShdw blurRad="38100" dist="38100" dir="2700000" algn="tl">
                    <a:srgbClr val="000000">
                      <a:alpha val="43137"/>
                    </a:srgbClr>
                  </a:outerShdw>
                </a:effectLst>
                <a:sym typeface="Wingdings"/>
              </a:rPr>
              <a:t>Jeu d’instruction RISC 8051</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a:solidFill>
                  <a:srgbClr val="DCE6F2"/>
                </a:solidFill>
                <a:effectLst>
                  <a:outerShdw blurRad="38100" dist="38100" dir="2700000" algn="tl">
                    <a:srgbClr val="000000">
                      <a:alpha val="43137"/>
                    </a:srgbClr>
                  </a:outerShdw>
                </a:effectLst>
                <a:sym typeface="Wingdings"/>
              </a:rPr>
              <a:t>Jeu d’instruction </a:t>
            </a:r>
            <a:r>
              <a:rPr lang="fr-FR" sz="1400" b="1" i="1" dirty="0" smtClean="0">
                <a:solidFill>
                  <a:srgbClr val="DCE6F2"/>
                </a:solidFill>
                <a:effectLst>
                  <a:outerShdw blurRad="38100" dist="38100" dir="2700000" algn="tl">
                    <a:srgbClr val="000000">
                      <a:alpha val="43137"/>
                    </a:srgbClr>
                  </a:outerShdw>
                </a:effectLst>
                <a:sym typeface="Wingdings"/>
              </a:rPr>
              <a:t>CISC 8086</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95536" y="1416332"/>
            <a:ext cx="8748464" cy="186865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le jeu d’instructions complet d’un CPU RISC 8051 proposé par Intel en 1980. En 2012, cette famille de CPU, même si elle reste très ancienne, est toujours extrêmement répandue et intégrée dans de nombreux </a:t>
            </a:r>
            <a:r>
              <a:rPr lang="fr-FR" sz="2400" i="1" dirty="0" err="1" smtClean="0">
                <a:latin typeface="+mn-lt"/>
              </a:rPr>
              <a:t>MCU’s</a:t>
            </a:r>
            <a:r>
              <a:rPr lang="fr-FR" sz="2400" i="1" dirty="0" smtClean="0">
                <a:latin typeface="+mn-lt"/>
              </a:rPr>
              <a:t> ou </a:t>
            </a:r>
            <a:r>
              <a:rPr lang="fr-FR" sz="2400" i="1" dirty="0" err="1" smtClean="0">
                <a:latin typeface="+mn-lt"/>
              </a:rPr>
              <a:t>ASIC’s</a:t>
            </a:r>
            <a:r>
              <a:rPr lang="fr-FR" sz="2400" i="1" dirty="0" smtClean="0">
                <a:latin typeface="+mn-lt"/>
              </a:rPr>
              <a:t> (licence libre). Prenons quelques exemples de fondeurs les utilisant : NXP, </a:t>
            </a:r>
            <a:r>
              <a:rPr lang="fr-FR" sz="2400" i="1" dirty="0" err="1" smtClean="0">
                <a:latin typeface="+mn-lt"/>
              </a:rPr>
              <a:t>silabs</a:t>
            </a:r>
            <a:r>
              <a:rPr lang="fr-FR" sz="2400" i="1" dirty="0" smtClean="0">
                <a:latin typeface="+mn-lt"/>
              </a:rPr>
              <a:t>, </a:t>
            </a:r>
            <a:r>
              <a:rPr lang="fr-FR" sz="2400" i="1" dirty="0" err="1" smtClean="0">
                <a:latin typeface="+mn-lt"/>
              </a:rPr>
              <a:t>Atmel</a:t>
            </a:r>
            <a:r>
              <a:rPr lang="fr-FR" sz="2400" i="1" dirty="0">
                <a:latin typeface="+mn-lt"/>
              </a:rPr>
              <a:t> </a:t>
            </a:r>
            <a:r>
              <a:rPr lang="fr-FR" sz="2400" i="1" dirty="0" smtClean="0">
                <a:latin typeface="+mn-lt"/>
              </a:rPr>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22654">
            <a:off x="1185744" y="4034412"/>
            <a:ext cx="3175614" cy="1938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7338" y="4291303"/>
            <a:ext cx="1008112" cy="1008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ZoneTexte 61"/>
          <p:cNvSpPr txBox="1"/>
          <p:nvPr/>
        </p:nvSpPr>
        <p:spPr>
          <a:xfrm>
            <a:off x="1638058" y="3896920"/>
            <a:ext cx="2213862"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8051 Intel CPU (</a:t>
            </a:r>
            <a:r>
              <a:rPr lang="fr-FR" sz="1400" b="1" i="1" dirty="0" err="1" smtClean="0">
                <a:effectLst>
                  <a:outerShdw blurRad="38100" dist="38100" dir="2700000" algn="tl">
                    <a:srgbClr val="000000">
                      <a:alpha val="43137"/>
                    </a:srgbClr>
                  </a:outerShdw>
                </a:effectLst>
              </a:rPr>
              <a:t>only</a:t>
            </a:r>
            <a:r>
              <a:rPr lang="fr-FR" sz="1400" b="1" i="1" dirty="0" smtClean="0">
                <a:effectLst>
                  <a:outerShdw blurRad="38100" dist="38100" dir="2700000" algn="tl">
                    <a:srgbClr val="000000">
                      <a:alpha val="43137"/>
                    </a:srgbClr>
                  </a:outerShdw>
                </a:effectLst>
              </a:rPr>
              <a:t> CPU) </a:t>
            </a:r>
          </a:p>
          <a:p>
            <a:pPr algn="ctr" fontAlgn="auto">
              <a:spcBef>
                <a:spcPts val="0"/>
              </a:spcBef>
              <a:spcAft>
                <a:spcPts val="0"/>
              </a:spcAft>
              <a:defRPr/>
            </a:pPr>
            <a:r>
              <a:rPr lang="fr-FR" sz="1400" i="1" dirty="0" smtClean="0"/>
              <a:t>(1980)</a:t>
            </a:r>
            <a:endParaRPr lang="fr-FR" sz="1100" i="1" dirty="0" smtClean="0"/>
          </a:p>
        </p:txBody>
      </p:sp>
      <p:sp>
        <p:nvSpPr>
          <p:cNvPr id="13" name="ZoneTexte 61"/>
          <p:cNvSpPr txBox="1"/>
          <p:nvPr/>
        </p:nvSpPr>
        <p:spPr>
          <a:xfrm>
            <a:off x="5819948" y="3868196"/>
            <a:ext cx="2302892"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MCU </a:t>
            </a:r>
            <a:r>
              <a:rPr lang="fr-FR" sz="1400" b="1" i="1" dirty="0" err="1" smtClean="0">
                <a:effectLst>
                  <a:outerShdw blurRad="38100" dist="38100" dir="2700000" algn="tl">
                    <a:srgbClr val="000000">
                      <a:alpha val="43137"/>
                    </a:srgbClr>
                  </a:outerShdw>
                </a:effectLst>
              </a:rPr>
              <a:t>Silabs</a:t>
            </a:r>
            <a:r>
              <a:rPr lang="fr-FR" sz="1400" b="1" i="1" dirty="0" smtClean="0">
                <a:effectLst>
                  <a:outerShdw blurRad="38100" dist="38100" dir="2700000" algn="tl">
                    <a:srgbClr val="000000">
                      <a:alpha val="43137"/>
                    </a:srgbClr>
                  </a:outerShdw>
                </a:effectLst>
              </a:rPr>
              <a:t> </a:t>
            </a:r>
            <a:r>
              <a:rPr lang="fr-FR" sz="1400" b="1" i="1" dirty="0" err="1" smtClean="0">
                <a:effectLst>
                  <a:outerShdw blurRad="38100" dist="38100" dir="2700000" algn="tl">
                    <a:srgbClr val="000000">
                      <a:alpha val="43137"/>
                    </a:srgbClr>
                  </a:outerShdw>
                </a:effectLst>
              </a:rPr>
              <a:t>with</a:t>
            </a:r>
            <a:r>
              <a:rPr lang="fr-FR" sz="1400" b="1" i="1" dirty="0" smtClean="0">
                <a:effectLst>
                  <a:outerShdw blurRad="38100" dist="38100" dir="2700000" algn="tl">
                    <a:srgbClr val="000000">
                      <a:alpha val="43137"/>
                    </a:srgbClr>
                  </a:outerShdw>
                </a:effectLst>
              </a:rPr>
              <a:t> 8051 CPU</a:t>
            </a:r>
          </a:p>
          <a:p>
            <a:pPr algn="ctr" fontAlgn="auto">
              <a:spcBef>
                <a:spcPts val="0"/>
              </a:spcBef>
              <a:spcAft>
                <a:spcPts val="0"/>
              </a:spcAft>
              <a:defRPr/>
            </a:pPr>
            <a:r>
              <a:rPr lang="fr-FR" sz="1400" i="1" dirty="0" smtClean="0"/>
              <a:t>(2012)</a:t>
            </a:r>
            <a:endParaRPr lang="fr-FR" sz="1100" i="1" dirty="0" smtClean="0"/>
          </a:p>
        </p:txBody>
      </p:sp>
    </p:spTree>
    <p:extLst>
      <p:ext uri="{BB962C8B-B14F-4D97-AF65-F5344CB8AC3E}">
        <p14:creationId xmlns:p14="http://schemas.microsoft.com/office/powerpoint/2010/main" val="391632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  </a:t>
            </a:r>
            <a:r>
              <a:rPr lang="fr-FR" sz="1400" b="1" i="1" dirty="0" smtClean="0">
                <a:solidFill>
                  <a:srgbClr val="FFFFCC"/>
                </a:solidFill>
                <a:effectLst>
                  <a:outerShdw blurRad="38100" dist="38100" dir="2700000" algn="tl">
                    <a:srgbClr val="000000">
                      <a:alpha val="43137"/>
                    </a:srgbClr>
                  </a:outerShdw>
                </a:effectLst>
                <a:sym typeface="Wingdings"/>
              </a:rPr>
              <a:t>Jeu d’instruction RISC 8051</a:t>
            </a:r>
            <a:endParaRPr lang="fr-FR" sz="1400" b="1" i="1" dirty="0">
              <a:solidFill>
                <a:srgbClr val="FFFFCC"/>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a:solidFill>
                  <a:srgbClr val="DCE6F2"/>
                </a:solidFill>
                <a:effectLst>
                  <a:outerShdw blurRad="38100" dist="38100" dir="2700000" algn="tl">
                    <a:srgbClr val="000000">
                      <a:alpha val="43137"/>
                    </a:srgbClr>
                  </a:outerShdw>
                </a:effectLst>
                <a:sym typeface="Wingdings"/>
              </a:rPr>
              <a:t>Jeu d’instruction </a:t>
            </a:r>
            <a:r>
              <a:rPr lang="fr-FR" sz="1400" b="1" i="1" dirty="0" smtClean="0">
                <a:solidFill>
                  <a:srgbClr val="DCE6F2"/>
                </a:solidFill>
                <a:effectLst>
                  <a:outerShdw blurRad="38100" dist="38100" dir="2700000" algn="tl">
                    <a:srgbClr val="000000">
                      <a:alpha val="43137"/>
                    </a:srgbClr>
                  </a:outerShdw>
                </a:effectLst>
                <a:sym typeface="Wingdings"/>
              </a:rPr>
              <a:t>CISC 8086</a:t>
            </a:r>
            <a:endParaRPr lang="fr-FR" sz="1400" b="1" i="1" dirty="0">
              <a:solidFill>
                <a:srgbClr val="DCE6F2"/>
              </a:solidFill>
              <a:effectLst>
                <a:outerShdw blurRad="38100" dist="38100" dir="2700000" algn="tl">
                  <a:srgbClr val="000000">
                    <a:alpha val="43137"/>
                  </a:srgbClr>
                </a:outerShdw>
              </a:effectLst>
              <a:sym typeface="Wingdings"/>
            </a:endParaRPr>
          </a:p>
        </p:txBody>
      </p:sp>
      <p:graphicFrame>
        <p:nvGraphicFramePr>
          <p:cNvPr id="2" name="Table 1"/>
          <p:cNvGraphicFramePr>
            <a:graphicFrameLocks noGrp="1"/>
          </p:cNvGraphicFramePr>
          <p:nvPr>
            <p:extLst>
              <p:ext uri="{D42A27DB-BD31-4B8C-83A1-F6EECF244321}">
                <p14:modId xmlns:p14="http://schemas.microsoft.com/office/powerpoint/2010/main" val="3568104450"/>
              </p:ext>
            </p:extLst>
          </p:nvPr>
        </p:nvGraphicFramePr>
        <p:xfrm>
          <a:off x="1763688" y="1124744"/>
          <a:ext cx="6358260" cy="538579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785514"/>
                <a:gridCol w="2393616"/>
                <a:gridCol w="685726"/>
                <a:gridCol w="2493404"/>
              </a:tblGrid>
              <a:tr h="0">
                <a:tc>
                  <a:txBody>
                    <a:bodyPr/>
                    <a:lstStyle/>
                    <a:p>
                      <a:r>
                        <a:rPr lang="fr-FR" sz="1000" b="1" i="1" dirty="0" smtClean="0">
                          <a:solidFill>
                            <a:schemeClr val="tx1"/>
                          </a:solidFill>
                          <a:effectLst>
                            <a:outerShdw blurRad="38100" dist="38100" dir="2700000" algn="tl">
                              <a:srgbClr val="000000">
                                <a:alpha val="43137"/>
                              </a:srgbClr>
                            </a:outerShdw>
                          </a:effectLst>
                        </a:rPr>
                        <a:t>ACALL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Absolute</a:t>
                      </a:r>
                      <a:r>
                        <a:rPr lang="fr-FR" sz="1000" b="0" i="1" dirty="0" smtClean="0">
                          <a:solidFill>
                            <a:schemeClr val="tx1"/>
                          </a:solidFill>
                        </a:rPr>
                        <a:t> Call</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solidFill>
                            <a:schemeClr val="tx1"/>
                          </a:solidFill>
                          <a:effectLst>
                            <a:outerShdw blurRad="38100" dist="38100" dir="2700000" algn="tl">
                              <a:srgbClr val="000000">
                                <a:alpha val="43137"/>
                              </a:srgbClr>
                            </a:outerShdw>
                          </a:effectLst>
                        </a:rPr>
                        <a:t>MOV</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Move Memory</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8208">
                <a:tc>
                  <a:txBody>
                    <a:bodyPr/>
                    <a:lstStyle/>
                    <a:p>
                      <a:r>
                        <a:rPr lang="fr-FR" sz="1000" b="1" i="1" dirty="0" smtClean="0">
                          <a:solidFill>
                            <a:schemeClr val="tx1"/>
                          </a:solidFill>
                          <a:effectLst>
                            <a:outerShdw blurRad="38100" dist="38100" dir="2700000" algn="tl">
                              <a:srgbClr val="000000">
                                <a:alpha val="43137"/>
                              </a:srgbClr>
                            </a:outerShdw>
                          </a:effectLst>
                        </a:rPr>
                        <a:t>ADD, ADDC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Add</a:t>
                      </a:r>
                      <a:r>
                        <a:rPr lang="fr-FR" sz="1000" b="0" i="1" dirty="0" smtClean="0">
                          <a:solidFill>
                            <a:schemeClr val="tx1"/>
                          </a:solidFill>
                        </a:rPr>
                        <a:t> </a:t>
                      </a:r>
                      <a:r>
                        <a:rPr lang="fr-FR" sz="1000" b="0" i="1" dirty="0" err="1" smtClean="0">
                          <a:solidFill>
                            <a:schemeClr val="tx1"/>
                          </a:solidFill>
                        </a:rPr>
                        <a:t>Accumulator</a:t>
                      </a:r>
                      <a:r>
                        <a:rPr lang="fr-FR" sz="1000" b="0" i="1" dirty="0" smtClean="0">
                          <a:solidFill>
                            <a:schemeClr val="tx1"/>
                          </a:solidFill>
                        </a:rPr>
                        <a:t> (</a:t>
                      </a:r>
                      <a:r>
                        <a:rPr lang="fr-FR" sz="1000" b="0" i="1" dirty="0" err="1" smtClean="0">
                          <a:solidFill>
                            <a:schemeClr val="tx1"/>
                          </a:solidFill>
                        </a:rPr>
                        <a:t>With</a:t>
                      </a:r>
                      <a:r>
                        <a:rPr lang="fr-FR" sz="1000" b="0" i="1" dirty="0" smtClean="0">
                          <a:solidFill>
                            <a:schemeClr val="tx1"/>
                          </a:solidFill>
                        </a:rPr>
                        <a:t> Carry)</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MOVC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Move Code Memory</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AJMP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Absolute</a:t>
                      </a:r>
                      <a:r>
                        <a:rPr lang="fr-FR" sz="1000" b="0" i="1" dirty="0" smtClean="0">
                          <a:solidFill>
                            <a:schemeClr val="tx1"/>
                          </a:solidFill>
                        </a:rPr>
                        <a:t> Jump</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MOVX</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Move Extended Memory</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ANL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Bitwise</a:t>
                      </a:r>
                      <a:r>
                        <a:rPr lang="fr-FR" sz="1000" b="0" i="1" dirty="0" smtClean="0">
                          <a:solidFill>
                            <a:schemeClr val="tx1"/>
                          </a:solidFill>
                        </a:rPr>
                        <a:t> AND</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MUL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Multiply</a:t>
                      </a:r>
                      <a:r>
                        <a:rPr lang="fr-FR" sz="1000" b="0" i="1" dirty="0" smtClean="0"/>
                        <a:t> </a:t>
                      </a:r>
                      <a:r>
                        <a:rPr lang="fr-FR" sz="1000" b="0" i="1" dirty="0" err="1" smtClean="0"/>
                        <a:t>Accumulator</a:t>
                      </a:r>
                      <a:r>
                        <a:rPr lang="fr-FR" sz="1000" b="0" i="1" dirty="0" smtClean="0"/>
                        <a:t> by B</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CJNE</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Compare and Jump if Not </a:t>
                      </a:r>
                      <a:r>
                        <a:rPr lang="fr-FR" sz="1000" b="0" i="1" dirty="0" err="1" smtClean="0">
                          <a:solidFill>
                            <a:schemeClr val="tx1"/>
                          </a:solidFill>
                        </a:rPr>
                        <a:t>Equal</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NOP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No </a:t>
                      </a:r>
                      <a:r>
                        <a:rPr lang="fr-FR" sz="1000" b="0" i="1" dirty="0" err="1" smtClean="0"/>
                        <a:t>Operation</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CLR</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Clear</a:t>
                      </a:r>
                      <a:r>
                        <a:rPr lang="fr-FR" sz="1000" b="0" i="1" dirty="0" smtClean="0">
                          <a:solidFill>
                            <a:schemeClr val="tx1"/>
                          </a:solidFill>
                        </a:rPr>
                        <a:t> </a:t>
                      </a:r>
                      <a:r>
                        <a:rPr lang="fr-FR" sz="1000" b="0" i="1" dirty="0" err="1" smtClean="0">
                          <a:solidFill>
                            <a:schemeClr val="tx1"/>
                          </a:solidFill>
                        </a:rPr>
                        <a:t>Register</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ORL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Bitwise</a:t>
                      </a:r>
                      <a:r>
                        <a:rPr lang="fr-FR" sz="1000" b="0" i="1" dirty="0" smtClean="0"/>
                        <a:t> OR</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a:txBody>
                    <a:bodyPr/>
                    <a:lstStyle/>
                    <a:p>
                      <a:r>
                        <a:rPr lang="fr-FR" sz="1000" b="1" i="1" dirty="0" smtClean="0">
                          <a:solidFill>
                            <a:schemeClr val="tx1"/>
                          </a:solidFill>
                          <a:effectLst>
                            <a:outerShdw blurRad="38100" dist="38100" dir="2700000" algn="tl">
                              <a:srgbClr val="000000">
                                <a:alpha val="43137"/>
                              </a:srgbClr>
                            </a:outerShdw>
                          </a:effectLst>
                        </a:rPr>
                        <a:t>CPL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Complement</a:t>
                      </a:r>
                      <a:r>
                        <a:rPr lang="fr-FR" sz="1000" b="0" i="1" dirty="0" smtClean="0">
                          <a:solidFill>
                            <a:schemeClr val="tx1"/>
                          </a:solidFill>
                        </a:rPr>
                        <a:t> </a:t>
                      </a:r>
                      <a:r>
                        <a:rPr lang="fr-FR" sz="1000" b="0" i="1" dirty="0" err="1" smtClean="0">
                          <a:solidFill>
                            <a:schemeClr val="tx1"/>
                          </a:solidFill>
                        </a:rPr>
                        <a:t>Register</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POP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Pop Value </a:t>
                      </a:r>
                      <a:r>
                        <a:rPr lang="fr-FR" sz="1000" b="0" i="1" dirty="0" err="1" smtClean="0"/>
                        <a:t>From</a:t>
                      </a:r>
                      <a:r>
                        <a:rPr lang="fr-FR" sz="1000" b="0" i="1" dirty="0" smtClean="0"/>
                        <a:t> </a:t>
                      </a:r>
                      <a:r>
                        <a:rPr lang="fr-FR" sz="1000" b="0" i="1" dirty="0" err="1" smtClean="0"/>
                        <a:t>Stack</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DA</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Decimal</a:t>
                      </a:r>
                      <a:r>
                        <a:rPr lang="fr-FR" sz="1000" b="0" i="1" dirty="0" smtClean="0">
                          <a:solidFill>
                            <a:schemeClr val="tx1"/>
                          </a:solidFill>
                        </a:rPr>
                        <a:t> </a:t>
                      </a:r>
                      <a:r>
                        <a:rPr lang="fr-FR" sz="1000" b="0" i="1" dirty="0" err="1" smtClean="0">
                          <a:solidFill>
                            <a:schemeClr val="tx1"/>
                          </a:solidFill>
                        </a:rPr>
                        <a:t>Adjust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PUSH</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Push Value Onto </a:t>
                      </a:r>
                      <a:r>
                        <a:rPr lang="fr-FR" sz="1000" b="0" i="1" dirty="0" err="1" smtClean="0"/>
                        <a:t>Stack</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DEC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Decrement</a:t>
                      </a:r>
                      <a:r>
                        <a:rPr lang="fr-FR" sz="1000" b="0" i="1" dirty="0" smtClean="0">
                          <a:solidFill>
                            <a:schemeClr val="tx1"/>
                          </a:solidFill>
                        </a:rPr>
                        <a:t> </a:t>
                      </a:r>
                      <a:r>
                        <a:rPr lang="fr-FR" sz="1000" b="0" i="1" dirty="0" err="1" smtClean="0">
                          <a:solidFill>
                            <a:schemeClr val="tx1"/>
                          </a:solidFill>
                        </a:rPr>
                        <a:t>Register</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RET</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Return </a:t>
                      </a:r>
                      <a:r>
                        <a:rPr lang="fr-FR" sz="1000" b="0" i="1" dirty="0" err="1" smtClean="0"/>
                        <a:t>From</a:t>
                      </a:r>
                      <a:r>
                        <a:rPr lang="fr-FR" sz="1000" b="0" i="1" dirty="0" smtClean="0"/>
                        <a:t> </a:t>
                      </a:r>
                      <a:r>
                        <a:rPr lang="fr-FR" sz="1000" b="0" i="1" dirty="0" err="1" smtClean="0"/>
                        <a:t>Subroutine</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DIV</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1" dirty="0" err="1" smtClean="0">
                          <a:solidFill>
                            <a:schemeClr val="tx1"/>
                          </a:solidFill>
                        </a:rPr>
                        <a:t>Divide</a:t>
                      </a:r>
                      <a:r>
                        <a:rPr lang="fr-FR" sz="1000" b="0" i="1" dirty="0" smtClean="0">
                          <a:solidFill>
                            <a:schemeClr val="tx1"/>
                          </a:solidFill>
                        </a:rPr>
                        <a:t> </a:t>
                      </a:r>
                      <a:r>
                        <a:rPr lang="fr-FR" sz="1000" b="0" i="1" dirty="0" err="1" smtClean="0">
                          <a:solidFill>
                            <a:schemeClr val="tx1"/>
                          </a:solidFill>
                        </a:rPr>
                        <a:t>Accumulator</a:t>
                      </a:r>
                      <a:r>
                        <a:rPr lang="fr-FR" sz="1000" b="0" i="1" dirty="0" smtClean="0">
                          <a:solidFill>
                            <a:schemeClr val="tx1"/>
                          </a:solidFill>
                        </a:rPr>
                        <a:t> by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RETI</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Return </a:t>
                      </a:r>
                      <a:r>
                        <a:rPr lang="fr-FR" sz="1000" b="0" i="1" dirty="0" err="1" smtClean="0"/>
                        <a:t>From</a:t>
                      </a:r>
                      <a:r>
                        <a:rPr lang="fr-FR" sz="1000" b="0" i="1" dirty="0" smtClean="0"/>
                        <a:t> </a:t>
                      </a:r>
                      <a:r>
                        <a:rPr lang="fr-FR" sz="1000" b="0" i="1" dirty="0" err="1" smtClean="0"/>
                        <a:t>Interrupt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DJNZ</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Decrement</a:t>
                      </a:r>
                      <a:r>
                        <a:rPr lang="fr-FR" sz="1000" b="0" i="1" dirty="0" smtClean="0">
                          <a:solidFill>
                            <a:schemeClr val="tx1"/>
                          </a:solidFill>
                        </a:rPr>
                        <a:t> </a:t>
                      </a:r>
                      <a:r>
                        <a:rPr lang="fr-FR" sz="1000" b="0" i="1" dirty="0" err="1" smtClean="0">
                          <a:solidFill>
                            <a:schemeClr val="tx1"/>
                          </a:solidFill>
                        </a:rPr>
                        <a:t>Register</a:t>
                      </a:r>
                      <a:r>
                        <a:rPr lang="fr-FR" sz="1000" b="0" i="1" dirty="0" smtClean="0">
                          <a:solidFill>
                            <a:schemeClr val="tx1"/>
                          </a:solidFill>
                        </a:rPr>
                        <a:t> and Jump if Not </a:t>
                      </a:r>
                      <a:r>
                        <a:rPr lang="fr-FR" sz="1000" b="0" i="1" dirty="0" err="1" smtClean="0">
                          <a:solidFill>
                            <a:schemeClr val="tx1"/>
                          </a:solidFill>
                        </a:rPr>
                        <a:t>Zero</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RL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Rotate</a:t>
                      </a:r>
                      <a:r>
                        <a:rPr lang="fr-FR" sz="1000" b="0" i="1" dirty="0" smtClean="0"/>
                        <a:t> </a:t>
                      </a:r>
                      <a:r>
                        <a:rPr lang="fr-FR" sz="1000" b="0" i="1" dirty="0" err="1" smtClean="0"/>
                        <a:t>Accumulator</a:t>
                      </a:r>
                      <a:r>
                        <a:rPr lang="fr-FR" sz="1000" b="0" i="1" dirty="0" smtClean="0"/>
                        <a:t> </a:t>
                      </a:r>
                      <a:r>
                        <a:rPr lang="fr-FR" sz="1000" b="0" i="1" dirty="0" err="1" smtClean="0"/>
                        <a:t>Left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INC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solidFill>
                            <a:schemeClr val="tx1"/>
                          </a:solidFill>
                        </a:rPr>
                        <a:t>Increment</a:t>
                      </a:r>
                      <a:r>
                        <a:rPr lang="fr-FR" sz="1000" b="0" i="1" dirty="0" smtClean="0">
                          <a:solidFill>
                            <a:schemeClr val="tx1"/>
                          </a:solidFill>
                        </a:rPr>
                        <a:t> </a:t>
                      </a:r>
                      <a:r>
                        <a:rPr lang="fr-FR" sz="1000" b="0" i="1" dirty="0" err="1" smtClean="0">
                          <a:solidFill>
                            <a:schemeClr val="tx1"/>
                          </a:solidFill>
                        </a:rPr>
                        <a:t>Register</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RLC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Rotate</a:t>
                      </a:r>
                      <a:r>
                        <a:rPr lang="fr-FR" sz="1000" b="0" i="1" dirty="0" smtClean="0"/>
                        <a:t> </a:t>
                      </a:r>
                      <a:r>
                        <a:rPr lang="fr-FR" sz="1000" b="0" i="1" dirty="0" err="1" smtClean="0"/>
                        <a:t>Accumulator</a:t>
                      </a:r>
                      <a:r>
                        <a:rPr lang="fr-FR" sz="1000" b="0" i="1" dirty="0" smtClean="0"/>
                        <a:t> </a:t>
                      </a:r>
                      <a:r>
                        <a:rPr lang="fr-FR" sz="1000" b="0" i="1" dirty="0" err="1" smtClean="0"/>
                        <a:t>Left</a:t>
                      </a:r>
                      <a:r>
                        <a:rPr lang="fr-FR" sz="1000" b="0" i="1" dirty="0" smtClean="0"/>
                        <a:t> </a:t>
                      </a:r>
                      <a:r>
                        <a:rPr lang="fr-FR" sz="1000" b="0" i="1" dirty="0" err="1" smtClean="0"/>
                        <a:t>Through</a:t>
                      </a:r>
                      <a:r>
                        <a:rPr lang="fr-FR" sz="1000" b="0" i="1" dirty="0" smtClean="0"/>
                        <a:t> Carry</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JB</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Bit Set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RR</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Rotate</a:t>
                      </a:r>
                      <a:r>
                        <a:rPr lang="fr-FR" sz="1000" b="0" i="1" dirty="0" smtClean="0"/>
                        <a:t> </a:t>
                      </a:r>
                      <a:r>
                        <a:rPr lang="fr-FR" sz="1000" b="0" i="1" dirty="0" err="1" smtClean="0"/>
                        <a:t>Accumulator</a:t>
                      </a:r>
                      <a:r>
                        <a:rPr lang="fr-FR" sz="1000" b="0" i="1" dirty="0" smtClean="0"/>
                        <a:t> Right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JBC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Bit Set and </a:t>
                      </a:r>
                      <a:r>
                        <a:rPr lang="fr-FR" sz="1000" b="0" i="1" dirty="0" err="1" smtClean="0">
                          <a:solidFill>
                            <a:schemeClr val="tx1"/>
                          </a:solidFill>
                        </a:rPr>
                        <a:t>Clear</a:t>
                      </a:r>
                      <a:r>
                        <a:rPr lang="fr-FR" sz="1000" b="0" i="1" dirty="0" smtClean="0">
                          <a:solidFill>
                            <a:schemeClr val="tx1"/>
                          </a:solidFill>
                        </a:rPr>
                        <a:t> Bit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RRC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Rotate</a:t>
                      </a:r>
                      <a:r>
                        <a:rPr lang="fr-FR" sz="1000" b="0" i="1" dirty="0" smtClean="0"/>
                        <a:t> </a:t>
                      </a:r>
                      <a:r>
                        <a:rPr lang="fr-FR" sz="1000" b="0" i="1" dirty="0" err="1" smtClean="0"/>
                        <a:t>Accumulator</a:t>
                      </a:r>
                      <a:r>
                        <a:rPr lang="fr-FR" sz="1000" b="0" i="1" dirty="0" smtClean="0"/>
                        <a:t> Right </a:t>
                      </a:r>
                      <a:r>
                        <a:rPr lang="fr-FR" sz="1000" b="0" i="1" dirty="0" err="1" smtClean="0"/>
                        <a:t>Through</a:t>
                      </a:r>
                      <a:r>
                        <a:rPr lang="fr-FR" sz="1000" b="0" i="1" dirty="0" smtClean="0"/>
                        <a:t> Carry</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Carry Set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SETB</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Set Bit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JMP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to </a:t>
                      </a:r>
                      <a:r>
                        <a:rPr lang="fr-FR" sz="1000" b="0" i="1" dirty="0" err="1" smtClean="0">
                          <a:solidFill>
                            <a:schemeClr val="tx1"/>
                          </a:solidFill>
                        </a:rPr>
                        <a:t>Address</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SJMP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Short Jump</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JNB</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Bit Not Set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SUBB</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smtClean="0"/>
                        <a:t>Subtract</a:t>
                      </a:r>
                      <a:r>
                        <a:rPr lang="fr-FR" sz="1000" b="0" i="1" dirty="0" smtClean="0"/>
                        <a:t> </a:t>
                      </a:r>
                      <a:r>
                        <a:rPr lang="fr-FR" sz="1000" b="0" i="1" dirty="0" err="1" smtClean="0"/>
                        <a:t>From</a:t>
                      </a:r>
                      <a:r>
                        <a:rPr lang="fr-FR" sz="1000" b="0" i="1" dirty="0" smtClean="0"/>
                        <a:t> </a:t>
                      </a:r>
                      <a:r>
                        <a:rPr lang="fr-FR" sz="1000" b="0" i="1" dirty="0" err="1" smtClean="0"/>
                        <a:t>Accumulator</a:t>
                      </a:r>
                      <a:r>
                        <a:rPr lang="fr-FR" sz="1000" b="0" i="1" dirty="0" smtClean="0"/>
                        <a:t> </a:t>
                      </a:r>
                      <a:r>
                        <a:rPr lang="fr-FR" sz="1000" b="0" i="1" dirty="0" err="1" smtClean="0"/>
                        <a:t>With</a:t>
                      </a:r>
                      <a:r>
                        <a:rPr lang="fr-FR" sz="1000" b="0" i="1" dirty="0" smtClean="0"/>
                        <a:t> </a:t>
                      </a:r>
                      <a:r>
                        <a:rPr lang="fr-FR" sz="1000" b="0" i="1" dirty="0" err="1" smtClean="0"/>
                        <a:t>Borrow</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JNC</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Carry Not Set</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SWAP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Swap </a:t>
                      </a:r>
                      <a:r>
                        <a:rPr lang="fr-FR" sz="1000" b="0" i="1" dirty="0" err="1" smtClean="0"/>
                        <a:t>Accumulator</a:t>
                      </a:r>
                      <a:r>
                        <a:rPr lang="fr-FR" sz="1000" b="0" i="1" dirty="0" smtClean="0"/>
                        <a:t> </a:t>
                      </a:r>
                      <a:r>
                        <a:rPr lang="fr-FR" sz="1000" b="0" i="1" dirty="0" err="1" smtClean="0"/>
                        <a:t>Nibbles</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JNZ</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a:t>
                      </a:r>
                      <a:r>
                        <a:rPr lang="fr-FR" sz="1000" b="0" i="1" dirty="0" err="1" smtClean="0">
                          <a:solidFill>
                            <a:schemeClr val="tx1"/>
                          </a:solidFill>
                        </a:rPr>
                        <a:t>Accumulator</a:t>
                      </a:r>
                      <a:r>
                        <a:rPr lang="fr-FR" sz="1000" b="0" i="1" dirty="0" smtClean="0">
                          <a:solidFill>
                            <a:schemeClr val="tx1"/>
                          </a:solidFill>
                        </a:rPr>
                        <a:t> Not </a:t>
                      </a:r>
                      <a:r>
                        <a:rPr lang="fr-FR" sz="1000" b="0" i="1" dirty="0" err="1" smtClean="0">
                          <a:solidFill>
                            <a:schemeClr val="tx1"/>
                          </a:solidFill>
                        </a:rPr>
                        <a:t>Zero</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XCH</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Exchange Bytes</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JZ</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Jump if </a:t>
                      </a:r>
                      <a:r>
                        <a:rPr lang="fr-FR" sz="1000" b="0" i="1" dirty="0" err="1" smtClean="0">
                          <a:solidFill>
                            <a:schemeClr val="tx1"/>
                          </a:solidFill>
                        </a:rPr>
                        <a:t>Accumulator</a:t>
                      </a:r>
                      <a:r>
                        <a:rPr lang="fr-FR" sz="1000" b="0" i="1" dirty="0" smtClean="0">
                          <a:solidFill>
                            <a:schemeClr val="tx1"/>
                          </a:solidFill>
                        </a:rPr>
                        <a:t> </a:t>
                      </a:r>
                      <a:r>
                        <a:rPr lang="fr-FR" sz="1000" b="0" i="1" dirty="0" err="1" smtClean="0">
                          <a:solidFill>
                            <a:schemeClr val="tx1"/>
                          </a:solidFill>
                        </a:rPr>
                        <a:t>Zero</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XCHD</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t>Exchange Digits</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LCALL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Long Call</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1" i="1" dirty="0" smtClean="0">
                          <a:effectLst>
                            <a:outerShdw blurRad="38100" dist="38100" dir="2700000" algn="tl">
                              <a:srgbClr val="000000">
                                <a:alpha val="43137"/>
                              </a:srgbClr>
                            </a:outerShdw>
                          </a:effectLst>
                        </a:rPr>
                        <a:t>XRL</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1" dirty="0" err="1" smtClean="0"/>
                        <a:t>Bitwise</a:t>
                      </a:r>
                      <a:r>
                        <a:rPr lang="fr-FR" sz="1000" b="0" i="1" dirty="0" smtClean="0"/>
                        <a:t> Exclusive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LJMP</a:t>
                      </a:r>
                      <a:endParaRPr lang="fr-FR" sz="1000" b="0" u="none"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smtClean="0">
                          <a:solidFill>
                            <a:schemeClr val="tx1"/>
                          </a:solidFill>
                        </a:rPr>
                        <a:t>Long Jump</a:t>
                      </a:r>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sz="1000" b="0"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ZoneTexte 61"/>
          <p:cNvSpPr txBox="1"/>
          <p:nvPr/>
        </p:nvSpPr>
        <p:spPr>
          <a:xfrm rot="16200000">
            <a:off x="527735" y="3875424"/>
            <a:ext cx="207210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8051 Instruction set</a:t>
            </a:r>
            <a:endParaRPr lang="fr-FR" sz="11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68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Jeu d’instruction </a:t>
            </a:r>
            <a:r>
              <a:rPr lang="fr-FR" sz="1400" b="1" i="1" dirty="0" smtClean="0">
                <a:solidFill>
                  <a:srgbClr val="FFFFCC"/>
                </a:solidFill>
                <a:effectLst>
                  <a:outerShdw blurRad="38100" dist="38100" dir="2700000" algn="tl">
                    <a:srgbClr val="000000">
                      <a:alpha val="43137"/>
                    </a:srgbClr>
                  </a:outerShdw>
                </a:effectLst>
                <a:sym typeface="Wingdings"/>
              </a:rPr>
              <a:t>CISC 8086</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95536" y="1394008"/>
            <a:ext cx="8748464" cy="167495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le jeu d’instructions complet d’un CPU 16bits CISC 8086 proposé par Intel en 1978. Il s’agit du premier processeur de la famille x86. En 2012, un corei7 est toujours capable d’exécuter le jeu d’instruction d’un 8086. Bien sûr, la réciproque n’est pas vraie.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292" y="4437112"/>
            <a:ext cx="3764136" cy="1703272"/>
          </a:xfrm>
          <a:prstGeom prst="rect">
            <a:avLst/>
          </a:prstGeom>
        </p:spPr>
      </p:pic>
      <p:sp>
        <p:nvSpPr>
          <p:cNvPr id="10" name="ZoneTexte 61"/>
          <p:cNvSpPr txBox="1"/>
          <p:nvPr/>
        </p:nvSpPr>
        <p:spPr>
          <a:xfrm>
            <a:off x="3495874" y="3876912"/>
            <a:ext cx="2385838"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8086 Intel CPU </a:t>
            </a:r>
          </a:p>
          <a:p>
            <a:pPr algn="ctr" fontAlgn="auto">
              <a:spcBef>
                <a:spcPts val="0"/>
              </a:spcBef>
              <a:spcAft>
                <a:spcPts val="0"/>
              </a:spcAft>
              <a:defRPr/>
            </a:pPr>
            <a:r>
              <a:rPr lang="fr-FR" sz="1400" i="1" dirty="0"/>
              <a:t>(</a:t>
            </a:r>
            <a:r>
              <a:rPr lang="fr-FR" sz="1400" i="1" dirty="0" smtClean="0"/>
              <a:t>1978</a:t>
            </a:r>
            <a:r>
              <a:rPr lang="fr-FR" sz="1100" i="1" dirty="0"/>
              <a:t>)</a:t>
            </a:r>
            <a:endParaRPr lang="fr-FR" sz="1400" i="1" dirty="0" smtClean="0"/>
          </a:p>
        </p:txBody>
      </p:sp>
    </p:spTree>
    <p:extLst>
      <p:ext uri="{BB962C8B-B14F-4D97-AF65-F5344CB8AC3E}">
        <p14:creationId xmlns:p14="http://schemas.microsoft.com/office/powerpoint/2010/main" val="1945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Jeu d’instruction </a:t>
            </a:r>
            <a:r>
              <a:rPr lang="fr-FR" sz="1400" b="1" i="1" dirty="0" smtClean="0">
                <a:solidFill>
                  <a:srgbClr val="FFFFCC"/>
                </a:solidFill>
                <a:effectLst>
                  <a:outerShdw blurRad="38100" dist="38100" dir="2700000" algn="tl">
                    <a:srgbClr val="000000">
                      <a:alpha val="43137"/>
                    </a:srgbClr>
                  </a:outerShdw>
                </a:effectLst>
                <a:sym typeface="Wingdings"/>
              </a:rPr>
              <a:t>CISC 8086</a:t>
            </a:r>
            <a:endParaRPr lang="fr-FR" sz="1400" b="1" i="1" dirty="0">
              <a:solidFill>
                <a:srgbClr val="FFFFCC"/>
              </a:solidFill>
              <a:effectLst>
                <a:outerShdw blurRad="38100" dist="38100" dir="2700000" algn="tl">
                  <a:srgbClr val="000000">
                    <a:alpha val="43137"/>
                  </a:srgbClr>
                </a:outerShdw>
              </a:effectLst>
              <a:sym typeface="Wingdings"/>
            </a:endParaRPr>
          </a:p>
        </p:txBody>
      </p:sp>
      <p:graphicFrame>
        <p:nvGraphicFramePr>
          <p:cNvPr id="10" name="Table 9"/>
          <p:cNvGraphicFramePr>
            <a:graphicFrameLocks noGrp="1"/>
          </p:cNvGraphicFramePr>
          <p:nvPr>
            <p:extLst>
              <p:ext uri="{D42A27DB-BD31-4B8C-83A1-F6EECF244321}">
                <p14:modId xmlns:p14="http://schemas.microsoft.com/office/powerpoint/2010/main" val="1085630383"/>
              </p:ext>
            </p:extLst>
          </p:nvPr>
        </p:nvGraphicFramePr>
        <p:xfrm>
          <a:off x="1612410" y="1124744"/>
          <a:ext cx="3179130" cy="538579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785514"/>
                <a:gridCol w="2393616"/>
              </a:tblGrid>
              <a:tr h="0">
                <a:tc>
                  <a:txBody>
                    <a:bodyPr/>
                    <a:lstStyle/>
                    <a:p>
                      <a:r>
                        <a:rPr lang="fr-FR" sz="1000" b="1" i="1" dirty="0">
                          <a:solidFill>
                            <a:schemeClr val="tx1"/>
                          </a:solidFill>
                          <a:effectLst>
                            <a:outerShdw blurRad="38100" dist="38100" dir="2700000" algn="tl">
                              <a:srgbClr val="000000">
                                <a:alpha val="43137"/>
                              </a:srgbClr>
                            </a:outerShdw>
                          </a:effectLst>
                        </a:rPr>
                        <a:t>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ASCII adjust </a:t>
                      </a:r>
                      <a:r>
                        <a:rPr lang="en-US" sz="1000" b="0" i="1" dirty="0" smtClean="0">
                          <a:solidFill>
                            <a:schemeClr val="tx1"/>
                          </a:solidFill>
                          <a:effectLst/>
                        </a:rPr>
                        <a:t>AL </a:t>
                      </a:r>
                      <a:r>
                        <a:rPr lang="en-US" sz="1000" b="0" i="1" dirty="0">
                          <a:solidFill>
                            <a:schemeClr val="tx1"/>
                          </a:solidFill>
                          <a:effectLst/>
                        </a:rPr>
                        <a:t>after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8208">
                <a:tc>
                  <a:txBody>
                    <a:bodyPr/>
                    <a:lstStyle/>
                    <a:p>
                      <a:r>
                        <a:rPr lang="fr-FR" sz="1000" b="1" i="1" dirty="0">
                          <a:solidFill>
                            <a:schemeClr val="tx1"/>
                          </a:solidFill>
                          <a:effectLst>
                            <a:outerShdw blurRad="38100" dist="38100" dir="2700000" algn="tl">
                              <a:srgbClr val="000000">
                                <a:alpha val="43137"/>
                              </a:srgbClr>
                            </a:outerShdw>
                          </a:effectLst>
                        </a:rPr>
                        <a:t>AAD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ASCII </a:t>
                      </a:r>
                      <a:r>
                        <a:rPr lang="fr-FR" sz="1000" b="0" i="1" dirty="0" err="1">
                          <a:solidFill>
                            <a:schemeClr val="tx1"/>
                          </a:solidFill>
                          <a:effectLst/>
                        </a:rPr>
                        <a:t>adjust</a:t>
                      </a:r>
                      <a:r>
                        <a:rPr lang="fr-FR" sz="1000" b="0" i="1" dirty="0">
                          <a:solidFill>
                            <a:schemeClr val="tx1"/>
                          </a:solidFill>
                          <a:effectLst/>
                        </a:rPr>
                        <a:t> AX </a:t>
                      </a:r>
                      <a:r>
                        <a:rPr lang="fr-FR" sz="1000" b="0" i="1" dirty="0" err="1">
                          <a:solidFill>
                            <a:schemeClr val="tx1"/>
                          </a:solidFill>
                          <a:effectLst/>
                        </a:rPr>
                        <a:t>before</a:t>
                      </a:r>
                      <a:r>
                        <a:rPr lang="fr-FR" sz="1000" b="0" i="1" dirty="0">
                          <a:solidFill>
                            <a:schemeClr val="tx1"/>
                          </a:solidFill>
                          <a:effectLst/>
                        </a:rPr>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ASCII </a:t>
                      </a:r>
                      <a:r>
                        <a:rPr lang="fr-FR" sz="1000" b="0" i="1" dirty="0" err="1">
                          <a:solidFill>
                            <a:schemeClr val="tx1"/>
                          </a:solidFill>
                          <a:effectLst/>
                        </a:rPr>
                        <a:t>adjust</a:t>
                      </a:r>
                      <a:r>
                        <a:rPr lang="fr-FR" sz="1000" b="0" i="1" dirty="0">
                          <a:solidFill>
                            <a:schemeClr val="tx1"/>
                          </a:solidFill>
                          <a:effectLst/>
                        </a:rPr>
                        <a:t> AX </a:t>
                      </a:r>
                      <a:r>
                        <a:rPr lang="fr-FR" sz="1000" b="0" i="1" dirty="0" err="1">
                          <a:solidFill>
                            <a:schemeClr val="tx1"/>
                          </a:solidFill>
                          <a:effectLst/>
                        </a:rPr>
                        <a:t>after</a:t>
                      </a:r>
                      <a:r>
                        <a:rPr lang="fr-FR" sz="1000" b="0" i="1" dirty="0">
                          <a:solidFill>
                            <a:schemeClr val="tx1"/>
                          </a:solidFill>
                          <a:effectLst/>
                        </a:rPr>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ASCII adjust AL after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Add with carry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ADD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Add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a:txBody>
                    <a:bodyPr/>
                    <a:lstStyle/>
                    <a:p>
                      <a:r>
                        <a:rPr lang="fr-FR" sz="1000" b="1" i="1" dirty="0">
                          <a:solidFill>
                            <a:schemeClr val="tx1"/>
                          </a:solidFill>
                          <a:effectLst>
                            <a:outerShdw blurRad="38100" dist="38100" dir="2700000" algn="tl">
                              <a:srgbClr val="000000">
                                <a:alpha val="43137"/>
                              </a:srgbClr>
                            </a:outerShdw>
                          </a:effectLst>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Logical</a:t>
                      </a:r>
                      <a:r>
                        <a:rPr lang="fr-FR" sz="1000" b="0" i="1" dirty="0">
                          <a:solidFill>
                            <a:schemeClr val="tx1"/>
                          </a:solidFill>
                          <a:effectLst/>
                        </a:rPr>
                        <a:t>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Call </a:t>
                      </a:r>
                      <a:r>
                        <a:rPr lang="fr-FR" sz="1000" b="0" i="1" dirty="0" err="1">
                          <a:solidFill>
                            <a:schemeClr val="tx1"/>
                          </a:solidFill>
                          <a:effectLst/>
                        </a:rPr>
                        <a:t>procedure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CBW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Convert byte to 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Clear</a:t>
                      </a:r>
                      <a:r>
                        <a:rPr lang="fr-FR" sz="1000" b="0" i="1" dirty="0">
                          <a:solidFill>
                            <a:schemeClr val="tx1"/>
                          </a:solidFill>
                          <a:effectLst/>
                        </a:rPr>
                        <a:t> 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Clear</a:t>
                      </a:r>
                      <a:r>
                        <a:rPr lang="fr-FR" sz="1000" b="0" i="1" dirty="0">
                          <a:solidFill>
                            <a:schemeClr val="tx1"/>
                          </a:solidFill>
                          <a:effectLst/>
                        </a:rPr>
                        <a:t> direction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Clear</a:t>
                      </a:r>
                      <a:r>
                        <a:rPr lang="fr-FR" sz="1000" b="0" i="1" dirty="0">
                          <a:solidFill>
                            <a:schemeClr val="tx1"/>
                          </a:solidFill>
                          <a:effectLst/>
                        </a:rPr>
                        <a:t> </a:t>
                      </a:r>
                      <a:r>
                        <a:rPr lang="fr-FR" sz="1000" b="0" i="1" dirty="0" err="1">
                          <a:solidFill>
                            <a:schemeClr val="tx1"/>
                          </a:solidFill>
                          <a:effectLst/>
                        </a:rPr>
                        <a:t>interrupt</a:t>
                      </a:r>
                      <a:r>
                        <a:rPr lang="fr-FR" sz="1000" b="0" i="1" dirty="0">
                          <a:solidFill>
                            <a:schemeClr val="tx1"/>
                          </a:solidFill>
                          <a:effectLst/>
                        </a:rPr>
                        <a:t>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Complement 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operands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CMPSB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bytes in 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CMPSW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Compare </a:t>
                      </a:r>
                      <a:r>
                        <a:rPr lang="fr-FR" sz="1000" b="0" i="1" dirty="0" err="1">
                          <a:solidFill>
                            <a:schemeClr val="tx1"/>
                          </a:solidFill>
                          <a:effectLst/>
                        </a:rPr>
                        <a:t>words</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CWD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Convert word to doubleword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Decimal adjust AL after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Decimal adjust AL after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Decrement by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DIV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Unsigned divide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ESC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Used</a:t>
                      </a:r>
                      <a:r>
                        <a:rPr lang="fr-FR" sz="1000" b="0" i="1" dirty="0">
                          <a:solidFill>
                            <a:schemeClr val="tx1"/>
                          </a:solidFill>
                          <a:effectLst/>
                        </a:rPr>
                        <a:t> </a:t>
                      </a:r>
                      <a:r>
                        <a:rPr lang="fr-FR" sz="1000" b="0" i="1" dirty="0" err="1">
                          <a:solidFill>
                            <a:schemeClr val="tx1"/>
                          </a:solidFill>
                          <a:effectLst/>
                        </a:rPr>
                        <a:t>with</a:t>
                      </a:r>
                      <a:r>
                        <a:rPr lang="fr-FR" sz="1000" b="0" i="1" dirty="0">
                          <a:solidFill>
                            <a:schemeClr val="tx1"/>
                          </a:solidFill>
                          <a:effectLst/>
                        </a:rPr>
                        <a:t> </a:t>
                      </a:r>
                      <a:r>
                        <a:rPr lang="fr-FR" sz="1000" b="0" i="1" dirty="0" err="1">
                          <a:solidFill>
                            <a:schemeClr val="tx1"/>
                          </a:solidFill>
                          <a:effectLst/>
                        </a:rPr>
                        <a:t>floating</a:t>
                      </a:r>
                      <a:r>
                        <a:rPr lang="fr-FR" sz="1000" b="0" i="1" dirty="0">
                          <a:solidFill>
                            <a:schemeClr val="tx1"/>
                          </a:solidFill>
                          <a:effectLst/>
                        </a:rPr>
                        <a:t>-point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73053287"/>
              </p:ext>
            </p:extLst>
          </p:nvPr>
        </p:nvGraphicFramePr>
        <p:xfrm>
          <a:off x="5220072" y="1124744"/>
          <a:ext cx="3323146" cy="538579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903240"/>
                <a:gridCol w="2419906"/>
              </a:tblGrid>
              <a:tr h="0">
                <a:tc>
                  <a:txBody>
                    <a:bodyPr/>
                    <a:lstStyle/>
                    <a:p>
                      <a:r>
                        <a:rPr lang="fr-FR" sz="1000" b="1" i="1" dirty="0">
                          <a:solidFill>
                            <a:schemeClr val="tx1"/>
                          </a:solidFill>
                          <a:effectLst>
                            <a:outerShdw blurRad="38100" dist="38100" dir="2700000" algn="tl">
                              <a:srgbClr val="000000">
                                <a:alpha val="43137"/>
                              </a:srgbClr>
                            </a:outerShdw>
                          </a:effectLst>
                        </a:rPr>
                        <a:t>HLT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Enter </a:t>
                      </a:r>
                      <a:r>
                        <a:rPr lang="fr-FR" sz="1000" b="0" i="1" dirty="0" err="1">
                          <a:solidFill>
                            <a:schemeClr val="tx1"/>
                          </a:solidFill>
                          <a:effectLst/>
                        </a:rPr>
                        <a:t>halt</a:t>
                      </a:r>
                      <a:r>
                        <a:rPr lang="fr-FR" sz="1000" b="0" i="1" dirty="0">
                          <a:solidFill>
                            <a:schemeClr val="tx1"/>
                          </a:solidFill>
                          <a:effectLst/>
                        </a:rPr>
                        <a:t>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8208">
                <a:tc>
                  <a:txBody>
                    <a:bodyPr/>
                    <a:lstStyle/>
                    <a:p>
                      <a:r>
                        <a:rPr lang="fr-FR" sz="1000" b="1" i="1">
                          <a:solidFill>
                            <a:schemeClr val="tx1"/>
                          </a:solidFill>
                          <a:effectLst>
                            <a:outerShdw blurRad="38100" dist="38100" dir="2700000" algn="tl">
                              <a:srgbClr val="000000">
                                <a:alpha val="43137"/>
                              </a:srgbClr>
                            </a:outerShdw>
                          </a:effectLst>
                        </a:rPr>
                        <a:t>IDIV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Signed</a:t>
                      </a:r>
                      <a:r>
                        <a:rPr lang="fr-FR" sz="1000" b="0" i="1" dirty="0">
                          <a:solidFill>
                            <a:schemeClr val="tx1"/>
                          </a:solidFill>
                          <a:effectLst/>
                        </a:rPr>
                        <a:t> </a:t>
                      </a:r>
                      <a:r>
                        <a:rPr lang="fr-FR" sz="1000" b="0" i="1" dirty="0" err="1">
                          <a:solidFill>
                            <a:schemeClr val="tx1"/>
                          </a:solidFill>
                          <a:effectLst/>
                        </a:rPr>
                        <a:t>divide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IMUL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Signed</a:t>
                      </a:r>
                      <a:r>
                        <a:rPr lang="fr-FR" sz="1000" b="0" i="1" dirty="0">
                          <a:solidFill>
                            <a:schemeClr val="tx1"/>
                          </a:solidFill>
                          <a:effectLst/>
                        </a:rPr>
                        <a:t> </a:t>
                      </a:r>
                      <a:r>
                        <a:rPr lang="fr-FR" sz="1000" b="0" i="1" dirty="0" err="1">
                          <a:solidFill>
                            <a:schemeClr val="tx1"/>
                          </a:solidFill>
                          <a:effectLst/>
                        </a:rPr>
                        <a:t>multiply</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Input from 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INC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Increment</a:t>
                      </a:r>
                      <a:r>
                        <a:rPr lang="fr-FR" sz="1000" b="0" i="1" dirty="0">
                          <a:solidFill>
                            <a:schemeClr val="tx1"/>
                          </a:solidFill>
                          <a:effectLst/>
                        </a:rPr>
                        <a:t> by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Call to </a:t>
                      </a:r>
                      <a:r>
                        <a:rPr lang="fr-FR" sz="1000" b="0" i="1" dirty="0" err="1">
                          <a:solidFill>
                            <a:schemeClr val="tx1"/>
                          </a:solidFill>
                          <a:effectLst/>
                        </a:rPr>
                        <a:t>interrupt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a:txBody>
                    <a:bodyPr/>
                    <a:lstStyle/>
                    <a:p>
                      <a:r>
                        <a:rPr lang="fr-FR" sz="1000" b="1" i="1">
                          <a:solidFill>
                            <a:schemeClr val="tx1"/>
                          </a:solidFill>
                          <a:effectLst>
                            <a:outerShdw blurRad="38100" dist="38100" dir="2700000" algn="tl">
                              <a:srgbClr val="000000">
                                <a:alpha val="43137"/>
                              </a:srgbClr>
                            </a:outerShdw>
                          </a:effectLst>
                        </a:rPr>
                        <a:t>INTO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Call to interrupt if overflow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IRET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Return </a:t>
                      </a:r>
                      <a:r>
                        <a:rPr lang="fr-FR" sz="1000" b="0" i="1" dirty="0" err="1">
                          <a:solidFill>
                            <a:schemeClr val="tx1"/>
                          </a:solidFill>
                          <a:effectLst/>
                        </a:rPr>
                        <a:t>from</a:t>
                      </a:r>
                      <a:r>
                        <a:rPr lang="fr-FR" sz="1000" b="0" i="1" dirty="0">
                          <a:solidFill>
                            <a:schemeClr val="tx1"/>
                          </a:solidFill>
                          <a:effectLst/>
                        </a:rPr>
                        <a:t> </a:t>
                      </a:r>
                      <a:r>
                        <a:rPr lang="fr-FR" sz="1000" b="0" i="1" dirty="0" err="1">
                          <a:solidFill>
                            <a:schemeClr val="tx1"/>
                          </a:solidFill>
                          <a:effectLst/>
                        </a:rPr>
                        <a:t>interrupt</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Jcc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Jump if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JMP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Jump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LAHF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Load flags into AH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pointer using 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Load</a:t>
                      </a:r>
                      <a:r>
                        <a:rPr lang="fr-FR" sz="1000" b="0" i="1" dirty="0">
                          <a:solidFill>
                            <a:schemeClr val="tx1"/>
                          </a:solidFill>
                          <a:effectLst/>
                        </a:rPr>
                        <a:t> Effective </a:t>
                      </a:r>
                      <a:r>
                        <a:rPr lang="fr-FR" sz="1000" b="0" i="1" dirty="0" err="1">
                          <a:solidFill>
                            <a:schemeClr val="tx1"/>
                          </a:solidFill>
                          <a:effectLst/>
                        </a:rPr>
                        <a:t>Address</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ES with pointer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Assert BUS LOCK# signal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LODSB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string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LODSW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Load string 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LOOP/LOOPx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Loop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MOV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Move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MOVSB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Move byte from string to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a:solidFill>
                            <a:schemeClr val="tx1"/>
                          </a:solidFill>
                          <a:effectLst>
                            <a:outerShdw blurRad="38100" dist="38100" dir="2700000" algn="tl">
                              <a:srgbClr val="000000">
                                <a:alpha val="43137"/>
                              </a:srgbClr>
                            </a:outerShdw>
                          </a:effectLst>
                        </a:rPr>
                        <a:t>MOVSW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Move word from string to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effectLst>
                            <a:outerShdw blurRad="38100" dist="38100" dir="2700000" algn="tl">
                              <a:srgbClr val="000000">
                                <a:alpha val="43137"/>
                              </a:srgbClr>
                            </a:outerShdw>
                          </a:effectLst>
                        </a:rPr>
                        <a:t>MUL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i="1" dirty="0" err="1">
                          <a:effectLst/>
                        </a:rPr>
                        <a:t>Unsigned</a:t>
                      </a:r>
                      <a:r>
                        <a:rPr lang="fr-FR" sz="1000" i="1" dirty="0">
                          <a:effectLst/>
                        </a:rPr>
                        <a:t> </a:t>
                      </a:r>
                      <a:r>
                        <a:rPr lang="fr-FR" sz="1000" i="1" dirty="0" err="1">
                          <a:effectLst/>
                        </a:rPr>
                        <a:t>multiply</a:t>
                      </a:r>
                      <a:endParaRPr lang="fr-FR" sz="1000" i="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ZoneTexte 61"/>
          <p:cNvSpPr txBox="1"/>
          <p:nvPr/>
        </p:nvSpPr>
        <p:spPr>
          <a:xfrm rot="16200000">
            <a:off x="154130" y="3659400"/>
            <a:ext cx="25041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Original 8086 Instruction set</a:t>
            </a:r>
            <a:endParaRPr lang="fr-FR" sz="11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31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a:t>
            </a:r>
            <a:r>
              <a:rPr lang="fr-FR" sz="1800" b="1" i="1" dirty="0" smtClean="0">
                <a:solidFill>
                  <a:srgbClr val="DCE6F2"/>
                </a:solidFill>
                <a:effectLst>
                  <a:outerShdw blurRad="38100" dist="38100" dir="2700000" algn="tl">
                    <a:srgbClr val="000000">
                      <a:alpha val="43137"/>
                    </a:srgbClr>
                  </a:outerShdw>
                </a:effectLst>
              </a:rPr>
              <a:t>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Jeu d’instruction </a:t>
            </a:r>
            <a:r>
              <a:rPr lang="fr-FR" sz="1400" b="1" i="1" dirty="0" smtClean="0">
                <a:solidFill>
                  <a:srgbClr val="FFFFCC"/>
                </a:solidFill>
                <a:effectLst>
                  <a:outerShdw blurRad="38100" dist="38100" dir="2700000" algn="tl">
                    <a:srgbClr val="000000">
                      <a:alpha val="43137"/>
                    </a:srgbClr>
                  </a:outerShdw>
                </a:effectLst>
                <a:sym typeface="Wingdings"/>
              </a:rPr>
              <a:t>CISC 8086</a:t>
            </a:r>
            <a:endParaRPr lang="fr-FR" sz="1400" b="1" i="1" dirty="0">
              <a:solidFill>
                <a:srgbClr val="FFFFCC"/>
              </a:solidFill>
              <a:effectLst>
                <a:outerShdw blurRad="38100" dist="38100" dir="2700000" algn="tl">
                  <a:srgbClr val="000000">
                    <a:alpha val="43137"/>
                  </a:srgbClr>
                </a:outerShdw>
              </a:effectLst>
              <a:sym typeface="Wingdings"/>
            </a:endParaRPr>
          </a:p>
        </p:txBody>
      </p:sp>
      <p:graphicFrame>
        <p:nvGraphicFramePr>
          <p:cNvPr id="10" name="Table 9"/>
          <p:cNvGraphicFramePr>
            <a:graphicFrameLocks noGrp="1"/>
          </p:cNvGraphicFramePr>
          <p:nvPr>
            <p:extLst>
              <p:ext uri="{D42A27DB-BD31-4B8C-83A1-F6EECF244321}">
                <p14:modId xmlns:p14="http://schemas.microsoft.com/office/powerpoint/2010/main" val="4231142650"/>
              </p:ext>
            </p:extLst>
          </p:nvPr>
        </p:nvGraphicFramePr>
        <p:xfrm>
          <a:off x="1612410" y="1124744"/>
          <a:ext cx="3179130" cy="527304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64096"/>
                <a:gridCol w="2315034"/>
              </a:tblGrid>
              <a:tr h="0">
                <a:tc>
                  <a:txBody>
                    <a:bodyPr/>
                    <a:lstStyle/>
                    <a:p>
                      <a:r>
                        <a:rPr lang="fr-FR" sz="1000" b="1" i="1" dirty="0">
                          <a:solidFill>
                            <a:schemeClr val="tx1"/>
                          </a:solidFill>
                          <a:effectLst>
                            <a:outerShdw blurRad="38100" dist="38100" dir="2700000" algn="tl">
                              <a:srgbClr val="000000">
                                <a:alpha val="43137"/>
                              </a:srgbClr>
                            </a:outerShdw>
                          </a:effectLst>
                        </a:rPr>
                        <a:t>NEG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Two's</a:t>
                      </a:r>
                      <a:r>
                        <a:rPr lang="fr-FR" sz="1000" b="0" i="1" dirty="0">
                          <a:solidFill>
                            <a:schemeClr val="tx1"/>
                          </a:solidFill>
                          <a:effectLst/>
                        </a:rPr>
                        <a:t> </a:t>
                      </a:r>
                      <a:r>
                        <a:rPr lang="fr-FR" sz="1000" b="0" i="1" dirty="0" err="1">
                          <a:solidFill>
                            <a:schemeClr val="tx1"/>
                          </a:solidFill>
                          <a:effectLst/>
                        </a:rPr>
                        <a:t>complement</a:t>
                      </a:r>
                      <a:r>
                        <a:rPr lang="fr-FR" sz="1000" b="0" i="1" dirty="0">
                          <a:solidFill>
                            <a:schemeClr val="tx1"/>
                          </a:solidFill>
                          <a:effectLst/>
                        </a:rPr>
                        <a:t> </a:t>
                      </a:r>
                      <a:r>
                        <a:rPr lang="fr-FR" sz="1000" b="0" i="1" dirty="0" err="1">
                          <a:solidFill>
                            <a:schemeClr val="tx1"/>
                          </a:solidFill>
                          <a:effectLst/>
                        </a:rPr>
                        <a:t>negation</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NOP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No </a:t>
                      </a:r>
                      <a:r>
                        <a:rPr lang="fr-FR" sz="1000" b="0" i="1" dirty="0" err="1">
                          <a:solidFill>
                            <a:schemeClr val="tx1"/>
                          </a:solidFill>
                          <a:effectLst/>
                        </a:rPr>
                        <a:t>operation</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Negate the operand, logical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Logical</a:t>
                      </a:r>
                      <a:r>
                        <a:rPr lang="fr-FR" sz="1000" b="0" i="1" dirty="0">
                          <a:solidFill>
                            <a:schemeClr val="tx1"/>
                          </a:solidFill>
                          <a:effectLst/>
                        </a:rPr>
                        <a:t>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smtClean="0">
                          <a:solidFill>
                            <a:schemeClr val="tx1"/>
                          </a:solidFill>
                          <a:effectLst>
                            <a:outerShdw blurRad="38100" dist="38100" dir="2700000" algn="tl">
                              <a:srgbClr val="000000">
                                <a:alpha val="43137"/>
                              </a:srgbClr>
                            </a:outerShdw>
                          </a:effectLst>
                        </a:rPr>
                        <a:t>OUT</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Output to 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Pop data </a:t>
                      </a:r>
                      <a:r>
                        <a:rPr lang="fr-FR" sz="1000" b="0" i="1" dirty="0" err="1">
                          <a:solidFill>
                            <a:schemeClr val="tx1"/>
                          </a:solidFill>
                          <a:effectLst/>
                        </a:rPr>
                        <a:t>from</a:t>
                      </a:r>
                      <a:r>
                        <a:rPr lang="fr-FR" sz="1000" b="0" i="1" dirty="0">
                          <a:solidFill>
                            <a:schemeClr val="tx1"/>
                          </a:solidFill>
                          <a:effectLst/>
                        </a:rPr>
                        <a:t> </a:t>
                      </a:r>
                      <a:r>
                        <a:rPr lang="fr-FR" sz="1000" b="0" i="1" dirty="0" err="1">
                          <a:solidFill>
                            <a:schemeClr val="tx1"/>
                          </a:solidFill>
                          <a:effectLst/>
                        </a:rPr>
                        <a:t>stack</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POPF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Pop data </a:t>
                      </a:r>
                      <a:r>
                        <a:rPr lang="fr-FR" sz="1000" b="0" i="1" dirty="0" err="1">
                          <a:solidFill>
                            <a:schemeClr val="tx1"/>
                          </a:solidFill>
                          <a:effectLst/>
                        </a:rPr>
                        <a:t>from</a:t>
                      </a:r>
                      <a:r>
                        <a:rPr lang="fr-FR" sz="1000" b="0" i="1" dirty="0">
                          <a:solidFill>
                            <a:schemeClr val="tx1"/>
                          </a:solidFill>
                          <a:effectLst/>
                        </a:rPr>
                        <a:t> flags </a:t>
                      </a:r>
                      <a:r>
                        <a:rPr lang="fr-FR" sz="1000" b="0" i="1" dirty="0" err="1">
                          <a:solidFill>
                            <a:schemeClr val="tx1"/>
                          </a:solidFill>
                          <a:effectLst/>
                        </a:rPr>
                        <a:t>register</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PUSH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Push data onto </a:t>
                      </a:r>
                      <a:r>
                        <a:rPr lang="fr-FR" sz="1000" b="0" i="1" dirty="0" err="1">
                          <a:solidFill>
                            <a:schemeClr val="tx1"/>
                          </a:solidFill>
                          <a:effectLst/>
                        </a:rPr>
                        <a:t>stack</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PUSHF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Push flags onto </a:t>
                      </a:r>
                      <a:r>
                        <a:rPr lang="fr-FR" sz="1000" b="0" i="1" dirty="0" err="1">
                          <a:solidFill>
                            <a:schemeClr val="tx1"/>
                          </a:solidFill>
                          <a:effectLst/>
                        </a:rPr>
                        <a:t>stack</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Rotate left (with carry)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Rotate</a:t>
                      </a:r>
                      <a:r>
                        <a:rPr lang="fr-FR" sz="1000" b="0" i="1" dirty="0">
                          <a:solidFill>
                            <a:schemeClr val="tx1"/>
                          </a:solidFill>
                          <a:effectLst/>
                        </a:rPr>
                        <a:t> right (</a:t>
                      </a:r>
                      <a:r>
                        <a:rPr lang="fr-FR" sz="1000" b="0" i="1" dirty="0" err="1">
                          <a:solidFill>
                            <a:schemeClr val="tx1"/>
                          </a:solidFill>
                          <a:effectLst/>
                        </a:rPr>
                        <a:t>with</a:t>
                      </a:r>
                      <a:r>
                        <a:rPr lang="fr-FR" sz="1000" b="0" i="1" dirty="0">
                          <a:solidFill>
                            <a:schemeClr val="tx1"/>
                          </a:solidFill>
                          <a:effectLst/>
                        </a:rPr>
                        <a:t> carry)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err="1">
                          <a:solidFill>
                            <a:schemeClr val="tx1"/>
                          </a:solidFill>
                          <a:effectLst>
                            <a:outerShdw blurRad="38100" dist="38100" dir="2700000" algn="tl">
                              <a:srgbClr val="000000">
                                <a:alpha val="43137"/>
                              </a:srgbClr>
                            </a:outerShdw>
                          </a:effectLst>
                        </a:rPr>
                        <a:t>REPxx</a:t>
                      </a:r>
                      <a:endParaRPr lang="fr-FR" sz="1000" b="1" i="1" dirty="0">
                        <a:solidFill>
                          <a:schemeClr val="tx1"/>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Repeat MOVS/STOS/CMPS/LODS/SCAS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Return </a:t>
                      </a:r>
                      <a:r>
                        <a:rPr lang="fr-FR" sz="1000" b="0" i="1" dirty="0" err="1">
                          <a:solidFill>
                            <a:schemeClr val="tx1"/>
                          </a:solidFill>
                          <a:effectLst/>
                        </a:rPr>
                        <a:t>from</a:t>
                      </a:r>
                      <a:r>
                        <a:rPr lang="fr-FR" sz="1000" b="0" i="1" dirty="0">
                          <a:solidFill>
                            <a:schemeClr val="tx1"/>
                          </a:solidFill>
                          <a:effectLst/>
                        </a:rPr>
                        <a:t> </a:t>
                      </a:r>
                      <a:r>
                        <a:rPr lang="fr-FR" sz="1000" b="0" i="1" dirty="0" err="1">
                          <a:solidFill>
                            <a:schemeClr val="tx1"/>
                          </a:solidFill>
                          <a:effectLst/>
                        </a:rPr>
                        <a:t>procedure</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RETN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Return from near 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RETF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Return from far procedure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Rotate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Rotate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SAHF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Store AH into flags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Shift Arithmetically left (signed shift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a:solidFill>
                            <a:schemeClr val="tx1"/>
                          </a:solidFill>
                          <a:effectLst/>
                        </a:rPr>
                        <a:t>Shift Arithmetically right (signed shift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err="1">
                          <a:solidFill>
                            <a:schemeClr val="tx1"/>
                          </a:solidFill>
                          <a:effectLst/>
                        </a:rPr>
                        <a:t>Subtraction</a:t>
                      </a:r>
                      <a:r>
                        <a:rPr lang="fr-FR" sz="1000" b="0" i="1" dirty="0">
                          <a:solidFill>
                            <a:schemeClr val="tx1"/>
                          </a:solidFill>
                          <a:effectLst/>
                        </a:rPr>
                        <a:t> </a:t>
                      </a:r>
                      <a:r>
                        <a:rPr lang="fr-FR" sz="1000" b="0" i="1" dirty="0" err="1">
                          <a:solidFill>
                            <a:schemeClr val="tx1"/>
                          </a:solidFill>
                          <a:effectLst/>
                        </a:rPr>
                        <a:t>with</a:t>
                      </a:r>
                      <a:r>
                        <a:rPr lang="fr-FR" sz="1000" b="0" i="1" dirty="0">
                          <a:solidFill>
                            <a:schemeClr val="tx1"/>
                          </a:solidFill>
                          <a:effectLst/>
                        </a:rPr>
                        <a:t> </a:t>
                      </a:r>
                      <a:r>
                        <a:rPr lang="fr-FR" sz="1000" b="0" i="1" dirty="0" err="1">
                          <a:solidFill>
                            <a:schemeClr val="tx1"/>
                          </a:solidFill>
                          <a:effectLst/>
                        </a:rPr>
                        <a:t>borrow</a:t>
                      </a:r>
                      <a:endParaRPr lang="fr-FR" sz="1000" b="0" i="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45749720"/>
              </p:ext>
            </p:extLst>
          </p:nvPr>
        </p:nvGraphicFramePr>
        <p:xfrm>
          <a:off x="5255152" y="1124744"/>
          <a:ext cx="3179130" cy="373603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64096"/>
                <a:gridCol w="2315034"/>
              </a:tblGrid>
              <a:tr h="0">
                <a:tc>
                  <a:txBody>
                    <a:bodyPr/>
                    <a:lstStyle/>
                    <a:p>
                      <a:r>
                        <a:rPr lang="fr-FR" sz="1000" b="1" i="1" dirty="0">
                          <a:solidFill>
                            <a:schemeClr val="tx1"/>
                          </a:solidFill>
                          <a:effectLst>
                            <a:outerShdw blurRad="38100" dist="38100" dir="2700000" algn="tl">
                              <a:srgbClr val="000000">
                                <a:alpha val="43137"/>
                              </a:srgbClr>
                            </a:outerShdw>
                          </a:effectLst>
                        </a:rPr>
                        <a:t>SCASB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byte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SCASW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Compare word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SHL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Shift left (unsigned shift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i="1" dirty="0">
                          <a:solidFill>
                            <a:schemeClr val="tx1"/>
                          </a:solidFill>
                          <a:effectLst/>
                        </a:rPr>
                        <a:t>Shift right (unsigned shift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Set carry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Set direction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Set interrupt flag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STOSB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Store byte in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STOSW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Store word in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SUB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Logical compare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WAIT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Wait until not busy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XCHG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Exchange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fr-FR" sz="1000" b="1" i="1" dirty="0">
                          <a:solidFill>
                            <a:schemeClr val="tx1"/>
                          </a:solidFill>
                          <a:effectLst>
                            <a:outerShdw blurRad="38100" dist="38100" dir="2700000" algn="tl">
                              <a:srgbClr val="000000">
                                <a:alpha val="43137"/>
                              </a:srgbClr>
                            </a:outerShdw>
                          </a:effectLst>
                        </a:rPr>
                        <a:t>XLAT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a:solidFill>
                            <a:schemeClr val="tx1"/>
                          </a:solidFill>
                          <a:effectLst/>
                        </a:rPr>
                        <a:t>Table look-up translation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2272">
                <a:tc>
                  <a:txBody>
                    <a:bodyPr/>
                    <a:lstStyle/>
                    <a:p>
                      <a:r>
                        <a:rPr lang="fr-FR" sz="1000" b="1" i="1" dirty="0">
                          <a:solidFill>
                            <a:schemeClr val="tx1"/>
                          </a:solidFill>
                          <a:effectLst>
                            <a:outerShdw blurRad="38100" dist="38100" dir="2700000" algn="tl">
                              <a:srgbClr val="000000">
                                <a:alpha val="43137"/>
                              </a:srgbClr>
                            </a:outerShdw>
                          </a:effectLst>
                        </a:rPr>
                        <a:t>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0" i="1" dirty="0">
                          <a:solidFill>
                            <a:schemeClr val="tx1"/>
                          </a:solidFill>
                          <a:effectLst/>
                        </a:rPr>
                        <a:t>Exclusive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1" name="ZoneTexte 61"/>
          <p:cNvSpPr txBox="1"/>
          <p:nvPr/>
        </p:nvSpPr>
        <p:spPr>
          <a:xfrm rot="16200000">
            <a:off x="154130" y="3659400"/>
            <a:ext cx="25041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Original 8086 Instruction set</a:t>
            </a:r>
            <a:endParaRPr lang="fr-FR" sz="11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552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Jeu d’instruction </a:t>
            </a:r>
            <a:r>
              <a:rPr lang="fr-FR" sz="1400" b="1" i="1" dirty="0" smtClean="0">
                <a:solidFill>
                  <a:srgbClr val="FFFFCC"/>
                </a:solidFill>
                <a:effectLst>
                  <a:outerShdw blurRad="38100" dist="38100" dir="2700000" algn="tl">
                    <a:srgbClr val="000000">
                      <a:alpha val="43137"/>
                    </a:srgbClr>
                  </a:outerShdw>
                </a:effectLst>
                <a:sym typeface="Wingdings"/>
              </a:rPr>
              <a:t>CISC 8086</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95536" y="1394008"/>
            <a:ext cx="8748464" cy="181896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Prenons un exemple d’instruction CISC 8086. Les deux codes qui suivent réalisent le même traitement et permettent de déplacer 100 octets en mémoire d’une adresse source vers une adresse  destination :</a:t>
            </a:r>
            <a:endParaRPr lang="fr-FR" sz="2400" i="1" dirty="0">
              <a:latin typeface="+mn-lt"/>
            </a:endParaRPr>
          </a:p>
          <a:p>
            <a:pPr algn="l"/>
            <a:r>
              <a:rPr lang="fr-FR" sz="2400" i="1" dirty="0" smtClean="0">
                <a:latin typeface="+mn-lt"/>
              </a:rPr>
              <a:t>	</a:t>
            </a:r>
            <a:r>
              <a:rPr lang="fr-FR" sz="2400" i="1" dirty="0">
                <a:latin typeface="+mn-lt"/>
              </a:rPr>
              <a:t>	</a:t>
            </a:r>
            <a:r>
              <a:rPr lang="fr-FR" sz="2400" b="1" i="1" dirty="0" smtClean="0">
                <a:effectLst>
                  <a:outerShdw blurRad="38100" dist="38100" dir="2700000" algn="tl">
                    <a:srgbClr val="000000">
                      <a:alpha val="43137"/>
                    </a:srgbClr>
                  </a:outerShdw>
                </a:effectLst>
              </a:rPr>
              <a:t> </a:t>
            </a:r>
            <a:r>
              <a:rPr lang="fr-FR" sz="2400" b="1" i="1" dirty="0" smtClean="0">
                <a:effectLst>
                  <a:outerShdw blurRad="38100" dist="38100" dir="2700000" algn="tl">
                    <a:srgbClr val="000000">
                      <a:alpha val="43137"/>
                    </a:srgbClr>
                  </a:outerShdw>
                </a:effectLst>
                <a:latin typeface="+mn-lt"/>
              </a:rPr>
              <a:t>					</a:t>
            </a:r>
          </a:p>
        </p:txBody>
      </p:sp>
      <p:sp>
        <p:nvSpPr>
          <p:cNvPr id="11" name="Rectangle 10"/>
          <p:cNvSpPr>
            <a:spLocks noChangeArrowheads="1"/>
          </p:cNvSpPr>
          <p:nvPr/>
        </p:nvSpPr>
        <p:spPr bwMode="auto">
          <a:xfrm>
            <a:off x="1196844" y="4073098"/>
            <a:ext cx="2600418" cy="830997"/>
          </a:xfrm>
          <a:prstGeom prst="rect">
            <a:avLst/>
          </a:prstGeom>
          <a:solidFill>
            <a:schemeClr val="accent1">
              <a:lumMod val="20000"/>
              <a:lumOff val="80000"/>
            </a:schemeClr>
          </a:solidFill>
          <a:ln w="9525">
            <a:no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smtClean="0">
                <a:effectLst>
                  <a:outerShdw blurRad="38100" dist="38100" dir="2700000" algn="tl">
                    <a:srgbClr val="000000">
                      <a:alpha val="43137"/>
                    </a:srgbClr>
                  </a:outerShdw>
                </a:effectLst>
              </a:rPr>
              <a:t>MOV	CX,100</a:t>
            </a:r>
          </a:p>
          <a:p>
            <a:pPr>
              <a:defRPr/>
            </a:pPr>
            <a:r>
              <a:rPr lang="fr-FR" sz="1200" b="1" i="1" dirty="0" smtClean="0">
                <a:effectLst>
                  <a:outerShdw blurRad="38100" dist="38100" dir="2700000" algn="tl">
                    <a:srgbClr val="000000">
                      <a:alpha val="43137"/>
                    </a:srgbClr>
                  </a:outerShdw>
                </a:effectLst>
              </a:rPr>
              <a:t>MOV	DI, </a:t>
            </a:r>
            <a:r>
              <a:rPr lang="fr-FR" sz="1200" b="1" i="1" dirty="0">
                <a:effectLst>
                  <a:outerShdw blurRad="38100" dist="38100" dir="2700000" algn="tl">
                    <a:srgbClr val="000000">
                      <a:alpha val="43137"/>
                    </a:srgbClr>
                  </a:outerShdw>
                </a:effectLst>
              </a:rPr>
              <a:t>d</a:t>
            </a:r>
            <a:r>
              <a:rPr lang="fr-FR" sz="1200" b="1" i="1" dirty="0" smtClean="0">
                <a:effectLst>
                  <a:outerShdw blurRad="38100" dist="38100" dir="2700000" algn="tl">
                    <a:srgbClr val="000000">
                      <a:alpha val="43137"/>
                    </a:srgbClr>
                  </a:outerShdw>
                </a:effectLst>
              </a:rPr>
              <a:t>st</a:t>
            </a:r>
          </a:p>
          <a:p>
            <a:pPr>
              <a:defRPr/>
            </a:pPr>
            <a:r>
              <a:rPr lang="fr-FR" sz="1200" b="1" i="1" dirty="0" smtClean="0">
                <a:effectLst>
                  <a:outerShdw blurRad="38100" dist="38100" dir="2700000" algn="tl">
                    <a:srgbClr val="000000">
                      <a:alpha val="43137"/>
                    </a:srgbClr>
                  </a:outerShdw>
                </a:effectLst>
              </a:rPr>
              <a:t>MOV	SI, </a:t>
            </a:r>
            <a:r>
              <a:rPr lang="fr-FR" sz="1200" b="1" i="1" dirty="0" err="1">
                <a:effectLst>
                  <a:outerShdw blurRad="38100" dist="38100" dir="2700000" algn="tl">
                    <a:srgbClr val="000000">
                      <a:alpha val="43137"/>
                    </a:srgbClr>
                  </a:outerShdw>
                </a:effectLst>
              </a:rPr>
              <a:t>s</a:t>
            </a:r>
            <a:r>
              <a:rPr lang="fr-FR" sz="1200" b="1" i="1" dirty="0" err="1" smtClean="0">
                <a:effectLst>
                  <a:outerShdw blurRad="38100" dist="38100" dir="2700000" algn="tl">
                    <a:srgbClr val="000000">
                      <a:alpha val="43137"/>
                    </a:srgbClr>
                  </a:outerShdw>
                </a:effectLst>
              </a:rPr>
              <a:t>rc</a:t>
            </a:r>
            <a:endParaRPr lang="fr-FR" sz="1200" b="1" i="1" dirty="0" smtClean="0">
              <a:effectLst>
                <a:outerShdw blurRad="38100" dist="38100" dir="2700000" algn="tl">
                  <a:srgbClr val="000000">
                    <a:alpha val="43137"/>
                  </a:srgbClr>
                </a:outerShdw>
              </a:effectLst>
            </a:endParaRPr>
          </a:p>
          <a:p>
            <a:pPr>
              <a:defRPr/>
            </a:pPr>
            <a:r>
              <a:rPr lang="fr-FR" sz="1200" b="1" i="1" dirty="0" smtClean="0">
                <a:solidFill>
                  <a:srgbClr val="FF0000"/>
                </a:solidFill>
                <a:effectLst>
                  <a:outerShdw blurRad="38100" dist="38100" dir="2700000" algn="tl">
                    <a:srgbClr val="000000">
                      <a:alpha val="43137"/>
                    </a:srgbClr>
                  </a:outerShdw>
                </a:effectLst>
              </a:rPr>
              <a:t>REP	MOVSB</a:t>
            </a:r>
            <a:endParaRPr lang="fr-FR" sz="1200" b="1" i="1" dirty="0">
              <a:solidFill>
                <a:srgbClr val="FF0000"/>
              </a:solidFill>
              <a:effectLst>
                <a:outerShdw blurRad="38100" dist="38100" dir="2700000" algn="tl">
                  <a:srgbClr val="000000">
                    <a:alpha val="43137"/>
                  </a:srgbClr>
                </a:outerShdw>
              </a:effectLst>
            </a:endParaRPr>
          </a:p>
        </p:txBody>
      </p:sp>
      <p:sp>
        <p:nvSpPr>
          <p:cNvPr id="12" name="Rectangle 11"/>
          <p:cNvSpPr>
            <a:spLocks noChangeArrowheads="1"/>
          </p:cNvSpPr>
          <p:nvPr/>
        </p:nvSpPr>
        <p:spPr bwMode="auto">
          <a:xfrm>
            <a:off x="5284452" y="4073098"/>
            <a:ext cx="3210594" cy="1938992"/>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CX,100</a:t>
            </a:r>
            <a:endParaRPr lang="fr-FR" sz="1200" b="1" i="1" dirty="0">
              <a:effectLst>
                <a:outerShdw blurRad="38100" dist="38100" dir="2700000" algn="tl">
                  <a:srgbClr val="000000">
                    <a:alpha val="43137"/>
                  </a:srgbClr>
                </a:outerShdw>
              </a:effectLst>
            </a:endParaRPr>
          </a:p>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	DI</a:t>
            </a:r>
            <a:r>
              <a:rPr lang="fr-FR" sz="1200" b="1" i="1" dirty="0">
                <a:effectLst>
                  <a:outerShdw blurRad="38100" dist="38100" dir="2700000" algn="tl">
                    <a:srgbClr val="000000">
                      <a:alpha val="43137"/>
                    </a:srgbClr>
                  </a:outerShdw>
                </a:effectLst>
              </a:rPr>
              <a:t>, d</a:t>
            </a:r>
            <a:r>
              <a:rPr lang="fr-FR" sz="1200" b="1" i="1" dirty="0" smtClean="0">
                <a:effectLst>
                  <a:outerShdw blurRad="38100" dist="38100" dir="2700000" algn="tl">
                    <a:srgbClr val="000000">
                      <a:alpha val="43137"/>
                    </a:srgbClr>
                  </a:outerShdw>
                </a:effectLst>
              </a:rPr>
              <a:t>st</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MOV	</a:t>
            </a:r>
            <a:r>
              <a:rPr lang="fr-FR" sz="1200" b="1" i="1" dirty="0">
                <a:effectLst>
                  <a:outerShdw blurRad="38100" dist="38100" dir="2700000" algn="tl">
                    <a:srgbClr val="000000">
                      <a:alpha val="43137"/>
                    </a:srgbClr>
                  </a:outerShdw>
                </a:effectLst>
              </a:rPr>
              <a:t>	SI, </a:t>
            </a:r>
            <a:r>
              <a:rPr lang="fr-FR" sz="1200" b="1" i="1" dirty="0" err="1">
                <a:effectLst>
                  <a:outerShdw blurRad="38100" dist="38100" dir="2700000" algn="tl">
                    <a:srgbClr val="000000">
                      <a:alpha val="43137"/>
                    </a:srgbClr>
                  </a:outerShdw>
                </a:effectLst>
              </a:rPr>
              <a:t>s</a:t>
            </a:r>
            <a:r>
              <a:rPr lang="fr-FR" sz="1200" b="1" i="1" dirty="0" err="1" smtClean="0">
                <a:effectLst>
                  <a:outerShdw blurRad="38100" dist="38100" dir="2700000" algn="tl">
                    <a:srgbClr val="000000">
                      <a:alpha val="43137"/>
                    </a:srgbClr>
                  </a:outerShdw>
                </a:effectLst>
              </a:rPr>
              <a:t>rc</a:t>
            </a:r>
            <a:endParaRPr lang="fr-FR" sz="1200" b="1" i="1" dirty="0">
              <a:effectLst>
                <a:outerShdw blurRad="38100" dist="38100" dir="2700000" algn="tl">
                  <a:srgbClr val="000000">
                    <a:alpha val="43137"/>
                  </a:srgbClr>
                </a:outerShdw>
              </a:effectLst>
            </a:endParaRPr>
          </a:p>
          <a:p>
            <a:r>
              <a:rPr lang="fr-FR" sz="1200" b="1" i="1" dirty="0">
                <a:effectLst>
                  <a:outerShdw blurRad="38100" dist="38100" dir="2700000" algn="tl">
                    <a:srgbClr val="000000">
                      <a:alpha val="43137"/>
                    </a:srgbClr>
                  </a:outerShdw>
                </a:effectLst>
              </a:rPr>
              <a:t>LOOP:</a:t>
            </a:r>
          </a:p>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	AL</a:t>
            </a:r>
            <a:r>
              <a:rPr lang="fr-FR" sz="1200" b="1" i="1" dirty="0">
                <a:effectLst>
                  <a:outerShdw blurRad="38100" dist="38100" dir="2700000" algn="tl">
                    <a:srgbClr val="000000">
                      <a:alpha val="43137"/>
                    </a:srgbClr>
                  </a:outerShdw>
                </a:effectLst>
              </a:rPr>
              <a:t>, [SI]</a:t>
            </a:r>
          </a:p>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DI], AL</a:t>
            </a:r>
          </a:p>
          <a:p>
            <a:pPr lvl="1"/>
            <a:r>
              <a:rPr lang="fr-FR" sz="1200" b="1" i="1" dirty="0">
                <a:effectLst>
                  <a:outerShdw blurRad="38100" dist="38100" dir="2700000" algn="tl">
                    <a:srgbClr val="000000">
                      <a:alpha val="43137"/>
                    </a:srgbClr>
                  </a:outerShdw>
                </a:effectLst>
              </a:rPr>
              <a:t>INC		SI</a:t>
            </a:r>
          </a:p>
          <a:p>
            <a:pPr lvl="1"/>
            <a:r>
              <a:rPr lang="fr-FR" sz="1200" b="1" i="1" dirty="0">
                <a:effectLst>
                  <a:outerShdw blurRad="38100" dist="38100" dir="2700000" algn="tl">
                    <a:srgbClr val="000000">
                      <a:alpha val="43137"/>
                    </a:srgbClr>
                  </a:outerShdw>
                </a:effectLst>
              </a:rPr>
              <a:t>INC		DI</a:t>
            </a:r>
          </a:p>
          <a:p>
            <a:pPr lvl="1"/>
            <a:r>
              <a:rPr lang="fr-FR" sz="1200" b="1" i="1" dirty="0">
                <a:effectLst>
                  <a:outerShdw blurRad="38100" dist="38100" dir="2700000" algn="tl">
                    <a:srgbClr val="000000">
                      <a:alpha val="43137"/>
                    </a:srgbClr>
                  </a:outerShdw>
                </a:effectLst>
              </a:rPr>
              <a:t>DEC		CX</a:t>
            </a:r>
          </a:p>
          <a:p>
            <a:pPr lvl="1"/>
            <a:r>
              <a:rPr lang="fr-FR" sz="1200" b="1" i="1" dirty="0">
                <a:effectLst>
                  <a:outerShdw blurRad="38100" dist="38100" dir="2700000" algn="tl">
                    <a:srgbClr val="000000">
                      <a:alpha val="43137"/>
                    </a:srgbClr>
                  </a:outerShdw>
                </a:effectLst>
              </a:rPr>
              <a:t>JNX		LOOP</a:t>
            </a:r>
          </a:p>
        </p:txBody>
      </p:sp>
      <p:sp>
        <p:nvSpPr>
          <p:cNvPr id="2" name="Rectangle 1"/>
          <p:cNvSpPr/>
          <p:nvPr/>
        </p:nvSpPr>
        <p:spPr>
          <a:xfrm>
            <a:off x="1996194" y="3668826"/>
            <a:ext cx="699230" cy="369332"/>
          </a:xfrm>
          <a:prstGeom prst="rect">
            <a:avLst/>
          </a:prstGeom>
        </p:spPr>
        <p:txBody>
          <a:bodyPr wrap="none">
            <a:spAutoFit/>
          </a:bodyPr>
          <a:lstStyle/>
          <a:p>
            <a:r>
              <a:rPr lang="fr-FR" b="1" i="1" dirty="0">
                <a:effectLst>
                  <a:outerShdw blurRad="38100" dist="38100" dir="2700000" algn="tl">
                    <a:srgbClr val="000000">
                      <a:alpha val="43137"/>
                    </a:srgbClr>
                  </a:outerShdw>
                </a:effectLst>
              </a:rPr>
              <a:t> CISC </a:t>
            </a:r>
            <a:endParaRPr lang="fr-FR" dirty="0"/>
          </a:p>
        </p:txBody>
      </p:sp>
      <p:sp>
        <p:nvSpPr>
          <p:cNvPr id="4" name="Rectangle 3"/>
          <p:cNvSpPr/>
          <p:nvPr/>
        </p:nvSpPr>
        <p:spPr>
          <a:xfrm>
            <a:off x="6460690" y="3675692"/>
            <a:ext cx="603050" cy="369332"/>
          </a:xfrm>
          <a:prstGeom prst="rect">
            <a:avLst/>
          </a:prstGeom>
        </p:spPr>
        <p:txBody>
          <a:bodyPr wrap="none">
            <a:spAutoFit/>
          </a:bodyPr>
          <a:lstStyle/>
          <a:p>
            <a:r>
              <a:rPr lang="fr-FR" b="1" i="1" dirty="0">
                <a:effectLst>
                  <a:outerShdw blurRad="38100" dist="38100" dir="2700000" algn="tl">
                    <a:srgbClr val="000000">
                      <a:alpha val="43137"/>
                    </a:srgbClr>
                  </a:outerShdw>
                </a:effectLst>
              </a:rPr>
              <a:t>RISC</a:t>
            </a:r>
          </a:p>
        </p:txBody>
      </p:sp>
    </p:spTree>
    <p:extLst>
      <p:ext uri="{BB962C8B-B14F-4D97-AF65-F5344CB8AC3E}">
        <p14:creationId xmlns:p14="http://schemas.microsoft.com/office/powerpoint/2010/main" val="103283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Jeu d’instruction </a:t>
            </a:r>
            <a:r>
              <a:rPr lang="fr-FR" sz="1400" b="1" i="1" dirty="0" smtClean="0">
                <a:solidFill>
                  <a:srgbClr val="FFFFCC"/>
                </a:solidFill>
                <a:effectLst>
                  <a:outerShdw blurRad="38100" dist="38100" dir="2700000" algn="tl">
                    <a:srgbClr val="000000">
                      <a:alpha val="43137"/>
                    </a:srgbClr>
                  </a:outerShdw>
                </a:effectLst>
                <a:sym typeface="Wingdings"/>
              </a:rPr>
              <a:t>CISC 8086</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72964" y="1371768"/>
            <a:ext cx="8748464" cy="1326461"/>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Attention, si vous lisez de l’assembleur x86-64, il existe deux syntaxes très répandues. La syntaxe Intel et la syntaxe AT&amp;T utilisée par défaut par </a:t>
            </a:r>
            <a:r>
              <a:rPr lang="fr-FR" sz="2400" i="1" dirty="0" err="1" smtClean="0">
                <a:latin typeface="+mn-lt"/>
              </a:rPr>
              <a:t>gcc</a:t>
            </a:r>
            <a:r>
              <a:rPr lang="fr-FR" sz="2400" i="1" dirty="0" smtClean="0">
                <a:latin typeface="+mn-lt"/>
              </a:rPr>
              <a:t> (systèmes UNIX).</a:t>
            </a:r>
          </a:p>
          <a:p>
            <a:pPr algn="l"/>
            <a:endParaRPr lang="fr-FR" sz="2400" i="1" dirty="0">
              <a:latin typeface="+mn-lt"/>
            </a:endParaRPr>
          </a:p>
          <a:p>
            <a:pPr algn="l"/>
            <a:endParaRPr lang="fr-FR" sz="2400" i="1" dirty="0" smtClean="0">
              <a:latin typeface="+mn-lt"/>
            </a:endParaRPr>
          </a:p>
          <a:p>
            <a:pPr algn="l"/>
            <a:endParaRPr lang="fr-FR" sz="2400" i="1" dirty="0" smtClean="0">
              <a:latin typeface="+mn-lt"/>
            </a:endParaRPr>
          </a:p>
          <a:p>
            <a:pPr algn="l"/>
            <a:endParaRPr lang="fr-FR" sz="700" b="1" i="1" dirty="0" smtClean="0">
              <a:effectLst>
                <a:outerShdw blurRad="38100" dist="38100" dir="2700000" algn="tl">
                  <a:srgbClr val="000000">
                    <a:alpha val="43137"/>
                  </a:srgbClr>
                </a:outerShdw>
              </a:effectLst>
              <a:latin typeface="+mn-lt"/>
            </a:endParaRPr>
          </a:p>
        </p:txBody>
      </p:sp>
      <p:sp>
        <p:nvSpPr>
          <p:cNvPr id="10" name="Rectangle 9"/>
          <p:cNvSpPr>
            <a:spLocks noChangeArrowheads="1"/>
          </p:cNvSpPr>
          <p:nvPr/>
        </p:nvSpPr>
        <p:spPr bwMode="auto">
          <a:xfrm>
            <a:off x="2051720" y="3034061"/>
            <a:ext cx="1970602" cy="276999"/>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ebx,0FAh</a:t>
            </a:r>
            <a:endParaRPr lang="fr-FR" sz="1200" b="1" i="1" dirty="0">
              <a:effectLst>
                <a:outerShdw blurRad="38100" dist="38100" dir="2700000" algn="tl">
                  <a:srgbClr val="000000">
                    <a:alpha val="43137"/>
                  </a:srgbClr>
                </a:outerShdw>
              </a:effectLst>
            </a:endParaRPr>
          </a:p>
        </p:txBody>
      </p:sp>
      <p:sp>
        <p:nvSpPr>
          <p:cNvPr id="13" name="Rectangle 12"/>
          <p:cNvSpPr>
            <a:spLocks noChangeArrowheads="1"/>
          </p:cNvSpPr>
          <p:nvPr/>
        </p:nvSpPr>
        <p:spPr bwMode="auto">
          <a:xfrm>
            <a:off x="5148064" y="3033076"/>
            <a:ext cx="2304256" cy="276999"/>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$0xFA, %</a:t>
            </a:r>
            <a:r>
              <a:rPr lang="fr-FR" sz="1200" b="1" i="1" dirty="0" err="1" smtClean="0">
                <a:effectLst>
                  <a:outerShdw blurRad="38100" dist="38100" dir="2700000" algn="tl">
                    <a:srgbClr val="000000">
                      <a:alpha val="43137"/>
                    </a:srgbClr>
                  </a:outerShdw>
                </a:effectLst>
              </a:rPr>
              <a:t>ebx</a:t>
            </a:r>
            <a:endParaRPr lang="fr-FR" sz="1200" b="1" i="1" dirty="0">
              <a:effectLst>
                <a:outerShdw blurRad="38100" dist="38100" dir="2700000" algn="tl">
                  <a:srgbClr val="000000">
                    <a:alpha val="43137"/>
                  </a:srgbClr>
                </a:outerShdw>
              </a:effectLst>
            </a:endParaRPr>
          </a:p>
        </p:txBody>
      </p:sp>
      <p:sp>
        <p:nvSpPr>
          <p:cNvPr id="14" name="ZoneTexte 61"/>
          <p:cNvSpPr txBox="1"/>
          <p:nvPr/>
        </p:nvSpPr>
        <p:spPr>
          <a:xfrm>
            <a:off x="2051720" y="2673110"/>
            <a:ext cx="197060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effectLst>
                  <a:outerShdw blurRad="38100" dist="38100" dir="2700000" algn="tl">
                    <a:srgbClr val="000000">
                      <a:alpha val="43137"/>
                    </a:srgbClr>
                  </a:outerShdw>
                </a:effectLst>
              </a:rPr>
              <a:t>Intel </a:t>
            </a:r>
            <a:r>
              <a:rPr lang="fr-FR" b="1" i="1" dirty="0" err="1" smtClean="0">
                <a:effectLst>
                  <a:outerShdw blurRad="38100" dist="38100" dir="2700000" algn="tl">
                    <a:srgbClr val="000000">
                      <a:alpha val="43137"/>
                    </a:srgbClr>
                  </a:outerShdw>
                </a:effectLst>
              </a:rPr>
              <a:t>Syntax</a:t>
            </a:r>
            <a:endParaRPr lang="fr-FR" i="1" dirty="0" smtClean="0"/>
          </a:p>
        </p:txBody>
      </p:sp>
      <p:sp>
        <p:nvSpPr>
          <p:cNvPr id="15" name="ZoneTexte 61"/>
          <p:cNvSpPr txBox="1"/>
          <p:nvPr/>
        </p:nvSpPr>
        <p:spPr>
          <a:xfrm>
            <a:off x="5148064" y="2672125"/>
            <a:ext cx="2304256"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effectLst>
                  <a:outerShdw blurRad="38100" dist="38100" dir="2700000" algn="tl">
                    <a:srgbClr val="000000">
                      <a:alpha val="43137"/>
                    </a:srgbClr>
                  </a:outerShdw>
                </a:effectLst>
              </a:rPr>
              <a:t>AT&amp;T </a:t>
            </a:r>
            <a:r>
              <a:rPr lang="fr-FR" b="1" i="1" dirty="0" err="1" smtClean="0">
                <a:effectLst>
                  <a:outerShdw blurRad="38100" dist="38100" dir="2700000" algn="tl">
                    <a:srgbClr val="000000">
                      <a:alpha val="43137"/>
                    </a:srgbClr>
                  </a:outerShdw>
                </a:effectLst>
              </a:rPr>
              <a:t>Syntax</a:t>
            </a:r>
            <a:endParaRPr lang="fr-FR" i="1" dirty="0" smtClean="0"/>
          </a:p>
        </p:txBody>
      </p:sp>
      <p:sp>
        <p:nvSpPr>
          <p:cNvPr id="2" name="Rectangle 1"/>
          <p:cNvSpPr/>
          <p:nvPr/>
        </p:nvSpPr>
        <p:spPr>
          <a:xfrm>
            <a:off x="107504" y="3573016"/>
            <a:ext cx="4464496" cy="2862322"/>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effectLst>
        </p:spPr>
        <p:txBody>
          <a:bodyPr wrap="square">
            <a:spAutoFit/>
          </a:bodyPr>
          <a:lstStyle/>
          <a:p>
            <a:r>
              <a:rPr lang="fr-FR" b="1" i="1" dirty="0">
                <a:effectLst>
                  <a:outerShdw blurRad="38100" dist="38100" dir="2700000" algn="tl">
                    <a:srgbClr val="000000">
                      <a:alpha val="43137"/>
                    </a:srgbClr>
                  </a:outerShdw>
                </a:effectLst>
              </a:rPr>
              <a:t>Syntaxe AT&amp;T :</a:t>
            </a:r>
          </a:p>
          <a:p>
            <a:pPr marL="342900" indent="-342900">
              <a:buFont typeface="Arial" pitchFamily="34" charset="0"/>
              <a:buChar char="•"/>
            </a:pPr>
            <a:r>
              <a:rPr lang="fr-FR" i="1" dirty="0"/>
              <a:t>Opérandes sources à gauche et destination à droite</a:t>
            </a:r>
          </a:p>
          <a:p>
            <a:pPr marL="342900" indent="-342900">
              <a:buFont typeface="Arial" pitchFamily="34" charset="0"/>
              <a:buChar char="•"/>
            </a:pPr>
            <a:r>
              <a:rPr lang="fr-FR" i="1" dirty="0"/>
              <a:t>Constantes </a:t>
            </a:r>
            <a:r>
              <a:rPr lang="fr-FR" i="1" dirty="0" smtClean="0"/>
              <a:t>préfixées </a:t>
            </a:r>
            <a:r>
              <a:rPr lang="fr-FR" i="1" dirty="0"/>
              <a:t>par </a:t>
            </a:r>
            <a:r>
              <a:rPr lang="fr-FR" i="1" dirty="0" smtClean="0"/>
              <a:t>$ (adressage immédiat) </a:t>
            </a:r>
            <a:endParaRPr lang="fr-FR" i="1" dirty="0"/>
          </a:p>
          <a:p>
            <a:pPr marL="342900" indent="-342900">
              <a:buFont typeface="Arial" pitchFamily="34" charset="0"/>
              <a:buChar char="•"/>
            </a:pPr>
            <a:r>
              <a:rPr lang="fr-FR" i="1" dirty="0"/>
              <a:t>Constantes écrites avec syntaxe langage </a:t>
            </a:r>
            <a:r>
              <a:rPr lang="fr-FR" i="1" dirty="0" smtClean="0"/>
              <a:t>C (0x + valeur = hexadécimal)</a:t>
            </a:r>
            <a:endParaRPr lang="fr-FR" i="1" dirty="0"/>
          </a:p>
          <a:p>
            <a:pPr marL="342900" indent="-342900">
              <a:buFont typeface="Arial" pitchFamily="34" charset="0"/>
              <a:buChar char="•"/>
            </a:pPr>
            <a:r>
              <a:rPr lang="fr-FR" i="1" dirty="0"/>
              <a:t>Registres préfixés par </a:t>
            </a:r>
            <a:r>
              <a:rPr lang="fr-FR" i="1" dirty="0" smtClean="0"/>
              <a:t>%</a:t>
            </a:r>
          </a:p>
          <a:p>
            <a:pPr marL="342900" indent="-342900">
              <a:buFont typeface="Arial" pitchFamily="34" charset="0"/>
              <a:buChar char="•"/>
            </a:pPr>
            <a:r>
              <a:rPr lang="fr-FR" i="1" dirty="0" smtClean="0"/>
              <a:t>Segmentation : [ds:20] devient %ds:20, [</a:t>
            </a:r>
            <a:r>
              <a:rPr lang="fr-FR" i="1" dirty="0" err="1" smtClean="0"/>
              <a:t>ss:bp</a:t>
            </a:r>
            <a:r>
              <a:rPr lang="fr-FR" i="1" dirty="0" smtClean="0"/>
              <a:t>] devient %</a:t>
            </a:r>
            <a:r>
              <a:rPr lang="fr-FR" i="1" dirty="0" err="1" smtClean="0"/>
              <a:t>ss</a:t>
            </a:r>
            <a:r>
              <a:rPr lang="fr-FR" i="1" dirty="0" smtClean="0"/>
              <a:t>:%</a:t>
            </a:r>
            <a:r>
              <a:rPr lang="fr-FR" i="1" dirty="0" err="1" smtClean="0"/>
              <a:t>bp</a:t>
            </a:r>
            <a:r>
              <a:rPr lang="fr-FR" i="1" dirty="0" smtClean="0"/>
              <a:t> …</a:t>
            </a:r>
            <a:endParaRPr lang="fr-FR" i="1" dirty="0"/>
          </a:p>
        </p:txBody>
      </p:sp>
      <p:sp>
        <p:nvSpPr>
          <p:cNvPr id="12" name="Rectangle 11"/>
          <p:cNvSpPr/>
          <p:nvPr/>
        </p:nvSpPr>
        <p:spPr>
          <a:xfrm>
            <a:off x="4747196" y="3583344"/>
            <a:ext cx="4252788" cy="2308324"/>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effectLst>
        </p:spPr>
        <p:txBody>
          <a:bodyPr wrap="square">
            <a:spAutoFit/>
          </a:bodyPr>
          <a:lstStyle/>
          <a:p>
            <a:pPr marL="342900" indent="-342900">
              <a:buFont typeface="Arial" pitchFamily="34" charset="0"/>
              <a:buChar char="•"/>
            </a:pPr>
            <a:r>
              <a:rPr lang="fr-FR" i="1" dirty="0" smtClean="0"/>
              <a:t>Adressage indirect [</a:t>
            </a:r>
            <a:r>
              <a:rPr lang="fr-FR" i="1" dirty="0" err="1" smtClean="0"/>
              <a:t>ebx</a:t>
            </a:r>
            <a:r>
              <a:rPr lang="fr-FR" i="1" dirty="0" smtClean="0"/>
              <a:t>] devient (%</a:t>
            </a:r>
            <a:r>
              <a:rPr lang="fr-FR" i="1" dirty="0" err="1" smtClean="0"/>
              <a:t>ebx</a:t>
            </a:r>
            <a:r>
              <a:rPr lang="fr-FR" i="1" dirty="0" smtClean="0"/>
              <a:t>), [</a:t>
            </a:r>
            <a:r>
              <a:rPr lang="fr-FR" i="1" dirty="0" err="1" smtClean="0"/>
              <a:t>ebx</a:t>
            </a:r>
            <a:r>
              <a:rPr lang="fr-FR" i="1" dirty="0" smtClean="0"/>
              <a:t> + 20h] devient 0x20(%</a:t>
            </a:r>
            <a:r>
              <a:rPr lang="fr-FR" i="1" dirty="0" err="1" smtClean="0"/>
              <a:t>ebx</a:t>
            </a:r>
            <a:r>
              <a:rPr lang="fr-FR" i="1" dirty="0" smtClean="0"/>
              <a:t>), [</a:t>
            </a:r>
            <a:r>
              <a:rPr lang="fr-FR" i="1" dirty="0" err="1" smtClean="0"/>
              <a:t>ebx+ecx</a:t>
            </a:r>
            <a:r>
              <a:rPr lang="fr-FR" i="1" dirty="0" smtClean="0"/>
              <a:t>*2h-1Fh] devient -0x1F(%</a:t>
            </a:r>
            <a:r>
              <a:rPr lang="fr-FR" i="1" dirty="0" err="1" smtClean="0"/>
              <a:t>ebx</a:t>
            </a:r>
            <a:r>
              <a:rPr lang="fr-FR" i="1" dirty="0" smtClean="0"/>
              <a:t>, %</a:t>
            </a:r>
            <a:r>
              <a:rPr lang="fr-FR" i="1" dirty="0" err="1" smtClean="0"/>
              <a:t>ecx</a:t>
            </a:r>
            <a:r>
              <a:rPr lang="fr-FR" i="1" dirty="0" smtClean="0"/>
              <a:t>, 0x2) …</a:t>
            </a:r>
          </a:p>
          <a:p>
            <a:pPr marL="342900" indent="-342900">
              <a:buFont typeface="Arial" pitchFamily="34" charset="0"/>
              <a:buChar char="•"/>
            </a:pPr>
            <a:r>
              <a:rPr lang="fr-FR" i="1" dirty="0" smtClean="0"/>
              <a:t>Suffixes, b=byte=1o, w=</a:t>
            </a:r>
            <a:r>
              <a:rPr lang="fr-FR" i="1" dirty="0" err="1" smtClean="0"/>
              <a:t>word</a:t>
            </a:r>
            <a:r>
              <a:rPr lang="fr-FR" i="1" dirty="0" smtClean="0"/>
              <a:t>=2o, s=short=4o, l=long=4o, q=quad=8o, t=</a:t>
            </a:r>
            <a:r>
              <a:rPr lang="fr-FR" i="1" dirty="0" err="1" smtClean="0"/>
              <a:t>ten</a:t>
            </a:r>
            <a:r>
              <a:rPr lang="fr-FR" i="1" dirty="0" smtClean="0"/>
              <a:t>=10o, o=</a:t>
            </a:r>
            <a:r>
              <a:rPr lang="fr-FR" i="1" dirty="0" err="1" smtClean="0"/>
              <a:t>octo</a:t>
            </a:r>
            <a:r>
              <a:rPr lang="fr-FR" i="1" dirty="0" smtClean="0"/>
              <a:t>=16o=128bits (x64)</a:t>
            </a:r>
          </a:p>
          <a:p>
            <a:pPr marL="342900" indent="-342900">
              <a:buFont typeface="Arial" pitchFamily="34" charset="0"/>
              <a:buChar char="•"/>
            </a:pPr>
            <a:r>
              <a:rPr lang="fr-FR" i="1" dirty="0" smtClean="0"/>
              <a:t>…</a:t>
            </a:r>
            <a:endParaRPr lang="fr-FR" i="1" dirty="0"/>
          </a:p>
        </p:txBody>
      </p:sp>
    </p:spTree>
    <p:extLst>
      <p:ext uri="{BB962C8B-B14F-4D97-AF65-F5344CB8AC3E}">
        <p14:creationId xmlns:p14="http://schemas.microsoft.com/office/powerpoint/2010/main" val="235873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p:bldP spid="15" grpId="0"/>
      <p:bldP spid="2"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FFFFCC"/>
                </a:solidFill>
                <a:effectLst>
                  <a:outerShdw blurRad="38100" dist="38100" dir="2700000" algn="tl">
                    <a:srgbClr val="000000">
                      <a:alpha val="43137"/>
                    </a:srgbClr>
                  </a:outerShdw>
                </a:effectLst>
                <a:sym typeface="Wingdings"/>
              </a:rPr>
              <a:t>  </a:t>
            </a:r>
            <a:r>
              <a:rPr lang="fr-FR" sz="1400" b="1" i="1" dirty="0">
                <a:solidFill>
                  <a:srgbClr val="FFFFCC"/>
                </a:solidFill>
                <a:effectLst>
                  <a:outerShdw blurRad="38100" dist="38100" dir="2700000" algn="tl">
                    <a:srgbClr val="000000">
                      <a:alpha val="43137"/>
                    </a:srgbClr>
                  </a:outerShdw>
                </a:effectLst>
                <a:sym typeface="Wingdings"/>
              </a:rPr>
              <a:t>Jeu d’instruction </a:t>
            </a:r>
            <a:r>
              <a:rPr lang="fr-FR" sz="1400" b="1" i="1" dirty="0" smtClean="0">
                <a:solidFill>
                  <a:srgbClr val="FFFFCC"/>
                </a:solidFill>
                <a:effectLst>
                  <a:outerShdw blurRad="38100" dist="38100" dir="2700000" algn="tl">
                    <a:srgbClr val="000000">
                      <a:alpha val="43137"/>
                    </a:srgbClr>
                  </a:outerShdw>
                </a:effectLst>
                <a:sym typeface="Wingdings"/>
              </a:rPr>
              <a:t>CISC 8086</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72964" y="1371769"/>
            <a:ext cx="8748464" cy="47305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Prenons un exemple de code écrit dans les 2 syntaxes :</a:t>
            </a:r>
          </a:p>
          <a:p>
            <a:pPr algn="l"/>
            <a:endParaRPr lang="fr-FR" sz="2400" i="1" dirty="0">
              <a:latin typeface="+mn-lt"/>
            </a:endParaRPr>
          </a:p>
          <a:p>
            <a:pPr algn="l"/>
            <a:endParaRPr lang="fr-FR" sz="2400" i="1" dirty="0" smtClean="0">
              <a:latin typeface="+mn-lt"/>
            </a:endParaRPr>
          </a:p>
          <a:p>
            <a:pPr algn="l"/>
            <a:endParaRPr lang="fr-FR" sz="2400" i="1" dirty="0" smtClean="0">
              <a:latin typeface="+mn-lt"/>
            </a:endParaRPr>
          </a:p>
          <a:p>
            <a:pPr algn="l"/>
            <a:endParaRPr lang="fr-FR" sz="700" b="1" i="1" dirty="0" smtClean="0">
              <a:effectLst>
                <a:outerShdw blurRad="38100" dist="38100" dir="2700000" algn="tl">
                  <a:srgbClr val="000000">
                    <a:alpha val="43137"/>
                  </a:srgbClr>
                </a:outerShdw>
              </a:effectLst>
              <a:latin typeface="+mn-lt"/>
            </a:endParaRPr>
          </a:p>
        </p:txBody>
      </p:sp>
      <p:sp>
        <p:nvSpPr>
          <p:cNvPr id="14" name="ZoneTexte 61"/>
          <p:cNvSpPr txBox="1"/>
          <p:nvPr/>
        </p:nvSpPr>
        <p:spPr>
          <a:xfrm>
            <a:off x="1343596" y="2451012"/>
            <a:ext cx="197060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effectLst>
                  <a:outerShdw blurRad="38100" dist="38100" dir="2700000" algn="tl">
                    <a:srgbClr val="000000">
                      <a:alpha val="43137"/>
                    </a:srgbClr>
                  </a:outerShdw>
                </a:effectLst>
              </a:rPr>
              <a:t>Intel </a:t>
            </a:r>
            <a:r>
              <a:rPr lang="fr-FR" b="1" i="1" dirty="0" err="1" smtClean="0">
                <a:effectLst>
                  <a:outerShdw blurRad="38100" dist="38100" dir="2700000" algn="tl">
                    <a:srgbClr val="000000">
                      <a:alpha val="43137"/>
                    </a:srgbClr>
                  </a:outerShdw>
                </a:effectLst>
              </a:rPr>
              <a:t>Syntax</a:t>
            </a:r>
            <a:endParaRPr lang="fr-FR" i="1" dirty="0" smtClean="0"/>
          </a:p>
        </p:txBody>
      </p:sp>
      <p:sp>
        <p:nvSpPr>
          <p:cNvPr id="15" name="ZoneTexte 61"/>
          <p:cNvSpPr txBox="1"/>
          <p:nvPr/>
        </p:nvSpPr>
        <p:spPr>
          <a:xfrm>
            <a:off x="5807063" y="2460729"/>
            <a:ext cx="2304256"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effectLst>
                  <a:outerShdw blurRad="38100" dist="38100" dir="2700000" algn="tl">
                    <a:srgbClr val="000000">
                      <a:alpha val="43137"/>
                    </a:srgbClr>
                  </a:outerShdw>
                </a:effectLst>
              </a:rPr>
              <a:t>AT&amp;T </a:t>
            </a:r>
            <a:r>
              <a:rPr lang="fr-FR" b="1" i="1" dirty="0" err="1" smtClean="0">
                <a:effectLst>
                  <a:outerShdw blurRad="38100" dist="38100" dir="2700000" algn="tl">
                    <a:srgbClr val="000000">
                      <a:alpha val="43137"/>
                    </a:srgbClr>
                  </a:outerShdw>
                </a:effectLst>
              </a:rPr>
              <a:t>Syntax</a:t>
            </a:r>
            <a:endParaRPr lang="fr-FR" i="1" dirty="0" smtClean="0"/>
          </a:p>
        </p:txBody>
      </p:sp>
      <p:sp>
        <p:nvSpPr>
          <p:cNvPr id="16" name="Rectangle 15"/>
          <p:cNvSpPr>
            <a:spLocks noChangeArrowheads="1"/>
          </p:cNvSpPr>
          <p:nvPr/>
        </p:nvSpPr>
        <p:spPr bwMode="auto">
          <a:xfrm>
            <a:off x="755576" y="2849925"/>
            <a:ext cx="3210594" cy="1938992"/>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CX,100</a:t>
            </a:r>
            <a:endParaRPr lang="fr-FR" sz="1200" b="1" i="1" dirty="0">
              <a:effectLst>
                <a:outerShdw blurRad="38100" dist="38100" dir="2700000" algn="tl">
                  <a:srgbClr val="000000">
                    <a:alpha val="43137"/>
                  </a:srgbClr>
                </a:outerShdw>
              </a:effectLst>
            </a:endParaRPr>
          </a:p>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	DI</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dst</a:t>
            </a:r>
            <a:endParaRPr lang="fr-FR" sz="1200" b="1" i="1" dirty="0">
              <a:effectLst>
                <a:outerShdw blurRad="38100" dist="38100" dir="2700000" algn="tl">
                  <a:srgbClr val="000000">
                    <a:alpha val="43137"/>
                  </a:srgbClr>
                </a:outerShdw>
              </a:effectLst>
            </a:endParaRPr>
          </a:p>
          <a:p>
            <a:pPr lvl="1"/>
            <a:r>
              <a:rPr lang="fr-FR" sz="1200" b="1" i="1" dirty="0" smtClean="0">
                <a:effectLst>
                  <a:outerShdw blurRad="38100" dist="38100" dir="2700000" algn="tl">
                    <a:srgbClr val="000000">
                      <a:alpha val="43137"/>
                    </a:srgbClr>
                  </a:outerShdw>
                </a:effectLst>
              </a:rPr>
              <a:t>MOV	</a:t>
            </a:r>
            <a:r>
              <a:rPr lang="fr-FR" sz="1200" b="1" i="1" dirty="0">
                <a:effectLst>
                  <a:outerShdw blurRad="38100" dist="38100" dir="2700000" algn="tl">
                    <a:srgbClr val="000000">
                      <a:alpha val="43137"/>
                    </a:srgbClr>
                  </a:outerShdw>
                </a:effectLst>
              </a:rPr>
              <a:t>	SI, </a:t>
            </a:r>
            <a:r>
              <a:rPr lang="fr-FR" sz="1200" b="1" i="1" dirty="0" err="1" smtClean="0">
                <a:effectLst>
                  <a:outerShdw blurRad="38100" dist="38100" dir="2700000" algn="tl">
                    <a:srgbClr val="000000">
                      <a:alpha val="43137"/>
                    </a:srgbClr>
                  </a:outerShdw>
                </a:effectLst>
              </a:rPr>
              <a:t>src</a:t>
            </a:r>
            <a:endParaRPr lang="fr-FR" sz="1200" b="1" i="1" dirty="0">
              <a:effectLst>
                <a:outerShdw blurRad="38100" dist="38100" dir="2700000" algn="tl">
                  <a:srgbClr val="000000">
                    <a:alpha val="43137"/>
                  </a:srgbClr>
                </a:outerShdw>
              </a:effectLst>
            </a:endParaRPr>
          </a:p>
          <a:p>
            <a:r>
              <a:rPr lang="fr-FR" sz="1200" b="1" i="1" dirty="0">
                <a:effectLst>
                  <a:outerShdw blurRad="38100" dist="38100" dir="2700000" algn="tl">
                    <a:srgbClr val="000000">
                      <a:alpha val="43137"/>
                    </a:srgbClr>
                  </a:outerShdw>
                </a:effectLst>
              </a:rPr>
              <a:t>LOOP:</a:t>
            </a:r>
          </a:p>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	AL</a:t>
            </a:r>
            <a:r>
              <a:rPr lang="fr-FR" sz="1200" b="1" i="1" dirty="0">
                <a:effectLst>
                  <a:outerShdw blurRad="38100" dist="38100" dir="2700000" algn="tl">
                    <a:srgbClr val="000000">
                      <a:alpha val="43137"/>
                    </a:srgbClr>
                  </a:outerShdw>
                </a:effectLst>
              </a:rPr>
              <a:t>, [SI]</a:t>
            </a:r>
          </a:p>
          <a:p>
            <a:pPr lvl="1"/>
            <a:r>
              <a:rPr lang="fr-FR" sz="1200" b="1" i="1" dirty="0">
                <a:effectLst>
                  <a:outerShdw blurRad="38100" dist="38100" dir="2700000" algn="tl">
                    <a:srgbClr val="000000">
                      <a:alpha val="43137"/>
                    </a:srgbClr>
                  </a:outerShdw>
                </a:effectLst>
              </a:rPr>
              <a:t>MOV	 </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DI], AL</a:t>
            </a:r>
          </a:p>
          <a:p>
            <a:pPr lvl="1"/>
            <a:r>
              <a:rPr lang="fr-FR" sz="1200" b="1" i="1" dirty="0">
                <a:effectLst>
                  <a:outerShdw blurRad="38100" dist="38100" dir="2700000" algn="tl">
                    <a:srgbClr val="000000">
                      <a:alpha val="43137"/>
                    </a:srgbClr>
                  </a:outerShdw>
                </a:effectLst>
              </a:rPr>
              <a:t>INC		SI</a:t>
            </a:r>
          </a:p>
          <a:p>
            <a:pPr lvl="1"/>
            <a:r>
              <a:rPr lang="fr-FR" sz="1200" b="1" i="1" dirty="0">
                <a:effectLst>
                  <a:outerShdw blurRad="38100" dist="38100" dir="2700000" algn="tl">
                    <a:srgbClr val="000000">
                      <a:alpha val="43137"/>
                    </a:srgbClr>
                  </a:outerShdw>
                </a:effectLst>
              </a:rPr>
              <a:t>INC		DI</a:t>
            </a:r>
          </a:p>
          <a:p>
            <a:pPr lvl="1"/>
            <a:r>
              <a:rPr lang="fr-FR" sz="1200" b="1" i="1" dirty="0">
                <a:effectLst>
                  <a:outerShdw blurRad="38100" dist="38100" dir="2700000" algn="tl">
                    <a:srgbClr val="000000">
                      <a:alpha val="43137"/>
                    </a:srgbClr>
                  </a:outerShdw>
                </a:effectLst>
              </a:rPr>
              <a:t>DEC		CX</a:t>
            </a:r>
          </a:p>
          <a:p>
            <a:pPr lvl="1"/>
            <a:r>
              <a:rPr lang="fr-FR" sz="1200" b="1" i="1" dirty="0">
                <a:effectLst>
                  <a:outerShdw blurRad="38100" dist="38100" dir="2700000" algn="tl">
                    <a:srgbClr val="000000">
                      <a:alpha val="43137"/>
                    </a:srgbClr>
                  </a:outerShdw>
                </a:effectLst>
              </a:rPr>
              <a:t>JNX		LOOP</a:t>
            </a:r>
          </a:p>
        </p:txBody>
      </p:sp>
      <p:sp>
        <p:nvSpPr>
          <p:cNvPr id="17" name="Rectangle 16"/>
          <p:cNvSpPr>
            <a:spLocks noChangeArrowheads="1"/>
          </p:cNvSpPr>
          <p:nvPr/>
        </p:nvSpPr>
        <p:spPr bwMode="auto">
          <a:xfrm>
            <a:off x="5353894" y="2860484"/>
            <a:ext cx="3210594" cy="1938992"/>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reflection blurRad="6350" stA="52000" endA="300" endPos="35000" dir="5400000" sy="-100000" algn="bl" rotWithShape="0"/>
          </a:effectLst>
          <a:extLst/>
        </p:spPr>
        <p:txBody>
          <a:bodyPr wrap="square">
            <a:spAutoFit/>
          </a:bodyPr>
          <a:lstStyle/>
          <a:p>
            <a:pPr lvl="1"/>
            <a:r>
              <a:rPr lang="fr-FR" sz="1200" b="1" i="1" dirty="0" err="1" smtClean="0">
                <a:effectLst>
                  <a:outerShdw blurRad="38100" dist="38100" dir="2700000" algn="tl">
                    <a:srgbClr val="000000">
                      <a:alpha val="43137"/>
                    </a:srgbClr>
                  </a:outerShdw>
                </a:effectLst>
              </a:rPr>
              <a:t>movw</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$100, %cx</a:t>
            </a:r>
            <a:endParaRPr lang="fr-FR" sz="1200" b="1" i="1" dirty="0">
              <a:effectLst>
                <a:outerShdw blurRad="38100" dist="38100" dir="2700000" algn="tl">
                  <a:srgbClr val="000000">
                    <a:alpha val="43137"/>
                  </a:srgbClr>
                </a:outerShdw>
              </a:effectLst>
            </a:endParaRPr>
          </a:p>
          <a:p>
            <a:pPr lvl="1"/>
            <a:r>
              <a:rPr lang="fr-FR" sz="1200" b="1" i="1" dirty="0" err="1" smtClean="0">
                <a:effectLst>
                  <a:outerShdw blurRad="38100" dist="38100" dir="2700000" algn="tl">
                    <a:srgbClr val="000000">
                      <a:alpha val="43137"/>
                    </a:srgbClr>
                  </a:outerShdw>
                </a:effectLst>
              </a:rPr>
              <a:t>movw</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dst, %di</a:t>
            </a:r>
            <a:endParaRPr lang="fr-FR" sz="1200" b="1" i="1" dirty="0">
              <a:effectLst>
                <a:outerShdw blurRad="38100" dist="38100" dir="2700000" algn="tl">
                  <a:srgbClr val="000000">
                    <a:alpha val="43137"/>
                  </a:srgbClr>
                </a:outerShdw>
              </a:effectLst>
            </a:endParaRPr>
          </a:p>
          <a:p>
            <a:pPr lvl="1"/>
            <a:r>
              <a:rPr lang="fr-FR" sz="1200" b="1" i="1" dirty="0" err="1" smtClean="0">
                <a:effectLst>
                  <a:outerShdw blurRad="38100" dist="38100" dir="2700000" algn="tl">
                    <a:srgbClr val="000000">
                      <a:alpha val="43137"/>
                    </a:srgbClr>
                  </a:outerShdw>
                </a:effectLst>
              </a:rPr>
              <a:t>movw</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src</a:t>
            </a:r>
            <a:r>
              <a:rPr lang="fr-FR" sz="1200" b="1" i="1" dirty="0" smtClean="0">
                <a:effectLst>
                  <a:outerShdw blurRad="38100" dist="38100" dir="2700000" algn="tl">
                    <a:srgbClr val="000000">
                      <a:alpha val="43137"/>
                    </a:srgbClr>
                  </a:outerShdw>
                </a:effectLst>
              </a:rPr>
              <a:t>, %di</a:t>
            </a:r>
            <a:endParaRPr lang="fr-FR" sz="1200" b="1" i="1" dirty="0">
              <a:effectLst>
                <a:outerShdw blurRad="38100" dist="38100" dir="2700000" algn="tl">
                  <a:srgbClr val="000000">
                    <a:alpha val="43137"/>
                  </a:srgbClr>
                </a:outerShdw>
              </a:effectLst>
            </a:endParaRPr>
          </a:p>
          <a:p>
            <a:r>
              <a:rPr lang="fr-FR" sz="1200" b="1" i="1" dirty="0">
                <a:effectLst>
                  <a:outerShdw blurRad="38100" dist="38100" dir="2700000" algn="tl">
                    <a:srgbClr val="000000">
                      <a:alpha val="43137"/>
                    </a:srgbClr>
                  </a:outerShdw>
                </a:effectLst>
              </a:rPr>
              <a:t>LOOP:</a:t>
            </a:r>
          </a:p>
          <a:p>
            <a:pPr lvl="1"/>
            <a:r>
              <a:rPr lang="fr-FR" sz="1200" b="1" i="1" dirty="0" err="1" smtClean="0">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(%si), %al</a:t>
            </a:r>
            <a:endParaRPr lang="fr-FR" sz="1200" b="1" i="1" dirty="0">
              <a:effectLst>
                <a:outerShdw blurRad="38100" dist="38100" dir="2700000" algn="tl">
                  <a:srgbClr val="000000">
                    <a:alpha val="43137"/>
                  </a:srgbClr>
                </a:outerShdw>
              </a:effectLst>
            </a:endParaRPr>
          </a:p>
          <a:p>
            <a:pPr lvl="1"/>
            <a:r>
              <a:rPr lang="fr-FR" sz="1200" b="1" i="1" dirty="0" err="1">
                <a:effectLst>
                  <a:outerShdw blurRad="38100" dist="38100" dir="2700000" algn="tl">
                    <a:srgbClr val="000000">
                      <a:alpha val="43137"/>
                    </a:srgbClr>
                  </a:outerShdw>
                </a:effectLst>
              </a:rPr>
              <a:t>movb</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	%al, (%di)</a:t>
            </a:r>
          </a:p>
          <a:p>
            <a:pPr lvl="1"/>
            <a:r>
              <a:rPr lang="fr-FR" sz="1200" b="1" i="1" dirty="0" err="1" smtClean="0">
                <a:effectLst>
                  <a:outerShdw blurRad="38100" dist="38100" dir="2700000" algn="tl">
                    <a:srgbClr val="000000">
                      <a:alpha val="43137"/>
                    </a:srgbClr>
                  </a:outerShdw>
                </a:effectLst>
              </a:rPr>
              <a:t>inc</a:t>
            </a:r>
            <a:r>
              <a:rPr lang="fr-FR" sz="1200" b="1" i="1" dirty="0" smtClean="0">
                <a:effectLst>
                  <a:outerShdw blurRad="38100" dist="38100" dir="2700000" algn="tl">
                    <a:srgbClr val="000000">
                      <a:alpha val="43137"/>
                    </a:srgbClr>
                  </a:outerShdw>
                </a:effectLst>
              </a:rPr>
              <a:t>		%si</a:t>
            </a:r>
          </a:p>
          <a:p>
            <a:pPr lvl="1"/>
            <a:r>
              <a:rPr lang="fr-FR" sz="1200" b="1" i="1" dirty="0" err="1" smtClean="0">
                <a:effectLst>
                  <a:outerShdw blurRad="38100" dist="38100" dir="2700000" algn="tl">
                    <a:srgbClr val="000000">
                      <a:alpha val="43137"/>
                    </a:srgbClr>
                  </a:outerShdw>
                </a:effectLst>
              </a:rPr>
              <a:t>inc</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%di</a:t>
            </a:r>
            <a:endParaRPr lang="fr-FR" sz="1200" b="1" i="1" dirty="0">
              <a:effectLst>
                <a:outerShdw blurRad="38100" dist="38100" dir="2700000" algn="tl">
                  <a:srgbClr val="000000">
                    <a:alpha val="43137"/>
                  </a:srgbClr>
                </a:outerShdw>
              </a:effectLst>
            </a:endParaRPr>
          </a:p>
          <a:p>
            <a:pPr lvl="1"/>
            <a:r>
              <a:rPr lang="fr-FR" sz="1200" b="1" i="1" dirty="0" err="1" smtClean="0">
                <a:effectLst>
                  <a:outerShdw blurRad="38100" dist="38100" dir="2700000" algn="tl">
                    <a:srgbClr val="000000">
                      <a:alpha val="43137"/>
                    </a:srgbClr>
                  </a:outerShdw>
                </a:effectLst>
              </a:rPr>
              <a:t>dec</a:t>
            </a:r>
            <a:r>
              <a:rPr lang="fr-FR" sz="1200" b="1" i="1" dirty="0">
                <a:effectLst>
                  <a:outerShdw blurRad="38100" dist="38100" dir="2700000" algn="tl">
                    <a:srgbClr val="000000">
                      <a:alpha val="43137"/>
                    </a:srgbClr>
                  </a:outerShdw>
                </a:effectLst>
              </a:rPr>
              <a:t>		</a:t>
            </a:r>
            <a:r>
              <a:rPr lang="fr-FR" sz="1200" b="1" i="1" dirty="0" smtClean="0">
                <a:effectLst>
                  <a:outerShdw blurRad="38100" dist="38100" dir="2700000" algn="tl">
                    <a:srgbClr val="000000">
                      <a:alpha val="43137"/>
                    </a:srgbClr>
                  </a:outerShdw>
                </a:effectLst>
              </a:rPr>
              <a:t>%cx</a:t>
            </a:r>
            <a:endParaRPr lang="fr-FR" sz="1200" b="1" i="1" dirty="0">
              <a:effectLst>
                <a:outerShdw blurRad="38100" dist="38100" dir="2700000" algn="tl">
                  <a:srgbClr val="000000">
                    <a:alpha val="43137"/>
                  </a:srgbClr>
                </a:outerShdw>
              </a:effectLst>
            </a:endParaRPr>
          </a:p>
          <a:p>
            <a:pPr lvl="1"/>
            <a:r>
              <a:rPr lang="fr-FR" sz="1200" b="1" i="1" dirty="0" err="1" smtClean="0">
                <a:effectLst>
                  <a:outerShdw blurRad="38100" dist="38100" dir="2700000" algn="tl">
                    <a:srgbClr val="000000">
                      <a:alpha val="43137"/>
                    </a:srgbClr>
                  </a:outerShdw>
                </a:effectLst>
              </a:rPr>
              <a:t>jnx</a:t>
            </a:r>
            <a:r>
              <a:rPr lang="fr-FR" sz="1200" b="1" i="1" dirty="0">
                <a:effectLst>
                  <a:outerShdw blurRad="38100" dist="38100" dir="2700000" algn="tl">
                    <a:srgbClr val="000000">
                      <a:alpha val="43137"/>
                    </a:srgbClr>
                  </a:outerShdw>
                </a:effectLst>
              </a:rPr>
              <a:t>		LOOP</a:t>
            </a:r>
          </a:p>
        </p:txBody>
      </p:sp>
    </p:spTree>
    <p:extLst>
      <p:ext uri="{BB962C8B-B14F-4D97-AF65-F5344CB8AC3E}">
        <p14:creationId xmlns:p14="http://schemas.microsoft.com/office/powerpoint/2010/main" val="224601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Extensions</a:t>
            </a:r>
            <a:endParaRPr lang="fr-FR" sz="1800" b="1" i="1" dirty="0">
              <a:solidFill>
                <a:schemeClr val="accent1">
                  <a:lumMod val="20000"/>
                  <a:lumOff val="80000"/>
                </a:schemeClr>
              </a:solidFill>
              <a:effectLst>
                <a:outerShdw blurRad="38100" dist="38100" dir="2700000" algn="tl">
                  <a:srgbClr val="000000">
                    <a:alpha val="43137"/>
                  </a:srgbClr>
                </a:outerShdw>
              </a:effectLs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95536" y="1291168"/>
            <a:ext cx="8748464" cy="530618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Par abus de langage, les CPU compatibles du jeu d’instruction 80x86 (8086, 80386, 80486..) sont nommés CPU x86. Depuis l’arrivée d’architectures 64bits ils sont par abus de langage nommés x64. Pour être rigoureux </a:t>
            </a:r>
            <a:r>
              <a:rPr lang="fr-FR" sz="2400" i="1" dirty="0"/>
              <a:t>chez </a:t>
            </a:r>
            <a:r>
              <a:rPr lang="fr-FR" sz="2400" i="1" dirty="0" smtClean="0"/>
              <a:t>Intel</a:t>
            </a:r>
            <a:r>
              <a:rPr lang="fr-FR" sz="2400" i="1" dirty="0" smtClean="0">
                <a:latin typeface="+mn-lt"/>
              </a:rPr>
              <a:t>, il faut nommer les jeux d’instructions et CPU 32bits associés IA-32 (depuis le 80386 en 1985) et les ISA 64bits Intel 64 ou EM64T (depuis le Pentium 4 Prescott en 2004). </a:t>
            </a:r>
          </a:p>
          <a:p>
            <a:pPr algn="l"/>
            <a:endParaRPr lang="fr-FR" sz="2400" i="1" dirty="0" smtClean="0">
              <a:latin typeface="+mn-lt"/>
            </a:endParaRPr>
          </a:p>
          <a:p>
            <a:pPr algn="l"/>
            <a:endParaRPr lang="fr-FR" sz="2400" i="1" dirty="0" smtClean="0">
              <a:latin typeface="+mn-lt"/>
            </a:endParaRPr>
          </a:p>
          <a:p>
            <a:pPr algn="l"/>
            <a:r>
              <a:rPr lang="fr-FR" sz="2400" i="1" dirty="0">
                <a:latin typeface="+mn-lt"/>
              </a:rPr>
              <a:t>	</a:t>
            </a:r>
            <a:r>
              <a:rPr lang="fr-FR" sz="2400" i="1" dirty="0" smtClean="0">
                <a:latin typeface="+mn-lt"/>
              </a:rPr>
              <a:t>L’une des grandes forces (et paradoxalement faiblesse) de ce jeu d’instruction est d’assurer une rétrocompatibilité avec les jeux d’instructions d’architectures antérieures. En contrepartie, il s’agit d’une architecture matérielle très complexe, difficile à accélérer imposant de fortes contraintes de consommation et d’échauffement.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5371" y="3654592"/>
            <a:ext cx="877237" cy="579336"/>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3806903"/>
            <a:ext cx="1173665" cy="274713"/>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30950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FFFFCC"/>
                </a:solidFill>
                <a:effectLst>
                  <a:outerShdw blurRad="38100" dist="38100" dir="2700000" algn="tl">
                    <a:srgbClr val="000000">
                      <a:alpha val="43137"/>
                    </a:srgbClr>
                  </a:outerShdw>
                </a:effectLst>
              </a:rPr>
              <a:t>Assembleur</a:t>
            </a:r>
            <a:r>
              <a:rPr lang="fr-FR" sz="1800" b="1" i="1" dirty="0" smtClean="0">
                <a:solidFill>
                  <a:srgbClr val="DCE6F2"/>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 Architectures CPU – 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6" name="Title 3"/>
          <p:cNvSpPr txBox="1">
            <a:spLocks/>
          </p:cNvSpPr>
          <p:nvPr/>
        </p:nvSpPr>
        <p:spPr>
          <a:xfrm>
            <a:off x="395536" y="1412388"/>
            <a:ext cx="8748464" cy="51849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t>
            </a:r>
            <a:r>
              <a:rPr lang="fr-FR" sz="2400" b="1" i="1" dirty="0" smtClean="0">
                <a:effectLst>
                  <a:outerShdw blurRad="38100" dist="38100" dir="2700000" algn="tl">
                    <a:srgbClr val="000000">
                      <a:alpha val="43137"/>
                    </a:srgbClr>
                  </a:outerShdw>
                </a:effectLst>
                <a:latin typeface="+mn-lt"/>
              </a:rPr>
              <a:t>Un langage d’assemblage ou assembleur ou ASM est un langage de programmation bas niveau représentant, sous forme lisible pour un être humain, le code binaire </a:t>
            </a:r>
            <a:r>
              <a:rPr lang="fr-FR" sz="2400" b="1" i="1" dirty="0" smtClean="0">
                <a:effectLst>
                  <a:outerShdw blurRad="38100" dist="38100" dir="2700000" algn="tl">
                    <a:srgbClr val="000000">
                      <a:alpha val="43137"/>
                    </a:srgbClr>
                  </a:outerShdw>
                </a:effectLst>
              </a:rPr>
              <a:t>exécutable</a:t>
            </a:r>
            <a:r>
              <a:rPr lang="fr-FR" sz="2400" b="1" i="1" dirty="0" smtClean="0">
                <a:effectLst>
                  <a:outerShdw blurRad="38100" dist="38100" dir="2700000" algn="tl">
                    <a:srgbClr val="000000">
                      <a:alpha val="43137"/>
                    </a:srgbClr>
                  </a:outerShdw>
                </a:effectLst>
                <a:latin typeface="+mn-lt"/>
              </a:rPr>
              <a:t> par un processeur (ou code machine)</a:t>
            </a:r>
            <a:r>
              <a:rPr lang="fr-FR" sz="2400" i="1" dirty="0" smtClean="0">
                <a:latin typeface="+mn-lt"/>
              </a:rPr>
              <a:t>.</a:t>
            </a:r>
            <a:r>
              <a:rPr lang="fr-FR" sz="2400" i="1" dirty="0" smtClean="0">
                <a:latin typeface="+mn-lt"/>
                <a:sym typeface="Wingdings"/>
              </a:rPr>
              <a:t> Prenons l’exemple d’une instruction assembleur élémentaire raccrochée à aucune architecture connue :</a:t>
            </a:r>
          </a:p>
          <a:p>
            <a:pPr algn="l"/>
            <a:endParaRPr lang="fr-FR" sz="2400" i="1" dirty="0" smtClean="0">
              <a:latin typeface="+mn-lt"/>
              <a:sym typeface="Wingdings"/>
            </a:endParaRPr>
          </a:p>
          <a:p>
            <a:pPr algn="l"/>
            <a:endParaRPr lang="fr-FR" sz="2400" i="1" dirty="0" smtClean="0">
              <a:latin typeface="+mn-lt"/>
              <a:sym typeface="Wingdings"/>
            </a:endParaRPr>
          </a:p>
          <a:p>
            <a:pPr algn="l"/>
            <a:endParaRPr lang="fr-FR" sz="2400" i="1" dirty="0">
              <a:latin typeface="+mn-lt"/>
              <a:sym typeface="Wingdings"/>
            </a:endParaRPr>
          </a:p>
          <a:p>
            <a:pPr algn="l"/>
            <a:r>
              <a:rPr lang="fr-FR" sz="2400" b="1" i="1" dirty="0" smtClean="0">
                <a:effectLst>
                  <a:outerShdw blurRad="38100" dist="38100" dir="2700000" algn="tl">
                    <a:srgbClr val="000000">
                      <a:alpha val="43137"/>
                    </a:srgbClr>
                  </a:outerShdw>
                </a:effectLst>
                <a:latin typeface="+mn-lt"/>
                <a:sym typeface="Wingdings"/>
              </a:rPr>
              <a:t>LABEL:		ADD	opSrc1, op</a:t>
            </a:r>
            <a:r>
              <a:rPr lang="fr-FR" sz="2400" b="1" i="1" dirty="0" smtClean="0">
                <a:effectLst>
                  <a:outerShdw blurRad="38100" dist="38100" dir="2700000" algn="tl">
                    <a:srgbClr val="000000">
                      <a:alpha val="43137"/>
                    </a:srgbClr>
                  </a:outerShdw>
                </a:effectLst>
                <a:sym typeface="Wingdings"/>
              </a:rPr>
              <a:t>Src</a:t>
            </a:r>
            <a:r>
              <a:rPr lang="fr-FR" sz="2400" b="1" i="1" dirty="0" smtClean="0">
                <a:effectLst>
                  <a:outerShdw blurRad="38100" dist="38100" dir="2700000" algn="tl">
                    <a:srgbClr val="000000">
                      <a:alpha val="43137"/>
                    </a:srgbClr>
                  </a:outerShdw>
                </a:effectLst>
                <a:latin typeface="+mn-lt"/>
                <a:sym typeface="Wingdings"/>
              </a:rPr>
              <a:t>2,opDst3	;commentaires</a:t>
            </a:r>
          </a:p>
          <a:p>
            <a:pPr algn="l"/>
            <a:endParaRPr lang="fr-FR" sz="2400" b="1" i="1" dirty="0">
              <a:effectLst>
                <a:outerShdw blurRad="38100" dist="38100" dir="2700000" algn="tl">
                  <a:srgbClr val="000000">
                    <a:alpha val="43137"/>
                  </a:srgbClr>
                </a:outerShdw>
              </a:effectLst>
              <a:latin typeface="+mn-lt"/>
              <a:sym typeface="Wingdings"/>
            </a:endParaRPr>
          </a:p>
          <a:p>
            <a:pPr algn="l"/>
            <a:r>
              <a:rPr lang="fr-FR" sz="2400" b="1" i="1" dirty="0">
                <a:effectLst>
                  <a:outerShdw blurRad="38100" dist="38100" dir="2700000" algn="tl">
                    <a:srgbClr val="000000">
                      <a:alpha val="43137"/>
                    </a:srgbClr>
                  </a:outerShdw>
                </a:effectLst>
                <a:latin typeface="+mn-lt"/>
                <a:sym typeface="Wingdings"/>
              </a:rPr>
              <a:t>		</a:t>
            </a:r>
            <a:endParaRPr lang="fr-FR" sz="2400" b="1" i="1" dirty="0" smtClean="0">
              <a:effectLst>
                <a:outerShdw blurRad="38100" dist="38100" dir="2700000" algn="tl">
                  <a:srgbClr val="000000">
                    <a:alpha val="43137"/>
                  </a:srgbClr>
                </a:outerShdw>
              </a:effectLst>
              <a:latin typeface="+mn-lt"/>
              <a:sym typeface="Wingdings"/>
            </a:endParaRPr>
          </a:p>
          <a:p>
            <a:pPr algn="l"/>
            <a:r>
              <a:rPr lang="fr-FR" sz="2400" b="1" i="1" dirty="0" smtClean="0">
                <a:effectLst>
                  <a:outerShdw blurRad="38100" dist="38100" dir="2700000" algn="tl">
                    <a:srgbClr val="000000">
                      <a:alpha val="43137"/>
                    </a:srgbClr>
                  </a:outerShdw>
                </a:effectLst>
                <a:sym typeface="Wingdings"/>
              </a:rPr>
              <a:t>0x7B68</a:t>
            </a:r>
            <a:r>
              <a:rPr lang="fr-FR" sz="2400" b="1" i="1" dirty="0" smtClean="0">
                <a:effectLst>
                  <a:outerShdw blurRad="38100" dist="38100" dir="2700000" algn="tl">
                    <a:srgbClr val="000000">
                      <a:alpha val="43137"/>
                    </a:srgbClr>
                  </a:outerShdw>
                </a:effectLst>
                <a:latin typeface="+mn-lt"/>
                <a:sym typeface="Wingdings"/>
              </a:rPr>
              <a:t>	0110011  001  010  011	</a:t>
            </a:r>
          </a:p>
          <a:p>
            <a:pPr algn="l"/>
            <a:endParaRPr lang="fr-FR" sz="2400" i="1" dirty="0" smtClean="0">
              <a:latin typeface="+mn-lt"/>
              <a:sym typeface="Wingdings"/>
            </a:endParaRPr>
          </a:p>
          <a:p>
            <a:pPr algn="l"/>
            <a:r>
              <a:rPr lang="fr-FR" sz="2400" i="1" dirty="0">
                <a:latin typeface="+mn-lt"/>
                <a:sym typeface="Wingdings"/>
              </a:rPr>
              <a:t>	</a:t>
            </a:r>
          </a:p>
          <a:p>
            <a:pPr algn="l"/>
            <a:endParaRPr lang="fr-FR" sz="2400" i="1" dirty="0" smtClean="0">
              <a:latin typeface="+mn-lt"/>
              <a:sym typeface="Wingdings"/>
            </a:endParaRPr>
          </a:p>
          <a:p>
            <a:pPr algn="l"/>
            <a:endParaRPr lang="fr-FR" sz="2400" i="1" dirty="0">
              <a:latin typeface="+mn-lt"/>
            </a:endParaRPr>
          </a:p>
        </p:txBody>
      </p:sp>
      <p:cxnSp>
        <p:nvCxnSpPr>
          <p:cNvPr id="8" name="Straight Arrow Connector 7"/>
          <p:cNvCxnSpPr/>
          <p:nvPr/>
        </p:nvCxnSpPr>
        <p:spPr>
          <a:xfrm>
            <a:off x="861437" y="4092713"/>
            <a:ext cx="280770" cy="29183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ZoneTexte 61"/>
          <p:cNvSpPr txBox="1"/>
          <p:nvPr/>
        </p:nvSpPr>
        <p:spPr>
          <a:xfrm>
            <a:off x="-73338" y="3387856"/>
            <a:ext cx="1869549"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Étiquette ou</a:t>
            </a:r>
          </a:p>
          <a:p>
            <a:pPr algn="ctr" fontAlgn="auto">
              <a:spcBef>
                <a:spcPts val="0"/>
              </a:spcBef>
              <a:spcAft>
                <a:spcPts val="0"/>
              </a:spcAft>
              <a:defRPr/>
            </a:pPr>
            <a:r>
              <a:rPr lang="fr-FR" sz="1400" i="1" dirty="0" smtClean="0">
                <a:solidFill>
                  <a:schemeClr val="accent1">
                    <a:lumMod val="75000"/>
                  </a:schemeClr>
                </a:solidFill>
              </a:rPr>
              <a:t>Adresse en mémoire programme</a:t>
            </a:r>
          </a:p>
        </p:txBody>
      </p:sp>
      <p:sp>
        <p:nvSpPr>
          <p:cNvPr id="16" name="ZoneTexte 61"/>
          <p:cNvSpPr txBox="1"/>
          <p:nvPr/>
        </p:nvSpPr>
        <p:spPr>
          <a:xfrm>
            <a:off x="1711970" y="3387855"/>
            <a:ext cx="1728192"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Mnémonique ou dénomination de l’instruction</a:t>
            </a:r>
          </a:p>
        </p:txBody>
      </p:sp>
      <p:cxnSp>
        <p:nvCxnSpPr>
          <p:cNvPr id="17" name="Straight Arrow Connector 16"/>
          <p:cNvCxnSpPr/>
          <p:nvPr/>
        </p:nvCxnSpPr>
        <p:spPr>
          <a:xfrm>
            <a:off x="2518205" y="4092713"/>
            <a:ext cx="115723" cy="33243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61"/>
          <p:cNvSpPr txBox="1"/>
          <p:nvPr/>
        </p:nvSpPr>
        <p:spPr>
          <a:xfrm>
            <a:off x="3979560" y="3603298"/>
            <a:ext cx="237626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Opérandes </a:t>
            </a:r>
          </a:p>
          <a:p>
            <a:pPr algn="ctr" fontAlgn="auto">
              <a:spcBef>
                <a:spcPts val="0"/>
              </a:spcBef>
              <a:spcAft>
                <a:spcPts val="0"/>
              </a:spcAft>
              <a:defRPr/>
            </a:pPr>
            <a:r>
              <a:rPr lang="fr-FR" sz="1400" i="1" dirty="0" smtClean="0">
                <a:solidFill>
                  <a:schemeClr val="accent1">
                    <a:lumMod val="75000"/>
                  </a:schemeClr>
                </a:solidFill>
              </a:rPr>
              <a:t>(source et/ou destination)</a:t>
            </a:r>
          </a:p>
        </p:txBody>
      </p:sp>
      <p:cxnSp>
        <p:nvCxnSpPr>
          <p:cNvPr id="19" name="Straight Arrow Connector 18"/>
          <p:cNvCxnSpPr/>
          <p:nvPr/>
        </p:nvCxnSpPr>
        <p:spPr>
          <a:xfrm flipH="1">
            <a:off x="3962082" y="4092713"/>
            <a:ext cx="211723" cy="35711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33645" y="4816791"/>
            <a:ext cx="0" cy="628433"/>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97741" y="4816791"/>
            <a:ext cx="144016" cy="628433"/>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273054" y="4816791"/>
            <a:ext cx="260792" cy="628433"/>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875629" y="4816791"/>
            <a:ext cx="584126" cy="628433"/>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8"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20" name="ZoneTexte 61"/>
          <p:cNvSpPr txBox="1"/>
          <p:nvPr/>
        </p:nvSpPr>
        <p:spPr>
          <a:xfrm>
            <a:off x="6338346" y="5611968"/>
            <a:ext cx="1832065"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Binaire interprété par la machine cible (CPU)</a:t>
            </a:r>
          </a:p>
        </p:txBody>
      </p:sp>
      <p:cxnSp>
        <p:nvCxnSpPr>
          <p:cNvPr id="21" name="Straight Arrow Connector 20"/>
          <p:cNvCxnSpPr/>
          <p:nvPr/>
        </p:nvCxnSpPr>
        <p:spPr>
          <a:xfrm flipH="1" flipV="1">
            <a:off x="5353894" y="5801246"/>
            <a:ext cx="984454" cy="7602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219743" y="5877274"/>
            <a:ext cx="759969" cy="29004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ZoneTexte 61"/>
          <p:cNvSpPr txBox="1"/>
          <p:nvPr/>
        </p:nvSpPr>
        <p:spPr>
          <a:xfrm>
            <a:off x="1909692" y="5989234"/>
            <a:ext cx="1832065"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Adresse mémoire de l’instruction</a:t>
            </a:r>
          </a:p>
        </p:txBody>
      </p:sp>
    </p:spTree>
    <p:extLst>
      <p:ext uri="{BB962C8B-B14F-4D97-AF65-F5344CB8AC3E}">
        <p14:creationId xmlns:p14="http://schemas.microsoft.com/office/powerpoint/2010/main" val="172958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9" end="9"/>
                                            </p:txEl>
                                          </p:spTgt>
                                        </p:tgtEl>
                                        <p:attrNameLst>
                                          <p:attrName>style.visibility</p:attrName>
                                        </p:attrNameLst>
                                      </p:cBhvr>
                                      <p:to>
                                        <p:strVal val="visible"/>
                                      </p:to>
                                    </p:set>
                                    <p:animEffect transition="in" filter="fade">
                                      <p:cBhvr>
                                        <p:cTn id="10" dur="500"/>
                                        <p:tgtEl>
                                          <p:spTgt spid="6">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
                                            <p:txEl>
                                              <p:pRg st="6" end="6"/>
                                            </p:txEl>
                                          </p:spTgt>
                                        </p:tgtEl>
                                        <p:attrNameLst>
                                          <p:attrName>style.visibility</p:attrName>
                                        </p:attrNameLst>
                                      </p:cBhvr>
                                      <p:to>
                                        <p:strVal val="visible"/>
                                      </p:to>
                                    </p:set>
                                    <p:animEffect transition="in" filter="fade">
                                      <p:cBhvr>
                                        <p:cTn id="6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20"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Extensions</a:t>
            </a:r>
            <a:endParaRPr lang="fr-FR" sz="1800" b="1" i="1" dirty="0">
              <a:solidFill>
                <a:schemeClr val="accent1">
                  <a:lumMod val="20000"/>
                  <a:lumOff val="80000"/>
                </a:schemeClr>
              </a:solidFill>
              <a:effectLst>
                <a:outerShdw blurRad="38100" dist="38100" dir="2700000" algn="tl">
                  <a:srgbClr val="000000">
                    <a:alpha val="43137"/>
                  </a:srgbClr>
                </a:outerShdw>
              </a:effectLs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251520" y="1291168"/>
            <a:ext cx="8892480" cy="6976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Extensions x86 et x64 n’opérant que sur des formats entiers :</a:t>
            </a:r>
          </a:p>
        </p:txBody>
      </p:sp>
      <p:graphicFrame>
        <p:nvGraphicFramePr>
          <p:cNvPr id="10" name="Table 9"/>
          <p:cNvGraphicFramePr>
            <a:graphicFrameLocks noGrp="1"/>
          </p:cNvGraphicFramePr>
          <p:nvPr>
            <p:extLst>
              <p:ext uri="{D42A27DB-BD31-4B8C-83A1-F6EECF244321}">
                <p14:modId xmlns:p14="http://schemas.microsoft.com/office/powerpoint/2010/main" val="1918499467"/>
              </p:ext>
            </p:extLst>
          </p:nvPr>
        </p:nvGraphicFramePr>
        <p:xfrm>
          <a:off x="107504" y="1791504"/>
          <a:ext cx="8928991" cy="497431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080119"/>
                <a:gridCol w="1080121"/>
                <a:gridCol w="6768751"/>
              </a:tblGrid>
              <a:tr h="0">
                <a:tc>
                  <a:txBody>
                    <a:bodyPr/>
                    <a:lstStyle/>
                    <a:p>
                      <a:pPr algn="ctr"/>
                      <a:r>
                        <a:rPr lang="fr-FR" sz="1050" b="1" i="1" dirty="0" smtClean="0">
                          <a:solidFill>
                            <a:schemeClr val="tx1"/>
                          </a:solidFill>
                          <a:effectLst>
                            <a:outerShdw blurRad="38100" dist="38100" dir="2700000" algn="tl">
                              <a:srgbClr val="000000">
                                <a:alpha val="43137"/>
                              </a:srgbClr>
                            </a:outerShdw>
                          </a:effectLst>
                        </a:rPr>
                        <a:t>CPU</a:t>
                      </a:r>
                    </a:p>
                    <a:p>
                      <a:pPr algn="ctr"/>
                      <a:r>
                        <a:rPr lang="fr-FR" sz="1050" b="1" i="1" dirty="0" smtClean="0">
                          <a:solidFill>
                            <a:schemeClr val="tx1"/>
                          </a:solidFill>
                          <a:effectLst>
                            <a:outerShdw blurRad="38100" dist="38100" dir="2700000" algn="tl">
                              <a:srgbClr val="000000">
                                <a:alpha val="43137"/>
                              </a:srgbClr>
                            </a:outerShdw>
                          </a:effectLst>
                        </a:rPr>
                        <a:t>Architecture</a:t>
                      </a:r>
                      <a:endParaRPr lang="fr-FR" sz="105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50" b="1" i="1" dirty="0" smtClean="0">
                          <a:solidFill>
                            <a:schemeClr val="tx1"/>
                          </a:solidFill>
                          <a:effectLst>
                            <a:outerShdw blurRad="38100" dist="38100" dir="2700000" algn="tl">
                              <a:srgbClr val="000000">
                                <a:alpha val="43137"/>
                              </a:srgbClr>
                            </a:outerShdw>
                          </a:effectLst>
                        </a:rPr>
                        <a:t>Nom</a:t>
                      </a:r>
                    </a:p>
                    <a:p>
                      <a:pPr algn="ctr"/>
                      <a:r>
                        <a:rPr lang="fr-FR" sz="1050" b="1" i="1" dirty="0" smtClean="0">
                          <a:solidFill>
                            <a:schemeClr val="tx1"/>
                          </a:solidFill>
                          <a:effectLst>
                            <a:outerShdw blurRad="38100" dist="38100" dir="2700000" algn="tl">
                              <a:srgbClr val="000000">
                                <a:alpha val="43137"/>
                              </a:srgbClr>
                            </a:outerShdw>
                          </a:effectLst>
                        </a:rPr>
                        <a:t>extension</a:t>
                      </a:r>
                      <a:endParaRPr lang="fr-FR" sz="105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50" b="1" i="1" dirty="0" smtClean="0">
                          <a:solidFill>
                            <a:schemeClr val="tx1"/>
                          </a:solidFill>
                          <a:effectLst>
                            <a:outerShdw blurRad="38100" dist="38100" dir="2700000" algn="tl">
                              <a:srgbClr val="000000">
                                <a:alpha val="43137"/>
                              </a:srgbClr>
                            </a:outerShdw>
                          </a:effectLst>
                        </a:rPr>
                        <a:t>Instructions</a:t>
                      </a:r>
                      <a:endParaRPr lang="fr-FR" sz="105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8208">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8086</a:t>
                      </a:r>
                    </a:p>
                    <a:p>
                      <a:pPr algn="ctr"/>
                      <a:r>
                        <a:rPr lang="fr-FR" sz="1000" b="1" i="1" dirty="0" smtClean="0">
                          <a:solidFill>
                            <a:schemeClr val="tx1"/>
                          </a:solidFill>
                          <a:effectLst>
                            <a:outerShdw blurRad="38100" dist="38100" dir="2700000" algn="tl">
                              <a:srgbClr val="000000">
                                <a:alpha val="43137"/>
                              </a:srgbClr>
                            </a:outerShdw>
                          </a:effectLst>
                        </a:rPr>
                        <a:t>Original x86</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1" i="1" kern="1200" dirty="0" smtClean="0">
                          <a:solidFill>
                            <a:srgbClr val="FF0000"/>
                          </a:solidFill>
                          <a:latin typeface="+mn-lt"/>
                          <a:ea typeface="+mn-ea"/>
                          <a:cs typeface="+mn-cs"/>
                        </a:rPr>
                        <a:t>AAA, AAD, AAM, AAS, ADC, ADD, AND, CALL, CBW, CLC, CLD, CLI, CMC, CMP, </a:t>
                      </a:r>
                      <a:r>
                        <a:rPr lang="fr-FR" sz="1000" b="1" i="1" kern="1200" dirty="0" err="1" smtClean="0">
                          <a:solidFill>
                            <a:srgbClr val="FF0000"/>
                          </a:solidFill>
                          <a:latin typeface="+mn-lt"/>
                          <a:ea typeface="+mn-ea"/>
                          <a:cs typeface="+mn-cs"/>
                        </a:rPr>
                        <a:t>CMPSzz</a:t>
                      </a:r>
                      <a:r>
                        <a:rPr lang="fr-FR" sz="1000" b="1" i="1" kern="1200" dirty="0" smtClean="0">
                          <a:solidFill>
                            <a:srgbClr val="FF0000"/>
                          </a:solidFill>
                          <a:latin typeface="+mn-lt"/>
                          <a:ea typeface="+mn-ea"/>
                          <a:cs typeface="+mn-cs"/>
                        </a:rPr>
                        <a:t>, CWD, DAA, DAS, DEC, DIV, ESC, HLT, IDIV, IMUL, IN, INC, INT, INTO, IRET, </a:t>
                      </a:r>
                      <a:r>
                        <a:rPr lang="fr-FR" sz="1000" b="1" i="1" kern="1200" dirty="0" err="1" smtClean="0">
                          <a:solidFill>
                            <a:srgbClr val="FF0000"/>
                          </a:solidFill>
                          <a:latin typeface="+mn-lt"/>
                          <a:ea typeface="+mn-ea"/>
                          <a:cs typeface="+mn-cs"/>
                        </a:rPr>
                        <a:t>Jcc</a:t>
                      </a:r>
                      <a:r>
                        <a:rPr lang="fr-FR" sz="1000" b="1" i="1" kern="1200" dirty="0" smtClean="0">
                          <a:solidFill>
                            <a:srgbClr val="FF0000"/>
                          </a:solidFill>
                          <a:latin typeface="+mn-lt"/>
                          <a:ea typeface="+mn-ea"/>
                          <a:cs typeface="+mn-cs"/>
                        </a:rPr>
                        <a:t>, LAHF, LDS, LEA, LES, LOCK, </a:t>
                      </a:r>
                      <a:r>
                        <a:rPr lang="fr-FR" sz="1000" b="1" i="1" kern="1200" dirty="0" err="1" smtClean="0">
                          <a:solidFill>
                            <a:srgbClr val="FF0000"/>
                          </a:solidFill>
                          <a:latin typeface="+mn-lt"/>
                          <a:ea typeface="+mn-ea"/>
                          <a:cs typeface="+mn-cs"/>
                        </a:rPr>
                        <a:t>LODSzz</a:t>
                      </a:r>
                      <a:r>
                        <a:rPr lang="fr-FR" sz="1000" b="1" i="1" kern="1200" dirty="0" smtClean="0">
                          <a:solidFill>
                            <a:srgbClr val="FF0000"/>
                          </a:solidFill>
                          <a:latin typeface="+mn-lt"/>
                          <a:ea typeface="+mn-ea"/>
                          <a:cs typeface="+mn-cs"/>
                        </a:rPr>
                        <a:t>, LODSW, </a:t>
                      </a:r>
                      <a:r>
                        <a:rPr lang="fr-FR" sz="1000" b="1" i="1" kern="1200" dirty="0" err="1" smtClean="0">
                          <a:solidFill>
                            <a:srgbClr val="FF0000"/>
                          </a:solidFill>
                          <a:latin typeface="+mn-lt"/>
                          <a:ea typeface="+mn-ea"/>
                          <a:cs typeface="+mn-cs"/>
                        </a:rPr>
                        <a:t>LOOPcc</a:t>
                      </a:r>
                      <a:r>
                        <a:rPr lang="fr-FR" sz="1000" b="1" i="1" kern="1200" dirty="0" smtClean="0">
                          <a:solidFill>
                            <a:srgbClr val="FF0000"/>
                          </a:solidFill>
                          <a:latin typeface="+mn-lt"/>
                          <a:ea typeface="+mn-ea"/>
                          <a:cs typeface="+mn-cs"/>
                        </a:rPr>
                        <a:t>, MOV, </a:t>
                      </a:r>
                      <a:r>
                        <a:rPr lang="fr-FR" sz="1000" b="1" i="1" kern="1200" dirty="0" err="1" smtClean="0">
                          <a:solidFill>
                            <a:srgbClr val="FF0000"/>
                          </a:solidFill>
                          <a:latin typeface="+mn-lt"/>
                          <a:ea typeface="+mn-ea"/>
                          <a:cs typeface="+mn-cs"/>
                        </a:rPr>
                        <a:t>MOVSzz</a:t>
                      </a:r>
                      <a:r>
                        <a:rPr lang="fr-FR" sz="1000" b="1" i="1" kern="1200" dirty="0" smtClean="0">
                          <a:solidFill>
                            <a:srgbClr val="FF0000"/>
                          </a:solidFill>
                          <a:latin typeface="+mn-lt"/>
                          <a:ea typeface="+mn-ea"/>
                          <a:cs typeface="+mn-cs"/>
                        </a:rPr>
                        <a:t>, MUL, NEG, NOP, NOT, OR, OUT, POP, POPF, PUSH, PUSHF, RCL, RCR, </a:t>
                      </a:r>
                      <a:r>
                        <a:rPr lang="fr-FR" sz="1000" b="1" i="1" kern="1200" dirty="0" err="1" smtClean="0">
                          <a:solidFill>
                            <a:srgbClr val="FF0000"/>
                          </a:solidFill>
                          <a:latin typeface="+mn-lt"/>
                          <a:ea typeface="+mn-ea"/>
                          <a:cs typeface="+mn-cs"/>
                        </a:rPr>
                        <a:t>REPcc</a:t>
                      </a:r>
                      <a:r>
                        <a:rPr lang="fr-FR" sz="1000" b="1" i="1" kern="1200" dirty="0" smtClean="0">
                          <a:solidFill>
                            <a:srgbClr val="FF0000"/>
                          </a:solidFill>
                          <a:latin typeface="+mn-lt"/>
                          <a:ea typeface="+mn-ea"/>
                          <a:cs typeface="+mn-cs"/>
                        </a:rPr>
                        <a:t>, RET, RETF, ROL, ROR, SAHF, SAL, SALC, SAR, SBB, </a:t>
                      </a:r>
                      <a:r>
                        <a:rPr lang="fr-FR" sz="1000" b="1" i="1" kern="1200" dirty="0" err="1" smtClean="0">
                          <a:solidFill>
                            <a:srgbClr val="FF0000"/>
                          </a:solidFill>
                          <a:latin typeface="+mn-lt"/>
                          <a:ea typeface="+mn-ea"/>
                          <a:cs typeface="+mn-cs"/>
                        </a:rPr>
                        <a:t>SCASzz</a:t>
                      </a:r>
                      <a:r>
                        <a:rPr lang="fr-FR" sz="1000" b="1" i="1" kern="1200" dirty="0" smtClean="0">
                          <a:solidFill>
                            <a:srgbClr val="FF0000"/>
                          </a:solidFill>
                          <a:latin typeface="+mn-lt"/>
                          <a:ea typeface="+mn-ea"/>
                          <a:cs typeface="+mn-cs"/>
                        </a:rPr>
                        <a:t>, SHL, SAL, SHR, STC, STD, STI, </a:t>
                      </a:r>
                      <a:r>
                        <a:rPr lang="fr-FR" sz="1000" b="1" i="1" kern="1200" dirty="0" err="1" smtClean="0">
                          <a:solidFill>
                            <a:srgbClr val="FF0000"/>
                          </a:solidFill>
                          <a:latin typeface="+mn-lt"/>
                          <a:ea typeface="+mn-ea"/>
                          <a:cs typeface="+mn-cs"/>
                        </a:rPr>
                        <a:t>STOSzz</a:t>
                      </a:r>
                      <a:r>
                        <a:rPr lang="fr-FR" sz="1000" b="1" i="1" kern="1200" dirty="0" smtClean="0">
                          <a:solidFill>
                            <a:srgbClr val="FF0000"/>
                          </a:solidFill>
                          <a:latin typeface="+mn-lt"/>
                          <a:ea typeface="+mn-ea"/>
                          <a:cs typeface="+mn-cs"/>
                        </a:rPr>
                        <a:t>, SUB, TEST, WAIT, XCHG,XLAT, XOR</a:t>
                      </a:r>
                      <a:endParaRPr lang="fr-FR" sz="10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80186/80188</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1000" b="0" i="1" kern="1200" dirty="0" smtClean="0">
                          <a:solidFill>
                            <a:schemeClr val="dk1"/>
                          </a:solidFill>
                          <a:effectLst/>
                          <a:latin typeface="+mn-lt"/>
                          <a:ea typeface="+mn-ea"/>
                          <a:cs typeface="+mn-cs"/>
                        </a:rPr>
                        <a:t>BOUND, ENTER, INSB, INSW, LEAVE, OUTSB, OUTSW, POPA, PUSHA, PUSHW</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80286</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ARPL, CLTS, LAR, LGDT, LIDT, LLDT, LMSW, LOADALL, LSL, LTR, SGDT, SIDT, SLDT, SMSW, STR, VERR, VERW</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80386</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BSF, BSR, BT, BTC, BTR, BTS, CDQ, CMPSD, CWDE, INSD, IRETD, IRETDF, IRETF, JECXZ, LFS, LGS, LSS, LODSD, LOOPD, LOOPED, LOOPNED, LOOPNZD, LOOPZD, MOVSD, MOVSX, MOVZX, OUTSD, POPAD, POPFD, PUSHAD, PUSHD, PUSHFD, SCASD, SETA, SETAE, SETB, SETBE, SETC, SETE, SETG, SETGE, SETL, SETLE, SETNA, SETNAE, SETNB, SETNBE, SETNC, SETNE, SETNG, SETNGE, SETNL, SETNLE, SETNO, SETNP, SETNS, SETNZ, SETO, SETP, SETPE, SETPO, SETS, SETZ, SHLD, SHRD, STOSD</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80486</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BSWAP, CMPXCHG, INVD, INVLPG, WBINVD, XADD</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a:txBody>
                    <a:bodyPr/>
                    <a:lstStyle/>
                    <a:p>
                      <a:pPr algn="ctr"/>
                      <a:r>
                        <a:rPr lang="fr-FR" sz="1000" b="1" i="1" dirty="0" smtClean="0">
                          <a:solidFill>
                            <a:schemeClr val="tx1"/>
                          </a:solidFill>
                          <a:effectLst>
                            <a:outerShdw blurRad="38100" dist="38100" dir="2700000" algn="tl">
                              <a:srgbClr val="000000">
                                <a:alpha val="43137"/>
                              </a:srgbClr>
                            </a:outerShdw>
                          </a:effectLst>
                        </a:rPr>
                        <a:t>Pentium</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1" i="1" kern="1200" dirty="0" smtClean="0">
                          <a:solidFill>
                            <a:schemeClr val="tx1"/>
                          </a:solidFill>
                          <a:effectLst>
                            <a:outerShdw blurRad="38100" dist="38100" dir="2700000" algn="tl">
                              <a:srgbClr val="000000">
                                <a:alpha val="43137"/>
                              </a:srgbClr>
                            </a:outerShdw>
                          </a:effectLst>
                          <a:latin typeface="+mn-lt"/>
                          <a:ea typeface="+mn-ea"/>
                          <a:cs typeface="+mn-cs"/>
                        </a:rPr>
                        <a:t>CPUID</a:t>
                      </a:r>
                      <a:r>
                        <a:rPr lang="fr-FR" sz="1000" b="0" i="1" kern="1200" dirty="0" smtClean="0">
                          <a:solidFill>
                            <a:schemeClr val="dk1"/>
                          </a:solidFill>
                          <a:effectLst/>
                          <a:latin typeface="+mn-lt"/>
                          <a:ea typeface="+mn-ea"/>
                          <a:cs typeface="+mn-cs"/>
                        </a:rPr>
                        <a:t>, CMPXCHG8B, RDMSR, RDPMC, WRMSR, RSM</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Pentium pro</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CMOVA, CMOVAE, CMOVB, CMOVB, CMOVE, CMOVG, CMOVGE, CMOVL, CMOVLE, CMOVNA, CMOVNAE, CMOVNB, CMOVNBE, CMOVNC, CMOVNE, CMOVNG, CMOVNGE, CMOVNL, CMOVNLE, CMOVNO, CMOVNP, CMOVNS, CMOVNZ, CMOVO, CMOVP, CMOVPE, CMOVPO, CMOVS, CMOVZ, RDPMC, SYSENTER, SYSEXIT, UD2</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Pentium</a:t>
                      </a:r>
                      <a:r>
                        <a:rPr lang="fr-FR" sz="1000" b="1" i="1" baseline="0" dirty="0" smtClean="0">
                          <a:solidFill>
                            <a:schemeClr val="tx1"/>
                          </a:solidFill>
                          <a:effectLst>
                            <a:outerShdw blurRad="38100" dist="38100" dir="2700000" algn="tl">
                              <a:srgbClr val="000000">
                                <a:alpha val="43137"/>
                              </a:srgbClr>
                            </a:outerShdw>
                          </a:effectLst>
                        </a:rPr>
                        <a:t> III</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MASKMOVQ, MOVNTPS, MOVNTQ, PREFETCH0, PREFETCH1, PREFETCH2, PREFETCHNTA, SFENCE</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Pentium</a:t>
                      </a:r>
                      <a:r>
                        <a:rPr lang="fr-FR" sz="1000" b="1" i="1" baseline="0" dirty="0" smtClean="0">
                          <a:solidFill>
                            <a:schemeClr val="tx1"/>
                          </a:solidFill>
                          <a:effectLst>
                            <a:outerShdw blurRad="38100" dist="38100" dir="2700000" algn="tl">
                              <a:srgbClr val="000000">
                                <a:alpha val="43137"/>
                              </a:srgbClr>
                            </a:outerShdw>
                          </a:effectLst>
                        </a:rPr>
                        <a:t> 4</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SSE2</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CLFLUSH, LFENCE, MASKMOVDQU, MFENCE, MOVNTDQ, MOVNTI, MOVNTPD, PAUSE</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smtClean="0">
                          <a:solidFill>
                            <a:schemeClr val="tx1"/>
                          </a:solidFill>
                          <a:effectLst>
                            <a:outerShdw blurRad="38100" dist="38100" dir="2700000" algn="tl">
                              <a:srgbClr val="000000">
                                <a:alpha val="43137"/>
                              </a:srgbClr>
                            </a:outerShdw>
                          </a:effectLst>
                        </a:rPr>
                        <a:t>Pentium</a:t>
                      </a:r>
                      <a:r>
                        <a:rPr lang="fr-FR" sz="1000" b="1" i="1" baseline="0" dirty="0" smtClean="0">
                          <a:solidFill>
                            <a:schemeClr val="tx1"/>
                          </a:solidFill>
                          <a:effectLst>
                            <a:outerShdw blurRad="38100" dist="38100" dir="2700000" algn="tl">
                              <a:srgbClr val="000000">
                                <a:alpha val="43137"/>
                              </a:srgbClr>
                            </a:outerShdw>
                          </a:effectLst>
                        </a:rPr>
                        <a:t> 4</a:t>
                      </a:r>
                      <a:endParaRPr lang="fr-FR" sz="1000" b="1" i="1" dirty="0" smtClean="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SSE3</a:t>
                      </a:r>
                    </a:p>
                    <a:p>
                      <a:pPr algn="ctr"/>
                      <a:r>
                        <a:rPr lang="fr-FR" sz="1000" b="1" i="1" dirty="0" smtClean="0">
                          <a:solidFill>
                            <a:schemeClr val="tx1"/>
                          </a:solidFill>
                          <a:effectLst>
                            <a:outerShdw blurRad="38100" dist="38100" dir="2700000" algn="tl">
                              <a:srgbClr val="000000">
                                <a:alpha val="43137"/>
                              </a:srgbClr>
                            </a:outerShdw>
                          </a:effectLst>
                        </a:rPr>
                        <a:t>Hyper</a:t>
                      </a:r>
                      <a:r>
                        <a:rPr lang="fr-FR" sz="1000" b="1" i="1" baseline="0" dirty="0" smtClean="0">
                          <a:solidFill>
                            <a:schemeClr val="tx1"/>
                          </a:solidFill>
                          <a:effectLst>
                            <a:outerShdw blurRad="38100" dist="38100" dir="2700000" algn="tl">
                              <a:srgbClr val="000000">
                                <a:alpha val="43137"/>
                              </a:srgbClr>
                            </a:outerShdw>
                          </a:effectLst>
                        </a:rPr>
                        <a:t> Threading</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LDDQU, MONITOR, MWAIT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smtClean="0">
                          <a:solidFill>
                            <a:schemeClr val="tx1"/>
                          </a:solidFill>
                          <a:effectLst>
                            <a:outerShdw blurRad="38100" dist="38100" dir="2700000" algn="tl">
                              <a:srgbClr val="000000">
                                <a:alpha val="43137"/>
                              </a:srgbClr>
                            </a:outerShdw>
                          </a:effectLst>
                        </a:rPr>
                        <a:t>Pentium</a:t>
                      </a:r>
                      <a:r>
                        <a:rPr lang="fr-FR" sz="1000" b="1" i="1" baseline="0" dirty="0" smtClean="0">
                          <a:solidFill>
                            <a:schemeClr val="tx1"/>
                          </a:solidFill>
                          <a:effectLst>
                            <a:outerShdw blurRad="38100" dist="38100" dir="2700000" algn="tl">
                              <a:srgbClr val="000000">
                                <a:alpha val="43137"/>
                              </a:srgbClr>
                            </a:outerShdw>
                          </a:effectLst>
                        </a:rPr>
                        <a:t> 4 </a:t>
                      </a:r>
                      <a:r>
                        <a:rPr lang="fr-FR" sz="1000" b="1" i="1" dirty="0" smtClean="0">
                          <a:solidFill>
                            <a:schemeClr val="tx1"/>
                          </a:solidFill>
                          <a:effectLst>
                            <a:outerShdw blurRad="38100" dist="38100" dir="2700000" algn="tl">
                              <a:srgbClr val="000000">
                                <a:alpha val="43137"/>
                              </a:srgbClr>
                            </a:outerShdw>
                          </a:effectLst>
                        </a:rPr>
                        <a:t>6x2</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VMX</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VMPTRLD, VMPTRST, VMCLEAR, VMREAD, VMWRITE, VMCALL, VMLAUNCH, VMRESUME, VMXOFF, VMXON</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X86-64</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CDQE, CQO, CMPSQ, CMPXCHG16B, IRETQ, JRCXZ, LODSQ, MOVSXD, POPFQ, PUSHFQ, </a:t>
                      </a:r>
                      <a:r>
                        <a:rPr lang="fr-FR" sz="1000" b="1" i="1" kern="1200" dirty="0" smtClean="0">
                          <a:solidFill>
                            <a:schemeClr val="dk1"/>
                          </a:solidFill>
                          <a:effectLst>
                            <a:outerShdw blurRad="38100" dist="38100" dir="2700000" algn="tl">
                              <a:srgbClr val="000000">
                                <a:alpha val="43137"/>
                              </a:srgbClr>
                            </a:outerShdw>
                          </a:effectLst>
                          <a:latin typeface="+mn-lt"/>
                          <a:ea typeface="+mn-ea"/>
                          <a:cs typeface="+mn-cs"/>
                        </a:rPr>
                        <a:t>RDTSC</a:t>
                      </a:r>
                      <a:r>
                        <a:rPr lang="fr-FR" sz="1000" b="0" i="1" kern="1200" dirty="0" smtClean="0">
                          <a:solidFill>
                            <a:schemeClr val="dk1"/>
                          </a:solidFill>
                          <a:effectLst/>
                          <a:latin typeface="+mn-lt"/>
                          <a:ea typeface="+mn-ea"/>
                          <a:cs typeface="+mn-cs"/>
                        </a:rPr>
                        <a:t>, SCASQ, STOSQ, SWAPGS</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smtClean="0">
                          <a:solidFill>
                            <a:schemeClr val="tx1"/>
                          </a:solidFill>
                          <a:effectLst>
                            <a:outerShdw blurRad="38100" dist="38100" dir="2700000" algn="tl">
                              <a:srgbClr val="000000">
                                <a:alpha val="43137"/>
                              </a:srgbClr>
                            </a:outerShdw>
                          </a:effectLst>
                        </a:rPr>
                        <a:t>Pentium</a:t>
                      </a:r>
                      <a:r>
                        <a:rPr lang="fr-FR" sz="1000" b="1" i="1" baseline="0" dirty="0" smtClean="0">
                          <a:solidFill>
                            <a:schemeClr val="tx1"/>
                          </a:solidFill>
                          <a:effectLst>
                            <a:outerShdw blurRad="38100" dist="38100" dir="2700000" algn="tl">
                              <a:srgbClr val="000000">
                                <a:alpha val="43137"/>
                              </a:srgbClr>
                            </a:outerShdw>
                          </a:effectLst>
                        </a:rPr>
                        <a:t> 4</a:t>
                      </a:r>
                      <a:endParaRPr lang="fr-FR" sz="1000" b="1" i="1" dirty="0" smtClean="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VT-x</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VMPTRLD, VMPTRST, VMCLEAR, VMREAD, VMWRITE, VMCALL, VMLAUNCH, VMRESUME, VMXOFF, VMXON</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9932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Extensions</a:t>
            </a:r>
            <a:endParaRPr lang="fr-FR" sz="1800" b="1" i="1" dirty="0">
              <a:solidFill>
                <a:schemeClr val="accent1">
                  <a:lumMod val="20000"/>
                  <a:lumOff val="80000"/>
                </a:schemeClr>
              </a:solidFill>
              <a:effectLst>
                <a:outerShdw blurRad="38100" dist="38100" dir="2700000" algn="tl">
                  <a:srgbClr val="000000">
                    <a:alpha val="43137"/>
                  </a:srgbClr>
                </a:outerShdw>
              </a:effectLs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9" name="Title 3"/>
          <p:cNvSpPr txBox="1">
            <a:spLocks/>
          </p:cNvSpPr>
          <p:nvPr/>
        </p:nvSpPr>
        <p:spPr>
          <a:xfrm>
            <a:off x="395536" y="1291168"/>
            <a:ext cx="8748464" cy="220984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extensions x87 ci-dessous n’opèrent que sur des formats flottants. Historiquement, le 8087 était un coprocesseur externe utilisé comme accélérateur matériel pour des opérations flottantes. Ce coprocesseur fut intégré dans le CPU principal sous forme d’unité d’exécution depuis l’architecture 80486. Cette unité est souvent nommée FPU (</a:t>
            </a:r>
            <a:r>
              <a:rPr lang="fr-FR" sz="2400" i="1" dirty="0" err="1" smtClean="0">
                <a:latin typeface="+mn-lt"/>
              </a:rPr>
              <a:t>Floating</a:t>
            </a:r>
            <a:r>
              <a:rPr lang="fr-FR" sz="2400" i="1" dirty="0" smtClean="0">
                <a:latin typeface="+mn-lt"/>
              </a:rPr>
              <a:t> Point Unit).</a:t>
            </a:r>
          </a:p>
        </p:txBody>
      </p:sp>
      <p:graphicFrame>
        <p:nvGraphicFramePr>
          <p:cNvPr id="11" name="Table 10"/>
          <p:cNvGraphicFramePr>
            <a:graphicFrameLocks noGrp="1"/>
          </p:cNvGraphicFramePr>
          <p:nvPr>
            <p:extLst>
              <p:ext uri="{D42A27DB-BD31-4B8C-83A1-F6EECF244321}">
                <p14:modId xmlns:p14="http://schemas.microsoft.com/office/powerpoint/2010/main" val="3771307503"/>
              </p:ext>
            </p:extLst>
          </p:nvPr>
        </p:nvGraphicFramePr>
        <p:xfrm>
          <a:off x="179512" y="3717032"/>
          <a:ext cx="8852915" cy="252984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070916"/>
                <a:gridCol w="856734"/>
                <a:gridCol w="6925265"/>
              </a:tblGrid>
              <a:tr h="0">
                <a:tc>
                  <a:txBody>
                    <a:bodyPr/>
                    <a:lstStyle/>
                    <a:p>
                      <a:pPr algn="ctr"/>
                      <a:r>
                        <a:rPr lang="fr-FR" sz="1000" b="1" i="1" dirty="0" smtClean="0">
                          <a:solidFill>
                            <a:schemeClr val="tx1"/>
                          </a:solidFill>
                          <a:effectLst>
                            <a:outerShdw blurRad="38100" dist="38100" dir="2700000" algn="tl">
                              <a:srgbClr val="000000">
                                <a:alpha val="43137"/>
                              </a:srgbClr>
                            </a:outerShdw>
                          </a:effectLst>
                        </a:rPr>
                        <a:t>CPU</a:t>
                      </a:r>
                    </a:p>
                    <a:p>
                      <a:pPr algn="ctr"/>
                      <a:r>
                        <a:rPr lang="fr-FR" sz="1000" b="1" i="1" dirty="0" smtClean="0">
                          <a:solidFill>
                            <a:schemeClr val="tx1"/>
                          </a:solidFill>
                          <a:effectLst>
                            <a:outerShdw blurRad="38100" dist="38100" dir="2700000" algn="tl">
                              <a:srgbClr val="000000">
                                <a:alpha val="43137"/>
                              </a:srgbClr>
                            </a:outerShdw>
                          </a:effectLst>
                        </a:rPr>
                        <a:t>Architecture</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Nom</a:t>
                      </a:r>
                    </a:p>
                    <a:p>
                      <a:pPr algn="ctr"/>
                      <a:r>
                        <a:rPr lang="fr-FR" sz="1000" b="1" i="1" dirty="0" smtClean="0">
                          <a:solidFill>
                            <a:schemeClr val="tx1"/>
                          </a:solidFill>
                          <a:effectLst>
                            <a:outerShdw blurRad="38100" dist="38100" dir="2700000" algn="tl">
                              <a:srgbClr val="000000">
                                <a:alpha val="43137"/>
                              </a:srgbClr>
                            </a:outerShdw>
                          </a:effectLst>
                        </a:rPr>
                        <a:t>extension</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Instructions</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188208">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8087</a:t>
                      </a:r>
                      <a:r>
                        <a:rPr lang="fr-FR" sz="1000" b="1" i="1" baseline="0" dirty="0" smtClean="0">
                          <a:solidFill>
                            <a:schemeClr val="tx1"/>
                          </a:solidFill>
                          <a:effectLst>
                            <a:outerShdw blurRad="38100" dist="38100" dir="2700000" algn="tl">
                              <a:srgbClr val="000000">
                                <a:alpha val="43137"/>
                              </a:srgbClr>
                            </a:outerShdw>
                          </a:effectLst>
                        </a:rPr>
                        <a:t> </a:t>
                      </a:r>
                    </a:p>
                    <a:p>
                      <a:pPr algn="ctr"/>
                      <a:r>
                        <a:rPr lang="fr-FR" sz="1000" b="1" i="1" baseline="0" dirty="0" smtClean="0">
                          <a:solidFill>
                            <a:schemeClr val="tx1"/>
                          </a:solidFill>
                          <a:effectLst>
                            <a:outerShdw blurRad="38100" dist="38100" dir="2700000" algn="tl">
                              <a:srgbClr val="000000">
                                <a:alpha val="43137"/>
                              </a:srgbClr>
                            </a:outerShdw>
                          </a:effectLst>
                        </a:rPr>
                        <a:t>Original x87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F2XM1, FABS, FADD, FADDP, FBLD, FBSTP, FCHS, FCLEX, FCOM, FCOMP, FCOMPP, FDECSTP, FDISI, FDIV, FDIVP, FDIVR, FDIVRP, FENI, FFREE, FIADD, FICOM, FICOMP, FIDIV, FIDIVR, FILD, FIMUL, FINCSTP, FINIT, FIST, FISTP, FISUB, FISUBR, FLD, FLD1, FLDCW, FLDENV, FLDENVW, FLDL2E, FLDL2T, FLDLG2, FLDLN2, FLDPI, FLDZ, FMUL, FMULP, FNCLEX, FNDISI, FNENI, FNINIT, FNOP, FNSAVE, FNSAVEW, FNSTCW, FNSTENV, FNSTENVW, FNSTSW, FPATAN, FPREM, FPTAN, FRNDINT, FRSTOR, FRSTORW, FSAVE, FSAVEW, FSCALE, FSQRT, FST, FSTCW, FSTENV, FSTENVW, FSTP, FSTSW, FSUB, FSUBP, FSUBR, FSUBRP, FTST, FWAIT, FXAM, FXCH, FXTRACT, FYL2X, FYL2XP1</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80287</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FSETPM</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80387</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FCOS, FLDENVD, FNSAVED, FNSTENVD, FPREM1, FRSTORD, FSAVED, FSIN, FSINCOS, FSTENVD, FUCOM, FUCOMP, FUCOMPP</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Pentium pro</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FCMOVB, FCMOVBE, FCMOVE, FCMOVNB, FCMOVNBE, FCMOVNE, FCMOVNU, FCMOVU, FCOMI, FCOMIP, FUCOMI, FUCOMIP, FXRSTOR, FXSAVE</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smtClean="0">
                          <a:solidFill>
                            <a:schemeClr val="tx1"/>
                          </a:solidFill>
                          <a:effectLst>
                            <a:outerShdw blurRad="38100" dist="38100" dir="2700000" algn="tl">
                              <a:srgbClr val="000000">
                                <a:alpha val="43137"/>
                              </a:srgbClr>
                            </a:outerShdw>
                          </a:effectLst>
                        </a:rPr>
                        <a:t>Pentium</a:t>
                      </a:r>
                      <a:r>
                        <a:rPr lang="fr-FR" sz="1000" b="1" i="1" baseline="0" dirty="0" smtClean="0">
                          <a:solidFill>
                            <a:schemeClr val="tx1"/>
                          </a:solidFill>
                          <a:effectLst>
                            <a:outerShdw blurRad="38100" dist="38100" dir="2700000" algn="tl">
                              <a:srgbClr val="000000">
                                <a:alpha val="43137"/>
                              </a:srgbClr>
                            </a:outerShdw>
                          </a:effectLst>
                        </a:rPr>
                        <a:t> 4</a:t>
                      </a:r>
                      <a:endParaRPr lang="fr-FR" sz="1000" b="1" i="1" dirty="0" smtClean="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SSE3</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FISTTP </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6077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a:t>
            </a:r>
            <a:r>
              <a:rPr lang="fr-FR" sz="1800" b="1" i="1" dirty="0" smtClean="0">
                <a:solidFill>
                  <a:srgbClr val="FFFFCC"/>
                </a:solidFill>
                <a:effectLst>
                  <a:outerShdw blurRad="38100" dist="38100" dir="2700000" algn="tl">
                    <a:srgbClr val="000000">
                      <a:alpha val="43137"/>
                    </a:srgbClr>
                  </a:outerShdw>
                </a:effectLst>
              </a:rPr>
              <a:t>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graphicFrame>
        <p:nvGraphicFramePr>
          <p:cNvPr id="11" name="Table 10"/>
          <p:cNvGraphicFramePr>
            <a:graphicFrameLocks noGrp="1"/>
          </p:cNvGraphicFramePr>
          <p:nvPr>
            <p:extLst>
              <p:ext uri="{D42A27DB-BD31-4B8C-83A1-F6EECF244321}">
                <p14:modId xmlns:p14="http://schemas.microsoft.com/office/powerpoint/2010/main" val="2149642609"/>
              </p:ext>
            </p:extLst>
          </p:nvPr>
        </p:nvGraphicFramePr>
        <p:xfrm>
          <a:off x="107504" y="2996952"/>
          <a:ext cx="8928991" cy="3739872"/>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152128"/>
                <a:gridCol w="792087"/>
                <a:gridCol w="864097"/>
                <a:gridCol w="6120679"/>
              </a:tblGrid>
              <a:tr h="0">
                <a:tc>
                  <a:txBody>
                    <a:bodyPr/>
                    <a:lstStyle/>
                    <a:p>
                      <a:pPr algn="ctr"/>
                      <a:r>
                        <a:rPr lang="fr-FR" sz="1100" b="1" i="1" dirty="0" smtClean="0">
                          <a:solidFill>
                            <a:schemeClr val="tx1"/>
                          </a:solidFill>
                          <a:effectLst>
                            <a:outerShdw blurRad="38100" dist="38100" dir="2700000" algn="tl">
                              <a:srgbClr val="000000">
                                <a:alpha val="43137"/>
                              </a:srgbClr>
                            </a:outerShdw>
                          </a:effectLst>
                        </a:rPr>
                        <a:t>CPU</a:t>
                      </a:r>
                    </a:p>
                    <a:p>
                      <a:pPr algn="ctr"/>
                      <a:r>
                        <a:rPr lang="fr-FR" sz="1100" b="1" i="1" dirty="0" smtClean="0">
                          <a:solidFill>
                            <a:schemeClr val="tx1"/>
                          </a:solidFill>
                          <a:effectLst>
                            <a:outerShdw blurRad="38100" dist="38100" dir="2700000" algn="tl">
                              <a:srgbClr val="000000">
                                <a:alpha val="43137"/>
                              </a:srgbClr>
                            </a:outerShdw>
                          </a:effectLst>
                        </a:rPr>
                        <a:t>Architecture</a:t>
                      </a:r>
                      <a:endParaRPr lang="fr-FR" sz="11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100" b="1" i="1" dirty="0" smtClean="0">
                          <a:solidFill>
                            <a:schemeClr val="tx1"/>
                          </a:solidFill>
                          <a:effectLst>
                            <a:outerShdw blurRad="38100" dist="38100" dir="2700000" algn="tl">
                              <a:srgbClr val="000000">
                                <a:alpha val="43137"/>
                              </a:srgbClr>
                            </a:outerShdw>
                          </a:effectLst>
                        </a:rPr>
                        <a:t>Nom</a:t>
                      </a:r>
                    </a:p>
                    <a:p>
                      <a:pPr algn="ctr"/>
                      <a:r>
                        <a:rPr lang="fr-FR" sz="1100" b="1" i="1" dirty="0" smtClean="0">
                          <a:solidFill>
                            <a:schemeClr val="tx1"/>
                          </a:solidFill>
                          <a:effectLst>
                            <a:outerShdw blurRad="38100" dist="38100" dir="2700000" algn="tl">
                              <a:srgbClr val="000000">
                                <a:alpha val="43137"/>
                              </a:srgbClr>
                            </a:outerShdw>
                          </a:effectLst>
                        </a:rPr>
                        <a:t>extension</a:t>
                      </a:r>
                      <a:endParaRPr lang="fr-FR" sz="11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fr-FR" sz="1100" b="1" i="1" dirty="0" smtClean="0">
                          <a:solidFill>
                            <a:schemeClr val="tx1"/>
                          </a:solidFill>
                          <a:effectLst>
                            <a:outerShdw blurRad="38100" dist="38100" dir="2700000" algn="tl">
                              <a:srgbClr val="000000">
                                <a:alpha val="43137"/>
                              </a:srgbClr>
                            </a:outerShdw>
                          </a:effectLst>
                        </a:rPr>
                        <a:t>Instructions</a:t>
                      </a:r>
                      <a:endParaRPr lang="fr-FR" sz="11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fr-FR"/>
                    </a:p>
                  </a:txBody>
                  <a:tcPr/>
                </a:tc>
              </a:tr>
              <a:tr h="188208">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Pentium MMX</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MMX</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gridSpan="2">
                  <a:txBody>
                    <a:bodyPr/>
                    <a:lstStyle/>
                    <a:p>
                      <a:r>
                        <a:rPr lang="fr-FR" sz="1000" b="0" i="1" kern="1200" dirty="0" smtClean="0">
                          <a:solidFill>
                            <a:schemeClr val="dk1"/>
                          </a:solidFill>
                          <a:effectLst/>
                          <a:latin typeface="+mn-lt"/>
                          <a:ea typeface="+mn-ea"/>
                          <a:cs typeface="+mn-cs"/>
                        </a:rPr>
                        <a:t>EMMS, MOVD, MOVQ, PACKSSDW, PACKSSWB, PACKUSWB, PADDB, PADDD, PADDSB, PADDSW, PADDUSB, PADDUSW, PADDW, PAND, PANDN, PCMPEQB, PCMPEQD, PCMPEQW, PCMPGTB, PCMPGTD, PCMPGTW, PMADDWD, PMULHW, PMULLW, POR, PSLLD, PSLLQ, PSLLW, PSRAD, PSRAW, PSRLD, PSRLQ, PSRLW, PSUBB, PSUBD, PSUBSB, PSUBSW, PSUBUSB, PSUBUSW, PSUBW, PUNPCKHBW, PUNPCKHDQ, PUNPCKHWD, PUNPCKLBW, PUNPCKLDQ, PUNPCKLWD, PXOR</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fr-FR"/>
                    </a:p>
                  </a:txBody>
                  <a:tcPr/>
                </a:tc>
              </a:tr>
              <a:tr h="0">
                <a:tc rowSpan="2">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Pentium III</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000" b="1" i="1" dirty="0" smtClean="0">
                          <a:solidFill>
                            <a:schemeClr val="tx1"/>
                          </a:solidFill>
                          <a:effectLst>
                            <a:outerShdw blurRad="38100" dist="38100" dir="2700000" algn="tl">
                              <a:srgbClr val="000000">
                                <a:alpha val="43137"/>
                              </a:srgbClr>
                            </a:outerShdw>
                          </a:effectLst>
                        </a:rPr>
                        <a:t>SSE</a:t>
                      </a:r>
                      <a:endParaRPr lang="fr-FR" sz="1000" b="1" i="1" dirty="0">
                        <a:solidFill>
                          <a:schemeClr val="tx1"/>
                        </a:solidFill>
                        <a:effectLst>
                          <a:outerShdw blurRad="38100" dist="38100" dir="2700000" algn="tl">
                            <a:srgbClr val="000000">
                              <a:alpha val="43137"/>
                            </a:srgbClr>
                          </a:outerShdw>
                        </a:effectLst>
                      </a:endParaRPr>
                    </a:p>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endParaRPr lang="fr-FR" sz="1000" b="0" i="1" dirty="0" smtClean="0">
                        <a:solidFill>
                          <a:schemeClr val="tx1"/>
                        </a:solidFill>
                      </a:endParaRPr>
                    </a:p>
                    <a:p>
                      <a:r>
                        <a:rPr lang="fr-FR" sz="1000" b="0" i="1" dirty="0" err="1" smtClean="0">
                          <a:solidFill>
                            <a:schemeClr val="tx1"/>
                          </a:solidFill>
                        </a:rPr>
                        <a:t>Float</a:t>
                      </a:r>
                      <a:r>
                        <a:rPr lang="fr-FR" sz="1000" b="0" i="1" dirty="0" smtClean="0">
                          <a:solidFill>
                            <a:schemeClr val="tx1"/>
                          </a:solidFill>
                        </a:rPr>
                        <a:t> </a:t>
                      </a:r>
                      <a:r>
                        <a:rPr lang="fr-FR" sz="1000" b="0" i="1" dirty="0" err="1" smtClean="0">
                          <a:solidFill>
                            <a:schemeClr val="tx1"/>
                          </a:solidFill>
                        </a:rPr>
                        <a:t>Inst</a:t>
                      </a:r>
                      <a:r>
                        <a:rPr lang="fr-FR" sz="1000" b="0" i="1" dirty="0" smtClean="0">
                          <a:solidFill>
                            <a:schemeClr val="tx1"/>
                          </a:solidFill>
                        </a:rPr>
                        <a: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1" kern="1200" dirty="0" smtClean="0">
                          <a:solidFill>
                            <a:schemeClr val="dk1"/>
                          </a:solidFill>
                          <a:effectLst/>
                          <a:latin typeface="+mn-lt"/>
                          <a:ea typeface="+mn-ea"/>
                          <a:cs typeface="+mn-cs"/>
                        </a:rPr>
                        <a:t>ADDPS, ADDSS, CMPPS, CMPSS, COMISS, CVTPI2PS, CVTPS2PI, CVTSI2SS, CVTSS2SI, CVTTPS2PI, CVTTSS2SI, DIVPS, DIVSS, LDMXCSR, MAXPS, MAXSS, MINPS, MINSS, MOVAPS, MOVHLPS, MOVHPS, MOVLHPS, MOVLPS, MOVMSKPS, MOVNTPS, MOVSS, MOVUPS, MULPS, MULSS, RCPPS, RCPSS, RSQRTPS, RSQRTSS, SHUFPS, SQRTPS, SQRTSS, STMXCSR, SUBPS, SUBSS, UCOMISS, UNPCKHPS, UNPCKLPS</a:t>
                      </a:r>
                      <a:endParaRPr lang="fr-FR" sz="1000" b="0"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vMerge="1">
                  <a:txBody>
                    <a:bodyPr/>
                    <a:lstStyle/>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dirty="0" err="1" smtClean="0">
                          <a:solidFill>
                            <a:schemeClr val="tx1"/>
                          </a:solidFill>
                        </a:rPr>
                        <a:t>Integer</a:t>
                      </a:r>
                      <a:r>
                        <a:rPr lang="fr-FR" sz="1000" b="0" i="1" dirty="0" smtClean="0">
                          <a:solidFill>
                            <a:schemeClr val="tx1"/>
                          </a:solidFill>
                        </a:rPr>
                        <a:t> </a:t>
                      </a:r>
                      <a:r>
                        <a:rPr lang="fr-FR" sz="1000" b="0" i="1" dirty="0" err="1" smtClean="0">
                          <a:solidFill>
                            <a:schemeClr val="tx1"/>
                          </a:solidFill>
                        </a:rPr>
                        <a:t>Inst</a:t>
                      </a:r>
                      <a:r>
                        <a:rPr lang="fr-FR" sz="1000" b="0" i="1" dirty="0" smtClean="0">
                          <a:solidFill>
                            <a:schemeClr val="tx1"/>
                          </a:solidFill>
                        </a:rPr>
                        <a: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kern="1200" dirty="0" smtClean="0">
                          <a:solidFill>
                            <a:schemeClr val="dk1"/>
                          </a:solidFill>
                          <a:effectLst/>
                          <a:latin typeface="+mn-lt"/>
                          <a:ea typeface="+mn-ea"/>
                          <a:cs typeface="+mn-cs"/>
                        </a:rPr>
                        <a:t>ANDNPS, ANDPS, ORPS, PAVGB, PAVGW, PEXTRW, PINSRW, PMAXSW, PMAXUB, PMINSW, PMINUB, PMOVMSKB, PMULHUW, PSADBW, PSHUFW, XORPS</a:t>
                      </a:r>
                      <a:endParaRPr lang="fr-FR" sz="1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3">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endParaRPr lang="fr-FR" sz="1000" b="1" i="1" dirty="0" smtClean="0">
                        <a:solidFill>
                          <a:schemeClr val="tx1"/>
                        </a:solidFill>
                        <a:effectLst>
                          <a:outerShdw blurRad="38100" dist="38100" dir="2700000" algn="tl">
                            <a:srgbClr val="000000">
                              <a:alpha val="43137"/>
                            </a:srgbClr>
                          </a:outerShdw>
                        </a:effectLst>
                      </a:endParaRPr>
                    </a:p>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Pentium 4</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rowSpan="2">
                  <a:txBody>
                    <a:bodyPr/>
                    <a:lstStyle/>
                    <a:p>
                      <a:pPr algn="ctr"/>
                      <a:r>
                        <a:rPr lang="fr-FR" sz="1000" b="1" i="1" dirty="0" smtClean="0">
                          <a:solidFill>
                            <a:schemeClr val="tx1"/>
                          </a:solidFill>
                          <a:effectLst>
                            <a:outerShdw blurRad="38100" dist="38100" dir="2700000" algn="tl">
                              <a:srgbClr val="000000">
                                <a:alpha val="43137"/>
                              </a:srgbClr>
                            </a:outerShdw>
                          </a:effectLst>
                        </a:rPr>
                        <a:t>SSE2</a:t>
                      </a:r>
                      <a:endParaRPr lang="fr-FR" sz="1000" b="1" i="1" dirty="0">
                        <a:solidFill>
                          <a:schemeClr val="tx1"/>
                        </a:solidFill>
                        <a:effectLst>
                          <a:outerShdw blurRad="38100" dist="38100" dir="2700000" algn="tl">
                            <a:srgbClr val="000000">
                              <a:alpha val="43137"/>
                            </a:srgbClr>
                          </a:outerShdw>
                        </a:effectLst>
                      </a:endParaRPr>
                    </a:p>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endParaRPr lang="fr-FR" sz="1000" b="0" i="1" smtClean="0">
                        <a:solidFill>
                          <a:schemeClr val="tx1"/>
                        </a:solidFill>
                      </a:endParaRPr>
                    </a:p>
                    <a:p>
                      <a:endParaRPr lang="fr-FR" sz="1000" b="0" i="1" smtClean="0">
                        <a:solidFill>
                          <a:schemeClr val="tx1"/>
                        </a:solidFill>
                      </a:endParaRPr>
                    </a:p>
                    <a:p>
                      <a:r>
                        <a:rPr lang="fr-FR" sz="1000" b="0" i="1" smtClean="0">
                          <a:solidFill>
                            <a:schemeClr val="tx1"/>
                          </a:solidFill>
                        </a:rPr>
                        <a:t>Float Inst.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000" b="0" i="1" kern="1200" dirty="0" smtClean="0">
                          <a:solidFill>
                            <a:schemeClr val="dk1"/>
                          </a:solidFill>
                          <a:effectLst/>
                          <a:latin typeface="+mn-lt"/>
                          <a:ea typeface="+mn-ea"/>
                          <a:cs typeface="+mn-cs"/>
                        </a:rPr>
                        <a:t>ADDPD, ADDSD, ANDNPD, ANDPD, CMPPD, CMPSD, COMISD, CVTDQ2PD, CVTDQ2PS, CVTPD2DQ, CVTPD2PI, CVTPD2PS, CVTPI2PD, CVTPS2DQ, CVTPS2PD, CVTSD2SI, CVTSD2SS, CVTSI2SD, CVTSS2SD, CVTTPD2DQ, CVTTPD2PI, CVTTPS2DQ, CVTTSD2SI, DIVPD, DIVSD, MAXPD, MAXSD, MINPD, MINSD, MOVAPD, MOVHPD, MOVLPD, MOVMSKPD, MOVSD, MOVUPD, MULPD, MULSD, ORPD, SHUFPD, SQRTPD, SQRTSD, SUBPD, SUBSD, UCOMISD, UNPCKHPD, UNPCKLPD, XORPD</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vMerge="1">
                  <a:txBody>
                    <a:bodyPr/>
                    <a:lstStyle/>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dirty="0" err="1" smtClean="0">
                          <a:solidFill>
                            <a:schemeClr val="tx1"/>
                          </a:solidFill>
                        </a:rPr>
                        <a:t>Integer</a:t>
                      </a:r>
                      <a:r>
                        <a:rPr lang="fr-FR" sz="1000" b="0" i="1" dirty="0" smtClean="0">
                          <a:solidFill>
                            <a:schemeClr val="tx1"/>
                          </a:solidFill>
                        </a:rPr>
                        <a:t> </a:t>
                      </a:r>
                      <a:r>
                        <a:rPr lang="fr-FR" sz="1000" b="0" i="1" dirty="0" err="1" smtClean="0">
                          <a:solidFill>
                            <a:schemeClr val="tx1"/>
                          </a:solidFill>
                        </a:rPr>
                        <a:t>Inst</a:t>
                      </a:r>
                      <a:r>
                        <a:rPr lang="fr-FR" sz="1000" b="0" i="1" dirty="0" smtClean="0">
                          <a:solidFill>
                            <a:schemeClr val="tx1"/>
                          </a:solidFill>
                        </a:rPr>
                        <a: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1" kern="1200" dirty="0" smtClean="0">
                          <a:solidFill>
                            <a:schemeClr val="dk1"/>
                          </a:solidFill>
                          <a:effectLst/>
                          <a:latin typeface="+mn-lt"/>
                          <a:ea typeface="+mn-ea"/>
                          <a:cs typeface="+mn-cs"/>
                        </a:rPr>
                        <a:t>MOVDQ2Q, MOVDQA, MOVDQU, MOVQ2DQ, PADDQ, PSUBQ, PMULUDQ, PSHUFHW, PSHUFLW, PSHUFD, PSLLDQ, PSRLDQ, PUNPCKHQDQ, PUNPCKLQDQ</a:t>
                      </a:r>
                      <a:endParaRPr lang="fr-FR" sz="1000" b="0"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65152">
                <a:tc vMerge="1">
                  <a:txBody>
                    <a:bodyPr/>
                    <a:lstStyle/>
                    <a:p>
                      <a:pPr algn="ct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SSE3</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dirty="0" err="1" smtClean="0">
                          <a:solidFill>
                            <a:schemeClr val="tx1"/>
                          </a:solidFill>
                        </a:rPr>
                        <a:t>Float</a:t>
                      </a:r>
                      <a:r>
                        <a:rPr lang="fr-FR" sz="1000" b="0" i="1" dirty="0" smtClean="0">
                          <a:solidFill>
                            <a:schemeClr val="tx1"/>
                          </a:solidFill>
                        </a:rPr>
                        <a:t> </a:t>
                      </a:r>
                      <a:r>
                        <a:rPr lang="fr-FR" sz="1000" b="0" i="1" dirty="0" err="1" smtClean="0">
                          <a:solidFill>
                            <a:schemeClr val="tx1"/>
                          </a:solidFill>
                        </a:rPr>
                        <a:t>Inst</a:t>
                      </a:r>
                      <a:r>
                        <a:rPr lang="fr-FR" sz="1000" b="0" i="1" dirty="0" smtClean="0">
                          <a:solidFill>
                            <a:schemeClr val="tx1"/>
                          </a:solidFill>
                        </a:rPr>
                        <a:t>.</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0" i="1" kern="1200" dirty="0" smtClean="0">
                          <a:solidFill>
                            <a:schemeClr val="dk1"/>
                          </a:solidFill>
                          <a:effectLst/>
                          <a:latin typeface="+mn-lt"/>
                          <a:ea typeface="+mn-ea"/>
                          <a:cs typeface="+mn-cs"/>
                        </a:rPr>
                        <a:t>ADDSUBPD, ADDSUBPS, HADDPD, HADDPS, HSUBPD, HSUBPS,</a:t>
                      </a:r>
                      <a:r>
                        <a:rPr lang="fr-FR" sz="1000" b="0" i="1" u="none" kern="1200" dirty="0" smtClean="0">
                          <a:solidFill>
                            <a:schemeClr val="dk1"/>
                          </a:solidFill>
                          <a:effectLst/>
                          <a:latin typeface="+mn-lt"/>
                          <a:ea typeface="+mn-ea"/>
                          <a:cs typeface="+mn-cs"/>
                        </a:rPr>
                        <a:t> MOVDDUP</a:t>
                      </a:r>
                      <a:r>
                        <a:rPr lang="fr-FR" sz="1000" b="0" i="1" kern="1200" dirty="0" smtClean="0">
                          <a:solidFill>
                            <a:schemeClr val="dk1"/>
                          </a:solidFill>
                          <a:effectLst/>
                          <a:latin typeface="+mn-lt"/>
                          <a:ea typeface="+mn-ea"/>
                          <a:cs typeface="+mn-cs"/>
                        </a:rPr>
                        <a:t>, MOVSHDUP, MOVSLDUP</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itle 3"/>
          <p:cNvSpPr txBox="1">
            <a:spLocks/>
          </p:cNvSpPr>
          <p:nvPr/>
        </p:nvSpPr>
        <p:spPr>
          <a:xfrm>
            <a:off x="4557986" y="2204864"/>
            <a:ext cx="4644008" cy="6480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1800" b="1" i="1" dirty="0" smtClean="0">
                <a:effectLst>
                  <a:outerShdw blurRad="38100" dist="38100" dir="2700000" algn="tl">
                    <a:srgbClr val="000000">
                      <a:alpha val="43137"/>
                    </a:srgbClr>
                  </a:outerShdw>
                </a:effectLst>
                <a:latin typeface="+mn-lt"/>
              </a:rPr>
              <a:t>AVX : </a:t>
            </a:r>
            <a:r>
              <a:rPr lang="fr-FR" sz="1800" i="1" dirty="0" smtClean="0">
                <a:latin typeface="+mn-lt"/>
              </a:rPr>
              <a:t>Advanced </a:t>
            </a:r>
            <a:r>
              <a:rPr lang="fr-FR" sz="1800" i="1" dirty="0" err="1" smtClean="0">
                <a:latin typeface="+mn-lt"/>
              </a:rPr>
              <a:t>Vector</a:t>
            </a:r>
            <a:r>
              <a:rPr lang="fr-FR" sz="1800" i="1" dirty="0" smtClean="0">
                <a:latin typeface="+mn-lt"/>
              </a:rPr>
              <a:t> Extensions</a:t>
            </a:r>
          </a:p>
          <a:p>
            <a:pPr marL="342900" indent="-342900" algn="l">
              <a:buFont typeface="Arial" pitchFamily="34" charset="0"/>
              <a:buChar char="•"/>
            </a:pPr>
            <a:r>
              <a:rPr lang="fr-FR" sz="1800" b="1" i="1" dirty="0">
                <a:effectLst>
                  <a:outerShdw blurRad="38100" dist="38100" dir="2700000" algn="tl">
                    <a:srgbClr val="000000">
                      <a:alpha val="43137"/>
                    </a:srgbClr>
                  </a:outerShdw>
                </a:effectLst>
              </a:rPr>
              <a:t>AES : </a:t>
            </a:r>
            <a:r>
              <a:rPr lang="fr-FR" sz="1800" i="1" dirty="0"/>
              <a:t>Advanced </a:t>
            </a:r>
            <a:r>
              <a:rPr lang="fr-FR" sz="1800" i="1" dirty="0" err="1"/>
              <a:t>Encryption</a:t>
            </a:r>
            <a:r>
              <a:rPr lang="fr-FR" sz="1800" i="1" dirty="0"/>
              <a:t> </a:t>
            </a:r>
            <a:r>
              <a:rPr lang="fr-FR" sz="1800" i="1" dirty="0" smtClean="0"/>
              <a:t>Standard</a:t>
            </a:r>
            <a:endParaRPr lang="fr-FR" sz="1800" i="1" dirty="0"/>
          </a:p>
        </p:txBody>
      </p:sp>
      <p:sp>
        <p:nvSpPr>
          <p:cNvPr id="13" name="Title 3"/>
          <p:cNvSpPr txBox="1">
            <a:spLocks/>
          </p:cNvSpPr>
          <p:nvPr/>
        </p:nvSpPr>
        <p:spPr>
          <a:xfrm>
            <a:off x="539552" y="1291168"/>
            <a:ext cx="8604448" cy="76968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extensions présentées ci-dessous </a:t>
            </a:r>
            <a:r>
              <a:rPr lang="fr-FR" sz="2400" i="1" dirty="0" err="1" smtClean="0">
                <a:latin typeface="+mn-lt"/>
              </a:rPr>
              <a:t>inplémentent</a:t>
            </a:r>
            <a:r>
              <a:rPr lang="fr-FR" sz="2400" i="1" dirty="0" smtClean="0">
                <a:latin typeface="+mn-lt"/>
              </a:rPr>
              <a:t> toutes des instructions dites </a:t>
            </a:r>
            <a:r>
              <a:rPr lang="fr-FR" sz="2400" b="1" i="1" dirty="0" smtClean="0">
                <a:effectLst>
                  <a:outerShdw blurRad="38100" dist="38100" dir="2700000" algn="tl">
                    <a:srgbClr val="000000">
                      <a:alpha val="43137"/>
                    </a:srgbClr>
                  </a:outerShdw>
                </a:effectLst>
                <a:latin typeface="+mn-lt"/>
              </a:rPr>
              <a:t>SIMD (Single Instruction Multiple Data) </a:t>
            </a:r>
            <a:r>
              <a:rPr lang="fr-FR" sz="2400" i="1" dirty="0" smtClean="0">
                <a:latin typeface="+mn-lt"/>
              </a:rPr>
              <a:t>:</a:t>
            </a:r>
          </a:p>
        </p:txBody>
      </p:sp>
      <p:sp>
        <p:nvSpPr>
          <p:cNvPr id="9" name="Title 3"/>
          <p:cNvSpPr txBox="1">
            <a:spLocks/>
          </p:cNvSpPr>
          <p:nvPr/>
        </p:nvSpPr>
        <p:spPr>
          <a:xfrm>
            <a:off x="165498" y="2204864"/>
            <a:ext cx="4392488" cy="6480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itchFamily="34" charset="0"/>
              <a:buChar char="•"/>
            </a:pPr>
            <a:r>
              <a:rPr lang="fr-FR" sz="1800" b="1" i="1" dirty="0" smtClean="0">
                <a:effectLst>
                  <a:outerShdw blurRad="38100" dist="38100" dir="2700000" algn="tl">
                    <a:srgbClr val="000000">
                      <a:alpha val="43137"/>
                    </a:srgbClr>
                  </a:outerShdw>
                </a:effectLst>
              </a:rPr>
              <a:t>MMX </a:t>
            </a:r>
            <a:r>
              <a:rPr lang="fr-FR" sz="1800" b="1" i="1" dirty="0">
                <a:effectLst>
                  <a:outerShdw blurRad="38100" dist="38100" dir="2700000" algn="tl">
                    <a:srgbClr val="000000">
                      <a:alpha val="43137"/>
                    </a:srgbClr>
                  </a:outerShdw>
                </a:effectLst>
              </a:rPr>
              <a:t>: </a:t>
            </a:r>
            <a:r>
              <a:rPr lang="fr-FR" sz="1800" i="1" dirty="0"/>
              <a:t>MultiMedia </a:t>
            </a:r>
            <a:r>
              <a:rPr lang="fr-FR" sz="1800" i="1" dirty="0" err="1" smtClean="0"/>
              <a:t>eXtensions</a:t>
            </a:r>
            <a:endParaRPr lang="fr-FR" sz="1800" i="1" dirty="0" smtClean="0"/>
          </a:p>
          <a:p>
            <a:pPr marL="285750" indent="-285750" algn="l">
              <a:buFont typeface="Arial" pitchFamily="34" charset="0"/>
              <a:buChar char="•"/>
            </a:pPr>
            <a:r>
              <a:rPr lang="fr-FR" sz="1800" b="1" i="1" dirty="0">
                <a:effectLst>
                  <a:outerShdw blurRad="38100" dist="38100" dir="2700000" algn="tl">
                    <a:srgbClr val="000000">
                      <a:alpha val="43137"/>
                    </a:srgbClr>
                  </a:outerShdw>
                </a:effectLst>
              </a:rPr>
              <a:t>SSE : </a:t>
            </a:r>
            <a:r>
              <a:rPr lang="fr-FR" sz="1800" i="1" dirty="0"/>
              <a:t>Streaming SIMD </a:t>
            </a:r>
            <a:r>
              <a:rPr lang="fr-FR" sz="1800" i="1" dirty="0" smtClean="0"/>
              <a:t>Extensions</a:t>
            </a:r>
            <a:endParaRPr lang="fr-FR" sz="1800" b="1" i="1" dirty="0">
              <a:effectLst>
                <a:outerShdw blurRad="38100" dist="38100" dir="2700000" algn="tl">
                  <a:srgbClr val="000000">
                    <a:alpha val="43137"/>
                  </a:srgbClr>
                </a:outerShdw>
              </a:effectLst>
            </a:endParaRPr>
          </a:p>
          <a:p>
            <a:pPr algn="l"/>
            <a:endParaRPr lang="fr-FR" sz="1800" i="1" dirty="0" smtClean="0">
              <a:latin typeface="+mn-lt"/>
            </a:endParaRPr>
          </a:p>
        </p:txBody>
      </p:sp>
    </p:spTree>
    <p:extLst>
      <p:ext uri="{BB962C8B-B14F-4D97-AF65-F5344CB8AC3E}">
        <p14:creationId xmlns:p14="http://schemas.microsoft.com/office/powerpoint/2010/main" val="51909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a:t>
            </a:r>
            <a:r>
              <a:rPr lang="fr-FR" sz="1800" b="1" i="1" dirty="0" smtClean="0">
                <a:solidFill>
                  <a:srgbClr val="FFFFCC"/>
                </a:solidFill>
                <a:effectLst>
                  <a:outerShdw blurRad="38100" dist="38100" dir="2700000" algn="tl">
                    <a:srgbClr val="000000">
                      <a:alpha val="43137"/>
                    </a:srgbClr>
                  </a:outerShdw>
                </a:effectLst>
              </a:rPr>
              <a:t>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3" name="Title 3"/>
          <p:cNvSpPr txBox="1">
            <a:spLocks/>
          </p:cNvSpPr>
          <p:nvPr/>
        </p:nvSpPr>
        <p:spPr>
          <a:xfrm>
            <a:off x="323528" y="1291168"/>
            <a:ext cx="8820472" cy="48021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instructions et opérandes usuellement manipulées par grand nombre de CPU sur le marché sont dites scalaires. Nous parlerons de </a:t>
            </a:r>
            <a:r>
              <a:rPr lang="fr-FR" sz="2400" b="1" i="1" dirty="0" smtClean="0">
                <a:effectLst>
                  <a:outerShdw blurRad="38100" dist="38100" dir="2700000" algn="tl">
                    <a:srgbClr val="000000">
                      <a:alpha val="43137"/>
                    </a:srgbClr>
                  </a:outerShdw>
                </a:effectLst>
                <a:latin typeface="+mn-lt"/>
              </a:rPr>
              <a:t>processeur scalaire </a:t>
            </a:r>
            <a:r>
              <a:rPr lang="fr-FR" sz="2400" i="1" dirty="0" smtClean="0">
                <a:latin typeface="+mn-lt"/>
              </a:rPr>
              <a:t>(PIC de </a:t>
            </a:r>
            <a:r>
              <a:rPr lang="fr-FR" sz="2400" i="1" dirty="0" err="1" smtClean="0">
                <a:latin typeface="+mn-lt"/>
              </a:rPr>
              <a:t>Microchip</a:t>
            </a:r>
            <a:r>
              <a:rPr lang="fr-FR" sz="2400" i="1" dirty="0" smtClean="0">
                <a:latin typeface="+mn-lt"/>
              </a:rPr>
              <a:t>, 8051 de Intel, AVR de </a:t>
            </a:r>
            <a:r>
              <a:rPr lang="fr-FR" sz="2400" i="1" dirty="0" err="1" smtClean="0">
                <a:latin typeface="+mn-lt"/>
              </a:rPr>
              <a:t>Atmel</a:t>
            </a:r>
            <a:r>
              <a:rPr lang="fr-FR" sz="2400" i="1" dirty="0" smtClean="0">
                <a:latin typeface="+mn-lt"/>
              </a:rPr>
              <a:t>, C5xxx de TI…). Par exemple sur 8086 de Intel , prenons l’exemple d’une addition : scalaire + scalaire = scalaire :</a:t>
            </a:r>
          </a:p>
          <a:p>
            <a:pPr algn="l"/>
            <a:endParaRPr lang="fr-FR" sz="2400" i="1" dirty="0" smtClean="0">
              <a:latin typeface="+mn-lt"/>
            </a:endParaRPr>
          </a:p>
          <a:p>
            <a:pPr algn="l"/>
            <a:endParaRPr lang="fr-FR" sz="2400" i="1" dirty="0">
              <a:latin typeface="+mn-lt"/>
            </a:endParaRPr>
          </a:p>
          <a:p>
            <a:pPr algn="l"/>
            <a:r>
              <a:rPr lang="fr-FR" sz="2400" i="1" dirty="0" smtClean="0">
                <a:latin typeface="+mn-lt"/>
              </a:rPr>
              <a:t>	A titre indicatif, les instructions MMX, SSE, AVX, AES … sont dîtes vectorielles. Les opérandes ne sont plus des grandeurs scalaires mais des grandeurs vectorielles. Nous parlerons de </a:t>
            </a:r>
            <a:r>
              <a:rPr lang="fr-FR" sz="2400" b="1" i="1" dirty="0" smtClean="0">
                <a:effectLst>
                  <a:outerShdw blurRad="38100" dist="38100" dir="2700000" algn="tl">
                    <a:srgbClr val="000000">
                      <a:alpha val="43137"/>
                    </a:srgbClr>
                  </a:outerShdw>
                </a:effectLst>
                <a:latin typeface="+mn-lt"/>
              </a:rPr>
              <a:t>processeur vectoriel </a:t>
            </a:r>
            <a:r>
              <a:rPr lang="fr-FR" sz="2400" i="1" dirty="0" smtClean="0">
                <a:latin typeface="+mn-lt"/>
              </a:rPr>
              <a:t>(d’autres architectures vectorielles existent). Prenons un exemple d’instruction vectorielle SIMD SSE4.1, vecteur . vecteur = scalaire :</a:t>
            </a:r>
          </a:p>
        </p:txBody>
      </p:sp>
      <p:sp>
        <p:nvSpPr>
          <p:cNvPr id="10" name="Rectangle 9"/>
          <p:cNvSpPr>
            <a:spLocks noChangeArrowheads="1"/>
          </p:cNvSpPr>
          <p:nvPr/>
        </p:nvSpPr>
        <p:spPr bwMode="auto">
          <a:xfrm>
            <a:off x="3491880" y="3332359"/>
            <a:ext cx="1944216" cy="307777"/>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400" b="1" i="1" dirty="0" err="1" smtClean="0">
                <a:effectLst>
                  <a:outerShdw blurRad="38100" dist="38100" dir="2700000" algn="tl">
                    <a:srgbClr val="000000">
                      <a:alpha val="43137"/>
                    </a:srgbClr>
                  </a:outerShdw>
                </a:effectLst>
              </a:rPr>
              <a:t>add</a:t>
            </a:r>
            <a:r>
              <a:rPr lang="fr-FR" sz="1400" b="1" i="1" dirty="0">
                <a:effectLst>
                  <a:outerShdw blurRad="38100" dist="38100" dir="2700000" algn="tl">
                    <a:srgbClr val="000000">
                      <a:alpha val="43137"/>
                    </a:srgbClr>
                  </a:outerShdw>
                </a:effectLst>
              </a:rPr>
              <a:t>	</a:t>
            </a:r>
            <a:r>
              <a:rPr lang="fr-FR" sz="1400" b="1" i="1" dirty="0" smtClean="0">
                <a:effectLst>
                  <a:outerShdw blurRad="38100" dist="38100" dir="2700000" algn="tl">
                    <a:srgbClr val="000000">
                      <a:alpha val="43137"/>
                    </a:srgbClr>
                  </a:outerShdw>
                </a:effectLst>
              </a:rPr>
              <a:t>%</a:t>
            </a:r>
            <a:r>
              <a:rPr lang="fr-FR" sz="1400" b="1" i="1" dirty="0" err="1" smtClean="0">
                <a:effectLst>
                  <a:outerShdw blurRad="38100" dist="38100" dir="2700000" algn="tl">
                    <a:srgbClr val="000000">
                      <a:alpha val="43137"/>
                    </a:srgbClr>
                  </a:outerShdw>
                </a:effectLst>
              </a:rPr>
              <a:t>bl</a:t>
            </a:r>
            <a:r>
              <a:rPr lang="fr-FR" sz="1400" b="1" i="1" dirty="0" smtClean="0">
                <a:effectLst>
                  <a:outerShdw blurRad="38100" dist="38100" dir="2700000" algn="tl">
                    <a:srgbClr val="000000">
                      <a:alpha val="43137"/>
                    </a:srgbClr>
                  </a:outerShdw>
                </a:effectLst>
              </a:rPr>
              <a:t>,%al</a:t>
            </a:r>
          </a:p>
        </p:txBody>
      </p:sp>
      <p:sp>
        <p:nvSpPr>
          <p:cNvPr id="14" name="Rectangle 13"/>
          <p:cNvSpPr>
            <a:spLocks noChangeArrowheads="1"/>
          </p:cNvSpPr>
          <p:nvPr/>
        </p:nvSpPr>
        <p:spPr bwMode="auto">
          <a:xfrm>
            <a:off x="3288507" y="6092079"/>
            <a:ext cx="2890514" cy="307777"/>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400" b="1" i="1" dirty="0" err="1" smtClean="0">
                <a:effectLst>
                  <a:outerShdw blurRad="38100" dist="38100" dir="2700000" algn="tl">
                    <a:srgbClr val="000000">
                      <a:alpha val="43137"/>
                    </a:srgbClr>
                  </a:outerShdw>
                </a:effectLst>
              </a:rPr>
              <a:t>dpps</a:t>
            </a:r>
            <a:r>
              <a:rPr lang="fr-FR" sz="1400" b="1" i="1" dirty="0">
                <a:effectLst>
                  <a:outerShdw blurRad="38100" dist="38100" dir="2700000" algn="tl">
                    <a:srgbClr val="000000">
                      <a:alpha val="43137"/>
                    </a:srgbClr>
                  </a:outerShdw>
                </a:effectLst>
              </a:rPr>
              <a:t>	</a:t>
            </a:r>
            <a:r>
              <a:rPr lang="fr-FR" sz="1400" b="1" i="1" dirty="0" smtClean="0">
                <a:effectLst>
                  <a:outerShdw blurRad="38100" dist="38100" dir="2700000" algn="tl">
                    <a:srgbClr val="000000">
                      <a:alpha val="43137"/>
                    </a:srgbClr>
                  </a:outerShdw>
                </a:effectLst>
              </a:rPr>
              <a:t>0xF1, </a:t>
            </a:r>
            <a:r>
              <a:rPr lang="fr-FR" sz="1400" b="1" i="1" dirty="0">
                <a:effectLst>
                  <a:outerShdw blurRad="38100" dist="38100" dir="2700000" algn="tl">
                    <a:srgbClr val="000000">
                      <a:alpha val="43137"/>
                    </a:srgbClr>
                  </a:outerShdw>
                </a:effectLst>
              </a:rPr>
              <a:t>%</a:t>
            </a:r>
            <a:r>
              <a:rPr lang="fr-FR" sz="1400" b="1" i="1" dirty="0" smtClean="0">
                <a:effectLst>
                  <a:outerShdw blurRad="38100" dist="38100" dir="2700000" algn="tl">
                    <a:srgbClr val="000000">
                      <a:alpha val="43137"/>
                    </a:srgbClr>
                  </a:outerShdw>
                </a:effectLst>
              </a:rPr>
              <a:t>xmm2,%xmm1</a:t>
            </a:r>
          </a:p>
        </p:txBody>
      </p:sp>
    </p:spTree>
    <p:extLst>
      <p:ext uri="{BB962C8B-B14F-4D97-AF65-F5344CB8AC3E}">
        <p14:creationId xmlns:p14="http://schemas.microsoft.com/office/powerpoint/2010/main" val="20699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500"/>
                                        <p:tgtEl>
                                          <p:spTgt spid="1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a:t>
            </a:r>
            <a:r>
              <a:rPr lang="fr-FR" sz="1800" b="1" i="1" dirty="0" smtClean="0">
                <a:solidFill>
                  <a:srgbClr val="FFFFCC"/>
                </a:solidFill>
                <a:effectLst>
                  <a:outerShdw blurRad="38100" dist="38100" dir="2700000" algn="tl">
                    <a:srgbClr val="000000">
                      <a:alpha val="43137"/>
                    </a:srgbClr>
                  </a:outerShdw>
                </a:effectLst>
              </a:rPr>
              <a:t>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3" name="Title 3"/>
          <p:cNvSpPr txBox="1">
            <a:spLocks/>
          </p:cNvSpPr>
          <p:nvPr/>
        </p:nvSpPr>
        <p:spPr>
          <a:xfrm>
            <a:off x="305780" y="1412776"/>
            <a:ext cx="8748464" cy="194421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latin typeface="+mn-lt"/>
              </a:rPr>
              <a:t>Cette instruction vectorielle peut notamment être très intéressante pour des applications de traitement numérique du signal : </a:t>
            </a:r>
            <a:r>
              <a:rPr lang="fr-FR" sz="2400" b="1" i="1" dirty="0" err="1" smtClean="0">
                <a:effectLst>
                  <a:outerShdw blurRad="38100" dist="38100" dir="2700000" algn="tl">
                    <a:srgbClr val="000000">
                      <a:alpha val="43137"/>
                    </a:srgbClr>
                  </a:outerShdw>
                </a:effectLst>
                <a:latin typeface="+mn-lt"/>
              </a:rPr>
              <a:t>d</a:t>
            </a:r>
            <a:r>
              <a:rPr lang="fr-FR" sz="2400" b="1" i="1" dirty="0" err="1">
                <a:effectLst>
                  <a:outerShdw blurRad="38100" dist="38100" dir="2700000" algn="tl">
                    <a:srgbClr val="000000">
                      <a:alpha val="43137"/>
                    </a:srgbClr>
                  </a:outerShdw>
                </a:effectLst>
                <a:latin typeface="+mn-lt"/>
              </a:rPr>
              <a:t>p</a:t>
            </a:r>
            <a:r>
              <a:rPr lang="fr-FR" sz="2400" b="1" i="1" dirty="0" err="1" smtClean="0">
                <a:effectLst>
                  <a:outerShdw blurRad="38100" dist="38100" dir="2700000" algn="tl">
                    <a:srgbClr val="000000">
                      <a:alpha val="43137"/>
                    </a:srgbClr>
                  </a:outerShdw>
                </a:effectLst>
                <a:latin typeface="+mn-lt"/>
              </a:rPr>
              <a:t>ps</a:t>
            </a:r>
            <a:r>
              <a:rPr lang="fr-FR" sz="2400" b="1" i="1" dirty="0" smtClean="0">
                <a:effectLst>
                  <a:outerShdw blurRad="38100" dist="38100" dir="2700000" algn="tl">
                    <a:srgbClr val="000000">
                      <a:alpha val="43137"/>
                    </a:srgbClr>
                  </a:outerShdw>
                </a:effectLst>
                <a:latin typeface="+mn-lt"/>
              </a:rPr>
              <a:t> signifie dot </a:t>
            </a:r>
            <a:r>
              <a:rPr lang="fr-FR" sz="2400" b="1" i="1" dirty="0" err="1" smtClean="0">
                <a:effectLst>
                  <a:outerShdw blurRad="38100" dist="38100" dir="2700000" algn="tl">
                    <a:srgbClr val="000000">
                      <a:alpha val="43137"/>
                    </a:srgbClr>
                  </a:outerShdw>
                </a:effectLst>
                <a:latin typeface="+mn-lt"/>
              </a:rPr>
              <a:t>product</a:t>
            </a:r>
            <a:r>
              <a:rPr lang="fr-FR" sz="2400" b="1" i="1" dirty="0" smtClean="0">
                <a:effectLst>
                  <a:outerShdw blurRad="38100" dist="38100" dir="2700000" algn="tl">
                    <a:srgbClr val="000000">
                      <a:alpha val="43137"/>
                    </a:srgbClr>
                  </a:outerShdw>
                </a:effectLst>
                <a:latin typeface="+mn-lt"/>
              </a:rPr>
              <a:t> </a:t>
            </a:r>
            <a:r>
              <a:rPr lang="fr-FR" sz="2400" b="1" i="1" dirty="0" err="1">
                <a:effectLst>
                  <a:outerShdw blurRad="38100" dist="38100" dir="2700000" algn="tl">
                    <a:srgbClr val="000000">
                      <a:alpha val="43137"/>
                    </a:srgbClr>
                  </a:outerShdw>
                </a:effectLst>
              </a:rPr>
              <a:t>packet</a:t>
            </a:r>
            <a:r>
              <a:rPr lang="fr-FR" sz="2400" b="1" i="1" dirty="0">
                <a:effectLst>
                  <a:outerShdw blurRad="38100" dist="38100" dir="2700000" algn="tl">
                    <a:srgbClr val="000000">
                      <a:alpha val="43137"/>
                    </a:srgbClr>
                  </a:outerShdw>
                </a:effectLst>
              </a:rPr>
              <a:t> </a:t>
            </a:r>
            <a:r>
              <a:rPr lang="fr-FR" sz="2400" b="1" i="1" dirty="0" smtClean="0">
                <a:effectLst>
                  <a:outerShdw blurRad="38100" dist="38100" dir="2700000" algn="tl">
                    <a:srgbClr val="000000">
                      <a:alpha val="43137"/>
                    </a:srgbClr>
                  </a:outerShdw>
                </a:effectLst>
              </a:rPr>
              <a:t>single</a:t>
            </a:r>
            <a:r>
              <a:rPr lang="fr-FR" sz="2400" i="1" dirty="0" smtClean="0"/>
              <a:t>, soit </a:t>
            </a:r>
            <a:r>
              <a:rPr lang="fr-FR" sz="2400" i="1" dirty="0" smtClean="0">
                <a:latin typeface="+mn-lt"/>
              </a:rPr>
              <a:t>produit scalaire sur un paquet de données au format flottant en simple précision (IEEE-754). Observons le descriptif de l’instruction ainsi qu’un exemple :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060291"/>
            <a:ext cx="7560840" cy="155324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5611762"/>
            <a:ext cx="7560840" cy="250317"/>
          </a:xfrm>
          <a:prstGeom prst="rect">
            <a:avLst/>
          </a:prstGeom>
        </p:spPr>
      </p:pic>
      <p:sp>
        <p:nvSpPr>
          <p:cNvPr id="10" name="Rectangle 9"/>
          <p:cNvSpPr/>
          <p:nvPr/>
        </p:nvSpPr>
        <p:spPr>
          <a:xfrm>
            <a:off x="899592" y="5618167"/>
            <a:ext cx="1839671" cy="307777"/>
          </a:xfrm>
          <a:prstGeom prst="rect">
            <a:avLst/>
          </a:prstGeom>
        </p:spPr>
        <p:txBody>
          <a:bodyPr wrap="none">
            <a:spAutoFit/>
          </a:bodyPr>
          <a:lstStyle/>
          <a:p>
            <a:r>
              <a:rPr lang="fr-FR" sz="1400" b="1" i="1" dirty="0">
                <a:effectLst>
                  <a:outerShdw blurRad="38100" dist="38100" dir="2700000" algn="tl">
                    <a:srgbClr val="000000">
                      <a:alpha val="43137"/>
                    </a:srgbClr>
                  </a:outerShdw>
                </a:effectLst>
                <a:hlinkClick r:id="rId5"/>
              </a:rPr>
              <a:t>http://www.intel.com</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3919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a:t>
            </a:r>
            <a:r>
              <a:rPr lang="fr-FR" sz="1800" b="1" i="1" dirty="0" smtClean="0">
                <a:solidFill>
                  <a:srgbClr val="FFFFCC"/>
                </a:solidFill>
                <a:effectLst>
                  <a:outerShdw blurRad="38100" dist="38100" dir="2700000" algn="tl">
                    <a:srgbClr val="000000">
                      <a:alpha val="43137"/>
                    </a:srgbClr>
                  </a:outerShdw>
                </a:effectLst>
              </a:rPr>
              <a:t>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3" name="Title 3"/>
          <p:cNvSpPr txBox="1">
            <a:spLocks/>
          </p:cNvSpPr>
          <p:nvPr/>
        </p:nvSpPr>
        <p:spPr>
          <a:xfrm>
            <a:off x="305780" y="1284536"/>
            <a:ext cx="8748464" cy="7920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latin typeface="+mn-lt"/>
              </a:rPr>
              <a:t>Etudions un exemple d’exécution de l’instruction </a:t>
            </a:r>
            <a:r>
              <a:rPr lang="fr-FR" sz="2400" i="1" dirty="0" err="1" smtClean="0">
                <a:latin typeface="+mn-lt"/>
              </a:rPr>
              <a:t>dpps</a:t>
            </a:r>
            <a:r>
              <a:rPr lang="fr-FR" sz="2400" i="1" dirty="0" smtClean="0">
                <a:latin typeface="+mn-lt"/>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071892"/>
            <a:ext cx="3408692" cy="3443546"/>
          </a:xfrm>
          <a:prstGeom prst="roundRect">
            <a:avLst>
              <a:gd name="adj" fmla="val 3751"/>
            </a:avLst>
          </a:prstGeom>
          <a:solidFill>
            <a:srgbClr val="FFFFFF">
              <a:shade val="85000"/>
            </a:srgbClr>
          </a:solidFill>
          <a:ln w="12700">
            <a:solidFill>
              <a:schemeClr val="accent1">
                <a:lumMod val="60000"/>
                <a:lumOff val="40000"/>
              </a:schemeClr>
            </a:solidFill>
          </a:ln>
          <a:effectLst>
            <a:reflection blurRad="12700" stA="38000" endPos="28000" dist="5000" dir="5400000" sy="-100000" algn="bl" rotWithShape="0"/>
          </a:effectLst>
        </p:spPr>
      </p:pic>
      <p:graphicFrame>
        <p:nvGraphicFramePr>
          <p:cNvPr id="10" name="Table 9"/>
          <p:cNvGraphicFramePr>
            <a:graphicFrameLocks noGrp="1"/>
          </p:cNvGraphicFramePr>
          <p:nvPr>
            <p:extLst>
              <p:ext uri="{D42A27DB-BD31-4B8C-83A1-F6EECF244321}">
                <p14:modId xmlns:p14="http://schemas.microsoft.com/office/powerpoint/2010/main" val="3671830052"/>
              </p:ext>
            </p:extLst>
          </p:nvPr>
        </p:nvGraphicFramePr>
        <p:xfrm>
          <a:off x="5375585" y="2827744"/>
          <a:ext cx="3282236"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gridCol w="820559"/>
                <a:gridCol w="820559"/>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a3</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a2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a1</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a0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11" name="Rectangle 10"/>
          <p:cNvSpPr/>
          <p:nvPr/>
        </p:nvSpPr>
        <p:spPr>
          <a:xfrm>
            <a:off x="5132773" y="1951099"/>
            <a:ext cx="3600400" cy="646331"/>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XMMi</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(i = 0 à 15 </a:t>
            </a:r>
            <a:r>
              <a:rPr lang="fr-FR" sz="1200" b="1" i="1" dirty="0" err="1">
                <a:effectLst>
                  <a:outerShdw blurRad="38100" dist="38100" dir="2700000" algn="tl">
                    <a:srgbClr val="000000">
                      <a:alpha val="43137"/>
                    </a:srgbClr>
                  </a:outerShdw>
                </a:effectLst>
              </a:rPr>
              <a:t>with</a:t>
            </a:r>
            <a:r>
              <a:rPr lang="fr-FR" sz="1200" b="1" i="1" dirty="0">
                <a:effectLst>
                  <a:outerShdw blurRad="38100" dist="38100" dir="2700000" algn="tl">
                    <a:srgbClr val="000000">
                      <a:alpha val="43137"/>
                    </a:srgbClr>
                  </a:outerShdw>
                </a:effectLst>
              </a:rPr>
              <a:t> Intel 64</a:t>
            </a:r>
            <a:r>
              <a:rPr lang="fr-FR" sz="1200" b="1" i="1" dirty="0" smtClean="0">
                <a:effectLst>
                  <a:outerShdw blurRad="38100" dist="38100" dir="2700000" algn="tl">
                    <a:srgbClr val="000000">
                      <a:alpha val="43137"/>
                    </a:srgbClr>
                  </a:outerShdw>
                </a:effectLst>
              </a:rPr>
              <a:t>)</a:t>
            </a:r>
          </a:p>
          <a:p>
            <a:pPr algn="ctr"/>
            <a:r>
              <a:rPr lang="fr-FR" sz="1200" b="1" i="1" dirty="0" smtClean="0">
                <a:effectLst>
                  <a:outerShdw blurRad="38100" dist="38100" dir="2700000" algn="tl">
                    <a:srgbClr val="000000">
                      <a:alpha val="43137"/>
                    </a:srgbClr>
                  </a:outerShdw>
                </a:effectLst>
              </a:rPr>
              <a:t>128bits General </a:t>
            </a:r>
            <a:r>
              <a:rPr lang="fr-FR" sz="1200" b="1" i="1" dirty="0" err="1" smtClean="0">
                <a:effectLst>
                  <a:outerShdw blurRad="38100" dist="38100" dir="2700000" algn="tl">
                    <a:srgbClr val="000000">
                      <a:alpha val="43137"/>
                    </a:srgbClr>
                  </a:outerShdw>
                </a:effectLst>
              </a:rPr>
              <a:t>Purpose</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a:t>
            </a:r>
            <a:endParaRPr lang="fr-FR" sz="1200" b="1" i="1" dirty="0">
              <a:effectLst>
                <a:outerShdw blurRad="38100" dist="38100" dir="2700000" algn="tl">
                  <a:srgbClr val="000000">
                    <a:alpha val="43137"/>
                  </a:srgbClr>
                </a:outerShdw>
              </a:effectLst>
            </a:endParaRPr>
          </a:p>
          <a:p>
            <a:pPr algn="ctr"/>
            <a:r>
              <a:rPr lang="fr-FR" sz="1200" b="1" i="1" dirty="0">
                <a:effectLst>
                  <a:outerShdw blurRad="38100" dist="38100" dir="2700000" algn="tl">
                    <a:srgbClr val="000000">
                      <a:alpha val="43137"/>
                    </a:srgbClr>
                  </a:outerShdw>
                </a:effectLst>
              </a:rPr>
              <a:t>f</a:t>
            </a:r>
            <a:r>
              <a:rPr lang="fr-FR" sz="1200" b="1" i="1" dirty="0" smtClean="0">
                <a:effectLst>
                  <a:outerShdw blurRad="38100" dist="38100" dir="2700000" algn="tl">
                    <a:srgbClr val="000000">
                      <a:alpha val="43137"/>
                    </a:srgbClr>
                  </a:outerShdw>
                </a:effectLst>
              </a:rPr>
              <a:t>or </a:t>
            </a:r>
            <a:r>
              <a:rPr lang="fr-FR" sz="1200" b="1" i="1" dirty="0" smtClean="0">
                <a:solidFill>
                  <a:srgbClr val="FF0000"/>
                </a:solidFill>
                <a:effectLst>
                  <a:outerShdw blurRad="38100" dist="38100" dir="2700000" algn="tl">
                    <a:srgbClr val="000000">
                      <a:alpha val="43137"/>
                    </a:srgbClr>
                  </a:outerShdw>
                </a:effectLst>
              </a:rPr>
              <a:t>SIMD </a:t>
            </a:r>
            <a:r>
              <a:rPr lang="fr-FR" sz="1200" b="1" i="1" dirty="0" err="1" smtClean="0">
                <a:solidFill>
                  <a:srgbClr val="FF0000"/>
                </a:solidFill>
                <a:effectLst>
                  <a:outerShdw blurRad="38100" dist="38100" dir="2700000" algn="tl">
                    <a:srgbClr val="000000">
                      <a:alpha val="43137"/>
                    </a:srgbClr>
                  </a:outerShdw>
                </a:effectLst>
              </a:rPr>
              <a:t>Execution</a:t>
            </a:r>
            <a:r>
              <a:rPr lang="fr-FR" sz="1200" b="1" i="1" dirty="0" smtClean="0">
                <a:solidFill>
                  <a:srgbClr val="FF0000"/>
                </a:solidFill>
                <a:effectLst>
                  <a:outerShdw blurRad="38100" dist="38100" dir="2700000" algn="tl">
                    <a:srgbClr val="000000">
                      <a:alpha val="43137"/>
                    </a:srgbClr>
                  </a:outerShdw>
                </a:effectLst>
              </a:rPr>
              <a:t> </a:t>
            </a:r>
            <a:r>
              <a:rPr lang="fr-FR" sz="1200" b="1" i="1" dirty="0" err="1" smtClean="0">
                <a:solidFill>
                  <a:srgbClr val="FF0000"/>
                </a:solidFill>
                <a:effectLst>
                  <a:outerShdw blurRad="38100" dist="38100" dir="2700000" algn="tl">
                    <a:srgbClr val="000000">
                      <a:alpha val="43137"/>
                    </a:srgbClr>
                  </a:outerShdw>
                </a:effectLst>
              </a:rPr>
              <a:t>Units</a:t>
            </a:r>
            <a:endParaRPr lang="fr-FR" sz="1200" b="1" i="1" dirty="0" smtClean="0">
              <a:solidFill>
                <a:srgbClr val="FF0000"/>
              </a:solidFill>
              <a:effectLst>
                <a:outerShdw blurRad="38100" dist="38100" dir="2700000" algn="tl">
                  <a:srgbClr val="000000">
                    <a:alpha val="43137"/>
                  </a:srgbClr>
                </a:outerShdw>
              </a:effectLst>
            </a:endParaRPr>
          </a:p>
        </p:txBody>
      </p:sp>
      <p:sp>
        <p:nvSpPr>
          <p:cNvPr id="12" name="Rectangle 11"/>
          <p:cNvSpPr/>
          <p:nvPr/>
        </p:nvSpPr>
        <p:spPr>
          <a:xfrm>
            <a:off x="8399923" y="2597430"/>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14" name="Rectangle 13"/>
          <p:cNvSpPr/>
          <p:nvPr/>
        </p:nvSpPr>
        <p:spPr>
          <a:xfrm>
            <a:off x="7593298" y="2609634"/>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15" name="Rectangle 14"/>
          <p:cNvSpPr/>
          <p:nvPr/>
        </p:nvSpPr>
        <p:spPr>
          <a:xfrm>
            <a:off x="6666634" y="2609634"/>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64</a:t>
            </a:r>
            <a:endParaRPr lang="fr-FR" sz="1000" b="1" i="1" dirty="0" smtClean="0">
              <a:solidFill>
                <a:srgbClr val="FF0000"/>
              </a:solidFill>
              <a:effectLst>
                <a:outerShdw blurRad="38100" dist="38100" dir="2700000" algn="tl">
                  <a:srgbClr val="000000">
                    <a:alpha val="43137"/>
                  </a:srgbClr>
                </a:outerShdw>
              </a:effectLst>
            </a:endParaRPr>
          </a:p>
        </p:txBody>
      </p:sp>
      <p:sp>
        <p:nvSpPr>
          <p:cNvPr id="16" name="Rectangle 15"/>
          <p:cNvSpPr/>
          <p:nvPr/>
        </p:nvSpPr>
        <p:spPr>
          <a:xfrm>
            <a:off x="5817829" y="2609634"/>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96</a:t>
            </a:r>
            <a:endParaRPr lang="fr-FR" sz="1000" b="1" i="1" dirty="0" smtClean="0">
              <a:solidFill>
                <a:srgbClr val="FF0000"/>
              </a:solidFill>
              <a:effectLst>
                <a:outerShdw blurRad="38100" dist="38100" dir="2700000" algn="tl">
                  <a:srgbClr val="000000">
                    <a:alpha val="43137"/>
                  </a:srgbClr>
                </a:outerShdw>
              </a:effectLst>
            </a:endParaRPr>
          </a:p>
        </p:txBody>
      </p:sp>
      <p:sp>
        <p:nvSpPr>
          <p:cNvPr id="17" name="Rectangle 16"/>
          <p:cNvSpPr/>
          <p:nvPr/>
        </p:nvSpPr>
        <p:spPr>
          <a:xfrm>
            <a:off x="5154466" y="2609634"/>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128</a:t>
            </a:r>
            <a:endParaRPr lang="fr-FR" sz="1000" b="1" i="1" dirty="0" smtClean="0">
              <a:solidFill>
                <a:srgbClr val="FF0000"/>
              </a:solidFill>
              <a:effectLst>
                <a:outerShdw blurRad="38100" dist="38100" dir="2700000" algn="tl">
                  <a:srgbClr val="000000">
                    <a:alpha val="43137"/>
                  </a:srgbClr>
                </a:outerShdw>
              </a:effectLst>
            </a:endParaRPr>
          </a:p>
        </p:txBody>
      </p:sp>
      <p:sp>
        <p:nvSpPr>
          <p:cNvPr id="19" name="Rectangle 18"/>
          <p:cNvSpPr/>
          <p:nvPr/>
        </p:nvSpPr>
        <p:spPr>
          <a:xfrm>
            <a:off x="4655507" y="2826759"/>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XMM1</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20" name="Table 19"/>
          <p:cNvGraphicFramePr>
            <a:graphicFrameLocks noGrp="1"/>
          </p:cNvGraphicFramePr>
          <p:nvPr>
            <p:extLst>
              <p:ext uri="{D42A27DB-BD31-4B8C-83A1-F6EECF244321}">
                <p14:modId xmlns:p14="http://schemas.microsoft.com/office/powerpoint/2010/main" val="243964956"/>
              </p:ext>
            </p:extLst>
          </p:nvPr>
        </p:nvGraphicFramePr>
        <p:xfrm>
          <a:off x="5395750" y="3380169"/>
          <a:ext cx="3282236"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gridCol w="820559"/>
                <a:gridCol w="820559"/>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x3</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x2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x1</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x0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21" name="Rectangle 20"/>
          <p:cNvSpPr/>
          <p:nvPr/>
        </p:nvSpPr>
        <p:spPr>
          <a:xfrm>
            <a:off x="8420088" y="3149855"/>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23" name="Rectangle 22"/>
          <p:cNvSpPr/>
          <p:nvPr/>
        </p:nvSpPr>
        <p:spPr>
          <a:xfrm>
            <a:off x="7613463" y="3162059"/>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24" name="Rectangle 23"/>
          <p:cNvSpPr/>
          <p:nvPr/>
        </p:nvSpPr>
        <p:spPr>
          <a:xfrm>
            <a:off x="6686799" y="3162059"/>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64</a:t>
            </a:r>
            <a:endParaRPr lang="fr-FR" sz="1000" b="1" i="1" dirty="0" smtClean="0">
              <a:solidFill>
                <a:srgbClr val="FF0000"/>
              </a:solidFill>
              <a:effectLst>
                <a:outerShdw blurRad="38100" dist="38100" dir="2700000" algn="tl">
                  <a:srgbClr val="000000">
                    <a:alpha val="43137"/>
                  </a:srgbClr>
                </a:outerShdw>
              </a:effectLst>
            </a:endParaRPr>
          </a:p>
        </p:txBody>
      </p:sp>
      <p:sp>
        <p:nvSpPr>
          <p:cNvPr id="25" name="Rectangle 24"/>
          <p:cNvSpPr/>
          <p:nvPr/>
        </p:nvSpPr>
        <p:spPr>
          <a:xfrm>
            <a:off x="5837994" y="3162059"/>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96</a:t>
            </a:r>
            <a:endParaRPr lang="fr-FR" sz="1000" b="1" i="1" dirty="0" smtClean="0">
              <a:solidFill>
                <a:srgbClr val="FF0000"/>
              </a:solidFill>
              <a:effectLst>
                <a:outerShdw blurRad="38100" dist="38100" dir="2700000" algn="tl">
                  <a:srgbClr val="000000">
                    <a:alpha val="43137"/>
                  </a:srgbClr>
                </a:outerShdw>
              </a:effectLst>
            </a:endParaRPr>
          </a:p>
        </p:txBody>
      </p:sp>
      <p:sp>
        <p:nvSpPr>
          <p:cNvPr id="26" name="Rectangle 25"/>
          <p:cNvSpPr/>
          <p:nvPr/>
        </p:nvSpPr>
        <p:spPr>
          <a:xfrm>
            <a:off x="5174631" y="3162059"/>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128</a:t>
            </a:r>
            <a:endParaRPr lang="fr-FR" sz="1000" b="1" i="1" dirty="0" smtClean="0">
              <a:solidFill>
                <a:srgbClr val="FF0000"/>
              </a:solidFill>
              <a:effectLst>
                <a:outerShdw blurRad="38100" dist="38100" dir="2700000" algn="tl">
                  <a:srgbClr val="000000">
                    <a:alpha val="43137"/>
                  </a:srgbClr>
                </a:outerShdw>
              </a:effectLst>
            </a:endParaRPr>
          </a:p>
        </p:txBody>
      </p:sp>
      <p:sp>
        <p:nvSpPr>
          <p:cNvPr id="27" name="Rectangle 26"/>
          <p:cNvSpPr/>
          <p:nvPr/>
        </p:nvSpPr>
        <p:spPr>
          <a:xfrm>
            <a:off x="4675672" y="3379184"/>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XMM2</a:t>
            </a:r>
            <a:endParaRPr lang="fr-FR" sz="1200" b="1" i="1" dirty="0" smtClean="0">
              <a:solidFill>
                <a:srgbClr val="FF0000"/>
              </a:solidFill>
              <a:effectLst>
                <a:outerShdw blurRad="38100" dist="38100" dir="2700000" algn="tl">
                  <a:srgbClr val="000000">
                    <a:alpha val="43137"/>
                  </a:srgbClr>
                </a:outerShdw>
              </a:effectLst>
            </a:endParaRPr>
          </a:p>
        </p:txBody>
      </p:sp>
      <p:sp>
        <p:nvSpPr>
          <p:cNvPr id="28" name="Rectangle 27"/>
          <p:cNvSpPr>
            <a:spLocks noChangeArrowheads="1"/>
          </p:cNvSpPr>
          <p:nvPr/>
        </p:nvSpPr>
        <p:spPr bwMode="auto">
          <a:xfrm>
            <a:off x="870649" y="2120377"/>
            <a:ext cx="2890514" cy="307777"/>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400" b="1" i="1" dirty="0" err="1" smtClean="0">
                <a:effectLst>
                  <a:outerShdw blurRad="38100" dist="38100" dir="2700000" algn="tl">
                    <a:srgbClr val="000000">
                      <a:alpha val="43137"/>
                    </a:srgbClr>
                  </a:outerShdw>
                </a:effectLst>
              </a:rPr>
              <a:t>dpps</a:t>
            </a:r>
            <a:r>
              <a:rPr lang="fr-FR" sz="1400" b="1" i="1" dirty="0">
                <a:effectLst>
                  <a:outerShdw blurRad="38100" dist="38100" dir="2700000" algn="tl">
                    <a:srgbClr val="000000">
                      <a:alpha val="43137"/>
                    </a:srgbClr>
                  </a:outerShdw>
                </a:effectLst>
              </a:rPr>
              <a:t>	0xF1, %xmm2,%</a:t>
            </a:r>
            <a:r>
              <a:rPr lang="fr-FR" sz="1400" b="1" i="1" dirty="0" smtClean="0">
                <a:effectLst>
                  <a:outerShdw blurRad="38100" dist="38100" dir="2700000" algn="tl">
                    <a:srgbClr val="000000">
                      <a:alpha val="43137"/>
                    </a:srgbClr>
                  </a:outerShdw>
                </a:effectLst>
              </a:rPr>
              <a:t>xmm1</a:t>
            </a:r>
            <a:endParaRPr lang="fr-FR" sz="1400" b="1" i="1" dirty="0">
              <a:effectLst>
                <a:outerShdw blurRad="38100" dist="38100" dir="2700000" algn="tl">
                  <a:srgbClr val="000000">
                    <a:alpha val="43137"/>
                  </a:srgbClr>
                </a:outerShdw>
              </a:effectLst>
            </a:endParaRPr>
          </a:p>
        </p:txBody>
      </p:sp>
      <p:sp>
        <p:nvSpPr>
          <p:cNvPr id="30" name="Rectangle 29"/>
          <p:cNvSpPr/>
          <p:nvPr/>
        </p:nvSpPr>
        <p:spPr>
          <a:xfrm>
            <a:off x="8434035" y="3947930"/>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31" name="Rectangle 30"/>
          <p:cNvSpPr/>
          <p:nvPr/>
        </p:nvSpPr>
        <p:spPr>
          <a:xfrm>
            <a:off x="7627410" y="3960134"/>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32" name="Rectangle 31"/>
          <p:cNvSpPr/>
          <p:nvPr/>
        </p:nvSpPr>
        <p:spPr>
          <a:xfrm>
            <a:off x="6700746" y="3960134"/>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64</a:t>
            </a:r>
            <a:endParaRPr lang="fr-FR" sz="1000" b="1" i="1" dirty="0" smtClean="0">
              <a:solidFill>
                <a:srgbClr val="FF0000"/>
              </a:solidFill>
              <a:effectLst>
                <a:outerShdw blurRad="38100" dist="38100" dir="2700000" algn="tl">
                  <a:srgbClr val="000000">
                    <a:alpha val="43137"/>
                  </a:srgbClr>
                </a:outerShdw>
              </a:effectLst>
            </a:endParaRPr>
          </a:p>
        </p:txBody>
      </p:sp>
      <p:sp>
        <p:nvSpPr>
          <p:cNvPr id="33" name="Rectangle 32"/>
          <p:cNvSpPr/>
          <p:nvPr/>
        </p:nvSpPr>
        <p:spPr>
          <a:xfrm>
            <a:off x="5851941" y="3960134"/>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96</a:t>
            </a:r>
            <a:endParaRPr lang="fr-FR" sz="1000" b="1" i="1" dirty="0" smtClean="0">
              <a:solidFill>
                <a:srgbClr val="FF0000"/>
              </a:solidFill>
              <a:effectLst>
                <a:outerShdw blurRad="38100" dist="38100" dir="2700000" algn="tl">
                  <a:srgbClr val="000000">
                    <a:alpha val="43137"/>
                  </a:srgbClr>
                </a:outerShdw>
              </a:effectLst>
            </a:endParaRPr>
          </a:p>
        </p:txBody>
      </p:sp>
      <p:sp>
        <p:nvSpPr>
          <p:cNvPr id="34" name="Rectangle 33"/>
          <p:cNvSpPr/>
          <p:nvPr/>
        </p:nvSpPr>
        <p:spPr>
          <a:xfrm>
            <a:off x="5188578" y="3960134"/>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128</a:t>
            </a:r>
            <a:endParaRPr lang="fr-FR" sz="1000" b="1" i="1" dirty="0" smtClean="0">
              <a:solidFill>
                <a:srgbClr val="FF0000"/>
              </a:solidFill>
              <a:effectLst>
                <a:outerShdw blurRad="38100" dist="38100" dir="2700000" algn="tl">
                  <a:srgbClr val="000000">
                    <a:alpha val="43137"/>
                  </a:srgbClr>
                </a:outerShdw>
              </a:effectLst>
            </a:endParaRPr>
          </a:p>
        </p:txBody>
      </p:sp>
      <p:sp>
        <p:nvSpPr>
          <p:cNvPr id="35" name="Rectangle 34"/>
          <p:cNvSpPr/>
          <p:nvPr/>
        </p:nvSpPr>
        <p:spPr>
          <a:xfrm>
            <a:off x="4689619" y="4177259"/>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Temp1</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36" name="Table 35"/>
          <p:cNvGraphicFramePr>
            <a:graphicFrameLocks noGrp="1"/>
          </p:cNvGraphicFramePr>
          <p:nvPr>
            <p:extLst>
              <p:ext uri="{D42A27DB-BD31-4B8C-83A1-F6EECF244321}">
                <p14:modId xmlns:p14="http://schemas.microsoft.com/office/powerpoint/2010/main" val="3423747868"/>
              </p:ext>
            </p:extLst>
          </p:nvPr>
        </p:nvGraphicFramePr>
        <p:xfrm>
          <a:off x="7871374" y="4177259"/>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a0.x0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901784490"/>
              </p:ext>
            </p:extLst>
          </p:nvPr>
        </p:nvGraphicFramePr>
        <p:xfrm>
          <a:off x="7054559" y="4178244"/>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a1.x1</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087922083"/>
              </p:ext>
            </p:extLst>
          </p:nvPr>
        </p:nvGraphicFramePr>
        <p:xfrm>
          <a:off x="6238996" y="4178244"/>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a2.x2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166451860"/>
              </p:ext>
            </p:extLst>
          </p:nvPr>
        </p:nvGraphicFramePr>
        <p:xfrm>
          <a:off x="5418437" y="4177259"/>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a3.x3</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40" name="Down Arrow 39"/>
          <p:cNvSpPr/>
          <p:nvPr/>
        </p:nvSpPr>
        <p:spPr>
          <a:xfrm rot="10800000" flipV="1">
            <a:off x="8217576" y="3829792"/>
            <a:ext cx="224156" cy="18466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Down Arrow 41"/>
          <p:cNvSpPr/>
          <p:nvPr/>
        </p:nvSpPr>
        <p:spPr>
          <a:xfrm rot="10800000" flipV="1">
            <a:off x="7416278" y="3829793"/>
            <a:ext cx="224156" cy="18466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Down Arrow 42"/>
          <p:cNvSpPr/>
          <p:nvPr/>
        </p:nvSpPr>
        <p:spPr>
          <a:xfrm rot="10800000" flipV="1">
            <a:off x="6523813" y="3829792"/>
            <a:ext cx="224156" cy="18466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Down Arrow 43"/>
          <p:cNvSpPr/>
          <p:nvPr/>
        </p:nvSpPr>
        <p:spPr>
          <a:xfrm rot="10800000" flipV="1">
            <a:off x="5737917" y="3829792"/>
            <a:ext cx="224156" cy="184666"/>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Down Arrow 44"/>
          <p:cNvSpPr/>
          <p:nvPr/>
        </p:nvSpPr>
        <p:spPr>
          <a:xfrm rot="5400000" flipV="1">
            <a:off x="284605" y="3608261"/>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Down Arrow 45"/>
          <p:cNvSpPr/>
          <p:nvPr/>
        </p:nvSpPr>
        <p:spPr>
          <a:xfrm rot="5400000" flipV="1">
            <a:off x="284899" y="4138400"/>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Down Arrow 46"/>
          <p:cNvSpPr/>
          <p:nvPr/>
        </p:nvSpPr>
        <p:spPr>
          <a:xfrm rot="5400000" flipV="1">
            <a:off x="284899" y="5178073"/>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Down Arrow 47"/>
          <p:cNvSpPr/>
          <p:nvPr/>
        </p:nvSpPr>
        <p:spPr>
          <a:xfrm rot="5400000" flipV="1">
            <a:off x="284900" y="4672755"/>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8472417" y="4519086"/>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50" name="Rectangle 49"/>
          <p:cNvSpPr/>
          <p:nvPr/>
        </p:nvSpPr>
        <p:spPr>
          <a:xfrm>
            <a:off x="7665792" y="4531290"/>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54" name="Rectangle 53"/>
          <p:cNvSpPr/>
          <p:nvPr/>
        </p:nvSpPr>
        <p:spPr>
          <a:xfrm>
            <a:off x="7165458" y="4777511"/>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Temp2</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55" name="Table 54"/>
          <p:cNvGraphicFramePr>
            <a:graphicFrameLocks noGrp="1"/>
          </p:cNvGraphicFramePr>
          <p:nvPr>
            <p:extLst>
              <p:ext uri="{D42A27DB-BD31-4B8C-83A1-F6EECF244321}">
                <p14:modId xmlns:p14="http://schemas.microsoft.com/office/powerpoint/2010/main" val="1871052430"/>
              </p:ext>
            </p:extLst>
          </p:nvPr>
        </p:nvGraphicFramePr>
        <p:xfrm>
          <a:off x="7909756" y="4748415"/>
          <a:ext cx="820559" cy="265978"/>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900" b="1" i="1" dirty="0" smtClean="0">
                          <a:solidFill>
                            <a:schemeClr val="tx1"/>
                          </a:solidFill>
                          <a:effectLst>
                            <a:outerShdw blurRad="38100" dist="38100" dir="2700000" algn="tl">
                              <a:srgbClr val="000000">
                                <a:alpha val="43137"/>
                              </a:srgbClr>
                            </a:outerShdw>
                          </a:effectLst>
                        </a:rPr>
                        <a:t>a0.x0 + a1.x1</a:t>
                      </a:r>
                      <a:endParaRPr lang="fr-FR" sz="9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3" name="Rectangle 62"/>
          <p:cNvSpPr/>
          <p:nvPr/>
        </p:nvSpPr>
        <p:spPr>
          <a:xfrm>
            <a:off x="8487276" y="5042802"/>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64" name="Rectangle 63"/>
          <p:cNvSpPr/>
          <p:nvPr/>
        </p:nvSpPr>
        <p:spPr>
          <a:xfrm>
            <a:off x="7680651" y="5055006"/>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65" name="Rectangle 64"/>
          <p:cNvSpPr/>
          <p:nvPr/>
        </p:nvSpPr>
        <p:spPr>
          <a:xfrm>
            <a:off x="7180317" y="5301227"/>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Temp3</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66" name="Table 65"/>
          <p:cNvGraphicFramePr>
            <a:graphicFrameLocks noGrp="1"/>
          </p:cNvGraphicFramePr>
          <p:nvPr>
            <p:extLst>
              <p:ext uri="{D42A27DB-BD31-4B8C-83A1-F6EECF244321}">
                <p14:modId xmlns:p14="http://schemas.microsoft.com/office/powerpoint/2010/main" val="3674343465"/>
              </p:ext>
            </p:extLst>
          </p:nvPr>
        </p:nvGraphicFramePr>
        <p:xfrm>
          <a:off x="7924615" y="5272131"/>
          <a:ext cx="820559" cy="265978"/>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900" b="1" i="1" dirty="0" smtClean="0">
                          <a:solidFill>
                            <a:schemeClr val="tx1"/>
                          </a:solidFill>
                          <a:effectLst>
                            <a:outerShdw blurRad="38100" dist="38100" dir="2700000" algn="tl">
                              <a:srgbClr val="000000">
                                <a:alpha val="43137"/>
                              </a:srgbClr>
                            </a:outerShdw>
                          </a:effectLst>
                        </a:rPr>
                        <a:t>a2.x2 + a3.x3</a:t>
                      </a:r>
                      <a:endParaRPr lang="fr-FR" sz="9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7" name="Down Arrow 66"/>
          <p:cNvSpPr/>
          <p:nvPr/>
        </p:nvSpPr>
        <p:spPr>
          <a:xfrm rot="5400000" flipV="1">
            <a:off x="284899" y="5864746"/>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Down Arrow 67"/>
          <p:cNvSpPr/>
          <p:nvPr/>
        </p:nvSpPr>
        <p:spPr>
          <a:xfrm rot="5400000" flipV="1">
            <a:off x="284899" y="6096275"/>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Down Arrow 68"/>
          <p:cNvSpPr/>
          <p:nvPr/>
        </p:nvSpPr>
        <p:spPr>
          <a:xfrm rot="5400000" flipV="1">
            <a:off x="284899" y="6293906"/>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8498909" y="5568892"/>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71" name="Rectangle 70"/>
          <p:cNvSpPr/>
          <p:nvPr/>
        </p:nvSpPr>
        <p:spPr>
          <a:xfrm>
            <a:off x="7692284" y="5581096"/>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72" name="Rectangle 71"/>
          <p:cNvSpPr/>
          <p:nvPr/>
        </p:nvSpPr>
        <p:spPr>
          <a:xfrm>
            <a:off x="7191950" y="5931210"/>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Temp4</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73" name="Table 72"/>
          <p:cNvGraphicFramePr>
            <a:graphicFrameLocks noGrp="1"/>
          </p:cNvGraphicFramePr>
          <p:nvPr>
            <p:extLst>
              <p:ext uri="{D42A27DB-BD31-4B8C-83A1-F6EECF244321}">
                <p14:modId xmlns:p14="http://schemas.microsoft.com/office/powerpoint/2010/main" val="3578003931"/>
              </p:ext>
            </p:extLst>
          </p:nvPr>
        </p:nvGraphicFramePr>
        <p:xfrm>
          <a:off x="7936248" y="5798221"/>
          <a:ext cx="820559" cy="50292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smtClean="0">
                          <a:solidFill>
                            <a:schemeClr val="tx1"/>
                          </a:solidFill>
                          <a:effectLst>
                            <a:outerShdw blurRad="38100" dist="38100" dir="2700000" algn="tl">
                              <a:srgbClr val="000000">
                                <a:alpha val="43137"/>
                              </a:srgbClr>
                            </a:outerShdw>
                          </a:effectLst>
                        </a:rPr>
                        <a:t>a0.x0 + a1.x1</a:t>
                      </a:r>
                    </a:p>
                    <a:p>
                      <a:pPr algn="ctr"/>
                      <a:r>
                        <a:rPr lang="fr-FR" sz="900" b="1" i="1" dirty="0" smtClean="0">
                          <a:solidFill>
                            <a:schemeClr val="tx1"/>
                          </a:solidFill>
                          <a:effectLst>
                            <a:outerShdw blurRad="38100" dist="38100" dir="2700000" algn="tl">
                              <a:srgbClr val="000000">
                                <a:alpha val="43137"/>
                              </a:srgbClr>
                            </a:outerShdw>
                          </a:effectLst>
                        </a:rPr>
                        <a:t>+</a:t>
                      </a:r>
                    </a:p>
                    <a:p>
                      <a:pPr algn="ctr"/>
                      <a:r>
                        <a:rPr lang="fr-FR" sz="900" b="1" i="1" dirty="0" smtClean="0">
                          <a:solidFill>
                            <a:schemeClr val="tx1"/>
                          </a:solidFill>
                          <a:effectLst>
                            <a:outerShdw blurRad="38100" dist="38100" dir="2700000" algn="tl">
                              <a:srgbClr val="000000">
                                <a:alpha val="43137"/>
                              </a:srgbClr>
                            </a:outerShdw>
                          </a:effectLst>
                        </a:rPr>
                        <a:t>a2.x2 + a3.x3</a:t>
                      </a:r>
                      <a:endParaRPr lang="fr-FR" sz="9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78" name="Rectangle 77"/>
          <p:cNvSpPr/>
          <p:nvPr/>
        </p:nvSpPr>
        <p:spPr>
          <a:xfrm>
            <a:off x="584796" y="6520205"/>
            <a:ext cx="1839671" cy="307777"/>
          </a:xfrm>
          <a:prstGeom prst="rect">
            <a:avLst/>
          </a:prstGeom>
        </p:spPr>
        <p:txBody>
          <a:bodyPr wrap="none">
            <a:spAutoFit/>
          </a:bodyPr>
          <a:lstStyle/>
          <a:p>
            <a:r>
              <a:rPr lang="fr-FR" sz="1400" b="1" i="1" dirty="0">
                <a:effectLst>
                  <a:outerShdw blurRad="38100" dist="38100" dir="2700000" algn="tl">
                    <a:srgbClr val="000000">
                      <a:alpha val="43137"/>
                    </a:srgbClr>
                  </a:outerShdw>
                </a:effectLst>
                <a:hlinkClick r:id="rId4"/>
              </a:rPr>
              <a:t>http://www.intel.com</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306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fade">
                                      <p:cBhvr>
                                        <p:cTn id="69" dur="500"/>
                                        <p:tgtEl>
                                          <p:spTgt spid="7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500"/>
                                        <p:tgtEl>
                                          <p:spTgt spid="4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500"/>
                                        <p:tgtEl>
                                          <p:spTgt spid="3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fade">
                                      <p:cBhvr>
                                        <p:cTn id="117" dur="500"/>
                                        <p:tgtEl>
                                          <p:spTgt spid="4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5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fade">
                                      <p:cBhvr>
                                        <p:cTn id="128" dur="500"/>
                                        <p:tgtEl>
                                          <p:spTgt spid="5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par>
                                <p:cTn id="132" presetID="10" presetClass="entr" presetSubtype="0" fill="hold" nodeType="withEffect">
                                  <p:stCondLst>
                                    <p:cond delay="0"/>
                                  </p:stCondLst>
                                  <p:childTnLst>
                                    <p:set>
                                      <p:cBhvr>
                                        <p:cTn id="133" dur="1" fill="hold">
                                          <p:stCondLst>
                                            <p:cond delay="0"/>
                                          </p:stCondLst>
                                        </p:cTn>
                                        <p:tgtEl>
                                          <p:spTgt spid="55"/>
                                        </p:tgtEl>
                                        <p:attrNameLst>
                                          <p:attrName>style.visibility</p:attrName>
                                        </p:attrNameLst>
                                      </p:cBhvr>
                                      <p:to>
                                        <p:strVal val="visible"/>
                                      </p:to>
                                    </p:set>
                                    <p:animEffect transition="in" filter="fade">
                                      <p:cBhvr>
                                        <p:cTn id="134" dur="500"/>
                                        <p:tgtEl>
                                          <p:spTgt spid="5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fade">
                                      <p:cBhvr>
                                        <p:cTn id="137" dur="500"/>
                                        <p:tgtEl>
                                          <p:spTgt spid="6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fade">
                                      <p:cBhvr>
                                        <p:cTn id="142" dur="500"/>
                                        <p:tgtEl>
                                          <p:spTgt spid="6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fade">
                                      <p:cBhvr>
                                        <p:cTn id="145" dur="500"/>
                                        <p:tgtEl>
                                          <p:spTgt spid="6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5"/>
                                        </p:tgtEl>
                                        <p:attrNameLst>
                                          <p:attrName>style.visibility</p:attrName>
                                        </p:attrNameLst>
                                      </p:cBhvr>
                                      <p:to>
                                        <p:strVal val="visible"/>
                                      </p:to>
                                    </p:set>
                                    <p:animEffect transition="in" filter="fade">
                                      <p:cBhvr>
                                        <p:cTn id="148" dur="500"/>
                                        <p:tgtEl>
                                          <p:spTgt spid="65"/>
                                        </p:tgtEl>
                                      </p:cBhvr>
                                    </p:animEffect>
                                  </p:childTnLst>
                                </p:cTn>
                              </p:par>
                              <p:par>
                                <p:cTn id="149" presetID="10" presetClass="entr" presetSubtype="0" fill="hold" nodeType="with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70"/>
                                        </p:tgtEl>
                                        <p:attrNameLst>
                                          <p:attrName>style.visibility</p:attrName>
                                        </p:attrNameLst>
                                      </p:cBhvr>
                                      <p:to>
                                        <p:strVal val="visible"/>
                                      </p:to>
                                    </p:set>
                                    <p:animEffect transition="in" filter="fade">
                                      <p:cBhvr>
                                        <p:cTn id="159" dur="500"/>
                                        <p:tgtEl>
                                          <p:spTgt spid="7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71"/>
                                        </p:tgtEl>
                                        <p:attrNameLst>
                                          <p:attrName>style.visibility</p:attrName>
                                        </p:attrNameLst>
                                      </p:cBhvr>
                                      <p:to>
                                        <p:strVal val="visible"/>
                                      </p:to>
                                    </p:set>
                                    <p:animEffect transition="in" filter="fade">
                                      <p:cBhvr>
                                        <p:cTn id="162" dur="500"/>
                                        <p:tgtEl>
                                          <p:spTgt spid="7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72"/>
                                        </p:tgtEl>
                                        <p:attrNameLst>
                                          <p:attrName>style.visibility</p:attrName>
                                        </p:attrNameLst>
                                      </p:cBhvr>
                                      <p:to>
                                        <p:strVal val="visible"/>
                                      </p:to>
                                    </p:set>
                                    <p:animEffect transition="in" filter="fade">
                                      <p:cBhvr>
                                        <p:cTn id="165" dur="500"/>
                                        <p:tgtEl>
                                          <p:spTgt spid="72"/>
                                        </p:tgtEl>
                                      </p:cBhvr>
                                    </p:animEffect>
                                  </p:childTnLst>
                                </p:cTn>
                              </p:par>
                              <p:par>
                                <p:cTn id="166" presetID="10" presetClass="entr" presetSubtype="0" fill="hold" nodeType="withEffect">
                                  <p:stCondLst>
                                    <p:cond delay="0"/>
                                  </p:stCondLst>
                                  <p:childTnLst>
                                    <p:set>
                                      <p:cBhvr>
                                        <p:cTn id="167" dur="1" fill="hold">
                                          <p:stCondLst>
                                            <p:cond delay="0"/>
                                          </p:stCondLst>
                                        </p:cTn>
                                        <p:tgtEl>
                                          <p:spTgt spid="73"/>
                                        </p:tgtEl>
                                        <p:attrNameLst>
                                          <p:attrName>style.visibility</p:attrName>
                                        </p:attrNameLst>
                                      </p:cBhvr>
                                      <p:to>
                                        <p:strVal val="visible"/>
                                      </p:to>
                                    </p:set>
                                    <p:animEffect transition="in" filter="fade">
                                      <p:cBhvr>
                                        <p:cTn id="168" dur="500"/>
                                        <p:tgtEl>
                                          <p:spTgt spid="73"/>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9"/>
                                        </p:tgtEl>
                                        <p:attrNameLst>
                                          <p:attrName>style.visibility</p:attrName>
                                        </p:attrNameLst>
                                      </p:cBhvr>
                                      <p:to>
                                        <p:strVal val="visible"/>
                                      </p:to>
                                    </p:set>
                                    <p:animEffect transition="in" filter="fade">
                                      <p:cBhvr>
                                        <p:cTn id="17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9" grpId="0"/>
      <p:bldP spid="21" grpId="0"/>
      <p:bldP spid="23" grpId="0"/>
      <p:bldP spid="24" grpId="0"/>
      <p:bldP spid="25" grpId="0"/>
      <p:bldP spid="26" grpId="0"/>
      <p:bldP spid="27" grpId="0"/>
      <p:bldP spid="28" grpId="0" animBg="1"/>
      <p:bldP spid="30" grpId="0"/>
      <p:bldP spid="31" grpId="0"/>
      <p:bldP spid="32" grpId="0"/>
      <p:bldP spid="33" grpId="0"/>
      <p:bldP spid="34" grpId="0"/>
      <p:bldP spid="35" grpId="0"/>
      <p:bldP spid="40" grpId="0" animBg="1"/>
      <p:bldP spid="42" grpId="0" animBg="1"/>
      <p:bldP spid="43" grpId="0" animBg="1"/>
      <p:bldP spid="44" grpId="0" animBg="1"/>
      <p:bldP spid="45" grpId="0" animBg="1"/>
      <p:bldP spid="46" grpId="0" animBg="1"/>
      <p:bldP spid="47" grpId="0" animBg="1"/>
      <p:bldP spid="48" grpId="0" animBg="1"/>
      <p:bldP spid="49" grpId="0"/>
      <p:bldP spid="50" grpId="0"/>
      <p:bldP spid="54" grpId="0"/>
      <p:bldP spid="63" grpId="0"/>
      <p:bldP spid="64" grpId="0"/>
      <p:bldP spid="65" grpId="0"/>
      <p:bldP spid="67" grpId="0" animBg="1"/>
      <p:bldP spid="68" grpId="0" animBg="1"/>
      <p:bldP spid="69" grpId="0" animBg="1"/>
      <p:bldP spid="70" grpId="0"/>
      <p:bldP spid="71" grpId="0"/>
      <p:bldP spid="72" grpId="0"/>
      <p:bldP spid="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a:t>
            </a:r>
            <a:r>
              <a:rPr lang="fr-FR" sz="1800" b="1" i="1" dirty="0" smtClean="0">
                <a:solidFill>
                  <a:srgbClr val="FFFFCC"/>
                </a:solidFill>
                <a:effectLst>
                  <a:outerShdw blurRad="38100" dist="38100" dir="2700000" algn="tl">
                    <a:srgbClr val="000000">
                      <a:alpha val="43137"/>
                    </a:srgbClr>
                  </a:outerShdw>
                </a:effectLst>
              </a:rPr>
              <a:t>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3" name="Title 3"/>
          <p:cNvSpPr txBox="1">
            <a:spLocks/>
          </p:cNvSpPr>
          <p:nvPr/>
        </p:nvSpPr>
        <p:spPr>
          <a:xfrm>
            <a:off x="305780" y="1284536"/>
            <a:ext cx="8748464" cy="7920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latin typeface="+mn-lt"/>
              </a:rPr>
              <a:t>	</a:t>
            </a:r>
            <a:r>
              <a:rPr lang="fr-FR" sz="2400" i="1" dirty="0" smtClean="0">
                <a:latin typeface="+mn-lt"/>
              </a:rPr>
              <a:t>Etudions un exemple d’exécution de l’instruction </a:t>
            </a:r>
            <a:r>
              <a:rPr lang="fr-FR" sz="2400" i="1" dirty="0" err="1" smtClean="0">
                <a:latin typeface="+mn-lt"/>
              </a:rPr>
              <a:t>dpps</a:t>
            </a:r>
            <a:r>
              <a:rPr lang="fr-FR" sz="2400" i="1" dirty="0" smtClean="0">
                <a:latin typeface="+mn-lt"/>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304153"/>
            <a:ext cx="3408692" cy="2979024"/>
          </a:xfrm>
          <a:prstGeom prst="roundRect">
            <a:avLst>
              <a:gd name="adj" fmla="val 3751"/>
            </a:avLst>
          </a:prstGeom>
          <a:solidFill>
            <a:srgbClr val="FFFFFF">
              <a:shade val="85000"/>
            </a:srgbClr>
          </a:solidFill>
          <a:ln w="12700">
            <a:solidFill>
              <a:schemeClr val="accent1">
                <a:lumMod val="60000"/>
                <a:lumOff val="40000"/>
              </a:schemeClr>
            </a:solidFill>
          </a:ln>
          <a:effectLst>
            <a:reflection blurRad="12700" stA="38000" endPos="28000" dist="5000" dir="5400000" sy="-100000" algn="bl" rotWithShape="0"/>
          </a:effectLst>
        </p:spPr>
      </p:pic>
      <p:sp>
        <p:nvSpPr>
          <p:cNvPr id="11" name="Rectangle 10"/>
          <p:cNvSpPr/>
          <p:nvPr/>
        </p:nvSpPr>
        <p:spPr>
          <a:xfrm>
            <a:off x="5132773" y="1951099"/>
            <a:ext cx="3600400" cy="646331"/>
          </a:xfrm>
          <a:prstGeom prst="rect">
            <a:avLst/>
          </a:prstGeom>
        </p:spPr>
        <p:txBody>
          <a:bodyPr wrap="square">
            <a:spAutoFit/>
          </a:bodyPr>
          <a:lstStyle/>
          <a:p>
            <a:pPr algn="ctr"/>
            <a:r>
              <a:rPr lang="fr-FR" sz="1200" b="1" i="1" dirty="0" err="1" smtClean="0">
                <a:effectLst>
                  <a:outerShdw blurRad="38100" dist="38100" dir="2700000" algn="tl">
                    <a:srgbClr val="000000">
                      <a:alpha val="43137"/>
                    </a:srgbClr>
                  </a:outerShdw>
                </a:effectLst>
              </a:rPr>
              <a:t>XMMi</a:t>
            </a:r>
            <a:r>
              <a:rPr lang="fr-FR" sz="1200" b="1" i="1" dirty="0" smtClean="0">
                <a:effectLst>
                  <a:outerShdw blurRad="38100" dist="38100" dir="2700000" algn="tl">
                    <a:srgbClr val="000000">
                      <a:alpha val="43137"/>
                    </a:srgbClr>
                  </a:outerShdw>
                </a:effectLst>
              </a:rPr>
              <a:t> </a:t>
            </a:r>
            <a:r>
              <a:rPr lang="fr-FR" sz="1200" b="1" i="1" dirty="0">
                <a:effectLst>
                  <a:outerShdw blurRad="38100" dist="38100" dir="2700000" algn="tl">
                    <a:srgbClr val="000000">
                      <a:alpha val="43137"/>
                    </a:srgbClr>
                  </a:outerShdw>
                </a:effectLst>
              </a:rPr>
              <a:t>(i = 0 à 15 </a:t>
            </a:r>
            <a:r>
              <a:rPr lang="fr-FR" sz="1200" b="1" i="1" dirty="0" err="1">
                <a:effectLst>
                  <a:outerShdw blurRad="38100" dist="38100" dir="2700000" algn="tl">
                    <a:srgbClr val="000000">
                      <a:alpha val="43137"/>
                    </a:srgbClr>
                  </a:outerShdw>
                </a:effectLst>
              </a:rPr>
              <a:t>with</a:t>
            </a:r>
            <a:r>
              <a:rPr lang="fr-FR" sz="1200" b="1" i="1" dirty="0">
                <a:effectLst>
                  <a:outerShdw blurRad="38100" dist="38100" dir="2700000" algn="tl">
                    <a:srgbClr val="000000">
                      <a:alpha val="43137"/>
                    </a:srgbClr>
                  </a:outerShdw>
                </a:effectLst>
              </a:rPr>
              <a:t> Intel 64</a:t>
            </a:r>
            <a:r>
              <a:rPr lang="fr-FR" sz="1200" b="1" i="1" dirty="0" smtClean="0">
                <a:effectLst>
                  <a:outerShdw blurRad="38100" dist="38100" dir="2700000" algn="tl">
                    <a:srgbClr val="000000">
                      <a:alpha val="43137"/>
                    </a:srgbClr>
                  </a:outerShdw>
                </a:effectLst>
              </a:rPr>
              <a:t>)</a:t>
            </a:r>
          </a:p>
          <a:p>
            <a:pPr algn="ctr"/>
            <a:r>
              <a:rPr lang="fr-FR" sz="1200" b="1" i="1" dirty="0" smtClean="0">
                <a:effectLst>
                  <a:outerShdw blurRad="38100" dist="38100" dir="2700000" algn="tl">
                    <a:srgbClr val="000000">
                      <a:alpha val="43137"/>
                    </a:srgbClr>
                  </a:outerShdw>
                </a:effectLst>
              </a:rPr>
              <a:t>128bits General </a:t>
            </a:r>
            <a:r>
              <a:rPr lang="fr-FR" sz="1200" b="1" i="1" dirty="0" err="1" smtClean="0">
                <a:effectLst>
                  <a:outerShdw blurRad="38100" dist="38100" dir="2700000" algn="tl">
                    <a:srgbClr val="000000">
                      <a:alpha val="43137"/>
                    </a:srgbClr>
                  </a:outerShdw>
                </a:effectLst>
              </a:rPr>
              <a:t>Purpose</a:t>
            </a:r>
            <a:r>
              <a:rPr lang="fr-FR" sz="1200" b="1" i="1" dirty="0" smtClean="0">
                <a:effectLst>
                  <a:outerShdw blurRad="38100" dist="38100" dir="2700000" algn="tl">
                    <a:srgbClr val="000000">
                      <a:alpha val="43137"/>
                    </a:srgbClr>
                  </a:outerShdw>
                </a:effectLst>
              </a:rPr>
              <a:t> </a:t>
            </a:r>
            <a:r>
              <a:rPr lang="fr-FR" sz="1200" b="1" i="1" dirty="0" err="1" smtClean="0">
                <a:effectLst>
                  <a:outerShdw blurRad="38100" dist="38100" dir="2700000" algn="tl">
                    <a:srgbClr val="000000">
                      <a:alpha val="43137"/>
                    </a:srgbClr>
                  </a:outerShdw>
                </a:effectLst>
              </a:rPr>
              <a:t>Registers</a:t>
            </a:r>
            <a:r>
              <a:rPr lang="fr-FR" sz="1200" b="1" i="1" dirty="0" smtClean="0">
                <a:effectLst>
                  <a:outerShdw blurRad="38100" dist="38100" dir="2700000" algn="tl">
                    <a:srgbClr val="000000">
                      <a:alpha val="43137"/>
                    </a:srgbClr>
                  </a:outerShdw>
                </a:effectLst>
              </a:rPr>
              <a:t> </a:t>
            </a:r>
            <a:endParaRPr lang="fr-FR" sz="1200" b="1" i="1" dirty="0">
              <a:effectLst>
                <a:outerShdw blurRad="38100" dist="38100" dir="2700000" algn="tl">
                  <a:srgbClr val="000000">
                    <a:alpha val="43137"/>
                  </a:srgbClr>
                </a:outerShdw>
              </a:effectLst>
            </a:endParaRPr>
          </a:p>
          <a:p>
            <a:pPr algn="ctr"/>
            <a:r>
              <a:rPr lang="fr-FR" sz="1200" b="1" i="1" dirty="0">
                <a:effectLst>
                  <a:outerShdw blurRad="38100" dist="38100" dir="2700000" algn="tl">
                    <a:srgbClr val="000000">
                      <a:alpha val="43137"/>
                    </a:srgbClr>
                  </a:outerShdw>
                </a:effectLst>
              </a:rPr>
              <a:t>f</a:t>
            </a:r>
            <a:r>
              <a:rPr lang="fr-FR" sz="1200" b="1" i="1" dirty="0" smtClean="0">
                <a:effectLst>
                  <a:outerShdw blurRad="38100" dist="38100" dir="2700000" algn="tl">
                    <a:srgbClr val="000000">
                      <a:alpha val="43137"/>
                    </a:srgbClr>
                  </a:outerShdw>
                </a:effectLst>
              </a:rPr>
              <a:t>or </a:t>
            </a:r>
            <a:r>
              <a:rPr lang="fr-FR" sz="1200" b="1" i="1" dirty="0" smtClean="0">
                <a:solidFill>
                  <a:srgbClr val="FF0000"/>
                </a:solidFill>
                <a:effectLst>
                  <a:outerShdw blurRad="38100" dist="38100" dir="2700000" algn="tl">
                    <a:srgbClr val="000000">
                      <a:alpha val="43137"/>
                    </a:srgbClr>
                  </a:outerShdw>
                </a:effectLst>
              </a:rPr>
              <a:t>SIMD </a:t>
            </a:r>
            <a:r>
              <a:rPr lang="fr-FR" sz="1200" b="1" i="1" dirty="0" err="1" smtClean="0">
                <a:solidFill>
                  <a:srgbClr val="FF0000"/>
                </a:solidFill>
                <a:effectLst>
                  <a:outerShdw blurRad="38100" dist="38100" dir="2700000" algn="tl">
                    <a:srgbClr val="000000">
                      <a:alpha val="43137"/>
                    </a:srgbClr>
                  </a:outerShdw>
                </a:effectLst>
              </a:rPr>
              <a:t>Execution</a:t>
            </a:r>
            <a:r>
              <a:rPr lang="fr-FR" sz="1200" b="1" i="1" dirty="0" smtClean="0">
                <a:solidFill>
                  <a:srgbClr val="FF0000"/>
                </a:solidFill>
                <a:effectLst>
                  <a:outerShdw blurRad="38100" dist="38100" dir="2700000" algn="tl">
                    <a:srgbClr val="000000">
                      <a:alpha val="43137"/>
                    </a:srgbClr>
                  </a:outerShdw>
                </a:effectLst>
              </a:rPr>
              <a:t> </a:t>
            </a:r>
            <a:r>
              <a:rPr lang="fr-FR" sz="1200" b="1" i="1" dirty="0" err="1" smtClean="0">
                <a:solidFill>
                  <a:srgbClr val="FF0000"/>
                </a:solidFill>
                <a:effectLst>
                  <a:outerShdw blurRad="38100" dist="38100" dir="2700000" algn="tl">
                    <a:srgbClr val="000000">
                      <a:alpha val="43137"/>
                    </a:srgbClr>
                  </a:outerShdw>
                </a:effectLst>
              </a:rPr>
              <a:t>Units</a:t>
            </a:r>
            <a:endParaRPr lang="fr-FR" sz="1200" b="1" i="1" dirty="0" smtClean="0">
              <a:solidFill>
                <a:srgbClr val="FF0000"/>
              </a:solidFill>
              <a:effectLst>
                <a:outerShdw blurRad="38100" dist="38100" dir="2700000" algn="tl">
                  <a:srgbClr val="000000">
                    <a:alpha val="43137"/>
                  </a:srgbClr>
                </a:outerShdw>
              </a:effectLst>
            </a:endParaRPr>
          </a:p>
        </p:txBody>
      </p:sp>
      <p:sp>
        <p:nvSpPr>
          <p:cNvPr id="12" name="Rectangle 11"/>
          <p:cNvSpPr/>
          <p:nvPr/>
        </p:nvSpPr>
        <p:spPr>
          <a:xfrm>
            <a:off x="8413006" y="3812929"/>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14" name="Rectangle 13"/>
          <p:cNvSpPr/>
          <p:nvPr/>
        </p:nvSpPr>
        <p:spPr>
          <a:xfrm>
            <a:off x="7606381" y="3825133"/>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15" name="Rectangle 14"/>
          <p:cNvSpPr/>
          <p:nvPr/>
        </p:nvSpPr>
        <p:spPr>
          <a:xfrm>
            <a:off x="6679717" y="3825133"/>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64</a:t>
            </a:r>
            <a:endParaRPr lang="fr-FR" sz="1000" b="1" i="1" dirty="0" smtClean="0">
              <a:solidFill>
                <a:srgbClr val="FF0000"/>
              </a:solidFill>
              <a:effectLst>
                <a:outerShdw blurRad="38100" dist="38100" dir="2700000" algn="tl">
                  <a:srgbClr val="000000">
                    <a:alpha val="43137"/>
                  </a:srgbClr>
                </a:outerShdw>
              </a:effectLst>
            </a:endParaRPr>
          </a:p>
        </p:txBody>
      </p:sp>
      <p:sp>
        <p:nvSpPr>
          <p:cNvPr id="16" name="Rectangle 15"/>
          <p:cNvSpPr/>
          <p:nvPr/>
        </p:nvSpPr>
        <p:spPr>
          <a:xfrm>
            <a:off x="5830912" y="3825133"/>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96</a:t>
            </a:r>
            <a:endParaRPr lang="fr-FR" sz="1000" b="1" i="1" dirty="0" smtClean="0">
              <a:solidFill>
                <a:srgbClr val="FF0000"/>
              </a:solidFill>
              <a:effectLst>
                <a:outerShdw blurRad="38100" dist="38100" dir="2700000" algn="tl">
                  <a:srgbClr val="000000">
                    <a:alpha val="43137"/>
                  </a:srgbClr>
                </a:outerShdw>
              </a:effectLst>
            </a:endParaRPr>
          </a:p>
        </p:txBody>
      </p:sp>
      <p:sp>
        <p:nvSpPr>
          <p:cNvPr id="17" name="Rectangle 16"/>
          <p:cNvSpPr/>
          <p:nvPr/>
        </p:nvSpPr>
        <p:spPr>
          <a:xfrm>
            <a:off x="5167549" y="3825133"/>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128</a:t>
            </a:r>
            <a:endParaRPr lang="fr-FR" sz="1000" b="1" i="1" dirty="0" smtClean="0">
              <a:solidFill>
                <a:srgbClr val="FF0000"/>
              </a:solidFill>
              <a:effectLst>
                <a:outerShdw blurRad="38100" dist="38100" dir="2700000" algn="tl">
                  <a:srgbClr val="000000">
                    <a:alpha val="43137"/>
                  </a:srgbClr>
                </a:outerShdw>
              </a:effectLst>
            </a:endParaRPr>
          </a:p>
        </p:txBody>
      </p:sp>
      <p:sp>
        <p:nvSpPr>
          <p:cNvPr id="19" name="Rectangle 18"/>
          <p:cNvSpPr/>
          <p:nvPr/>
        </p:nvSpPr>
        <p:spPr>
          <a:xfrm>
            <a:off x="4668590" y="4042258"/>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XMM1</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20" name="Table 19"/>
          <p:cNvGraphicFramePr>
            <a:graphicFrameLocks noGrp="1"/>
          </p:cNvGraphicFramePr>
          <p:nvPr>
            <p:extLst>
              <p:ext uri="{D42A27DB-BD31-4B8C-83A1-F6EECF244321}">
                <p14:modId xmlns:p14="http://schemas.microsoft.com/office/powerpoint/2010/main" val="1356279352"/>
              </p:ext>
            </p:extLst>
          </p:nvPr>
        </p:nvGraphicFramePr>
        <p:xfrm>
          <a:off x="5408833" y="5002600"/>
          <a:ext cx="3282236"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gridCol w="820559"/>
                <a:gridCol w="820559"/>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x3</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x2</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x1</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400" b="1" i="1" dirty="0" smtClean="0">
                          <a:solidFill>
                            <a:schemeClr val="tx1"/>
                          </a:solidFill>
                          <a:effectLst>
                            <a:outerShdw blurRad="38100" dist="38100" dir="2700000" algn="tl">
                              <a:srgbClr val="000000">
                                <a:alpha val="43137"/>
                              </a:srgbClr>
                            </a:outerShdw>
                          </a:effectLst>
                        </a:rPr>
                        <a:t>x0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21" name="Rectangle 20"/>
          <p:cNvSpPr/>
          <p:nvPr/>
        </p:nvSpPr>
        <p:spPr>
          <a:xfrm>
            <a:off x="8433171" y="4772286"/>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23" name="Rectangle 22"/>
          <p:cNvSpPr/>
          <p:nvPr/>
        </p:nvSpPr>
        <p:spPr>
          <a:xfrm>
            <a:off x="7626546" y="4784490"/>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24" name="Rectangle 23"/>
          <p:cNvSpPr/>
          <p:nvPr/>
        </p:nvSpPr>
        <p:spPr>
          <a:xfrm>
            <a:off x="6699882" y="4784490"/>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64</a:t>
            </a:r>
            <a:endParaRPr lang="fr-FR" sz="1000" b="1" i="1" dirty="0" smtClean="0">
              <a:solidFill>
                <a:srgbClr val="FF0000"/>
              </a:solidFill>
              <a:effectLst>
                <a:outerShdw blurRad="38100" dist="38100" dir="2700000" algn="tl">
                  <a:srgbClr val="000000">
                    <a:alpha val="43137"/>
                  </a:srgbClr>
                </a:outerShdw>
              </a:effectLst>
            </a:endParaRPr>
          </a:p>
        </p:txBody>
      </p:sp>
      <p:sp>
        <p:nvSpPr>
          <p:cNvPr id="25" name="Rectangle 24"/>
          <p:cNvSpPr/>
          <p:nvPr/>
        </p:nvSpPr>
        <p:spPr>
          <a:xfrm>
            <a:off x="5851077" y="4784490"/>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96</a:t>
            </a:r>
            <a:endParaRPr lang="fr-FR" sz="1000" b="1" i="1" dirty="0" smtClean="0">
              <a:solidFill>
                <a:srgbClr val="FF0000"/>
              </a:solidFill>
              <a:effectLst>
                <a:outerShdw blurRad="38100" dist="38100" dir="2700000" algn="tl">
                  <a:srgbClr val="000000">
                    <a:alpha val="43137"/>
                  </a:srgbClr>
                </a:outerShdw>
              </a:effectLst>
            </a:endParaRPr>
          </a:p>
        </p:txBody>
      </p:sp>
      <p:sp>
        <p:nvSpPr>
          <p:cNvPr id="26" name="Rectangle 25"/>
          <p:cNvSpPr/>
          <p:nvPr/>
        </p:nvSpPr>
        <p:spPr>
          <a:xfrm>
            <a:off x="5187714" y="4784490"/>
            <a:ext cx="442242"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128</a:t>
            </a:r>
            <a:endParaRPr lang="fr-FR" sz="1000" b="1" i="1" dirty="0" smtClean="0">
              <a:solidFill>
                <a:srgbClr val="FF0000"/>
              </a:solidFill>
              <a:effectLst>
                <a:outerShdw blurRad="38100" dist="38100" dir="2700000" algn="tl">
                  <a:srgbClr val="000000">
                    <a:alpha val="43137"/>
                  </a:srgbClr>
                </a:outerShdw>
              </a:effectLst>
            </a:endParaRPr>
          </a:p>
        </p:txBody>
      </p:sp>
      <p:sp>
        <p:nvSpPr>
          <p:cNvPr id="27" name="Rectangle 26"/>
          <p:cNvSpPr/>
          <p:nvPr/>
        </p:nvSpPr>
        <p:spPr>
          <a:xfrm>
            <a:off x="4688755" y="5001615"/>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XMM2</a:t>
            </a:r>
            <a:endParaRPr lang="fr-FR" sz="1200" b="1" i="1" dirty="0" smtClean="0">
              <a:solidFill>
                <a:srgbClr val="FF0000"/>
              </a:solidFill>
              <a:effectLst>
                <a:outerShdw blurRad="38100" dist="38100" dir="2700000" algn="tl">
                  <a:srgbClr val="000000">
                    <a:alpha val="43137"/>
                  </a:srgbClr>
                </a:outerShdw>
              </a:effectLst>
            </a:endParaRPr>
          </a:p>
        </p:txBody>
      </p:sp>
      <p:sp>
        <p:nvSpPr>
          <p:cNvPr id="28" name="Rectangle 27"/>
          <p:cNvSpPr>
            <a:spLocks noChangeArrowheads="1"/>
          </p:cNvSpPr>
          <p:nvPr/>
        </p:nvSpPr>
        <p:spPr bwMode="auto">
          <a:xfrm>
            <a:off x="870649" y="2120377"/>
            <a:ext cx="2890514" cy="307777"/>
          </a:xfrm>
          <a:prstGeom prst="rect">
            <a:avLst/>
          </a:prstGeom>
          <a:solidFill>
            <a:schemeClr val="accent1">
              <a:lumMod val="20000"/>
              <a:lumOff val="80000"/>
            </a:schemeClr>
          </a:solidFill>
          <a:ln w="12700">
            <a:solidFill>
              <a:srgbClr val="DCE6F2"/>
            </a:solidFill>
            <a:miter lim="800000"/>
            <a:headEnd/>
            <a:tailEnd/>
          </a:ln>
          <a:effectLst>
            <a:outerShdw blurRad="50800" dist="38100" dir="2700000" algn="tl" rotWithShape="0">
              <a:prstClr val="black">
                <a:alpha val="40000"/>
              </a:prstClr>
            </a:outerShdw>
            <a:reflection blurRad="6350" stA="52000" endA="300" endPos="35000" dir="5400000" sy="-100000" algn="bl" rotWithShape="0"/>
          </a:effectLst>
        </p:spPr>
        <p:txBody>
          <a:bodyPr wrap="square">
            <a:spAutoFit/>
          </a:bodyPr>
          <a:lstStyle/>
          <a:p>
            <a:pPr>
              <a:defRPr/>
            </a:pPr>
            <a:r>
              <a:rPr lang="fr-FR" sz="1400" b="1" i="1" dirty="0" err="1" smtClean="0">
                <a:effectLst>
                  <a:outerShdw blurRad="38100" dist="38100" dir="2700000" algn="tl">
                    <a:srgbClr val="000000">
                      <a:alpha val="43137"/>
                    </a:srgbClr>
                  </a:outerShdw>
                </a:effectLst>
              </a:rPr>
              <a:t>dpps</a:t>
            </a:r>
            <a:r>
              <a:rPr lang="fr-FR" sz="1400" b="1" i="1" dirty="0">
                <a:effectLst>
                  <a:outerShdw blurRad="38100" dist="38100" dir="2700000" algn="tl">
                    <a:srgbClr val="000000">
                      <a:alpha val="43137"/>
                    </a:srgbClr>
                  </a:outerShdw>
                </a:effectLst>
              </a:rPr>
              <a:t>	0xF1, %xmm2,%</a:t>
            </a:r>
            <a:r>
              <a:rPr lang="fr-FR" sz="1400" b="1" i="1" dirty="0" smtClean="0">
                <a:effectLst>
                  <a:outerShdw blurRad="38100" dist="38100" dir="2700000" algn="tl">
                    <a:srgbClr val="000000">
                      <a:alpha val="43137"/>
                    </a:srgbClr>
                  </a:outerShdw>
                </a:effectLst>
              </a:rPr>
              <a:t>xmm1</a:t>
            </a:r>
            <a:endParaRPr lang="fr-FR" sz="1400" b="1" i="1" dirty="0">
              <a:effectLst>
                <a:outerShdw blurRad="38100" dist="38100" dir="2700000" algn="tl">
                  <a:srgbClr val="000000">
                    <a:alpha val="43137"/>
                  </a:srgbClr>
                </a:outerShdw>
              </a:effectLst>
            </a:endParaRPr>
          </a:p>
        </p:txBody>
      </p:sp>
      <p:sp>
        <p:nvSpPr>
          <p:cNvPr id="45" name="Down Arrow 44"/>
          <p:cNvSpPr/>
          <p:nvPr/>
        </p:nvSpPr>
        <p:spPr>
          <a:xfrm rot="5400000" flipV="1">
            <a:off x="284605" y="3357294"/>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Down Arrow 45"/>
          <p:cNvSpPr/>
          <p:nvPr/>
        </p:nvSpPr>
        <p:spPr>
          <a:xfrm rot="5400000" flipV="1">
            <a:off x="284899" y="3887433"/>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Down Arrow 46"/>
          <p:cNvSpPr/>
          <p:nvPr/>
        </p:nvSpPr>
        <p:spPr>
          <a:xfrm rot="5400000" flipV="1">
            <a:off x="284899" y="4927106"/>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Down Arrow 47"/>
          <p:cNvSpPr/>
          <p:nvPr/>
        </p:nvSpPr>
        <p:spPr>
          <a:xfrm rot="5400000" flipV="1">
            <a:off x="284900" y="4421788"/>
            <a:ext cx="242413" cy="200651"/>
          </a:xfrm>
          <a:prstGeom prst="downArrow">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8370627" y="2752069"/>
            <a:ext cx="298226"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0</a:t>
            </a:r>
            <a:endParaRPr lang="fr-FR" sz="1000" b="1" i="1" dirty="0" smtClean="0">
              <a:solidFill>
                <a:srgbClr val="FF0000"/>
              </a:solidFill>
              <a:effectLst>
                <a:outerShdw blurRad="38100" dist="38100" dir="2700000" algn="tl">
                  <a:srgbClr val="000000">
                    <a:alpha val="43137"/>
                  </a:srgbClr>
                </a:outerShdw>
              </a:effectLst>
            </a:endParaRPr>
          </a:p>
        </p:txBody>
      </p:sp>
      <p:sp>
        <p:nvSpPr>
          <p:cNvPr id="71" name="Rectangle 70"/>
          <p:cNvSpPr/>
          <p:nvPr/>
        </p:nvSpPr>
        <p:spPr>
          <a:xfrm>
            <a:off x="7564002" y="2764273"/>
            <a:ext cx="370234" cy="246221"/>
          </a:xfrm>
          <a:prstGeom prst="rect">
            <a:avLst/>
          </a:prstGeom>
        </p:spPr>
        <p:txBody>
          <a:bodyPr wrap="square">
            <a:spAutoFit/>
          </a:bodyPr>
          <a:lstStyle/>
          <a:p>
            <a:pPr algn="ctr"/>
            <a:r>
              <a:rPr lang="fr-FR" sz="1000" b="1" i="1" dirty="0" smtClean="0">
                <a:effectLst>
                  <a:outerShdw blurRad="38100" dist="38100" dir="2700000" algn="tl">
                    <a:srgbClr val="000000">
                      <a:alpha val="43137"/>
                    </a:srgbClr>
                  </a:outerShdw>
                </a:effectLst>
              </a:rPr>
              <a:t>32</a:t>
            </a:r>
            <a:endParaRPr lang="fr-FR" sz="1000" b="1" i="1" dirty="0" smtClean="0">
              <a:solidFill>
                <a:srgbClr val="FF0000"/>
              </a:solidFill>
              <a:effectLst>
                <a:outerShdw blurRad="38100" dist="38100" dir="2700000" algn="tl">
                  <a:srgbClr val="000000">
                    <a:alpha val="43137"/>
                  </a:srgbClr>
                </a:outerShdw>
              </a:effectLst>
            </a:endParaRPr>
          </a:p>
        </p:txBody>
      </p:sp>
      <p:sp>
        <p:nvSpPr>
          <p:cNvPr id="72" name="Rectangle 71"/>
          <p:cNvSpPr/>
          <p:nvPr/>
        </p:nvSpPr>
        <p:spPr>
          <a:xfrm>
            <a:off x="7063668" y="3114387"/>
            <a:ext cx="720080" cy="276999"/>
          </a:xfrm>
          <a:prstGeom prst="rect">
            <a:avLst/>
          </a:prstGeom>
        </p:spPr>
        <p:txBody>
          <a:bodyPr wrap="square">
            <a:spAutoFit/>
          </a:bodyPr>
          <a:lstStyle/>
          <a:p>
            <a:pPr algn="ctr"/>
            <a:r>
              <a:rPr lang="fr-FR" sz="1200" b="1" i="1" dirty="0" smtClean="0">
                <a:effectLst>
                  <a:outerShdw blurRad="38100" dist="38100" dir="2700000" algn="tl">
                    <a:srgbClr val="000000">
                      <a:alpha val="43137"/>
                    </a:srgbClr>
                  </a:outerShdw>
                </a:effectLst>
              </a:rPr>
              <a:t>Temp4</a:t>
            </a:r>
            <a:endParaRPr lang="fr-FR" sz="1200" b="1" i="1" dirty="0" smtClean="0">
              <a:solidFill>
                <a:srgbClr val="FF0000"/>
              </a:solidFill>
              <a:effectLst>
                <a:outerShdw blurRad="38100" dist="38100" dir="2700000" algn="tl">
                  <a:srgbClr val="000000">
                    <a:alpha val="43137"/>
                  </a:srgbClr>
                </a:outerShdw>
              </a:effectLst>
            </a:endParaRPr>
          </a:p>
        </p:txBody>
      </p:sp>
      <p:graphicFrame>
        <p:nvGraphicFramePr>
          <p:cNvPr id="73" name="Table 72"/>
          <p:cNvGraphicFramePr>
            <a:graphicFrameLocks noGrp="1"/>
          </p:cNvGraphicFramePr>
          <p:nvPr>
            <p:extLst>
              <p:ext uri="{D42A27DB-BD31-4B8C-83A1-F6EECF244321}">
                <p14:modId xmlns:p14="http://schemas.microsoft.com/office/powerpoint/2010/main" val="3665161892"/>
              </p:ext>
            </p:extLst>
          </p:nvPr>
        </p:nvGraphicFramePr>
        <p:xfrm>
          <a:off x="7807966" y="2981398"/>
          <a:ext cx="820559" cy="50292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smtClean="0">
                          <a:solidFill>
                            <a:schemeClr val="tx1"/>
                          </a:solidFill>
                          <a:effectLst>
                            <a:outerShdw blurRad="38100" dist="38100" dir="2700000" algn="tl">
                              <a:srgbClr val="000000">
                                <a:alpha val="43137"/>
                              </a:srgbClr>
                            </a:outerShdw>
                          </a:effectLst>
                        </a:rPr>
                        <a:t>a0.x0 + a1.x1</a:t>
                      </a:r>
                    </a:p>
                    <a:p>
                      <a:pPr algn="ctr"/>
                      <a:r>
                        <a:rPr lang="fr-FR" sz="900" b="1" i="1" dirty="0" smtClean="0">
                          <a:solidFill>
                            <a:schemeClr val="tx1"/>
                          </a:solidFill>
                          <a:effectLst>
                            <a:outerShdw blurRad="38100" dist="38100" dir="2700000" algn="tl">
                              <a:srgbClr val="000000">
                                <a:alpha val="43137"/>
                              </a:srgbClr>
                            </a:outerShdw>
                          </a:effectLst>
                        </a:rPr>
                        <a:t>+</a:t>
                      </a:r>
                    </a:p>
                    <a:p>
                      <a:pPr algn="ctr"/>
                      <a:r>
                        <a:rPr lang="fr-FR" sz="900" b="1" i="1" dirty="0" smtClean="0">
                          <a:solidFill>
                            <a:schemeClr val="tx1"/>
                          </a:solidFill>
                          <a:effectLst>
                            <a:outerShdw blurRad="38100" dist="38100" dir="2700000" algn="tl">
                              <a:srgbClr val="000000">
                                <a:alpha val="43137"/>
                              </a:srgbClr>
                            </a:outerShdw>
                          </a:effectLst>
                        </a:rPr>
                        <a:t>a2.x2 + a3.x3</a:t>
                      </a:r>
                      <a:endParaRPr lang="fr-FR" sz="9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1959402453"/>
              </p:ext>
            </p:extLst>
          </p:nvPr>
        </p:nvGraphicFramePr>
        <p:xfrm>
          <a:off x="7861770" y="4013472"/>
          <a:ext cx="820559" cy="50292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i="1" dirty="0" smtClean="0">
                          <a:solidFill>
                            <a:schemeClr val="tx1"/>
                          </a:solidFill>
                          <a:effectLst>
                            <a:outerShdw blurRad="38100" dist="38100" dir="2700000" algn="tl">
                              <a:srgbClr val="000000">
                                <a:alpha val="43137"/>
                              </a:srgbClr>
                            </a:outerShdw>
                          </a:effectLst>
                        </a:rPr>
                        <a:t>a0.x0 + a1.x1</a:t>
                      </a:r>
                    </a:p>
                    <a:p>
                      <a:pPr algn="ctr"/>
                      <a:r>
                        <a:rPr lang="fr-FR" sz="900" b="1" i="1" dirty="0" smtClean="0">
                          <a:solidFill>
                            <a:schemeClr val="tx1"/>
                          </a:solidFill>
                          <a:effectLst>
                            <a:outerShdw blurRad="38100" dist="38100" dir="2700000" algn="tl">
                              <a:srgbClr val="000000">
                                <a:alpha val="43137"/>
                              </a:srgbClr>
                            </a:outerShdw>
                          </a:effectLst>
                        </a:rPr>
                        <a:t>+</a:t>
                      </a:r>
                    </a:p>
                    <a:p>
                      <a:pPr algn="ctr"/>
                      <a:r>
                        <a:rPr lang="fr-FR" sz="900" b="1" i="1" dirty="0" smtClean="0">
                          <a:solidFill>
                            <a:schemeClr val="tx1"/>
                          </a:solidFill>
                          <a:effectLst>
                            <a:outerShdw blurRad="38100" dist="38100" dir="2700000" algn="tl">
                              <a:srgbClr val="000000">
                                <a:alpha val="43137"/>
                              </a:srgbClr>
                            </a:outerShdw>
                          </a:effectLst>
                        </a:rPr>
                        <a:t>a2.x2 + a3.x3</a:t>
                      </a:r>
                      <a:endParaRPr lang="fr-FR" sz="9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4209135771"/>
              </p:ext>
            </p:extLst>
          </p:nvPr>
        </p:nvGraphicFramePr>
        <p:xfrm>
          <a:off x="7044955" y="4014457"/>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0.0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3981956156"/>
              </p:ext>
            </p:extLst>
          </p:nvPr>
        </p:nvGraphicFramePr>
        <p:xfrm>
          <a:off x="6229392" y="4014457"/>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0.0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650567757"/>
              </p:ext>
            </p:extLst>
          </p:nvPr>
        </p:nvGraphicFramePr>
        <p:xfrm>
          <a:off x="5408833" y="4013472"/>
          <a:ext cx="820559" cy="30480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820559"/>
              </a:tblGrid>
              <a:tr h="265978">
                <a:tc>
                  <a:txBody>
                    <a:bodyPr/>
                    <a:lstStyle/>
                    <a:p>
                      <a:pPr algn="ctr"/>
                      <a:r>
                        <a:rPr lang="fr-FR" sz="1400" b="1" i="1" dirty="0" smtClean="0">
                          <a:solidFill>
                            <a:schemeClr val="tx1"/>
                          </a:solidFill>
                          <a:effectLst>
                            <a:outerShdw blurRad="38100" dist="38100" dir="2700000" algn="tl">
                              <a:srgbClr val="000000">
                                <a:alpha val="43137"/>
                              </a:srgbClr>
                            </a:outerShdw>
                          </a:effectLst>
                        </a:rPr>
                        <a:t>0.0</a:t>
                      </a:r>
                      <a:endParaRPr lang="fr-FR" sz="14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61" name="Rectangle 60"/>
          <p:cNvSpPr/>
          <p:nvPr/>
        </p:nvSpPr>
        <p:spPr>
          <a:xfrm>
            <a:off x="611560" y="6283177"/>
            <a:ext cx="1839671" cy="307777"/>
          </a:xfrm>
          <a:prstGeom prst="rect">
            <a:avLst/>
          </a:prstGeom>
        </p:spPr>
        <p:txBody>
          <a:bodyPr wrap="none">
            <a:spAutoFit/>
          </a:bodyPr>
          <a:lstStyle/>
          <a:p>
            <a:r>
              <a:rPr lang="fr-FR" sz="1400" b="1" i="1" dirty="0">
                <a:effectLst>
                  <a:outerShdw blurRad="38100" dist="38100" dir="2700000" algn="tl">
                    <a:srgbClr val="000000">
                      <a:alpha val="43137"/>
                    </a:srgbClr>
                  </a:outerShdw>
                </a:effectLst>
                <a:hlinkClick r:id="rId4"/>
              </a:rPr>
              <a:t>http://www.intel.com</a:t>
            </a:r>
            <a:endParaRPr lang="fr-FR" sz="1400" b="1" i="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1155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9" grpId="0"/>
      <p:bldP spid="45" grpId="0" animBg="1"/>
      <p:bldP spid="46" grpId="0" animBg="1"/>
      <p:bldP spid="47"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FFFFCC"/>
                </a:solidFill>
                <a:effectLst>
                  <a:outerShdw blurRad="38100" dist="38100" dir="2700000" algn="tl">
                    <a:srgbClr val="000000">
                      <a:alpha val="43137"/>
                    </a:srgbClr>
                  </a:outerShdw>
                </a:effectLst>
              </a:rPr>
              <a:t>ISA Extensions</a:t>
            </a:r>
            <a:endParaRPr lang="fr-FR" sz="1800" b="1" i="1" dirty="0">
              <a:solidFill>
                <a:schemeClr val="accent1">
                  <a:lumMod val="20000"/>
                  <a:lumOff val="80000"/>
                </a:schemeClr>
              </a:solidFill>
              <a:effectLst>
                <a:outerShdw blurRad="38100" dist="38100" dir="2700000" algn="tl">
                  <a:srgbClr val="000000">
                    <a:alpha val="43137"/>
                  </a:srgbClr>
                </a:outerShdw>
              </a:effectLst>
            </a:endParaRPr>
          </a:p>
          <a:p>
            <a:pPr algn="l"/>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graphicFrame>
        <p:nvGraphicFramePr>
          <p:cNvPr id="11" name="Table 10"/>
          <p:cNvGraphicFramePr>
            <a:graphicFrameLocks noGrp="1"/>
          </p:cNvGraphicFramePr>
          <p:nvPr>
            <p:extLst>
              <p:ext uri="{D42A27DB-BD31-4B8C-83A1-F6EECF244321}">
                <p14:modId xmlns:p14="http://schemas.microsoft.com/office/powerpoint/2010/main" val="3100921455"/>
              </p:ext>
            </p:extLst>
          </p:nvPr>
        </p:nvGraphicFramePr>
        <p:xfrm>
          <a:off x="215009" y="3284984"/>
          <a:ext cx="8928991" cy="271272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1152128"/>
                <a:gridCol w="792087"/>
                <a:gridCol w="6984776"/>
              </a:tblGrid>
              <a:tr h="0">
                <a:tc>
                  <a:txBody>
                    <a:bodyPr/>
                    <a:lstStyle/>
                    <a:p>
                      <a:pPr algn="ctr"/>
                      <a:r>
                        <a:rPr lang="fr-FR" sz="1100" b="1" i="1" dirty="0" smtClean="0">
                          <a:solidFill>
                            <a:schemeClr val="tx1"/>
                          </a:solidFill>
                          <a:effectLst>
                            <a:outerShdw blurRad="38100" dist="38100" dir="2700000" algn="tl">
                              <a:srgbClr val="000000">
                                <a:alpha val="43137"/>
                              </a:srgbClr>
                            </a:outerShdw>
                          </a:effectLst>
                        </a:rPr>
                        <a:t>CPU</a:t>
                      </a:r>
                    </a:p>
                    <a:p>
                      <a:pPr algn="ctr"/>
                      <a:r>
                        <a:rPr lang="fr-FR" sz="1100" b="1" i="1" dirty="0" smtClean="0">
                          <a:solidFill>
                            <a:schemeClr val="tx1"/>
                          </a:solidFill>
                          <a:effectLst>
                            <a:outerShdw blurRad="38100" dist="38100" dir="2700000" algn="tl">
                              <a:srgbClr val="000000">
                                <a:alpha val="43137"/>
                              </a:srgbClr>
                            </a:outerShdw>
                          </a:effectLst>
                        </a:rPr>
                        <a:t>Architecture</a:t>
                      </a:r>
                      <a:endParaRPr lang="fr-FR" sz="11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100" b="1" i="1" dirty="0" smtClean="0">
                          <a:solidFill>
                            <a:schemeClr val="tx1"/>
                          </a:solidFill>
                          <a:effectLst>
                            <a:outerShdw blurRad="38100" dist="38100" dir="2700000" algn="tl">
                              <a:srgbClr val="000000">
                                <a:alpha val="43137"/>
                              </a:srgbClr>
                            </a:outerShdw>
                          </a:effectLst>
                        </a:rPr>
                        <a:t>Nom</a:t>
                      </a:r>
                    </a:p>
                    <a:p>
                      <a:pPr algn="ctr"/>
                      <a:r>
                        <a:rPr lang="fr-FR" sz="1100" b="1" i="1" dirty="0" smtClean="0">
                          <a:solidFill>
                            <a:schemeClr val="tx1"/>
                          </a:solidFill>
                          <a:effectLst>
                            <a:outerShdw blurRad="38100" dist="38100" dir="2700000" algn="tl">
                              <a:srgbClr val="000000">
                                <a:alpha val="43137"/>
                              </a:srgbClr>
                            </a:outerShdw>
                          </a:effectLst>
                        </a:rPr>
                        <a:t>extension</a:t>
                      </a:r>
                      <a:endParaRPr lang="fr-FR" sz="11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100" b="1" i="1" dirty="0" smtClean="0">
                          <a:solidFill>
                            <a:schemeClr val="tx1"/>
                          </a:solidFill>
                          <a:effectLst>
                            <a:outerShdw blurRad="38100" dist="38100" dir="2700000" algn="tl">
                              <a:srgbClr val="000000">
                                <a:alpha val="43137"/>
                              </a:srgbClr>
                            </a:outerShdw>
                          </a:effectLst>
                        </a:rPr>
                        <a:t>Instructions</a:t>
                      </a:r>
                      <a:endParaRPr lang="fr-FR" sz="11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pPr algn="ctr"/>
                      <a:r>
                        <a:rPr lang="fr-FR" sz="1000" b="1" i="1" dirty="0" smtClean="0">
                          <a:solidFill>
                            <a:schemeClr val="tx1"/>
                          </a:solidFill>
                          <a:effectLst>
                            <a:outerShdw blurRad="38100" dist="38100" dir="2700000" algn="tl">
                              <a:srgbClr val="000000">
                                <a:alpha val="43137"/>
                              </a:srgbClr>
                            </a:outerShdw>
                          </a:effectLst>
                        </a:rPr>
                        <a:t>Core2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SSSE3</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PSIGNW, PSIGND, PSIGNB,</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PSHUFB,</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PMULHRSW, PMADDUBSW,</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PHSUBW,</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PHSUBSW, PHSUBD,</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PHADDW, PHADDSW, PHADDD,</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PALIGNR,</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PABSW, PABSD, PABSB</a:t>
                      </a:r>
                      <a:endParaRPr lang="fr-FR" sz="1000" b="0" i="1"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endParaRPr lang="fr-FR" sz="1000" b="1" i="1" dirty="0" smtClean="0">
                        <a:solidFill>
                          <a:schemeClr val="tx1"/>
                        </a:solidFill>
                        <a:effectLst>
                          <a:outerShdw blurRad="38100" dist="38100" dir="2700000" algn="tl">
                            <a:srgbClr val="000000">
                              <a:alpha val="43137"/>
                            </a:srgbClr>
                          </a:outerShdw>
                        </a:effectLst>
                      </a:endParaRPr>
                    </a:p>
                    <a:p>
                      <a:pPr algn="ctr"/>
                      <a:endParaRPr lang="fr-FR" sz="1000" b="1" i="1" dirty="0" smtClean="0">
                        <a:solidFill>
                          <a:schemeClr val="tx1"/>
                        </a:solidFill>
                        <a:effectLst>
                          <a:outerShdw blurRad="38100" dist="38100" dir="2700000" algn="tl">
                            <a:srgbClr val="000000">
                              <a:alpha val="43137"/>
                            </a:srgbClr>
                          </a:outerShdw>
                        </a:effectLst>
                      </a:endParaRPr>
                    </a:p>
                    <a:p>
                      <a:pPr algn="ctr"/>
                      <a:r>
                        <a:rPr lang="fr-FR" sz="1000" b="1" i="1" dirty="0" smtClean="0">
                          <a:solidFill>
                            <a:schemeClr val="tx1"/>
                          </a:solidFill>
                          <a:effectLst>
                            <a:outerShdw blurRad="38100" dist="38100" dir="2700000" algn="tl">
                              <a:srgbClr val="000000">
                                <a:alpha val="43137"/>
                              </a:srgbClr>
                            </a:outerShdw>
                          </a:effectLst>
                        </a:rPr>
                        <a:t>Core2 (45nm)</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SSE4.1</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MPSADBW</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PHMINPOSUW,</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PMULLD, PMULDQ,</a:t>
                      </a:r>
                      <a:r>
                        <a:rPr lang="fr-FR" sz="1000" b="0" i="1" kern="1200" baseline="0" dirty="0" smtClean="0">
                          <a:solidFill>
                            <a:schemeClr val="dk1"/>
                          </a:solidFill>
                          <a:effectLst/>
                          <a:latin typeface="+mn-lt"/>
                          <a:ea typeface="+mn-ea"/>
                          <a:cs typeface="+mn-cs"/>
                        </a:rPr>
                        <a:t> </a:t>
                      </a:r>
                      <a:r>
                        <a:rPr lang="fr-FR" sz="1000" b="1" i="1" kern="1200" dirty="0" smtClean="0">
                          <a:solidFill>
                            <a:schemeClr val="dk1"/>
                          </a:solidFill>
                          <a:effectLst>
                            <a:outerShdw blurRad="38100" dist="38100" dir="2700000" algn="tl">
                              <a:srgbClr val="000000">
                                <a:alpha val="43137"/>
                              </a:srgbClr>
                            </a:outerShdw>
                          </a:effectLst>
                          <a:latin typeface="+mn-lt"/>
                          <a:ea typeface="+mn-ea"/>
                          <a:cs typeface="+mn-cs"/>
                        </a:rPr>
                        <a:t>DPPS</a:t>
                      </a:r>
                      <a:r>
                        <a:rPr lang="fr-FR" sz="1000" b="0" i="1" kern="1200" dirty="0" smtClean="0">
                          <a:solidFill>
                            <a:schemeClr val="dk1"/>
                          </a:solidFill>
                          <a:effectLst/>
                          <a:latin typeface="+mn-lt"/>
                          <a:ea typeface="+mn-ea"/>
                          <a:cs typeface="+mn-cs"/>
                        </a:rPr>
                        <a:t>, DPPD,</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BLENDPS,</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BLENDPD, BLENDVPS, BLENDVPD, PBLENDVB, PBLENDW,</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PMINSB,</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PMAXSB, PMINUW, PMAXUW, PMINUD, PMAXUD, PMINSD, PMAXSD,</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ROUNDPS, ROUNDSS, ROUNDPD, ROUNDSD,</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INSERTPS, PINSRB,</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PINSRD/PINSRQ, EXTRACTPS, PEXTRB, PEXTRW, PEXTRD/PEXTRQ,</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PMOVSXBW, PMOVZXBW, PMOVSXBD, PMOVZXBD, PMOVSXBQ,</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PMOVZXBQ, PMOVSXWD, PMOVZXWD, PMOVSXWQ, PMOVZXWQ,</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PMOVSXDQ, PMOVZXDQ,</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PTEST,</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PCMPEQQ,</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PACKUSDW,</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MOVNTDQA</a:t>
                      </a:r>
                      <a:endParaRPr lang="fr-FR" sz="1000" b="0" i="1"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r>
                        <a:rPr lang="fr-FR" sz="1000" b="1" i="1" dirty="0" err="1" smtClean="0">
                          <a:solidFill>
                            <a:schemeClr val="tx1"/>
                          </a:solidFill>
                          <a:effectLst>
                            <a:outerShdw blurRad="38100" dist="38100" dir="2700000" algn="tl">
                              <a:srgbClr val="000000">
                                <a:alpha val="43137"/>
                              </a:srgbClr>
                            </a:outerShdw>
                          </a:effectLst>
                        </a:rPr>
                        <a:t>Nehalem</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SSE4.2</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CRC32,</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PCMPESTRI,</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PCMPESTRM,</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PCMPISTRI,</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PCMPISTRM,</a:t>
                      </a:r>
                      <a:r>
                        <a:rPr lang="fr-FR" sz="1000" b="0" i="1" kern="1200" baseline="0" dirty="0" smtClean="0">
                          <a:solidFill>
                            <a:schemeClr val="dk1"/>
                          </a:solidFill>
                          <a:effectLst/>
                          <a:latin typeface="+mn-lt"/>
                          <a:ea typeface="+mn-ea"/>
                          <a:cs typeface="+mn-cs"/>
                        </a:rPr>
                        <a:t> </a:t>
                      </a:r>
                      <a:r>
                        <a:rPr lang="fr-FR" sz="1000" b="0" i="1" kern="1200" dirty="0" smtClean="0">
                          <a:solidFill>
                            <a:schemeClr val="dk1"/>
                          </a:solidFill>
                          <a:effectLst/>
                          <a:latin typeface="+mn-lt"/>
                          <a:ea typeface="+mn-ea"/>
                          <a:cs typeface="+mn-cs"/>
                        </a:rPr>
                        <a:t>PCMPGTQ</a:t>
                      </a:r>
                      <a:endParaRPr lang="fr-FR" sz="1000" b="0" i="1"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b="1" i="1" dirty="0" smtClean="0">
                        <a:solidFill>
                          <a:schemeClr val="tx1"/>
                        </a:solidFill>
                        <a:effectLst>
                          <a:outerShdw blurRad="38100" dist="38100" dir="2700000" algn="tl">
                            <a:srgbClr val="000000">
                              <a:alpha val="43137"/>
                            </a:srgbClr>
                          </a:outerShdw>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smtClean="0">
                          <a:solidFill>
                            <a:schemeClr val="tx1"/>
                          </a:solidFill>
                          <a:effectLst>
                            <a:outerShdw blurRad="38100" dist="38100" dir="2700000" algn="tl">
                              <a:srgbClr val="000000">
                                <a:alpha val="43137"/>
                              </a:srgbClr>
                            </a:outerShdw>
                          </a:effectLst>
                        </a:rPr>
                        <a:t>Sandy Bridge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AVX</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VFMADDPD, VFMADDPS, VFMADDSD, VFMADDSS, VFMADDSUBPD, VFMADDSUBPS, VFMSUBADDPD, VFMSUBADDPS, VFMSUBPD, VFMSUBPS, VFMSUBSD, VFMSUBSS, VFNMADDPD, VFNMADDPS, VFNMADDSD, VFNMADDSS, VFNMSUBPD, VFNMSUBPS, VFNMSUBSD, VFNMSUBSS</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i="1" dirty="0" err="1" smtClean="0">
                          <a:solidFill>
                            <a:schemeClr val="tx1"/>
                          </a:solidFill>
                          <a:effectLst>
                            <a:outerShdw blurRad="38100" dist="38100" dir="2700000" algn="tl">
                              <a:srgbClr val="000000">
                                <a:alpha val="43137"/>
                              </a:srgbClr>
                            </a:outerShdw>
                          </a:effectLst>
                        </a:rPr>
                        <a:t>Nehalem</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fr-FR" sz="1000" b="1" i="1" dirty="0" smtClean="0">
                          <a:solidFill>
                            <a:schemeClr val="tx1"/>
                          </a:solidFill>
                          <a:effectLst>
                            <a:outerShdw blurRad="38100" dist="38100" dir="2700000" algn="tl">
                              <a:srgbClr val="000000">
                                <a:alpha val="43137"/>
                              </a:srgbClr>
                            </a:outerShdw>
                          </a:effectLst>
                        </a:rPr>
                        <a:t>AES</a:t>
                      </a:r>
                      <a:endParaRPr lang="fr-FR" sz="1000" b="1" i="1" dirty="0">
                        <a:solidFill>
                          <a:schemeClr val="tx1"/>
                        </a:solidFill>
                        <a:effectLst>
                          <a:outerShdw blurRad="38100" dist="38100" dir="2700000" algn="tl">
                            <a:srgbClr val="000000">
                              <a:alpha val="43137"/>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fr-FR" sz="1000" b="0" i="1" kern="1200" dirty="0" smtClean="0">
                          <a:solidFill>
                            <a:schemeClr val="dk1"/>
                          </a:solidFill>
                          <a:effectLst/>
                          <a:latin typeface="+mn-lt"/>
                          <a:ea typeface="+mn-ea"/>
                          <a:cs typeface="+mn-cs"/>
                        </a:rPr>
                        <a:t>AESENC, AESENCLAST, AESDEC, AESDECLAST, AESKEYGENASSIST, AESIMC</a:t>
                      </a:r>
                      <a:endParaRPr lang="fr-FR" sz="10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Title 3"/>
          <p:cNvSpPr txBox="1">
            <a:spLocks/>
          </p:cNvSpPr>
          <p:nvPr/>
        </p:nvSpPr>
        <p:spPr>
          <a:xfrm>
            <a:off x="395536" y="1399180"/>
            <a:ext cx="8748464" cy="15257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Les extensions x86-64 présentées jusqu’à maintenant ne présentent que les évolutions des jeux d’instructions apportées par Intel. Les extensions amenées par AMD ne seront pas présentées (MMX+, K6-2, 3DNow, 3DNow!+, SSE4a..).</a:t>
            </a:r>
          </a:p>
        </p:txBody>
      </p:sp>
    </p:spTree>
    <p:extLst>
      <p:ext uri="{BB962C8B-B14F-4D97-AF65-F5344CB8AC3E}">
        <p14:creationId xmlns:p14="http://schemas.microsoft.com/office/powerpoint/2010/main" val="24555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latin typeface="+mn-lt"/>
              </a:rPr>
              <a:t>Assembleur – Architectures CPU </a:t>
            </a:r>
            <a:r>
              <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rPr>
              <a:t>– </a:t>
            </a:r>
            <a:r>
              <a:rPr lang="fr-FR" sz="1800" b="1" i="1" dirty="0" smtClean="0">
                <a:solidFill>
                  <a:srgbClr val="FFFFCC"/>
                </a:solidFill>
                <a:effectLst>
                  <a:outerShdw blurRad="38100" dist="38100" dir="2700000" algn="tl">
                    <a:srgbClr val="000000">
                      <a:alpha val="43137"/>
                    </a:srgbClr>
                  </a:outerShdw>
                </a:effectLst>
                <a:latin typeface="+mn-lt"/>
              </a:rPr>
              <a:t>ISA 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2" name="Title 3"/>
          <p:cNvSpPr txBox="1">
            <a:spLocks/>
          </p:cNvSpPr>
          <p:nvPr/>
        </p:nvSpPr>
        <p:spPr>
          <a:xfrm>
            <a:off x="395536" y="1309040"/>
            <a:ext cx="8748464" cy="183192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t>
            </a:r>
            <a:r>
              <a:rPr lang="fr-FR" sz="2400" i="1" dirty="0">
                <a:latin typeface="+mn-lt"/>
              </a:rPr>
              <a:t>L</a:t>
            </a:r>
            <a:r>
              <a:rPr lang="fr-FR" sz="2400" i="1" dirty="0" smtClean="0">
                <a:latin typeface="+mn-lt"/>
              </a:rPr>
              <a:t>’instruction CPUID arrivée avec l’architecture Pentium permet de récupérer très facilement toutes les informations relatives à l’architecture matérielle du GPP (</a:t>
            </a:r>
            <a:r>
              <a:rPr lang="fr-FR" sz="2400" i="1" dirty="0" err="1" smtClean="0">
                <a:latin typeface="+mn-lt"/>
              </a:rPr>
              <a:t>CPU’s</a:t>
            </a:r>
            <a:r>
              <a:rPr lang="fr-FR" sz="2400" i="1" dirty="0" smtClean="0">
                <a:latin typeface="+mn-lt"/>
              </a:rPr>
              <a:t>, Caches, adressage virtuel..). L’utilitaire libre CPU-Z utilise notamment ce registre pour retourner des informations sur l’architecture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631591"/>
            <a:ext cx="3082900" cy="2971470"/>
          </a:xfrm>
          <a:prstGeom prst="roundRect">
            <a:avLst>
              <a:gd name="adj" fmla="val 4019"/>
            </a:avLst>
          </a:prstGeom>
          <a:solidFill>
            <a:srgbClr val="FFFFFF">
              <a:shade val="85000"/>
            </a:srgbClr>
          </a:solidFill>
          <a:ln w="12700">
            <a:solidFill>
              <a:schemeClr val="accent1">
                <a:lumMod val="60000"/>
                <a:lumOff val="40000"/>
              </a:schemeClr>
            </a:solidFill>
          </a:ln>
          <a:effectLst>
            <a:reflection blurRad="12700" stA="38000" endPos="28000" dist="5000" dir="5400000" sy="-100000" algn="bl" rotWithShape="0"/>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2120" y="3323084"/>
            <a:ext cx="1812787" cy="648071"/>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61884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latin typeface="+mn-lt"/>
              </a:rPr>
              <a:t>Assembleur – Architectures CPU </a:t>
            </a:r>
            <a:r>
              <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rPr>
              <a:t>– </a:t>
            </a:r>
            <a:r>
              <a:rPr lang="fr-FR" sz="1800" b="1" i="1" dirty="0" smtClean="0">
                <a:solidFill>
                  <a:srgbClr val="FFFFCC"/>
                </a:solidFill>
                <a:effectLst>
                  <a:outerShdw blurRad="38100" dist="38100" dir="2700000" algn="tl">
                    <a:srgbClr val="000000">
                      <a:alpha val="43137"/>
                    </a:srgbClr>
                  </a:outerShdw>
                </a:effectLst>
                <a:latin typeface="+mn-lt"/>
              </a:rPr>
              <a:t>ISA 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2" name="Title 3"/>
          <p:cNvSpPr txBox="1">
            <a:spLocks/>
          </p:cNvSpPr>
          <p:nvPr/>
        </p:nvSpPr>
        <p:spPr>
          <a:xfrm>
            <a:off x="395536" y="1309040"/>
            <a:ext cx="8748464" cy="97409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Sous Linux, vous pouvez également consulter le fichier </a:t>
            </a:r>
            <a:r>
              <a:rPr lang="fr-FR" sz="2400" b="1" i="1" dirty="0" smtClean="0">
                <a:effectLst>
                  <a:outerShdw blurRad="38100" dist="38100" dir="2700000" algn="tl">
                    <a:srgbClr val="000000">
                      <a:alpha val="43137"/>
                    </a:srgbClr>
                  </a:outerShdw>
                </a:effectLst>
                <a:latin typeface="+mn-lt"/>
              </a:rPr>
              <a:t>/proc/</a:t>
            </a:r>
            <a:r>
              <a:rPr lang="fr-FR" sz="2400" b="1" i="1" dirty="0" err="1" smtClean="0">
                <a:effectLst>
                  <a:outerShdw blurRad="38100" dist="38100" dir="2700000" algn="tl">
                    <a:srgbClr val="000000">
                      <a:alpha val="43137"/>
                    </a:srgbClr>
                  </a:outerShdw>
                </a:effectLst>
                <a:latin typeface="+mn-lt"/>
              </a:rPr>
              <a:t>cpuinfo</a:t>
            </a:r>
            <a:r>
              <a:rPr lang="fr-FR" sz="2400" b="1" i="1" dirty="0" smtClean="0">
                <a:effectLst>
                  <a:outerShdw blurRad="38100" dist="38100" dir="2700000" algn="tl">
                    <a:srgbClr val="000000">
                      <a:alpha val="43137"/>
                    </a:srgbClr>
                  </a:outerShdw>
                </a:effectLst>
                <a:latin typeface="+mn-lt"/>
              </a:rPr>
              <a:t> </a:t>
            </a:r>
            <a:r>
              <a:rPr lang="fr-FR" sz="2400" i="1" dirty="0" smtClean="0">
                <a:latin typeface="+mn-lt"/>
              </a:rPr>
              <a:t>listant les informations retournées par l’instruction CPUID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070" y="2283130"/>
            <a:ext cx="4369396" cy="4458238"/>
          </a:xfrm>
          <a:prstGeom prst="roundRect">
            <a:avLst>
              <a:gd name="adj" fmla="val 3943"/>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6916783" y="5517232"/>
            <a:ext cx="616338" cy="616338"/>
          </a:xfrm>
          <a:prstGeom prst="rect">
            <a:avLst/>
          </a:prstGeom>
        </p:spPr>
      </p:pic>
    </p:spTree>
    <p:extLst>
      <p:ext uri="{BB962C8B-B14F-4D97-AF65-F5344CB8AC3E}">
        <p14:creationId xmlns:p14="http://schemas.microsoft.com/office/powerpoint/2010/main" val="159221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FFFFCC"/>
                </a:solidFill>
                <a:effectLst>
                  <a:outerShdw blurRad="38100" dist="38100" dir="2700000" algn="tl">
                    <a:srgbClr val="000000">
                      <a:alpha val="43137"/>
                    </a:srgbClr>
                  </a:outerShdw>
                </a:effectLst>
              </a:rPr>
              <a:t>Assembleur</a:t>
            </a:r>
            <a:r>
              <a:rPr lang="fr-FR" sz="1800" b="1" i="1" dirty="0" smtClean="0">
                <a:solidFill>
                  <a:srgbClr val="DCE6F2"/>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 Architectures CPU – 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6" name="Title 3"/>
          <p:cNvSpPr txBox="1">
            <a:spLocks/>
          </p:cNvSpPr>
          <p:nvPr/>
        </p:nvSpPr>
        <p:spPr>
          <a:xfrm>
            <a:off x="323528" y="1412388"/>
            <a:ext cx="8820472" cy="51849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Hormis </a:t>
            </a:r>
            <a:r>
              <a:rPr lang="fr-FR" sz="2400" i="1" dirty="0">
                <a:sym typeface="Wingdings"/>
              </a:rPr>
              <a:t>label et commentaires, en général à tout champ d’une instruction assembleur correspond un champ dans le code binaire équivalent. </a:t>
            </a:r>
            <a:r>
              <a:rPr lang="fr-FR" sz="2400" i="1" dirty="0" smtClean="0">
                <a:sym typeface="Wingdings"/>
              </a:rPr>
              <a:t>Ce code binaire ne peut être compris et interprété que par le CPU cible</a:t>
            </a:r>
            <a:r>
              <a:rPr lang="fr-FR" sz="2400" i="1" dirty="0" smtClean="0">
                <a:sym typeface="Wingdings"/>
              </a:rPr>
              <a:t>. Rappelons également que comme tout langage de programmation, la syntaxe ne fait appel qu’à des références symboliques. La résolution des symboles étant gérée à l’édition des liens (exemple des labels, des adresses mémoire des variables …) :</a:t>
            </a:r>
            <a:endParaRPr lang="fr-FR" sz="2400" i="1" dirty="0">
              <a:sym typeface="Wingdings"/>
            </a:endParaRPr>
          </a:p>
          <a:p>
            <a:pPr algn="l"/>
            <a:endParaRPr lang="fr-FR" sz="2400" i="1" dirty="0">
              <a:latin typeface="+mn-lt"/>
              <a:sym typeface="Wingdings"/>
            </a:endParaRPr>
          </a:p>
          <a:p>
            <a:pPr algn="l"/>
            <a:r>
              <a:rPr lang="fr-FR" sz="2400" b="1" i="1" dirty="0" smtClean="0">
                <a:effectLst>
                  <a:outerShdw blurRad="38100" dist="38100" dir="2700000" algn="tl">
                    <a:srgbClr val="000000">
                      <a:alpha val="43137"/>
                    </a:srgbClr>
                  </a:outerShdw>
                </a:effectLst>
                <a:latin typeface="+mn-lt"/>
                <a:sym typeface="Wingdings"/>
              </a:rPr>
              <a:t>LABEL:		ADD	opSrc1, op</a:t>
            </a:r>
            <a:r>
              <a:rPr lang="fr-FR" sz="2400" b="1" i="1" dirty="0" smtClean="0">
                <a:effectLst>
                  <a:outerShdw blurRad="38100" dist="38100" dir="2700000" algn="tl">
                    <a:srgbClr val="000000">
                      <a:alpha val="43137"/>
                    </a:srgbClr>
                  </a:outerShdw>
                </a:effectLst>
                <a:sym typeface="Wingdings"/>
              </a:rPr>
              <a:t>Src</a:t>
            </a:r>
            <a:r>
              <a:rPr lang="fr-FR" sz="2400" b="1" i="1" dirty="0" smtClean="0">
                <a:effectLst>
                  <a:outerShdw blurRad="38100" dist="38100" dir="2700000" algn="tl">
                    <a:srgbClr val="000000">
                      <a:alpha val="43137"/>
                    </a:srgbClr>
                  </a:outerShdw>
                </a:effectLst>
                <a:latin typeface="+mn-lt"/>
                <a:sym typeface="Wingdings"/>
              </a:rPr>
              <a:t>2,opDst3	;commentaires</a:t>
            </a:r>
          </a:p>
          <a:p>
            <a:pPr algn="l"/>
            <a:endParaRPr lang="fr-FR" sz="2400" b="1" i="1" dirty="0" smtClean="0">
              <a:effectLst>
                <a:outerShdw blurRad="38100" dist="38100" dir="2700000" algn="tl">
                  <a:srgbClr val="000000">
                    <a:alpha val="43137"/>
                  </a:srgbClr>
                </a:outerShdw>
              </a:effectLst>
              <a:latin typeface="+mn-lt"/>
              <a:sym typeface="Wingdings"/>
            </a:endParaRPr>
          </a:p>
          <a:p>
            <a:pPr algn="l"/>
            <a:endParaRPr lang="fr-FR" sz="2400" b="1" i="1" dirty="0">
              <a:effectLst>
                <a:outerShdw blurRad="38100" dist="38100" dir="2700000" algn="tl">
                  <a:srgbClr val="000000">
                    <a:alpha val="43137"/>
                  </a:srgbClr>
                </a:outerShdw>
              </a:effectLst>
              <a:latin typeface="+mn-lt"/>
              <a:sym typeface="Wingdings"/>
            </a:endParaRPr>
          </a:p>
          <a:p>
            <a:pPr algn="l"/>
            <a:r>
              <a:rPr lang="fr-FR" sz="2400" b="1" i="1" dirty="0">
                <a:effectLst>
                  <a:outerShdw blurRad="38100" dist="38100" dir="2700000" algn="tl">
                    <a:srgbClr val="000000">
                      <a:alpha val="43137"/>
                    </a:srgbClr>
                  </a:outerShdw>
                </a:effectLst>
                <a:latin typeface="+mn-lt"/>
                <a:sym typeface="Wingdings"/>
              </a:rPr>
              <a:t>		</a:t>
            </a:r>
            <a:r>
              <a:rPr lang="fr-FR" sz="2400" b="1" i="1" dirty="0" smtClean="0">
                <a:effectLst>
                  <a:outerShdw blurRad="38100" dist="38100" dir="2700000" algn="tl">
                    <a:srgbClr val="000000">
                      <a:alpha val="43137"/>
                    </a:srgbClr>
                  </a:outerShdw>
                </a:effectLst>
                <a:latin typeface="+mn-lt"/>
                <a:sym typeface="Wingdings"/>
              </a:rPr>
              <a:t>0110011 001 010 011	</a:t>
            </a:r>
          </a:p>
          <a:p>
            <a:pPr algn="l"/>
            <a:endParaRPr lang="fr-FR" sz="2400" i="1" dirty="0" smtClean="0">
              <a:latin typeface="+mn-lt"/>
              <a:sym typeface="Wingdings"/>
            </a:endParaRPr>
          </a:p>
          <a:p>
            <a:pPr algn="l"/>
            <a:r>
              <a:rPr lang="fr-FR" sz="2400" i="1" dirty="0">
                <a:latin typeface="+mn-lt"/>
                <a:sym typeface="Wingdings"/>
              </a:rPr>
              <a:t>	</a:t>
            </a:r>
          </a:p>
          <a:p>
            <a:pPr algn="l"/>
            <a:endParaRPr lang="fr-FR" sz="2400" i="1" dirty="0" smtClean="0">
              <a:latin typeface="+mn-lt"/>
              <a:sym typeface="Wingdings"/>
            </a:endParaRPr>
          </a:p>
          <a:p>
            <a:pPr algn="l"/>
            <a:endParaRPr lang="fr-FR" sz="2400" i="1" dirty="0">
              <a:latin typeface="+mn-lt"/>
            </a:endParaRPr>
          </a:p>
        </p:txBody>
      </p:sp>
      <p:cxnSp>
        <p:nvCxnSpPr>
          <p:cNvPr id="23" name="Straight Arrow Connector 22"/>
          <p:cNvCxnSpPr/>
          <p:nvPr/>
        </p:nvCxnSpPr>
        <p:spPr>
          <a:xfrm>
            <a:off x="2627784" y="4729828"/>
            <a:ext cx="0" cy="52707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91880" y="4729828"/>
            <a:ext cx="144016" cy="52707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167193" y="4729828"/>
            <a:ext cx="260792" cy="52707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769768" y="4729828"/>
            <a:ext cx="584126" cy="52707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52" idx="1"/>
          </p:cNvCxnSpPr>
          <p:nvPr/>
        </p:nvCxnSpPr>
        <p:spPr>
          <a:xfrm flipH="1" flipV="1">
            <a:off x="2809030" y="5906131"/>
            <a:ext cx="394818" cy="28443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ZoneTexte 61"/>
          <p:cNvSpPr txBox="1"/>
          <p:nvPr/>
        </p:nvSpPr>
        <p:spPr>
          <a:xfrm>
            <a:off x="2849960" y="6151255"/>
            <a:ext cx="1632106"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Opcode</a:t>
            </a:r>
            <a:endParaRPr lang="fr-FR" sz="1400" i="1" dirty="0" smtClean="0">
              <a:solidFill>
                <a:schemeClr val="accent1">
                  <a:lumMod val="75000"/>
                </a:schemeClr>
              </a:solidFill>
            </a:endParaRPr>
          </a:p>
          <a:p>
            <a:pPr algn="ctr" fontAlgn="auto">
              <a:spcBef>
                <a:spcPts val="0"/>
              </a:spcBef>
              <a:spcAft>
                <a:spcPts val="0"/>
              </a:spcAft>
              <a:defRPr/>
            </a:pPr>
            <a:r>
              <a:rPr lang="fr-FR" sz="1400" i="1" dirty="0" smtClean="0">
                <a:solidFill>
                  <a:schemeClr val="accent1">
                    <a:lumMod val="75000"/>
                  </a:schemeClr>
                </a:solidFill>
              </a:rPr>
              <a:t>ou</a:t>
            </a:r>
          </a:p>
          <a:p>
            <a:pPr algn="ctr" fontAlgn="auto">
              <a:spcBef>
                <a:spcPts val="0"/>
              </a:spcBef>
              <a:spcAft>
                <a:spcPts val="0"/>
              </a:spcAft>
              <a:defRPr/>
            </a:pPr>
            <a:r>
              <a:rPr lang="fr-FR" sz="1400" i="1" dirty="0" smtClean="0">
                <a:solidFill>
                  <a:schemeClr val="accent1">
                    <a:lumMod val="75000"/>
                  </a:schemeClr>
                </a:solidFill>
              </a:rPr>
              <a:t>Code opératoire</a:t>
            </a:r>
          </a:p>
        </p:txBody>
      </p:sp>
      <p:sp>
        <p:nvSpPr>
          <p:cNvPr id="52" name="Left Brace 51"/>
          <p:cNvSpPr/>
          <p:nvPr/>
        </p:nvSpPr>
        <p:spPr>
          <a:xfrm rot="16200000">
            <a:off x="2710118" y="5254457"/>
            <a:ext cx="223228" cy="1080120"/>
          </a:xfrm>
          <a:prstGeom prst="leftBrace">
            <a:avLst>
              <a:gd name="adj1" fmla="val 40137"/>
              <a:gd name="adj2" fmla="val 4882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5" name="ZoneTexte 61"/>
          <p:cNvSpPr txBox="1"/>
          <p:nvPr/>
        </p:nvSpPr>
        <p:spPr>
          <a:xfrm>
            <a:off x="107504" y="5775817"/>
            <a:ext cx="1656184"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N’est utilisé que par les instructions de branchement</a:t>
            </a:r>
          </a:p>
        </p:txBody>
      </p:sp>
      <p:cxnSp>
        <p:nvCxnSpPr>
          <p:cNvPr id="16" name="Straight Arrow Connector 15"/>
          <p:cNvCxnSpPr/>
          <p:nvPr/>
        </p:nvCxnSpPr>
        <p:spPr>
          <a:xfrm flipH="1" flipV="1">
            <a:off x="816053" y="4729829"/>
            <a:ext cx="119543" cy="104598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09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30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latin typeface="+mn-lt"/>
              </a:rPr>
              <a:t>Assembleur – Architectures CPU </a:t>
            </a:r>
            <a:r>
              <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rPr>
              <a:t>– </a:t>
            </a:r>
            <a:r>
              <a:rPr lang="fr-FR" sz="1800" b="1" i="1" dirty="0" smtClean="0">
                <a:solidFill>
                  <a:srgbClr val="FFFFCC"/>
                </a:solidFill>
                <a:effectLst>
                  <a:outerShdw blurRad="38100" dist="38100" dir="2700000" algn="tl">
                    <a:srgbClr val="000000">
                      <a:alpha val="43137"/>
                    </a:srgbClr>
                  </a:outerShdw>
                </a:effectLst>
                <a:latin typeface="+mn-lt"/>
              </a:rPr>
              <a:t>ISA Extensions</a:t>
            </a:r>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endParaRPr lang="fr-FR" sz="1400" b="1" i="1" dirty="0">
              <a:solidFill>
                <a:srgbClr val="FFFFCC"/>
              </a:solidFill>
              <a:effectLst>
                <a:outerShdw blurRad="38100" dist="38100" dir="2700000" algn="tl">
                  <a:srgbClr val="000000">
                    <a:alpha val="43137"/>
                  </a:srgbClr>
                </a:outerShdw>
              </a:effectLst>
              <a:sym typeface="Wingdings"/>
            </a:endParaRPr>
          </a:p>
        </p:txBody>
      </p:sp>
      <p:sp>
        <p:nvSpPr>
          <p:cNvPr id="12" name="Title 3"/>
          <p:cNvSpPr txBox="1">
            <a:spLocks/>
          </p:cNvSpPr>
          <p:nvPr/>
        </p:nvSpPr>
        <p:spPr>
          <a:xfrm>
            <a:off x="395536" y="1309040"/>
            <a:ext cx="8748464" cy="240799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De même, lorsque l’on est amené à développer sur un processeur donné, il est essentiel de travailler avec les documents de référence proposés par le fondeur, Intel dans notre cas. Vous pouvez télécharger les différents documents de référence à cette URL : </a:t>
            </a:r>
            <a:r>
              <a:rPr lang="fr-FR" sz="2400" i="1" dirty="0" smtClean="0">
                <a:latin typeface="+mn-lt"/>
                <a:hlinkClick r:id="rId3"/>
              </a:rPr>
              <a:t>http</a:t>
            </a:r>
            <a:r>
              <a:rPr lang="fr-FR" sz="2400" i="1" dirty="0">
                <a:latin typeface="+mn-lt"/>
                <a:hlinkClick r:id="rId3"/>
              </a:rPr>
              <a:t>://www.intel.com/content/www/us/en/processors/architectures-software-developer-manuals.html</a:t>
            </a:r>
            <a:endParaRPr lang="fr-FR" sz="2400" i="1" dirty="0" smtClean="0">
              <a:latin typeface="+mn-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6028" y="3670166"/>
            <a:ext cx="6300192" cy="136220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6028" y="5005406"/>
            <a:ext cx="6300192" cy="1628264"/>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50964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Merci de votre attention !</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27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FFFFCC"/>
                </a:solidFill>
                <a:effectLst>
                  <a:outerShdw blurRad="38100" dist="38100" dir="2700000" algn="tl">
                    <a:srgbClr val="000000">
                      <a:alpha val="43137"/>
                    </a:srgbClr>
                  </a:outerShdw>
                </a:effectLst>
              </a:rPr>
              <a:t>Assembleur</a:t>
            </a:r>
            <a:r>
              <a:rPr lang="fr-FR" sz="1800" b="1" i="1" dirty="0" smtClean="0">
                <a:solidFill>
                  <a:srgbClr val="DCE6F2"/>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 Architectures CPU – ISA Extensions</a:t>
            </a:r>
          </a:p>
          <a:p>
            <a:pPr algn="l"/>
            <a:endParaRPr lang="fr-FR" sz="1800" b="1" i="1" dirty="0" smtClean="0">
              <a:solidFill>
                <a:schemeClr val="accent1">
                  <a:lumMod val="20000"/>
                  <a:lumOff val="80000"/>
                </a:schemeClr>
              </a:solidFill>
              <a:effectLst>
                <a:outerShdw blurRad="38100" dist="38100" dir="2700000" algn="tl">
                  <a:srgbClr val="000000">
                    <a:alpha val="43137"/>
                  </a:srgbClr>
                </a:outerShdw>
              </a:effectLst>
              <a:latin typeface="+mn-l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6" name="Title 3"/>
          <p:cNvSpPr txBox="1">
            <a:spLocks/>
          </p:cNvSpPr>
          <p:nvPr/>
        </p:nvSpPr>
        <p:spPr>
          <a:xfrm>
            <a:off x="251520" y="1271448"/>
            <a:ext cx="8892480" cy="21401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t>
            </a:r>
            <a:r>
              <a:rPr lang="fr-FR" sz="2400" b="1" i="1" dirty="0" smtClean="0">
                <a:effectLst>
                  <a:outerShdw blurRad="38100" dist="38100" dir="2700000" algn="tl">
                    <a:srgbClr val="000000">
                      <a:alpha val="43137"/>
                    </a:srgbClr>
                  </a:outerShdw>
                </a:effectLst>
                <a:latin typeface="+mn-lt"/>
              </a:rPr>
              <a:t>L’assembleur est </a:t>
            </a:r>
            <a:r>
              <a:rPr lang="fr-FR" sz="2400" b="1" i="1" dirty="0" smtClean="0">
                <a:effectLst>
                  <a:outerShdw blurRad="38100" dist="38100" dir="2700000" algn="tl">
                    <a:srgbClr val="000000">
                      <a:alpha val="43137"/>
                    </a:srgbClr>
                  </a:outerShdw>
                </a:effectLst>
                <a:latin typeface="+mn-lt"/>
              </a:rPr>
              <a:t>le </a:t>
            </a:r>
            <a:r>
              <a:rPr lang="fr-FR" sz="2400" b="1" i="1" dirty="0" smtClean="0">
                <a:effectLst>
                  <a:outerShdw blurRad="38100" dist="38100" dir="2700000" algn="tl">
                    <a:srgbClr val="000000">
                      <a:alpha val="43137"/>
                    </a:srgbClr>
                  </a:outerShdw>
                </a:effectLst>
                <a:latin typeface="+mn-lt"/>
              </a:rPr>
              <a:t>langage de programmation le moins universel au monde</a:t>
            </a:r>
            <a:r>
              <a:rPr lang="fr-FR" sz="2400" i="1" dirty="0" smtClean="0">
                <a:latin typeface="+mn-lt"/>
              </a:rPr>
              <a:t>. Il existe autant de langage d’assemblage que de familles de CPU. Prenons l’exemple des jeux d’instructions Cortex-M de ARM. La société Anglaise ARM propose à elle seule 3 familles de CPU, cortex-M, -R, -A possédant chacune des sous familles. Ne regardons que la famille cortex-M :</a:t>
            </a:r>
            <a:endParaRPr lang="fr-FR" sz="2400" i="1" dirty="0" smtClean="0">
              <a:latin typeface="+mn-lt"/>
              <a:sym typeface="Wingdings"/>
            </a:endParaRPr>
          </a:p>
          <a:p>
            <a:pPr algn="l"/>
            <a:endParaRPr lang="fr-FR" sz="2400" i="1" dirty="0">
              <a:latin typeface="+mn-lt"/>
            </a:endParaRPr>
          </a:p>
        </p:txBody>
      </p:sp>
      <p:pic>
        <p:nvPicPr>
          <p:cNvPr id="20" name="Picture 19"/>
          <p:cNvPicPr>
            <a:picLocks noChangeAspect="1"/>
          </p:cNvPicPr>
          <p:nvPr/>
        </p:nvPicPr>
        <p:blipFill>
          <a:blip r:embed="rId3"/>
          <a:stretch>
            <a:fillRect/>
          </a:stretch>
        </p:blipFill>
        <p:spPr>
          <a:xfrm>
            <a:off x="2627785" y="3577713"/>
            <a:ext cx="3746766" cy="3223794"/>
          </a:xfrm>
          <a:prstGeom prst="roundRect">
            <a:avLst>
              <a:gd name="adj" fmla="val 3941"/>
            </a:avLst>
          </a:prstGeom>
          <a:solidFill>
            <a:srgbClr val="FFFFFF">
              <a:shade val="85000"/>
            </a:srgbClr>
          </a:solidFill>
          <a:ln>
            <a:solidFill>
              <a:schemeClr val="accent1">
                <a:lumMod val="60000"/>
                <a:lumOff val="40000"/>
              </a:schemeClr>
            </a:solidFill>
          </a:ln>
          <a:effectLst>
            <a:reflection blurRad="12700" stA="38000" endPos="28000" dist="5000" dir="5400000" sy="-100000" algn="bl" rotWithShape="0"/>
          </a:effectLst>
        </p:spPr>
      </p:pic>
      <p:pic>
        <p:nvPicPr>
          <p:cNvPr id="21" name="Picture 20"/>
          <p:cNvPicPr>
            <a:picLocks noChangeAspect="1"/>
          </p:cNvPicPr>
          <p:nvPr/>
        </p:nvPicPr>
        <p:blipFill>
          <a:blip r:embed="rId4"/>
          <a:stretch>
            <a:fillRect/>
          </a:stretch>
        </p:blipFill>
        <p:spPr>
          <a:xfrm>
            <a:off x="6196632" y="3537191"/>
            <a:ext cx="1079500" cy="400050"/>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9" name="ZoneTexte 61"/>
          <p:cNvSpPr txBox="1"/>
          <p:nvPr/>
        </p:nvSpPr>
        <p:spPr>
          <a:xfrm rot="16200000">
            <a:off x="1218127" y="4914773"/>
            <a:ext cx="250415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effectLst>
                  <a:outerShdw blurRad="38100" dist="38100" dir="2700000" algn="tl">
                    <a:srgbClr val="000000">
                      <a:alpha val="43137"/>
                    </a:srgbClr>
                  </a:outerShdw>
                </a:effectLst>
              </a:rPr>
              <a:t>Cortex-</a:t>
            </a:r>
            <a:r>
              <a:rPr lang="fr-FR" sz="1400" b="1" i="1" dirty="0" err="1" smtClean="0">
                <a:effectLst>
                  <a:outerShdw blurRad="38100" dist="38100" dir="2700000" algn="tl">
                    <a:srgbClr val="000000">
                      <a:alpha val="43137"/>
                    </a:srgbClr>
                  </a:outerShdw>
                </a:effectLst>
              </a:rPr>
              <a:t>Mx</a:t>
            </a:r>
            <a:r>
              <a:rPr lang="fr-FR" sz="1400" b="1" i="1" dirty="0" smtClean="0">
                <a:effectLst>
                  <a:outerShdw blurRad="38100" dist="38100" dir="2700000" algn="tl">
                    <a:srgbClr val="000000">
                      <a:alpha val="43137"/>
                    </a:srgbClr>
                  </a:outerShdw>
                </a:effectLst>
              </a:rPr>
              <a:t> ARM Instruction set</a:t>
            </a:r>
            <a:endParaRPr lang="fr-FR" sz="1100" b="1" i="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FFFFCC"/>
                </a:solidFill>
                <a:effectLst>
                  <a:outerShdw blurRad="38100" dist="38100" dir="2700000" algn="tl">
                    <a:srgbClr val="000000">
                      <a:alpha val="43137"/>
                    </a:srgbClr>
                  </a:outerShdw>
                </a:effectLst>
              </a:rPr>
              <a:t>Assembleur</a:t>
            </a:r>
            <a:r>
              <a:rPr lang="fr-FR" sz="1800" b="1" i="1" dirty="0" smtClean="0">
                <a:solidFill>
                  <a:srgbClr val="DCE6F2"/>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 Architectures CPU – 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6" name="Title 3"/>
          <p:cNvSpPr txBox="1">
            <a:spLocks/>
          </p:cNvSpPr>
          <p:nvPr/>
        </p:nvSpPr>
        <p:spPr>
          <a:xfrm>
            <a:off x="395536" y="1271448"/>
            <a:ext cx="8748464" cy="482184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les principaux acteurs dans le domaine des </a:t>
            </a:r>
            <a:r>
              <a:rPr lang="fr-FR" sz="2400" i="1" dirty="0" err="1" smtClean="0">
                <a:latin typeface="+mn-lt"/>
              </a:rPr>
              <a:t>CPU’s</a:t>
            </a:r>
            <a:r>
              <a:rPr lang="fr-FR" sz="2400" i="1" dirty="0" smtClean="0">
                <a:latin typeface="+mn-lt"/>
              </a:rPr>
              <a:t>. Chaque fondeur présenté ci-dessous propose une voire plusieurs architectures de CPU qui lui sont propres et possédant donc les jeux d’instructions associés (CPU server et mainframe non présentés)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GPP CPU architectures : </a:t>
            </a:r>
            <a:r>
              <a:rPr lang="fr-FR" sz="2400" i="1" dirty="0" smtClean="0">
                <a:latin typeface="+mn-lt"/>
                <a:sym typeface="Wingdings"/>
              </a:rPr>
              <a:t>Intel (IA-32 et Intel 64), AMD (x86 et AMD64), IBM (PowerPC), </a:t>
            </a:r>
            <a:r>
              <a:rPr lang="fr-FR" sz="2400" i="1" dirty="0" err="1" smtClean="0">
                <a:latin typeface="+mn-lt"/>
                <a:sym typeface="Wingdings"/>
              </a:rPr>
              <a:t>Renesas</a:t>
            </a:r>
            <a:r>
              <a:rPr lang="fr-FR" sz="2400" i="1" dirty="0" smtClean="0">
                <a:latin typeface="+mn-lt"/>
                <a:sym typeface="Wingdings"/>
              </a:rPr>
              <a:t> (RX CPU), </a:t>
            </a:r>
            <a:r>
              <a:rPr lang="fr-FR" sz="2400" i="1" dirty="0" err="1" smtClean="0">
                <a:latin typeface="+mn-lt"/>
                <a:sym typeface="Wingdings"/>
              </a:rPr>
              <a:t>Zilog</a:t>
            </a:r>
            <a:r>
              <a:rPr lang="fr-FR" sz="2400" i="1" dirty="0" smtClean="0">
                <a:latin typeface="+mn-lt"/>
                <a:sym typeface="Wingdings"/>
              </a:rPr>
              <a:t> (Z80), Motorola (6800 et 68000) …</a:t>
            </a:r>
          </a:p>
          <a:p>
            <a:pPr marL="342900" indent="-342900" algn="l">
              <a:buFont typeface="Arial" pitchFamily="34" charset="0"/>
              <a:buChar char="•"/>
            </a:pPr>
            <a:endParaRPr lang="fr-FR" sz="2400" b="1" i="1" dirty="0">
              <a:effectLst>
                <a:outerShdw blurRad="38100" dist="38100" dir="2700000" algn="tl">
                  <a:srgbClr val="000000">
                    <a:alpha val="43137"/>
                  </a:srgbClr>
                </a:outerShdw>
              </a:effectLst>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Embedded </a:t>
            </a:r>
            <a:r>
              <a:rPr lang="fr-FR" sz="2400" b="1" i="1" dirty="0">
                <a:effectLst>
                  <a:outerShdw blurRad="38100" dist="38100" dir="2700000" algn="tl">
                    <a:srgbClr val="000000">
                      <a:alpha val="43137"/>
                    </a:srgbClr>
                  </a:outerShdw>
                </a:effectLst>
                <a:sym typeface="Wingdings"/>
              </a:rPr>
              <a:t>CPU </a:t>
            </a:r>
            <a:r>
              <a:rPr lang="fr-FR" sz="2400" b="1" i="1" dirty="0" smtClean="0">
                <a:effectLst>
                  <a:outerShdw blurRad="38100" dist="38100" dir="2700000" algn="tl">
                    <a:srgbClr val="000000">
                      <a:alpha val="43137"/>
                    </a:srgbClr>
                  </a:outerShdw>
                </a:effectLst>
                <a:sym typeface="Wingdings"/>
              </a:rPr>
              <a:t>architectures (MCU, DSP, </a:t>
            </a:r>
            <a:r>
              <a:rPr lang="fr-FR" sz="2400" b="1" i="1" dirty="0" err="1" smtClean="0">
                <a:effectLst>
                  <a:outerShdw blurRad="38100" dist="38100" dir="2700000" algn="tl">
                    <a:srgbClr val="000000">
                      <a:alpha val="43137"/>
                    </a:srgbClr>
                  </a:outerShdw>
                </a:effectLst>
                <a:sym typeface="Wingdings"/>
              </a:rPr>
              <a:t>SoC</a:t>
            </a:r>
            <a:r>
              <a:rPr lang="fr-FR" sz="2400" b="1" i="1" dirty="0" smtClean="0">
                <a:effectLst>
                  <a:outerShdw blurRad="38100" dist="38100" dir="2700000" algn="tl">
                    <a:srgbClr val="000000">
                      <a:alpha val="43137"/>
                    </a:srgbClr>
                  </a:outerShdw>
                </a:effectLst>
                <a:sym typeface="Wingdings"/>
              </a:rPr>
              <a:t>) </a:t>
            </a:r>
            <a:r>
              <a:rPr lang="fr-FR" sz="2400" b="1" i="1" dirty="0">
                <a:effectLst>
                  <a:outerShdw blurRad="38100" dist="38100" dir="2700000" algn="tl">
                    <a:srgbClr val="000000">
                      <a:alpha val="43137"/>
                    </a:srgbClr>
                  </a:outerShdw>
                </a:effectLst>
                <a:sym typeface="Wingdings"/>
              </a:rPr>
              <a:t>: </a:t>
            </a:r>
            <a:r>
              <a:rPr lang="fr-FR" sz="2400" i="1" dirty="0" smtClean="0">
                <a:sym typeface="Wingdings"/>
              </a:rPr>
              <a:t>ARM (Cortex –M –R -A), MIPS (Rx000), Intel (</a:t>
            </a:r>
            <a:r>
              <a:rPr lang="fr-FR" sz="2400" i="1" dirty="0" err="1" smtClean="0">
                <a:sym typeface="Wingdings"/>
              </a:rPr>
              <a:t>Atom</a:t>
            </a:r>
            <a:r>
              <a:rPr lang="fr-FR" sz="2400" i="1" dirty="0" smtClean="0">
                <a:sym typeface="Wingdings"/>
              </a:rPr>
              <a:t>, 8051), </a:t>
            </a:r>
            <a:r>
              <a:rPr lang="fr-FR" sz="2400" i="1" dirty="0" err="1" smtClean="0">
                <a:sym typeface="Wingdings"/>
              </a:rPr>
              <a:t>Renesas</a:t>
            </a:r>
            <a:r>
              <a:rPr lang="fr-FR" sz="2400" i="1" dirty="0" smtClean="0">
                <a:sym typeface="Wingdings"/>
              </a:rPr>
              <a:t>, Texas Instrument (</a:t>
            </a:r>
            <a:r>
              <a:rPr lang="fr-FR" sz="2400" i="1" dirty="0" err="1" smtClean="0">
                <a:sym typeface="Wingdings"/>
              </a:rPr>
              <a:t>MSPxxx</a:t>
            </a:r>
            <a:r>
              <a:rPr lang="fr-FR" sz="2400" i="1" dirty="0" smtClean="0">
                <a:sym typeface="Wingdings"/>
              </a:rPr>
              <a:t>, C2xxx, C5xxx, C6xxx), </a:t>
            </a:r>
            <a:r>
              <a:rPr lang="fr-FR" sz="2400" i="1" dirty="0" err="1" smtClean="0">
                <a:sym typeface="Wingdings"/>
              </a:rPr>
              <a:t>Microchip</a:t>
            </a:r>
            <a:r>
              <a:rPr lang="fr-FR" sz="2400" i="1" dirty="0" smtClean="0">
                <a:sym typeface="Wingdings"/>
              </a:rPr>
              <a:t> (</a:t>
            </a:r>
            <a:r>
              <a:rPr lang="fr-FR" sz="2400" i="1" dirty="0" err="1" smtClean="0">
                <a:sym typeface="Wingdings"/>
              </a:rPr>
              <a:t>PICxx</a:t>
            </a:r>
            <a:r>
              <a:rPr lang="fr-FR" sz="2400" i="1" dirty="0" smtClean="0">
                <a:sym typeface="Wingdings"/>
              </a:rPr>
              <a:t>) , </a:t>
            </a:r>
            <a:r>
              <a:rPr lang="fr-FR" sz="2400" i="1" dirty="0" err="1" smtClean="0">
                <a:sym typeface="Wingdings"/>
              </a:rPr>
              <a:t>Atmel</a:t>
            </a:r>
            <a:r>
              <a:rPr lang="fr-FR" sz="2400" i="1" dirty="0" smtClean="0">
                <a:sym typeface="Wingdings"/>
              </a:rPr>
              <a:t> (AVR), Apple/IBM/</a:t>
            </a:r>
            <a:r>
              <a:rPr lang="fr-FR" sz="2400" i="1" dirty="0" err="1" smtClean="0">
                <a:sym typeface="Wingdings"/>
              </a:rPr>
              <a:t>Freescale</a:t>
            </a:r>
            <a:r>
              <a:rPr lang="fr-FR" sz="2400" i="1" dirty="0" smtClean="0">
                <a:sym typeface="Wingdings"/>
              </a:rPr>
              <a:t> (PowerPC) …</a:t>
            </a:r>
            <a:endParaRPr lang="fr-FR" sz="2400" b="1" i="1" dirty="0">
              <a:effectLst>
                <a:outerShdw blurRad="38100" dist="38100" dir="2700000" algn="tl">
                  <a:srgbClr val="000000">
                    <a:alpha val="43137"/>
                  </a:srgbClr>
                </a:outerShdw>
              </a:effectLst>
              <a:sym typeface="Wingdings"/>
            </a:endParaRPr>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sym typeface="Wingdings"/>
            </a:endParaRPr>
          </a:p>
          <a:p>
            <a:pPr algn="l"/>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22225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FFFFCC"/>
                </a:solidFill>
                <a:effectLst>
                  <a:outerShdw blurRad="38100" dist="38100" dir="2700000" algn="tl">
                    <a:srgbClr val="000000">
                      <a:alpha val="43137"/>
                    </a:srgbClr>
                  </a:outerShdw>
                </a:effectLst>
              </a:rPr>
              <a:t>Assembleur</a:t>
            </a:r>
            <a:r>
              <a:rPr lang="fr-FR" sz="1800" b="1" i="1" dirty="0" smtClean="0">
                <a:solidFill>
                  <a:srgbClr val="DCE6F2"/>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 Architectures CPU – 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6" name="Title 3"/>
          <p:cNvSpPr txBox="1">
            <a:spLocks/>
          </p:cNvSpPr>
          <p:nvPr/>
        </p:nvSpPr>
        <p:spPr>
          <a:xfrm>
            <a:off x="179512" y="1412388"/>
            <a:ext cx="8964488" cy="511295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a:t>
            </a:r>
            <a:r>
              <a:rPr lang="fr-FR" sz="2400" b="1" i="1" dirty="0" smtClean="0">
                <a:effectLst>
                  <a:outerShdw blurRad="38100" dist="38100" dir="2700000" algn="tl">
                    <a:srgbClr val="000000">
                      <a:alpha val="43137"/>
                    </a:srgbClr>
                  </a:outerShdw>
                </a:effectLst>
                <a:latin typeface="+mn-lt"/>
              </a:rPr>
              <a:t>Tout CPU est capable de décoder puis d’exécuter un jeu d’instruction qui lui est propre (</a:t>
            </a:r>
            <a:r>
              <a:rPr lang="fr-FR" sz="2400" b="1" i="1" dirty="0" smtClean="0">
                <a:effectLst>
                  <a:outerShdw blurRad="38100" dist="38100" dir="2700000" algn="tl">
                    <a:srgbClr val="000000">
                      <a:alpha val="43137"/>
                    </a:srgbClr>
                  </a:outerShdw>
                </a:effectLst>
              </a:rPr>
              <a:t>ou </a:t>
            </a:r>
            <a:r>
              <a:rPr lang="fr-FR" sz="2400" b="1" i="1" dirty="0">
                <a:effectLst>
                  <a:outerShdw blurRad="38100" dist="38100" dir="2700000" algn="tl">
                    <a:srgbClr val="000000">
                      <a:alpha val="43137"/>
                    </a:srgbClr>
                  </a:outerShdw>
                </a:effectLst>
              </a:rPr>
              <a:t>instruction set ou ISA </a:t>
            </a:r>
            <a:r>
              <a:rPr lang="fr-FR" sz="2400" b="1" i="1" dirty="0" smtClean="0">
                <a:effectLst>
                  <a:outerShdw blurRad="38100" dist="38100" dir="2700000" algn="tl">
                    <a:srgbClr val="000000">
                      <a:alpha val="43137"/>
                    </a:srgbClr>
                  </a:outerShdw>
                </a:effectLst>
              </a:rPr>
              <a:t>ou Instruction </a:t>
            </a:r>
            <a:r>
              <a:rPr lang="fr-FR" sz="2400" b="1" i="1" dirty="0">
                <a:effectLst>
                  <a:outerShdw blurRad="38100" dist="38100" dir="2700000" algn="tl">
                    <a:srgbClr val="000000">
                      <a:alpha val="43137"/>
                    </a:srgbClr>
                  </a:outerShdw>
                </a:effectLst>
              </a:rPr>
              <a:t>Set Architecture</a:t>
            </a:r>
            <a:r>
              <a:rPr lang="fr-FR" sz="2400" i="1" dirty="0" smtClean="0"/>
              <a:t>)</a:t>
            </a:r>
            <a:r>
              <a:rPr lang="fr-FR" sz="2400" i="1" dirty="0" smtClean="0">
                <a:latin typeface="+mn-lt"/>
              </a:rPr>
              <a:t>. Dans tous les cas, ces instructions peuvent être classées en grandes familles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Calcul et comparaison : </a:t>
            </a:r>
            <a:r>
              <a:rPr lang="fr-FR" sz="2400" i="1" dirty="0" smtClean="0">
                <a:latin typeface="+mn-lt"/>
                <a:sym typeface="Wingdings"/>
              </a:rPr>
              <a:t>opérations arithmétiques et logiques</a:t>
            </a:r>
            <a:r>
              <a:rPr lang="fr-FR" sz="2400" i="1" dirty="0" smtClean="0">
                <a:sym typeface="Wingdings"/>
              </a:rPr>
              <a:t> </a:t>
            </a:r>
            <a:r>
              <a:rPr lang="fr-FR" sz="2400" i="1" dirty="0">
                <a:sym typeface="Wingdings"/>
              </a:rPr>
              <a:t>(en C : +, -, *, /, &amp;, |, ! ...)</a:t>
            </a:r>
            <a:r>
              <a:rPr lang="fr-FR" sz="2400" i="1" dirty="0" smtClean="0">
                <a:latin typeface="+mn-lt"/>
                <a:sym typeface="Wingdings"/>
              </a:rPr>
              <a:t> et opérations de comparaison, (en C : </a:t>
            </a:r>
            <a:r>
              <a:rPr lang="fr-FR" sz="2400" i="1" dirty="0">
                <a:sym typeface="Wingdings"/>
              </a:rPr>
              <a:t>&gt;=, &lt;=, !=, == </a:t>
            </a:r>
            <a:r>
              <a:rPr lang="fr-FR" sz="2400" i="1" dirty="0" smtClean="0">
                <a:sym typeface="Wingdings"/>
              </a:rPr>
              <a:t>…</a:t>
            </a:r>
            <a:r>
              <a:rPr lang="fr-FR" sz="2400" i="1" dirty="0" smtClean="0">
                <a:latin typeface="+mn-lt"/>
                <a:sym typeface="Wingdings"/>
              </a:rPr>
              <a:t>). Les formats entiers courts seront toujours supportés nativement. En fonction de l’architecture du CPU, les formats entiers long (16bits et plus) voire flottants peuvent l’être également.</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Management de données : </a:t>
            </a:r>
            <a:r>
              <a:rPr lang="fr-FR" sz="2400" i="1" dirty="0" smtClean="0">
                <a:latin typeface="+mn-lt"/>
                <a:sym typeface="Wingdings"/>
              </a:rPr>
              <a:t>déplacement de données dans l’architecture matérielle (CPU vers CPU, CPU vers mémoire ou mémoire vers CPU)</a:t>
            </a:r>
          </a:p>
          <a:p>
            <a:pPr algn="l"/>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349384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FFFFCC"/>
                </a:solidFill>
                <a:effectLst>
                  <a:outerShdw blurRad="38100" dist="38100" dir="2700000" algn="tl">
                    <a:srgbClr val="000000">
                      <a:alpha val="43137"/>
                    </a:srgbClr>
                  </a:outerShdw>
                </a:effectLst>
              </a:rPr>
              <a:t>Assembleur</a:t>
            </a:r>
            <a:r>
              <a:rPr lang="fr-FR" sz="1800" b="1" i="1" dirty="0" smtClean="0">
                <a:solidFill>
                  <a:srgbClr val="DCE6F2"/>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 Architectures CPU – 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6" name="Title 3"/>
          <p:cNvSpPr txBox="1">
            <a:spLocks/>
          </p:cNvSpPr>
          <p:nvPr/>
        </p:nvSpPr>
        <p:spPr>
          <a:xfrm>
            <a:off x="395536" y="1412388"/>
            <a:ext cx="8748464" cy="518496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Contrôle programme : </a:t>
            </a:r>
            <a:r>
              <a:rPr lang="fr-FR" sz="2400" i="1" dirty="0" smtClean="0">
                <a:sym typeface="Wingdings"/>
              </a:rPr>
              <a:t>saut en mémoire programme (saut dans le code). Par exemple en langage C : if, </a:t>
            </a:r>
            <a:r>
              <a:rPr lang="fr-FR" sz="2400" i="1" dirty="0" err="1" smtClean="0">
                <a:sym typeface="Wingdings"/>
              </a:rPr>
              <a:t>else</a:t>
            </a:r>
            <a:r>
              <a:rPr lang="fr-FR" sz="2400" i="1" dirty="0" smtClean="0">
                <a:sym typeface="Wingdings"/>
              </a:rPr>
              <a:t> if, </a:t>
            </a:r>
            <a:r>
              <a:rPr lang="fr-FR" sz="2400" i="1" dirty="0" err="1" smtClean="0">
                <a:sym typeface="Wingdings"/>
              </a:rPr>
              <a:t>else</a:t>
            </a:r>
            <a:r>
              <a:rPr lang="fr-FR" sz="2400" i="1" dirty="0" smtClean="0">
                <a:sym typeface="Wingdings"/>
              </a:rPr>
              <a:t>,</a:t>
            </a:r>
            <a:r>
              <a:rPr lang="fr-FR" sz="2400" i="1" dirty="0">
                <a:sym typeface="Wingdings"/>
              </a:rPr>
              <a:t> </a:t>
            </a:r>
            <a:r>
              <a:rPr lang="fr-FR" sz="2400" i="1" dirty="0" err="1">
                <a:sym typeface="Wingdings"/>
              </a:rPr>
              <a:t>switch</a:t>
            </a:r>
            <a:r>
              <a:rPr lang="fr-FR" sz="2400" i="1" dirty="0">
                <a:sym typeface="Wingdings"/>
              </a:rPr>
              <a:t>,</a:t>
            </a:r>
            <a:r>
              <a:rPr lang="fr-FR" sz="2400" i="1" dirty="0" smtClean="0">
                <a:sym typeface="Wingdings"/>
              </a:rPr>
              <a:t> for, </a:t>
            </a:r>
            <a:r>
              <a:rPr lang="fr-FR" sz="2400" i="1" dirty="0" err="1" smtClean="0">
                <a:sym typeface="Wingdings"/>
              </a:rPr>
              <a:t>while</a:t>
            </a:r>
            <a:r>
              <a:rPr lang="fr-FR" sz="2400" i="1" dirty="0" smtClean="0">
                <a:sym typeface="Wingdings"/>
              </a:rPr>
              <a:t>, do </a:t>
            </a:r>
            <a:r>
              <a:rPr lang="fr-FR" sz="2400" i="1" dirty="0" err="1" smtClean="0">
                <a:sym typeface="Wingdings"/>
              </a:rPr>
              <a:t>while</a:t>
            </a:r>
            <a:r>
              <a:rPr lang="fr-FR" sz="2400" i="1" dirty="0" smtClean="0">
                <a:sym typeface="Wingdings"/>
              </a:rPr>
              <a:t>, appels de procédure. Nous pouvons rendre ces sauts conditionnels à l’aide d’opérations arithmétiques et logiques ou de comparaisons.</a:t>
            </a:r>
          </a:p>
          <a:p>
            <a:pPr algn="l"/>
            <a:endParaRPr lang="fr-FR" sz="2400" i="1" dirty="0" smtClean="0">
              <a:latin typeface="+mn-lt"/>
              <a:sym typeface="Wingdings"/>
            </a:endParaRPr>
          </a:p>
          <a:p>
            <a:pPr algn="l"/>
            <a:r>
              <a:rPr lang="fr-FR" sz="2400" i="1" dirty="0">
                <a:latin typeface="+mn-lt"/>
                <a:sym typeface="Wingdings"/>
              </a:rPr>
              <a:t>	</a:t>
            </a:r>
            <a:r>
              <a:rPr lang="fr-FR" sz="2400" i="1" dirty="0" smtClean="0">
                <a:latin typeface="+mn-lt"/>
                <a:sym typeface="Wingdings"/>
              </a:rPr>
              <a:t>Certaines architectures, comme les architectures compatibles x86-64 (Intel et AMD), possèdent des familles spécialisées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String manipulation : </a:t>
            </a:r>
            <a:r>
              <a:rPr lang="fr-FR" sz="2400" i="1" dirty="0" smtClean="0">
                <a:sym typeface="Wingdings"/>
              </a:rPr>
              <a:t>manipulation au niveau assembleur de chaînes de caractères.</a:t>
            </a:r>
          </a:p>
          <a:p>
            <a:pPr marL="342900" indent="-342900" algn="l">
              <a:buFont typeface="Arial" pitchFamily="34" charset="0"/>
              <a:buChar char="•"/>
            </a:pPr>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Divers : </a:t>
            </a:r>
            <a:r>
              <a:rPr lang="fr-FR" sz="2400" i="1" dirty="0" smtClean="0">
                <a:sym typeface="Wingdings"/>
              </a:rPr>
              <a:t>arithmétique lourde (sinus, cosinus…), opérations vectorielles (produit vectoriel, produit scalaire…) …</a:t>
            </a:r>
            <a:endParaRPr lang="fr-FR" sz="2400" i="1" dirty="0" smtClean="0">
              <a:latin typeface="+mn-lt"/>
              <a:sym typeface="Wingdings"/>
            </a:endParaRPr>
          </a:p>
          <a:p>
            <a:pPr algn="l"/>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423612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smtClean="0">
                <a:solidFill>
                  <a:srgbClr val="FFFFCC"/>
                </a:solidFill>
                <a:effectLst>
                  <a:outerShdw blurRad="38100" dist="38100" dir="2700000" algn="tl">
                    <a:srgbClr val="000000">
                      <a:alpha val="43137"/>
                    </a:srgbClr>
                  </a:outerShdw>
                </a:effectLst>
              </a:rPr>
              <a:t> Architectures CPU </a:t>
            </a:r>
            <a:r>
              <a:rPr lang="fr-FR" sz="1800" b="1" i="1" dirty="0" smtClean="0">
                <a:solidFill>
                  <a:schemeClr val="accent1">
                    <a:lumMod val="20000"/>
                    <a:lumOff val="80000"/>
                  </a:schemeClr>
                </a:solidFill>
                <a:effectLst>
                  <a:outerShdw blurRad="38100" dist="38100" dir="2700000" algn="tl">
                    <a:srgbClr val="000000">
                      <a:alpha val="43137"/>
                    </a:srgbClr>
                  </a:outerShdw>
                </a:effectLst>
              </a:rPr>
              <a:t>– </a:t>
            </a:r>
            <a:r>
              <a:rPr lang="fr-FR" sz="1800" b="1" i="1" dirty="0" smtClean="0">
                <a:solidFill>
                  <a:srgbClr val="DCE6F2"/>
                </a:solidFill>
                <a:effectLst>
                  <a:outerShdw blurRad="38100" dist="38100" dir="2700000" algn="tl">
                    <a:srgbClr val="000000">
                      <a:alpha val="43137"/>
                    </a:srgbClr>
                  </a:outerShdw>
                </a:effectLst>
              </a:rPr>
              <a:t>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smtClean="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a:solidFill>
                  <a:srgbClr val="DCE6F2"/>
                </a:solidFill>
                <a:effectLst>
                  <a:outerShdw blurRad="38100" dist="38100" dir="2700000" algn="tl">
                    <a:srgbClr val="000000">
                      <a:alpha val="43137"/>
                    </a:srgbClr>
                  </a:outerShdw>
                </a:effectLst>
                <a:sym typeface="Wingdings"/>
              </a:rPr>
              <a:t>Jeu d’instruction </a:t>
            </a:r>
            <a:r>
              <a:rPr lang="fr-FR" sz="1400" b="1" i="1" dirty="0" smtClean="0">
                <a:solidFill>
                  <a:srgbClr val="DCE6F2"/>
                </a:solidFill>
                <a:effectLst>
                  <a:outerShdw blurRad="38100" dist="38100" dir="2700000" algn="tl">
                    <a:srgbClr val="000000">
                      <a:alpha val="43137"/>
                    </a:srgbClr>
                  </a:outerShdw>
                </a:effectLst>
                <a:sym typeface="Wingdings"/>
              </a:rPr>
              <a:t>CISC 8086</a:t>
            </a:r>
            <a:endParaRPr lang="fr-FR" sz="1400" b="1" i="1" dirty="0">
              <a:solidFill>
                <a:srgbClr val="DCE6F2"/>
              </a:solidFill>
              <a:effectLst>
                <a:outerShdw blurRad="38100" dist="38100" dir="2700000" algn="tl">
                  <a:srgbClr val="000000">
                    <a:alpha val="43137"/>
                  </a:srgbClr>
                </a:outerShdw>
              </a:effectLst>
              <a:sym typeface="Wingdings"/>
            </a:endParaRPr>
          </a:p>
        </p:txBody>
      </p:sp>
      <p:sp>
        <p:nvSpPr>
          <p:cNvPr id="6" name="Title 3"/>
          <p:cNvSpPr txBox="1">
            <a:spLocks/>
          </p:cNvSpPr>
          <p:nvPr/>
        </p:nvSpPr>
        <p:spPr>
          <a:xfrm>
            <a:off x="395536" y="1412388"/>
            <a:ext cx="8748464" cy="496894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sym typeface="Wingdings"/>
              </a:rPr>
              <a:t>	</a:t>
            </a:r>
            <a:r>
              <a:rPr lang="fr-FR" sz="2400" b="1" i="1" dirty="0" smtClean="0">
                <a:effectLst>
                  <a:outerShdw blurRad="38100" dist="38100" dir="2700000" algn="tl">
                    <a:srgbClr val="000000">
                      <a:alpha val="43137"/>
                    </a:srgbClr>
                  </a:outerShdw>
                </a:effectLst>
                <a:sym typeface="Wingdings"/>
              </a:rPr>
              <a:t>Les jeux d’instructions et CPU associés peuvent être classés en 2 grandes familles, RISC et CISC</a:t>
            </a:r>
            <a:r>
              <a:rPr lang="fr-FR" sz="2400" i="1" dirty="0" smtClean="0">
                <a:sym typeface="Wingdings"/>
              </a:rPr>
              <a:t>, respectivement </a:t>
            </a:r>
            <a:r>
              <a:rPr lang="fr-FR" sz="2400" i="1" dirty="0" err="1" smtClean="0">
                <a:sym typeface="Wingdings"/>
              </a:rPr>
              <a:t>Reduce</a:t>
            </a:r>
            <a:r>
              <a:rPr lang="fr-FR" sz="2400" i="1" dirty="0" smtClean="0">
                <a:sym typeface="Wingdings"/>
              </a:rPr>
              <a:t> et </a:t>
            </a:r>
            <a:r>
              <a:rPr lang="fr-FR" sz="2400" i="1" dirty="0" err="1" smtClean="0">
                <a:sym typeface="Wingdings"/>
              </a:rPr>
              <a:t>Complex</a:t>
            </a:r>
            <a:r>
              <a:rPr lang="fr-FR" sz="2400" i="1" dirty="0" smtClean="0">
                <a:sym typeface="Wingdings"/>
              </a:rPr>
              <a:t> Instruction Set Computer. Les architectures RISC n’implémentent en général que des instructions élémentaires (</a:t>
            </a:r>
            <a:r>
              <a:rPr lang="fr-FR" sz="2400" i="1" dirty="0" err="1" smtClean="0">
                <a:sym typeface="Wingdings"/>
              </a:rPr>
              <a:t>CPU’s</a:t>
            </a:r>
            <a:r>
              <a:rPr lang="fr-FR" sz="2400" i="1" dirty="0" smtClean="0">
                <a:sym typeface="Wingdings"/>
              </a:rPr>
              <a:t> ARM, MIPS, 8051, PIC18 …). A l’inverse, les architectures CISC (</a:t>
            </a:r>
            <a:r>
              <a:rPr lang="fr-FR" sz="2400" i="1" dirty="0" err="1" smtClean="0">
                <a:sym typeface="Wingdings"/>
              </a:rPr>
              <a:t>CPU’s</a:t>
            </a:r>
            <a:r>
              <a:rPr lang="fr-FR" sz="2400" i="1" dirty="0" smtClean="0">
                <a:sym typeface="Wingdings"/>
              </a:rPr>
              <a:t> x86-64, 68xxx …) implémentent nativement au niveau assembleur des traitements pouvant être très complexes (division, opérations vectorielles, opérations sur des chaînes de caractères …).</a:t>
            </a:r>
          </a:p>
          <a:p>
            <a:pPr algn="l"/>
            <a:r>
              <a:rPr lang="fr-FR" sz="2400" i="1" dirty="0">
                <a:sym typeface="Wingdings"/>
              </a:rPr>
              <a:t>	</a:t>
            </a:r>
            <a:r>
              <a:rPr lang="fr-FR" sz="2400" i="1" dirty="0" smtClean="0">
                <a:sym typeface="Wingdings"/>
              </a:rPr>
              <a:t>En 2012, la frontière entre ces deux familles est de plus en plus fine. Par exemple, le jeu d’instructions des processeurs spécialisés DSP RISC-</a:t>
            </a:r>
            <a:r>
              <a:rPr lang="fr-FR" sz="2400" i="1" dirty="0" err="1" smtClean="0">
                <a:sym typeface="Wingdings"/>
              </a:rPr>
              <a:t>like</a:t>
            </a:r>
            <a:r>
              <a:rPr lang="fr-FR" sz="2400" i="1" dirty="0" smtClean="0">
                <a:sym typeface="Wingdings"/>
              </a:rPr>
              <a:t> TMS320C66xx de TI compte 323 instructions. Néanmoins, les architectures compatibles x86-64 sont des architectures CISC. Nous allons rapidement comprendre pourquoi.</a:t>
            </a:r>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Tree>
    <p:extLst>
      <p:ext uri="{BB962C8B-B14F-4D97-AF65-F5344CB8AC3E}">
        <p14:creationId xmlns:p14="http://schemas.microsoft.com/office/powerpoint/2010/main" val="10306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ASSEMBLEUR</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txBox="1">
            <a:spLocks/>
          </p:cNvSpPr>
          <p:nvPr/>
        </p:nvSpPr>
        <p:spPr>
          <a:xfrm>
            <a:off x="395536" y="1412388"/>
            <a:ext cx="8748464" cy="525697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i="1" dirty="0">
                <a:effectLst>
                  <a:outerShdw blurRad="38100" dist="38100" dir="2700000" algn="tl">
                    <a:srgbClr val="000000">
                      <a:alpha val="43137"/>
                    </a:srgbClr>
                  </a:outerShdw>
                </a:effectLst>
                <a:sym typeface="Wingdings"/>
              </a:rPr>
              <a:t>Avantages </a:t>
            </a:r>
            <a:r>
              <a:rPr lang="fr-FR" sz="2400" b="1" i="1" dirty="0" smtClean="0">
                <a:effectLst>
                  <a:outerShdw blurRad="38100" dist="38100" dir="2700000" algn="tl">
                    <a:srgbClr val="000000">
                      <a:alpha val="43137"/>
                    </a:srgbClr>
                  </a:outerShdw>
                </a:effectLst>
                <a:sym typeface="Wingdings"/>
              </a:rPr>
              <a:t> architecture CISC :</a:t>
            </a:r>
          </a:p>
          <a:p>
            <a:pPr marL="342900" lvl="2" indent="-342900">
              <a:spcBef>
                <a:spcPct val="0"/>
              </a:spcBef>
              <a:buFont typeface="Arial" pitchFamily="34" charset="0"/>
              <a:buChar char="•"/>
            </a:pPr>
            <a:r>
              <a:rPr lang="fr-FR" sz="2400" i="1" dirty="0" smtClean="0"/>
              <a:t>Empreinte mémoire programme faible, donc plus d’instructions contenues en cache. Néanmoins sur CPU CISC, en moyenne près de 80% des instructions compilées sont de types RISC.</a:t>
            </a:r>
          </a:p>
          <a:p>
            <a:pPr marL="342900" lvl="2" indent="-342900">
              <a:spcBef>
                <a:spcPct val="0"/>
              </a:spcBef>
              <a:buFont typeface="Arial" pitchFamily="34" charset="0"/>
              <a:buChar char="•"/>
            </a:pPr>
            <a:r>
              <a:rPr lang="fr-FR" sz="2400" i="1" dirty="0" smtClean="0"/>
              <a:t>Compatibles x86-64, rétrocompatibilité des applications développées sur anciennes architectures.</a:t>
            </a:r>
          </a:p>
          <a:p>
            <a:pPr algn="l"/>
            <a:r>
              <a:rPr lang="fr-FR" sz="2400" b="1" i="1" dirty="0" smtClean="0">
                <a:effectLst>
                  <a:outerShdw blurRad="38100" dist="38100" dir="2700000" algn="tl">
                    <a:srgbClr val="000000">
                      <a:alpha val="43137"/>
                    </a:srgbClr>
                  </a:outerShdw>
                </a:effectLst>
                <a:sym typeface="Wingdings"/>
              </a:rPr>
              <a:t>Inconvénients  architecture </a:t>
            </a:r>
            <a:r>
              <a:rPr lang="fr-FR" sz="2400" b="1" i="1" dirty="0">
                <a:effectLst>
                  <a:outerShdw blurRad="38100" dist="38100" dir="2700000" algn="tl">
                    <a:srgbClr val="000000">
                      <a:alpha val="43137"/>
                    </a:srgbClr>
                  </a:outerShdw>
                </a:effectLst>
                <a:sym typeface="Wingdings"/>
              </a:rPr>
              <a:t>CISC :</a:t>
            </a:r>
          </a:p>
          <a:p>
            <a:pPr marL="342900" lvl="2" indent="-342900">
              <a:spcBef>
                <a:spcPct val="0"/>
              </a:spcBef>
              <a:buFont typeface="Arial" pitchFamily="34" charset="0"/>
              <a:buChar char="•"/>
            </a:pPr>
            <a:r>
              <a:rPr lang="fr-FR" sz="2400" i="1" dirty="0" smtClean="0"/>
              <a:t>Architecture CPU complexe (mécanismes d’accélération matériels, décodeurs, </a:t>
            </a:r>
            <a:r>
              <a:rPr lang="fr-FR" sz="2400" i="1" dirty="0" err="1" smtClean="0"/>
              <a:t>Execution</a:t>
            </a:r>
            <a:r>
              <a:rPr lang="fr-FR" sz="2400" i="1" dirty="0" smtClean="0"/>
              <a:t> </a:t>
            </a:r>
            <a:r>
              <a:rPr lang="fr-FR" sz="2400" i="1" dirty="0" err="1" smtClean="0"/>
              <a:t>Units</a:t>
            </a:r>
            <a:r>
              <a:rPr lang="fr-FR" sz="2400" i="1" dirty="0" smtClean="0"/>
              <a:t> …), donc moins de place pour le cache.</a:t>
            </a:r>
          </a:p>
          <a:p>
            <a:pPr marL="342900" lvl="2" indent="-342900">
              <a:spcBef>
                <a:spcPct val="0"/>
              </a:spcBef>
              <a:buFont typeface="Arial" pitchFamily="34" charset="0"/>
              <a:buChar char="•"/>
            </a:pPr>
            <a:r>
              <a:rPr lang="fr-FR" sz="2400" i="1" dirty="0" smtClean="0"/>
              <a:t>Jeu d’instructions mal géré par les chaînes de compilation (mécanismes d’optimisation)</a:t>
            </a:r>
          </a:p>
          <a:p>
            <a:pPr marL="342900" lvl="2" indent="-342900">
              <a:spcBef>
                <a:spcPct val="0"/>
              </a:spcBef>
              <a:buFont typeface="Arial" pitchFamily="34" charset="0"/>
              <a:buChar char="•"/>
            </a:pPr>
            <a:endParaRPr lang="fr-FR" sz="2400" i="1" dirty="0"/>
          </a:p>
          <a:p>
            <a:pPr marL="342900" indent="-342900" algn="l">
              <a:buFont typeface="Arial" pitchFamily="34" charset="0"/>
              <a:buChar char="•"/>
            </a:pPr>
            <a:endParaRPr lang="fr-FR" sz="2400" i="1" dirty="0">
              <a:latin typeface="+mn-lt"/>
            </a:endParaRPr>
          </a:p>
        </p:txBody>
      </p:sp>
      <p:sp>
        <p:nvSpPr>
          <p:cNvPr id="22"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smtClean="0">
                <a:solidFill>
                  <a:srgbClr val="DCE6F2"/>
                </a:solidFill>
                <a:effectLst>
                  <a:outerShdw blurRad="38100" dist="38100" dir="2700000" algn="tl">
                    <a:srgbClr val="000000">
                      <a:alpha val="43137"/>
                    </a:srgbClr>
                  </a:outerShdw>
                </a:effectLst>
              </a:rPr>
              <a:t>Assembleur </a:t>
            </a:r>
            <a:r>
              <a:rPr lang="fr-FR" sz="1800" b="1" i="1" dirty="0">
                <a:solidFill>
                  <a:srgbClr val="DCE6F2"/>
                </a:solidFill>
                <a:effectLst>
                  <a:outerShdw blurRad="38100" dist="38100" dir="2700000" algn="tl">
                    <a:srgbClr val="000000">
                      <a:alpha val="43137"/>
                    </a:srgbClr>
                  </a:outerShdw>
                </a:effectLst>
              </a:rPr>
              <a:t>–</a:t>
            </a:r>
            <a:r>
              <a:rPr lang="fr-FR" sz="1800" b="1" i="1" dirty="0">
                <a:solidFill>
                  <a:srgbClr val="FFFFCC"/>
                </a:solidFill>
                <a:effectLst>
                  <a:outerShdw blurRad="38100" dist="38100" dir="2700000" algn="tl">
                    <a:srgbClr val="000000">
                      <a:alpha val="43137"/>
                    </a:srgbClr>
                  </a:outerShdw>
                </a:effectLst>
              </a:rPr>
              <a:t> Architectures CPU </a:t>
            </a:r>
            <a:r>
              <a:rPr lang="fr-FR" sz="1800" b="1" i="1" dirty="0">
                <a:solidFill>
                  <a:schemeClr val="accent1">
                    <a:lumMod val="20000"/>
                    <a:lumOff val="80000"/>
                  </a:schemeClr>
                </a:solidFill>
                <a:effectLst>
                  <a:outerShdw blurRad="38100" dist="38100" dir="2700000" algn="tl">
                    <a:srgbClr val="000000">
                      <a:alpha val="43137"/>
                    </a:srgbClr>
                  </a:outerShdw>
                </a:effectLst>
              </a:rPr>
              <a:t>– </a:t>
            </a:r>
            <a:r>
              <a:rPr lang="fr-FR" sz="1800" b="1" i="1" dirty="0">
                <a:solidFill>
                  <a:srgbClr val="DCE6F2"/>
                </a:solidFill>
                <a:effectLst>
                  <a:outerShdw blurRad="38100" dist="38100" dir="2700000" algn="tl">
                    <a:srgbClr val="000000">
                      <a:alpha val="43137"/>
                    </a:srgbClr>
                  </a:outerShdw>
                </a:effectLst>
              </a:rPr>
              <a:t>ISA Extensions</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r>
              <a:rPr lang="fr-FR" sz="2000" b="1" dirty="0">
                <a:solidFill>
                  <a:srgbClr val="FFFFCC"/>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Jeu d’instruction RISC 8051</a:t>
            </a:r>
            <a:endParaRPr lang="fr-FR" sz="1400" b="1" i="1" dirty="0">
              <a:solidFill>
                <a:srgbClr val="DCE6F2"/>
              </a:solidFill>
              <a:effectLst>
                <a:outerShdw blurRad="38100" dist="38100" dir="2700000" algn="tl">
                  <a:srgbClr val="000000">
                    <a:alpha val="43137"/>
                  </a:srgbClr>
                </a:outerShdw>
              </a:effectLst>
              <a:sym typeface="Wingdings"/>
            </a:endParaRPr>
          </a:p>
          <a:p>
            <a:pPr algn="l"/>
            <a:r>
              <a:rPr lang="fr-FR" sz="1400" b="1" i="1" dirty="0">
                <a:solidFill>
                  <a:srgbClr val="DCE6F2"/>
                </a:solidFill>
                <a:effectLst>
                  <a:outerShdw blurRad="38100" dist="38100" dir="2700000" algn="tl">
                    <a:srgbClr val="000000">
                      <a:alpha val="43137"/>
                    </a:srgbClr>
                  </a:outerShdw>
                </a:effectLst>
                <a:sym typeface="Wingdings"/>
              </a:rPr>
              <a:t>	</a:t>
            </a:r>
            <a:r>
              <a:rPr lang="fr-FR" sz="1400" b="1" i="1" dirty="0" smtClean="0">
                <a:solidFill>
                  <a:srgbClr val="DCE6F2"/>
                </a:solidFill>
                <a:effectLst>
                  <a:outerShdw blurRad="38100" dist="38100" dir="2700000" algn="tl">
                    <a:srgbClr val="000000">
                      <a:alpha val="43137"/>
                    </a:srgbClr>
                  </a:outerShdw>
                </a:effectLst>
                <a:sym typeface="Wingdings"/>
              </a:rPr>
              <a:t>	</a:t>
            </a:r>
            <a:r>
              <a:rPr lang="fr-FR" sz="1400" b="1" dirty="0" smtClean="0">
                <a:solidFill>
                  <a:srgbClr val="DCE6F2"/>
                </a:solidFill>
                <a:effectLst>
                  <a:outerShdw blurRad="38100" dist="38100" dir="2700000" algn="tl">
                    <a:srgbClr val="000000">
                      <a:alpha val="43137"/>
                    </a:srgbClr>
                  </a:outerShdw>
                </a:effectLst>
                <a:sym typeface="Wingdings"/>
              </a:rPr>
              <a:t>  </a:t>
            </a:r>
            <a:r>
              <a:rPr lang="fr-FR" sz="1400" b="1" i="1" dirty="0">
                <a:solidFill>
                  <a:srgbClr val="DCE6F2"/>
                </a:solidFill>
                <a:effectLst>
                  <a:outerShdw blurRad="38100" dist="38100" dir="2700000" algn="tl">
                    <a:srgbClr val="000000">
                      <a:alpha val="43137"/>
                    </a:srgbClr>
                  </a:outerShdw>
                </a:effectLst>
                <a:sym typeface="Wingdings"/>
              </a:rPr>
              <a:t>Jeu d’instruction </a:t>
            </a:r>
            <a:r>
              <a:rPr lang="fr-FR" sz="1400" b="1" i="1" dirty="0" smtClean="0">
                <a:solidFill>
                  <a:srgbClr val="DCE6F2"/>
                </a:solidFill>
                <a:effectLst>
                  <a:outerShdw blurRad="38100" dist="38100" dir="2700000" algn="tl">
                    <a:srgbClr val="000000">
                      <a:alpha val="43137"/>
                    </a:srgbClr>
                  </a:outerShdw>
                </a:effectLst>
                <a:sym typeface="Wingdings"/>
              </a:rPr>
              <a:t>CISC 8086</a:t>
            </a:r>
            <a:endParaRPr lang="fr-FR" sz="1400" b="1" i="1" dirty="0">
              <a:solidFill>
                <a:srgbClr val="DCE6F2"/>
              </a:solidFill>
              <a:effectLst>
                <a:outerShdw blurRad="38100" dist="38100" dir="2700000" algn="tl">
                  <a:srgbClr val="000000">
                    <a:alpha val="43137"/>
                  </a:srgbClr>
                </a:outerShdw>
              </a:effectLst>
              <a:sym typeface="Wingdings"/>
            </a:endParaRPr>
          </a:p>
        </p:txBody>
      </p:sp>
    </p:spTree>
    <p:extLst>
      <p:ext uri="{BB962C8B-B14F-4D97-AF65-F5344CB8AC3E}">
        <p14:creationId xmlns:p14="http://schemas.microsoft.com/office/powerpoint/2010/main" val="351037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6565</TotalTime>
  <Words>2840</Words>
  <Application>Microsoft Office PowerPoint</Application>
  <PresentationFormat>On-screen Show (4:3)</PresentationFormat>
  <Paragraphs>778</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LANGAGE D’ASSEMBLAGE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Architecture – Memory – Peripheral – Conclusion     CPU PIC18     Memory Map     CPU PIC18</dc:title>
  <dc:creator>admin</dc:creator>
  <cp:lastModifiedBy>admin</cp:lastModifiedBy>
  <cp:revision>466</cp:revision>
  <cp:lastPrinted>2013-04-17T19:19:10Z</cp:lastPrinted>
  <dcterms:created xsi:type="dcterms:W3CDTF">2012-09-05T22:43:53Z</dcterms:created>
  <dcterms:modified xsi:type="dcterms:W3CDTF">2015-01-28T10:31:05Z</dcterms:modified>
</cp:coreProperties>
</file>