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42" r:id="rId3"/>
    <p:sldId id="343" r:id="rId4"/>
    <p:sldId id="345" r:id="rId5"/>
    <p:sldId id="344" r:id="rId6"/>
    <p:sldId id="348" r:id="rId7"/>
    <p:sldId id="347" r:id="rId8"/>
    <p:sldId id="346" r:id="rId9"/>
    <p:sldId id="349" r:id="rId10"/>
    <p:sldId id="350" r:id="rId11"/>
    <p:sldId id="351" r:id="rId12"/>
    <p:sldId id="352" r:id="rId13"/>
    <p:sldId id="354" r:id="rId14"/>
    <p:sldId id="355" r:id="rId15"/>
    <p:sldId id="356" r:id="rId16"/>
    <p:sldId id="357" r:id="rId17"/>
    <p:sldId id="358" r:id="rId18"/>
    <p:sldId id="359" r:id="rId19"/>
    <p:sldId id="361" r:id="rId20"/>
    <p:sldId id="362" r:id="rId21"/>
    <p:sldId id="360" r:id="rId22"/>
    <p:sldId id="364" r:id="rId23"/>
    <p:sldId id="365" r:id="rId24"/>
    <p:sldId id="366" r:id="rId25"/>
    <p:sldId id="367" r:id="rId26"/>
    <p:sldId id="368" r:id="rId27"/>
    <p:sldId id="402" r:id="rId28"/>
    <p:sldId id="369" r:id="rId29"/>
    <p:sldId id="370" r:id="rId30"/>
    <p:sldId id="371" r:id="rId31"/>
    <p:sldId id="372" r:id="rId32"/>
    <p:sldId id="373" r:id="rId33"/>
    <p:sldId id="374" r:id="rId34"/>
    <p:sldId id="378" r:id="rId35"/>
    <p:sldId id="377" r:id="rId36"/>
    <p:sldId id="375" r:id="rId37"/>
    <p:sldId id="376" r:id="rId38"/>
    <p:sldId id="379" r:id="rId39"/>
    <p:sldId id="380" r:id="rId40"/>
    <p:sldId id="381" r:id="rId41"/>
    <p:sldId id="449" r:id="rId42"/>
    <p:sldId id="399" r:id="rId43"/>
    <p:sldId id="382" r:id="rId44"/>
    <p:sldId id="383" r:id="rId45"/>
    <p:sldId id="384" r:id="rId46"/>
    <p:sldId id="385" r:id="rId47"/>
    <p:sldId id="438" r:id="rId48"/>
    <p:sldId id="388" r:id="rId49"/>
    <p:sldId id="392" r:id="rId50"/>
    <p:sldId id="443" r:id="rId51"/>
    <p:sldId id="391" r:id="rId52"/>
    <p:sldId id="393" r:id="rId53"/>
    <p:sldId id="445" r:id="rId54"/>
    <p:sldId id="311" r:id="rId55"/>
  </p:sldIdLst>
  <p:sldSz cx="9144000" cy="6858000" type="screen4x3"/>
  <p:notesSz cx="9874250" cy="67976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CE6F2"/>
    <a:srgbClr val="FFFFFF"/>
    <a:srgbClr val="000000"/>
    <a:srgbClr val="92D050"/>
    <a:srgbClr val="F2DCDB"/>
    <a:srgbClr val="385D8A"/>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13" autoAdjust="0"/>
    <p:restoredTop sz="93428" autoAdjust="0"/>
  </p:normalViewPr>
  <p:slideViewPr>
    <p:cSldViewPr>
      <p:cViewPr varScale="1">
        <p:scale>
          <a:sx n="69" d="100"/>
          <a:sy n="69" d="100"/>
        </p:scale>
        <p:origin x="-39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1716" y="-102"/>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26263" y="6386417"/>
            <a:ext cx="2099483" cy="411258"/>
          </a:xfrm>
          <a:prstGeom prst="rect">
            <a:avLst/>
          </a:prstGeom>
        </p:spPr>
        <p:txBody>
          <a:bodyPr vert="horz" lIns="91440" tIns="45720" rIns="91440" bIns="45720" rtlCol="0" anchor="b"/>
          <a:lstStyle>
            <a:lvl1pPr algn="r">
              <a:defRPr sz="1200"/>
            </a:lvl1pPr>
          </a:lstStyle>
          <a:p>
            <a:pPr algn="ctr"/>
            <a:r>
              <a:rPr lang="fr-FR" b="1" i="1" dirty="0" smtClean="0">
                <a:effectLst>
                  <a:outerShdw blurRad="38100" dist="38100" dir="2700000" algn="tl">
                    <a:srgbClr val="000000">
                      <a:alpha val="43137"/>
                    </a:srgbClr>
                  </a:outerShdw>
                </a:effectLst>
              </a:rPr>
              <a:t>Central </a:t>
            </a:r>
            <a:r>
              <a:rPr lang="fr-FR" b="1" i="1" dirty="0" err="1" smtClean="0">
                <a:effectLst>
                  <a:outerShdw blurRad="38100" dist="38100" dir="2700000" algn="tl">
                    <a:srgbClr val="000000">
                      <a:alpha val="43137"/>
                    </a:srgbClr>
                  </a:outerShdw>
                </a:effectLst>
              </a:rPr>
              <a:t>Processing</a:t>
            </a:r>
            <a:r>
              <a:rPr lang="fr-FR" b="1" i="1" dirty="0" smtClean="0">
                <a:effectLst>
                  <a:outerShdw blurRad="38100" dist="38100" dir="2700000" algn="tl">
                    <a:srgbClr val="000000">
                      <a:alpha val="43137"/>
                    </a:srgbClr>
                  </a:outerShdw>
                </a:effectLst>
              </a:rPr>
              <a:t> Unit</a:t>
            </a:r>
          </a:p>
          <a:p>
            <a:pPr algn="ctr"/>
            <a:r>
              <a:rPr lang="fr-FR" b="1" i="1" dirty="0" smtClean="0">
                <a:effectLst>
                  <a:outerShdw blurRad="38100" dist="38100" dir="2700000" algn="tl">
                    <a:srgbClr val="000000">
                      <a:alpha val="43137"/>
                    </a:srgbClr>
                  </a:outerShdw>
                </a:effectLst>
              </a:rPr>
              <a:t>- </a:t>
            </a:r>
            <a:fld id="{DE9D355A-C30C-47E8-BA10-FB8524B9ADCB}" type="slidenum">
              <a:rPr lang="fr-FR" b="1" i="1" smtClean="0">
                <a:effectLst>
                  <a:outerShdw blurRad="38100" dist="38100" dir="2700000" algn="tl">
                    <a:srgbClr val="000000">
                      <a:alpha val="43137"/>
                    </a:srgbClr>
                  </a:outerShdw>
                </a:effectLst>
              </a:rPr>
              <a:pPr algn="ctr"/>
              <a:t>‹#›</a:t>
            </a:fld>
            <a:r>
              <a:rPr lang="fr-FR" b="1" i="1" dirty="0" smtClean="0">
                <a:effectLst>
                  <a:outerShdw blurRad="38100" dist="38100" dir="2700000" algn="tl">
                    <a:srgbClr val="000000">
                      <a:alpha val="43137"/>
                    </a:srgbClr>
                  </a:outerShdw>
                </a:effectLst>
              </a:rPr>
              <a:t> -</a:t>
            </a:r>
            <a:endParaRPr lang="fr-FR" b="1" i="1" dirty="0">
              <a:effectLst>
                <a:outerShdw blurRad="38100" dist="38100" dir="2700000" algn="tl">
                  <a:srgbClr val="000000">
                    <a:alpha val="43137"/>
                  </a:srgbClr>
                </a:outerShdw>
              </a:effectLst>
            </a:endParaRPr>
          </a:p>
        </p:txBody>
      </p:sp>
      <p:sp>
        <p:nvSpPr>
          <p:cNvPr id="6" name="Espace réservé de l'en-tête 1"/>
          <p:cNvSpPr>
            <a:spLocks noGrp="1"/>
          </p:cNvSpPr>
          <p:nvPr>
            <p:ph type="hdr" sz="quarter"/>
          </p:nvPr>
        </p:nvSpPr>
        <p:spPr>
          <a:xfrm>
            <a:off x="933988" y="161289"/>
            <a:ext cx="7559973" cy="372928"/>
          </a:xfrm>
          <a:prstGeom prst="rect">
            <a:avLst/>
          </a:prstGeom>
        </p:spPr>
        <p:txBody>
          <a:bodyPr vert="horz" lIns="108144" tIns="54071" rIns="108144" bIns="54071" rtlCol="0"/>
          <a:lstStyle>
            <a:lvl1pPr algn="ctr" fontAlgn="auto">
              <a:spcBef>
                <a:spcPts val="0"/>
              </a:spcBef>
              <a:spcAft>
                <a:spcPts val="0"/>
              </a:spcAft>
              <a:defRPr sz="1400" b="0" i="1">
                <a:effectLst>
                  <a:outerShdw blurRad="38100" dist="38100" dir="2700000" algn="tl">
                    <a:srgbClr val="000000">
                      <a:alpha val="43137"/>
                    </a:srgbClr>
                  </a:outerShdw>
                </a:effectLst>
                <a:latin typeface="+mj-lt"/>
                <a:cs typeface="Times New Roman" pitchFamily="18" charset="0"/>
              </a:defRPr>
            </a:lvl1pPr>
          </a:lstStyle>
          <a:p>
            <a:pPr algn="l">
              <a:defRPr/>
            </a:pPr>
            <a:r>
              <a:rPr lang="fr-FR" sz="2000" b="1" dirty="0">
                <a:solidFill>
                  <a:schemeClr val="accent1">
                    <a:lumMod val="60000"/>
                    <a:lumOff val="40000"/>
                  </a:schemeClr>
                </a:solidFill>
              </a:rPr>
              <a:t>Architecture et technologie des ordinateurs</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25" y="511400"/>
            <a:ext cx="8633112" cy="4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5" descr="logo-ensicaen-couleur.png"/>
          <p:cNvPicPr>
            <a:picLocks noChangeAspect="1"/>
          </p:cNvPicPr>
          <p:nvPr/>
        </p:nvPicPr>
        <p:blipFill>
          <a:blip r:embed="rId3" cstate="print"/>
          <a:srcRect/>
          <a:stretch>
            <a:fillRect/>
          </a:stretch>
        </p:blipFill>
        <p:spPr bwMode="auto">
          <a:xfrm>
            <a:off x="8917226" y="113315"/>
            <a:ext cx="622069" cy="2784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2744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A6345C60-D3AB-43B6-BBF1-C32D554AF3CF}" type="datetimeFigureOut">
              <a:rPr lang="fr-FR" smtClean="0"/>
              <a:t>15/04/2015</a:t>
            </a:fld>
            <a:endParaRPr lang="fr-FR"/>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987425" y="3228896"/>
            <a:ext cx="789940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D95D36FF-BDF5-49A8-BCA1-FBFB7AB8C877}" type="slidenum">
              <a:rPr lang="fr-FR" smtClean="0"/>
              <a:t>‹#›</a:t>
            </a:fld>
            <a:endParaRPr lang="fr-FR"/>
          </a:p>
        </p:txBody>
      </p:sp>
    </p:spTree>
    <p:extLst>
      <p:ext uri="{BB962C8B-B14F-4D97-AF65-F5344CB8AC3E}">
        <p14:creationId xmlns:p14="http://schemas.microsoft.com/office/powerpoint/2010/main" val="31548098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9</a:t>
            </a:fld>
            <a:endParaRPr lang="fr-FR"/>
          </a:p>
        </p:txBody>
      </p:sp>
    </p:spTree>
    <p:extLst>
      <p:ext uri="{BB962C8B-B14F-4D97-AF65-F5344CB8AC3E}">
        <p14:creationId xmlns:p14="http://schemas.microsoft.com/office/powerpoint/2010/main" val="11553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FD98D97-3364-47CF-B099-8073A60EEA73}" type="datetime1">
              <a:rPr lang="fr-FR" smtClean="0"/>
              <a:t>15/04/2015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412125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7C09391-45F9-4157-9792-E5F18634C7B0}" type="datetime1">
              <a:rPr lang="fr-FR" smtClean="0"/>
              <a:t>15/04/2015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45049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265D69B-D675-4A05-8DFB-59C9A1B6DE29}" type="datetime1">
              <a:rPr lang="fr-FR" smtClean="0"/>
              <a:t>15/04/2015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81459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B64D40B-0414-44DB-B697-9732B44C8EB7}" type="datetime1">
              <a:rPr lang="fr-FR" smtClean="0"/>
              <a:t>15/04/2015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0113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39F75-CF80-4F9D-8507-878A36818787}" type="datetime1">
              <a:rPr lang="fr-FR" smtClean="0"/>
              <a:t>15/04/2015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69285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92DF3F16-CF09-4A77-910F-7AE42CB1FA4F}" type="datetime1">
              <a:rPr lang="fr-FR" smtClean="0"/>
              <a:t>15/04/2015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72671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339BE69-68B6-41EE-8250-E8B70F263F72}" type="datetime1">
              <a:rPr lang="fr-FR" smtClean="0"/>
              <a:t>15/04/2015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36511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2D619F38-C17A-4DC4-80BE-E93DE411BE68}" type="datetime1">
              <a:rPr lang="fr-FR" smtClean="0"/>
              <a:t>15/04/2015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6801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2419B-1371-4249-AD38-371CDB446DFD}" type="datetime1">
              <a:rPr lang="fr-FR" smtClean="0"/>
              <a:t>15/04/2015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97266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735B3-E621-46A4-A49A-1067AAE29846}" type="datetime1">
              <a:rPr lang="fr-FR" smtClean="0"/>
              <a:t>15/04/2015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81763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EA48A-47F7-4B5A-9F01-B5EC7D58C766}" type="datetime1">
              <a:rPr lang="fr-FR" smtClean="0"/>
              <a:t>15/04/2015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06379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D85CD-7E21-4A7D-B3C5-0B8AF2DBEF68}" type="datetime1">
              <a:rPr lang="fr-FR" smtClean="0"/>
              <a:t>15/04/2015</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F9A8F-BF42-49C4-B13D-A9E60ACFB25C}" type="slidenum">
              <a:rPr lang="fr-FR" smtClean="0"/>
              <a:t>‹#›</a:t>
            </a:fld>
            <a:endParaRPr lang="fr-FR"/>
          </a:p>
        </p:txBody>
      </p:sp>
    </p:spTree>
    <p:extLst>
      <p:ext uri="{BB962C8B-B14F-4D97-AF65-F5344CB8AC3E}">
        <p14:creationId xmlns:p14="http://schemas.microsoft.com/office/powerpoint/2010/main" val="85872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bmp"/><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bmp"/></Relationships>
</file>

<file path=ppt/slides/_rels/slide27.xml.rels><?xml version="1.0" encoding="UTF-8" standalone="yes"?>
<Relationships xmlns="http://schemas.openxmlformats.org/package/2006/relationships"><Relationship Id="rId3" Type="http://schemas.openxmlformats.org/officeDocument/2006/relationships/image" Target="../media/image8.b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b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b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b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b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bmp"/><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bm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zsmith.co/intel.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5.bm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bmp"/><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7.bmp"/></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b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intel.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8.bmp"/><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9.bmp"/></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bmp"/><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hyperlink" Target="http://www.intel.com/" TargetMode="External"/><Relationship Id="rId4" Type="http://schemas.openxmlformats.org/officeDocument/2006/relationships/image" Target="../media/image21.bmp"/></Relationships>
</file>

<file path=ppt/slides/_rels/slide54.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sz="5400" b="1" i="1" dirty="0" smtClean="0">
                <a:solidFill>
                  <a:srgbClr val="FFFFCC"/>
                </a:solidFill>
                <a:effectLst>
                  <a:outerShdw blurRad="38100" dist="38100" dir="2700000" algn="tl">
                    <a:srgbClr val="000000">
                      <a:alpha val="43137"/>
                    </a:srgbClr>
                  </a:outerShdw>
                </a:effectLst>
                <a:latin typeface="+mn-lt"/>
              </a:rPr>
              <a:t>CENTRAL PROCESSING UNIT</a:t>
            </a:r>
            <a:endParaRPr lang="fr-FR" sz="54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5" name="Slide Number Placeholder 5"/>
          <p:cNvSpPr txBox="1">
            <a:spLocks/>
          </p:cNvSpPr>
          <p:nvPr/>
        </p:nvSpPr>
        <p:spPr>
          <a:xfrm>
            <a:off x="6300192" y="6525343"/>
            <a:ext cx="2843808" cy="332469"/>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i="1" dirty="0" smtClean="0">
                <a:solidFill>
                  <a:srgbClr val="FFFFCC"/>
                </a:solidFill>
              </a:rPr>
              <a:t>Hugo </a:t>
            </a:r>
            <a:r>
              <a:rPr lang="fr-FR" sz="1600" b="1" i="1" dirty="0" err="1" smtClean="0">
                <a:solidFill>
                  <a:srgbClr val="FFFFCC"/>
                </a:solidFill>
              </a:rPr>
              <a:t>Descoubes</a:t>
            </a:r>
            <a:r>
              <a:rPr lang="fr-FR" sz="1600" b="1" i="1" dirty="0">
                <a:solidFill>
                  <a:srgbClr val="FFFFCC"/>
                </a:solidFill>
              </a:rPr>
              <a:t> </a:t>
            </a:r>
            <a:r>
              <a:rPr lang="fr-FR" b="1" i="1" dirty="0">
                <a:solidFill>
                  <a:schemeClr val="accent1">
                    <a:lumMod val="20000"/>
                    <a:lumOff val="80000"/>
                  </a:schemeClr>
                </a:solidFill>
              </a:rPr>
              <a:t>- Juin 2013</a:t>
            </a: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8470" y="4581128"/>
            <a:ext cx="8995529" cy="584775"/>
          </a:xfrm>
          <a:prstGeom prst="rect">
            <a:avLst/>
          </a:prstGeom>
        </p:spPr>
        <p:txBody>
          <a:bodyPr wrap="square">
            <a:spAutoFit/>
          </a:bodyPr>
          <a:lstStyle/>
          <a:p>
            <a:r>
              <a:rPr lang="fr-FR" sz="3200" b="1" i="1" dirty="0" smtClean="0">
                <a:solidFill>
                  <a:schemeClr val="accent1">
                    <a:lumMod val="20000"/>
                    <a:lumOff val="80000"/>
                  </a:schemeClr>
                </a:solidFill>
                <a:effectLst>
                  <a:outerShdw blurRad="38100" dist="38100" dir="2700000" algn="tl">
                    <a:srgbClr val="000000">
                      <a:alpha val="43137"/>
                    </a:srgbClr>
                  </a:outerShdw>
                </a:effectLst>
              </a:rPr>
              <a:t>Architecture et Technologie des Ordinateurs</a:t>
            </a:r>
            <a:endParaRPr lang="fr-FR" sz="3200" dirty="0"/>
          </a:p>
        </p:txBody>
      </p:sp>
    </p:spTree>
    <p:extLst>
      <p:ext uri="{BB962C8B-B14F-4D97-AF65-F5344CB8AC3E}">
        <p14:creationId xmlns:p14="http://schemas.microsoft.com/office/powerpoint/2010/main" val="219079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0x2</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63372" y="1311046"/>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891558" y="2857289"/>
            <a:ext cx="2092360" cy="720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6" name="Title 3"/>
          <p:cNvSpPr txBox="1">
            <a:spLocks/>
          </p:cNvSpPr>
          <p:nvPr/>
        </p:nvSpPr>
        <p:spPr>
          <a:xfrm>
            <a:off x="5169238" y="829494"/>
            <a:ext cx="3712777" cy="1407441"/>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n°2 : </a:t>
            </a:r>
            <a:r>
              <a:rPr lang="fr-FR" sz="2000" i="1" dirty="0" err="1" smtClean="0"/>
              <a:t>Fetch</a:t>
            </a:r>
            <a:r>
              <a:rPr lang="fr-FR" sz="2000" i="1" dirty="0" smtClean="0"/>
              <a:t> instruction adresse 0x1, décodage instruction précédemment </a:t>
            </a:r>
            <a:r>
              <a:rPr lang="fr-FR" sz="2000" i="1" dirty="0" err="1" smtClean="0"/>
              <a:t>fetchée</a:t>
            </a:r>
            <a:r>
              <a:rPr lang="fr-FR" sz="2000" i="1" dirty="0" smtClean="0"/>
              <a:t>, modification PC</a:t>
            </a:r>
          </a:p>
          <a:p>
            <a:pPr marL="342900" indent="-342900" algn="l">
              <a:buFont typeface="Arial" pitchFamily="34" charset="0"/>
              <a:buChar char="•"/>
            </a:pPr>
            <a:endParaRPr lang="fr-FR" sz="2000" i="1" dirty="0"/>
          </a:p>
        </p:txBody>
      </p:sp>
      <p:sp>
        <p:nvSpPr>
          <p:cNvPr id="60" name="ZoneTexte 61"/>
          <p:cNvSpPr txBox="1"/>
          <p:nvPr/>
        </p:nvSpPr>
        <p:spPr>
          <a:xfrm>
            <a:off x="1881039" y="388717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10001000</a:t>
            </a:r>
            <a:endParaRPr lang="fr-FR" sz="1200" i="1" dirty="0">
              <a:effectLst>
                <a:outerShdw blurRad="38100" dist="38100" dir="2700000" algn="tl">
                  <a:srgbClr val="000000">
                    <a:alpha val="43137"/>
                  </a:srgbClr>
                </a:outerShdw>
              </a:effectLst>
              <a:latin typeface="+mn-lt"/>
              <a:cs typeface="+mn-cs"/>
            </a:endParaRPr>
          </a:p>
        </p:txBody>
      </p:sp>
      <p:sp>
        <p:nvSpPr>
          <p:cNvPr id="57" name="ZoneTexte 61"/>
          <p:cNvSpPr txBox="1"/>
          <p:nvPr/>
        </p:nvSpPr>
        <p:spPr>
          <a:xfrm>
            <a:off x="1892766" y="443537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010</a:t>
            </a:r>
            <a:r>
              <a:rPr lang="fr-FR" sz="1400" b="1" i="1" dirty="0" smtClean="0">
                <a:effectLst>
                  <a:outerShdw blurRad="38100" dist="38100" dir="2700000" algn="tl">
                    <a:srgbClr val="000000">
                      <a:alpha val="43137"/>
                    </a:srgbClr>
                  </a:outerShdw>
                </a:effectLst>
                <a:latin typeface="+mn-lt"/>
                <a:cs typeface="+mn-cs"/>
              </a:rPr>
              <a:t>00010</a:t>
            </a:r>
            <a:endParaRPr lang="fr-FR" sz="1200" i="1" dirty="0">
              <a:effectLst>
                <a:outerShdw blurRad="38100" dist="38100" dir="2700000" algn="tl">
                  <a:srgbClr val="000000">
                    <a:alpha val="43137"/>
                  </a:srgbClr>
                </a:outerShdw>
              </a:effectLst>
              <a:latin typeface="+mn-lt"/>
              <a:cs typeface="+mn-cs"/>
            </a:endParaRPr>
          </a:p>
        </p:txBody>
      </p:sp>
      <p:sp>
        <p:nvSpPr>
          <p:cNvPr id="58" name="Rectangle 57"/>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59" name="Rectangle 58"/>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1" name="Rectangle 60"/>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00000011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2"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3"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4"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397690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0x3</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57267" y="1506452"/>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989261" y="2954991"/>
            <a:ext cx="1896954" cy="72017"/>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6"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n°3 : </a:t>
            </a:r>
            <a:r>
              <a:rPr lang="fr-FR" sz="2000" i="1" dirty="0" err="1" smtClean="0"/>
              <a:t>Fetch</a:t>
            </a:r>
            <a:r>
              <a:rPr lang="fr-FR" sz="2000" i="1" dirty="0" smtClean="0"/>
              <a:t> instruction adresse 0x2, modification PC (Program </a:t>
            </a:r>
            <a:r>
              <a:rPr lang="fr-FR" sz="2000" i="1" dirty="0" err="1" smtClean="0"/>
              <a:t>Counter</a:t>
            </a:r>
            <a:r>
              <a:rPr lang="fr-FR" sz="2000" i="1" dirty="0" smtClean="0"/>
              <a:t>), exécution LOAD</a:t>
            </a:r>
          </a:p>
          <a:p>
            <a:pPr marL="342900" indent="-342900" algn="l">
              <a:buFont typeface="Arial" pitchFamily="34" charset="0"/>
              <a:buChar char="•"/>
            </a:pPr>
            <a:endParaRPr lang="fr-FR" sz="2000" i="1" dirty="0"/>
          </a:p>
        </p:txBody>
      </p:sp>
      <p:sp>
        <p:nvSpPr>
          <p:cNvPr id="60" name="ZoneTexte 61"/>
          <p:cNvSpPr txBox="1"/>
          <p:nvPr/>
        </p:nvSpPr>
        <p:spPr>
          <a:xfrm>
            <a:off x="1869026" y="443378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100</a:t>
            </a:r>
            <a:r>
              <a:rPr lang="fr-FR" sz="1400" b="1" i="1" dirty="0" smtClean="0">
                <a:effectLst>
                  <a:outerShdw blurRad="38100" dist="38100" dir="2700000" algn="tl">
                    <a:srgbClr val="000000">
                      <a:alpha val="43137"/>
                    </a:srgbClr>
                  </a:outerShdw>
                </a:effectLst>
                <a:latin typeface="+mn-lt"/>
                <a:cs typeface="+mn-cs"/>
              </a:rPr>
              <a:t>01000</a:t>
            </a:r>
            <a:endParaRPr lang="fr-FR" sz="1200" i="1" dirty="0">
              <a:effectLst>
                <a:outerShdw blurRad="38100" dist="38100" dir="2700000" algn="tl">
                  <a:srgbClr val="000000">
                    <a:alpha val="43137"/>
                  </a:srgbClr>
                </a:outerShdw>
              </a:effectLst>
              <a:latin typeface="+mn-lt"/>
              <a:cs typeface="+mn-cs"/>
            </a:endParaRPr>
          </a:p>
        </p:txBody>
      </p:sp>
      <p:sp>
        <p:nvSpPr>
          <p:cNvPr id="57" name="ZoneTexte 61"/>
          <p:cNvSpPr txBox="1"/>
          <p:nvPr/>
        </p:nvSpPr>
        <p:spPr>
          <a:xfrm>
            <a:off x="1881038" y="4944514"/>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010</a:t>
            </a:r>
            <a:r>
              <a:rPr lang="fr-FR" sz="1400" b="1" i="1" dirty="0" smtClean="0">
                <a:solidFill>
                  <a:srgbClr val="FF0000"/>
                </a:solidFill>
                <a:effectLst>
                  <a:outerShdw blurRad="38100" dist="38100" dir="2700000" algn="tl">
                    <a:srgbClr val="000000">
                      <a:alpha val="43137"/>
                    </a:srgbClr>
                  </a:outerShdw>
                </a:effectLst>
                <a:latin typeface="+mn-lt"/>
                <a:cs typeface="+mn-cs"/>
              </a:rPr>
              <a:t>0001</a:t>
            </a:r>
            <a:r>
              <a:rPr lang="fr-FR" sz="1400" b="1" i="1" dirty="0" smtClean="0">
                <a:effectLst>
                  <a:outerShdw blurRad="38100" dist="38100" dir="2700000" algn="tl">
                    <a:srgbClr val="000000">
                      <a:alpha val="43137"/>
                    </a:srgbClr>
                  </a:outerShdw>
                </a:effectLst>
                <a:latin typeface="+mn-lt"/>
                <a:cs typeface="+mn-cs"/>
              </a:rPr>
              <a:t>0</a:t>
            </a:r>
            <a:endParaRPr lang="fr-FR" sz="1200" i="1" dirty="0">
              <a:effectLst>
                <a:outerShdw blurRad="38100" dist="38100" dir="2700000" algn="tl">
                  <a:srgbClr val="000000">
                    <a:alpha val="43137"/>
                  </a:srgbClr>
                </a:outerShdw>
              </a:effectLst>
              <a:latin typeface="+mn-lt"/>
              <a:cs typeface="+mn-cs"/>
            </a:endParaRPr>
          </a:p>
        </p:txBody>
      </p:sp>
      <p:sp>
        <p:nvSpPr>
          <p:cNvPr id="58" name="ZoneTexte 61"/>
          <p:cNvSpPr txBox="1"/>
          <p:nvPr/>
        </p:nvSpPr>
        <p:spPr>
          <a:xfrm>
            <a:off x="1896522" y="388866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00001000</a:t>
            </a:r>
            <a:endParaRPr lang="fr-FR" sz="1200" i="1" dirty="0">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00000011</a:t>
            </a:r>
            <a:endParaRPr lang="fr-FR" sz="1200" i="1" dirty="0">
              <a:solidFill>
                <a:srgbClr val="FF0000"/>
              </a:solidFill>
              <a:effectLst>
                <a:outerShdw blurRad="38100" dist="38100" dir="2700000" algn="tl">
                  <a:srgbClr val="000000">
                    <a:alpha val="43137"/>
                  </a:srgbClr>
                </a:outerShdw>
              </a:effectLst>
              <a:latin typeface="+mn-lt"/>
              <a:cs typeface="+mn-cs"/>
            </a:endParaRPr>
          </a:p>
        </p:txBody>
      </p:sp>
      <p:sp>
        <p:nvSpPr>
          <p:cNvPr id="62" name="Rectangle 61"/>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a:t>
            </a:r>
            <a:r>
              <a:rPr lang="fr-FR" sz="1200" b="1" i="1" dirty="0" smtClean="0">
                <a:solidFill>
                  <a:srgbClr val="FF0000"/>
                </a:solidFill>
                <a:effectLst>
                  <a:outerShdw blurRad="38100" dist="38100" dir="2700000" algn="tl">
                    <a:srgbClr val="000000">
                      <a:alpha val="43137"/>
                    </a:srgbClr>
                  </a:outerShdw>
                </a:effectLst>
              </a:rPr>
              <a:t>LOAD	&amp;value, R2</a:t>
            </a:r>
            <a:r>
              <a:rPr lang="fr-FR" sz="1200" b="1" i="1" dirty="0" smtClean="0">
                <a:effectLst>
                  <a:outerShdw blurRad="38100" dist="38100" dir="2700000" algn="tl">
                    <a:srgbClr val="000000">
                      <a:alpha val="43137"/>
                    </a:srgbClr>
                  </a:outerShdw>
                </a:effectLst>
              </a:rPr>
              <a:t>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3" name="Rectangle 62"/>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4" name="Rectangle 63"/>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00000011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5"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6"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7"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68049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0x4</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63375" y="1700147"/>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3086109" y="3051838"/>
            <a:ext cx="1703259" cy="72018"/>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0" name="ZoneTexte 61"/>
          <p:cNvSpPr txBox="1"/>
          <p:nvPr/>
        </p:nvSpPr>
        <p:spPr>
          <a:xfrm>
            <a:off x="1869026" y="494252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100</a:t>
            </a:r>
            <a:r>
              <a:rPr lang="fr-FR" sz="1400" b="1" i="1" dirty="0" smtClean="0">
                <a:solidFill>
                  <a:srgbClr val="FF0000"/>
                </a:solidFill>
                <a:effectLst>
                  <a:outerShdw blurRad="38100" dist="38100" dir="2700000" algn="tl">
                    <a:srgbClr val="000000">
                      <a:alpha val="43137"/>
                    </a:srgbClr>
                  </a:outerShdw>
                </a:effectLst>
                <a:latin typeface="+mn-lt"/>
                <a:cs typeface="+mn-cs"/>
              </a:rPr>
              <a:t>0100</a:t>
            </a:r>
            <a:r>
              <a:rPr lang="fr-FR" sz="1400" b="1" i="1" dirty="0" smtClean="0">
                <a:effectLst>
                  <a:outerShdw blurRad="38100" dist="38100" dir="2700000" algn="tl">
                    <a:srgbClr val="000000">
                      <a:alpha val="43137"/>
                    </a:srgbClr>
                  </a:outerShdw>
                </a:effectLst>
                <a:latin typeface="+mn-lt"/>
                <a:cs typeface="+mn-cs"/>
              </a:rPr>
              <a:t>0</a:t>
            </a:r>
            <a:endParaRPr lang="fr-FR" sz="1200" i="1" dirty="0">
              <a:effectLst>
                <a:outerShdw blurRad="38100" dist="38100" dir="2700000" algn="tl">
                  <a:srgbClr val="000000">
                    <a:alpha val="43137"/>
                  </a:srgbClr>
                </a:outerShdw>
              </a:effectLst>
              <a:latin typeface="+mn-lt"/>
              <a:cs typeface="+mn-cs"/>
            </a:endParaRPr>
          </a:p>
        </p:txBody>
      </p:sp>
      <p:sp>
        <p:nvSpPr>
          <p:cNvPr id="58" name="ZoneTexte 61"/>
          <p:cNvSpPr txBox="1"/>
          <p:nvPr/>
        </p:nvSpPr>
        <p:spPr>
          <a:xfrm>
            <a:off x="1872520" y="442325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000</a:t>
            </a:r>
            <a:r>
              <a:rPr lang="fr-FR" sz="1400" b="1" i="1" dirty="0" smtClean="0">
                <a:effectLst>
                  <a:outerShdw blurRad="38100" dist="38100" dir="2700000" algn="tl">
                    <a:srgbClr val="000000">
                      <a:alpha val="43137"/>
                    </a:srgbClr>
                  </a:outerShdw>
                </a:effectLst>
                <a:latin typeface="+mn-lt"/>
                <a:cs typeface="+mn-cs"/>
              </a:rPr>
              <a:t>01000</a:t>
            </a:r>
            <a:endParaRPr lang="fr-FR" sz="1200" i="1" dirty="0">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00000011</a:t>
            </a:r>
            <a:endParaRPr lang="fr-FR" sz="1200" i="1" dirty="0">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00000010</a:t>
            </a:r>
            <a:endParaRPr lang="fr-FR" sz="1200" i="1" dirty="0">
              <a:solidFill>
                <a:srgbClr val="FF0000"/>
              </a:solidFill>
              <a:effectLst>
                <a:outerShdw blurRad="38100" dist="38100" dir="2700000" algn="tl">
                  <a:srgbClr val="000000">
                    <a:alpha val="43137"/>
                  </a:srgbClr>
                </a:outerShdw>
              </a:effectLst>
              <a:latin typeface="+mn-lt"/>
              <a:cs typeface="+mn-cs"/>
            </a:endParaRPr>
          </a:p>
        </p:txBody>
      </p:sp>
      <p:sp>
        <p:nvSpPr>
          <p:cNvPr id="63" name="ZoneTexte 61"/>
          <p:cNvSpPr txBox="1"/>
          <p:nvPr/>
        </p:nvSpPr>
        <p:spPr>
          <a:xfrm>
            <a:off x="1860288" y="3876387"/>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10100000</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n°4 : </a:t>
            </a:r>
            <a:r>
              <a:rPr lang="fr-FR" sz="2000" i="1" dirty="0" err="1" smtClean="0"/>
              <a:t>Fetch</a:t>
            </a:r>
            <a:r>
              <a:rPr lang="fr-FR" sz="2000" i="1" dirty="0" smtClean="0"/>
              <a:t> instruction adresse 0x3, modification PC (Program </a:t>
            </a:r>
            <a:r>
              <a:rPr lang="fr-FR" sz="2000" i="1" dirty="0" err="1" smtClean="0"/>
              <a:t>Counter</a:t>
            </a:r>
            <a:r>
              <a:rPr lang="fr-FR" sz="2000" i="1" dirty="0" smtClean="0"/>
              <a:t>), exécution MOVK</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a:t>
            </a:r>
            <a:r>
              <a:rPr lang="fr-FR" sz="1200" b="1" i="1" dirty="0" smtClean="0">
                <a:solidFill>
                  <a:srgbClr val="FF0000"/>
                </a:solidFill>
                <a:effectLst>
                  <a:outerShdw blurRad="38100" dist="38100" dir="2700000" algn="tl">
                    <a:srgbClr val="000000">
                      <a:alpha val="43137"/>
                    </a:srgbClr>
                  </a:outerShdw>
                </a:effectLst>
              </a:rPr>
              <a:t>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00000011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266706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0x5</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54204" y="1837068"/>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3154570" y="3120297"/>
            <a:ext cx="1566337" cy="72020"/>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58" name="ZoneTexte 61"/>
          <p:cNvSpPr txBox="1"/>
          <p:nvPr/>
        </p:nvSpPr>
        <p:spPr>
          <a:xfrm>
            <a:off x="1872520" y="494505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a:t>
            </a:r>
            <a:r>
              <a:rPr lang="fr-FR" sz="1400" b="1" i="1" dirty="0" smtClean="0">
                <a:solidFill>
                  <a:srgbClr val="FF0000"/>
                </a:solidFill>
                <a:effectLst>
                  <a:outerShdw blurRad="38100" dist="38100" dir="2700000" algn="tl">
                    <a:srgbClr val="000000">
                      <a:alpha val="43137"/>
                    </a:srgbClr>
                  </a:outerShdw>
                </a:effectLst>
                <a:latin typeface="+mn-lt"/>
                <a:cs typeface="+mn-cs"/>
              </a:rPr>
              <a:t>010</a:t>
            </a:r>
            <a:r>
              <a:rPr lang="fr-FR" sz="1400" b="1" i="1" dirty="0" smtClean="0">
                <a:effectLst>
                  <a:outerShdw blurRad="38100" dist="38100" dir="2700000" algn="tl">
                    <a:srgbClr val="000000">
                      <a:alpha val="43137"/>
                    </a:srgbClr>
                  </a:outerShdw>
                </a:effectLst>
                <a:latin typeface="+mn-lt"/>
                <a:cs typeface="+mn-cs"/>
              </a:rPr>
              <a:t>00</a:t>
            </a:r>
            <a:endParaRPr lang="fr-FR" sz="1200" i="1" dirty="0">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00000011</a:t>
            </a:r>
            <a:endParaRPr lang="fr-FR" sz="1200" i="1" dirty="0">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00000101</a:t>
            </a:r>
            <a:endParaRPr lang="fr-FR" sz="1200" i="1" dirty="0">
              <a:solidFill>
                <a:srgbClr val="FF0000"/>
              </a:solidFill>
              <a:effectLst>
                <a:outerShdw blurRad="38100" dist="38100" dir="2700000" algn="tl">
                  <a:srgbClr val="000000">
                    <a:alpha val="43137"/>
                  </a:srgbClr>
                </a:outerShdw>
              </a:effectLst>
              <a:latin typeface="+mn-lt"/>
              <a:cs typeface="+mn-cs"/>
            </a:endParaRPr>
          </a:p>
        </p:txBody>
      </p:sp>
      <p:sp>
        <p:nvSpPr>
          <p:cNvPr id="63" name="ZoneTexte 61"/>
          <p:cNvSpPr txBox="1"/>
          <p:nvPr/>
        </p:nvSpPr>
        <p:spPr>
          <a:xfrm>
            <a:off x="1872520" y="443537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101</a:t>
            </a:r>
            <a:r>
              <a:rPr lang="fr-FR" sz="1400" b="1" i="1" dirty="0" smtClean="0">
                <a:effectLst>
                  <a:outerShdw blurRad="38100" dist="38100" dir="2700000" algn="tl">
                    <a:srgbClr val="000000">
                      <a:alpha val="43137"/>
                    </a:srgbClr>
                  </a:outerShdw>
                </a:effectLst>
                <a:latin typeface="+mn-lt"/>
                <a:cs typeface="+mn-cs"/>
              </a:rPr>
              <a:t>00000</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n°5 : </a:t>
            </a:r>
            <a:r>
              <a:rPr lang="fr-FR" sz="2000" i="1" dirty="0" err="1" smtClean="0"/>
              <a:t>Fetch</a:t>
            </a:r>
            <a:r>
              <a:rPr lang="fr-FR" sz="2000" i="1" dirty="0" smtClean="0"/>
              <a:t> instruction adresse 0x4, modification PC (Program </a:t>
            </a:r>
            <a:r>
              <a:rPr lang="fr-FR" sz="2000" i="1" dirty="0" err="1" smtClean="0"/>
              <a:t>Counter</a:t>
            </a:r>
            <a:r>
              <a:rPr lang="fr-FR" sz="2000" i="1" dirty="0" smtClean="0"/>
              <a:t>), exécution ADD</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t>
            </a:r>
            <a:r>
              <a:rPr lang="fr-FR" sz="1200" b="1" i="1" dirty="0" smtClean="0">
                <a:solidFill>
                  <a:srgbClr val="FF0000"/>
                </a:solidFill>
                <a:effectLst>
                  <a:outerShdw blurRad="38100" dist="38100" dir="2700000" algn="tl">
                    <a:srgbClr val="000000">
                      <a:alpha val="43137"/>
                    </a:srgbClr>
                  </a:outerShdw>
                </a:effectLst>
              </a:rPr>
              <a:t>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00000011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0" name="ZoneTexte 61"/>
          <p:cNvSpPr txBox="1"/>
          <p:nvPr/>
        </p:nvSpPr>
        <p:spPr>
          <a:xfrm>
            <a:off x="1920443" y="389024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01000010</a:t>
            </a:r>
            <a:endParaRPr lang="fr-FR" sz="1200" i="1" dirty="0">
              <a:effectLst>
                <a:outerShdw blurRad="38100" dist="38100" dir="2700000" algn="tl">
                  <a:srgbClr val="000000">
                    <a:alpha val="43137"/>
                  </a:srgbClr>
                </a:outerShdw>
              </a:effectLst>
              <a:latin typeface="+mn-lt"/>
              <a:cs typeface="+mn-cs"/>
            </a:endParaRPr>
          </a:p>
        </p:txBody>
      </p:sp>
      <p:sp>
        <p:nvSpPr>
          <p:cNvPr id="71"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146672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0x6</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54204" y="1993876"/>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3228389" y="3203286"/>
            <a:ext cx="1409528" cy="62847"/>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00000011</a:t>
            </a:r>
            <a:endParaRPr lang="fr-FR" sz="1200" i="1" dirty="0">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3" name="ZoneTexte 61"/>
          <p:cNvSpPr txBox="1"/>
          <p:nvPr/>
        </p:nvSpPr>
        <p:spPr>
          <a:xfrm>
            <a:off x="1860288" y="494505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101</a:t>
            </a:r>
            <a:r>
              <a:rPr lang="fr-FR" sz="1400" b="1" i="1" dirty="0" smtClean="0">
                <a:solidFill>
                  <a:srgbClr val="FF0000"/>
                </a:solidFill>
                <a:effectLst>
                  <a:outerShdw blurRad="38100" dist="38100" dir="2700000" algn="tl">
                    <a:srgbClr val="000000">
                      <a:alpha val="43137"/>
                    </a:srgbClr>
                  </a:outerShdw>
                </a:effectLst>
                <a:latin typeface="+mn-lt"/>
                <a:cs typeface="+mn-cs"/>
              </a:rPr>
              <a:t>0000</a:t>
            </a:r>
            <a:r>
              <a:rPr lang="fr-FR" sz="1400" b="1" i="1" dirty="0" smtClean="0">
                <a:effectLst>
                  <a:outerShdw blurRad="38100" dist="38100" dir="2700000" algn="tl">
                    <a:srgbClr val="000000">
                      <a:alpha val="43137"/>
                    </a:srgbClr>
                  </a:outerShdw>
                </a:effectLst>
                <a:latin typeface="+mn-lt"/>
                <a:cs typeface="+mn-cs"/>
              </a:rPr>
              <a:t>0</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n°6 : </a:t>
            </a:r>
            <a:r>
              <a:rPr lang="fr-FR" sz="2000" i="1" dirty="0" err="1" smtClean="0"/>
              <a:t>Fetch</a:t>
            </a:r>
            <a:r>
              <a:rPr lang="fr-FR" sz="2000" i="1" dirty="0" smtClean="0"/>
              <a:t> instruction adresse 0x5, modification PC (Program </a:t>
            </a:r>
            <a:r>
              <a:rPr lang="fr-FR" sz="2000" i="1" dirty="0" err="1" smtClean="0"/>
              <a:t>Counter</a:t>
            </a:r>
            <a:r>
              <a:rPr lang="fr-FR" sz="2000" i="1" dirty="0" smtClean="0"/>
              <a:t>), exécution STR</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a:t>
            </a:r>
            <a:r>
              <a:rPr lang="fr-FR" sz="1200" b="1" i="1" dirty="0" smtClean="0">
                <a:solidFill>
                  <a:srgbClr val="FF0000"/>
                </a:solidFill>
                <a:effectLst>
                  <a:outerShdw blurRad="38100" dist="38100" dir="2700000" algn="tl">
                    <a:srgbClr val="000000">
                      <a:alpha val="43137"/>
                    </a:srgbClr>
                  </a:outerShdw>
                </a:effectLst>
              </a:rPr>
              <a:t>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a:t>
            </a:r>
            <a:r>
              <a:rPr lang="fr-FR" sz="1200" b="1" i="1" dirty="0" smtClean="0">
                <a:solidFill>
                  <a:srgbClr val="FF0000"/>
                </a:solidFill>
                <a:effectLst>
                  <a:outerShdw blurRad="38100" dist="38100" dir="2700000" algn="tl">
                    <a:srgbClr val="000000">
                      <a:alpha val="43137"/>
                    </a:srgbClr>
                  </a:outerShdw>
                </a:effectLst>
              </a:rPr>
              <a:t>00000101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0" name="ZoneTexte 61"/>
          <p:cNvSpPr txBox="1"/>
          <p:nvPr/>
        </p:nvSpPr>
        <p:spPr>
          <a:xfrm>
            <a:off x="1896522" y="442325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010</a:t>
            </a:r>
            <a:r>
              <a:rPr lang="fr-FR" sz="1400" b="1" i="1" dirty="0" smtClean="0">
                <a:effectLst>
                  <a:outerShdw blurRad="38100" dist="38100" dir="2700000" algn="tl">
                    <a:srgbClr val="000000">
                      <a:alpha val="43137"/>
                    </a:srgbClr>
                  </a:outerShdw>
                </a:effectLst>
                <a:latin typeface="+mn-lt"/>
                <a:cs typeface="+mn-cs"/>
              </a:rPr>
              <a:t>00010</a:t>
            </a:r>
            <a:endParaRPr lang="fr-FR" sz="1200" i="1" dirty="0">
              <a:effectLst>
                <a:outerShdw blurRad="38100" dist="38100" dir="2700000" algn="tl">
                  <a:srgbClr val="000000">
                    <a:alpha val="43137"/>
                  </a:srgbClr>
                </a:outerShdw>
              </a:effectLst>
              <a:latin typeface="+mn-lt"/>
              <a:cs typeface="+mn-cs"/>
            </a:endParaRPr>
          </a:p>
        </p:txBody>
      </p:sp>
      <p:sp>
        <p:nvSpPr>
          <p:cNvPr id="71" name="ZoneTexte 61"/>
          <p:cNvSpPr txBox="1"/>
          <p:nvPr/>
        </p:nvSpPr>
        <p:spPr>
          <a:xfrm>
            <a:off x="1896522" y="3877542"/>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10110010</a:t>
            </a:r>
            <a:endParaRPr lang="fr-FR" sz="1200" i="1" dirty="0">
              <a:effectLst>
                <a:outerShdw blurRad="38100" dist="38100" dir="2700000" algn="tl">
                  <a:srgbClr val="000000">
                    <a:alpha val="43137"/>
                  </a:srgbClr>
                </a:outerShdw>
              </a:effectLst>
              <a:latin typeface="+mn-lt"/>
              <a:cs typeface="+mn-cs"/>
            </a:endParaRPr>
          </a:p>
        </p:txBody>
      </p:sp>
      <p:sp>
        <p:nvSpPr>
          <p:cNvPr id="72"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303272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0x7</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54204" y="2216053"/>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3339480" y="3314374"/>
            <a:ext cx="1187350" cy="62849"/>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00000101</a:t>
            </a:r>
            <a:endParaRPr lang="fr-FR" sz="1200" i="1" dirty="0">
              <a:solidFill>
                <a:srgbClr val="FF0000"/>
              </a:solidFill>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n°7 : </a:t>
            </a:r>
            <a:r>
              <a:rPr lang="fr-FR" sz="2000" i="1" dirty="0" err="1" smtClean="0"/>
              <a:t>Fetch</a:t>
            </a:r>
            <a:r>
              <a:rPr lang="fr-FR" sz="2000" i="1" dirty="0" smtClean="0"/>
              <a:t> instruction adresse 0x6, modification PC (Program </a:t>
            </a:r>
            <a:r>
              <a:rPr lang="fr-FR" sz="2000" i="1" dirty="0" err="1" smtClean="0"/>
              <a:t>Counter</a:t>
            </a:r>
            <a:r>
              <a:rPr lang="fr-FR" sz="2000" i="1" dirty="0" smtClean="0"/>
              <a:t>), exécution LOAD</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a:t>
            </a:r>
            <a:r>
              <a:rPr lang="fr-FR" sz="1200" b="1" i="1" dirty="0" smtClean="0">
                <a:solidFill>
                  <a:srgbClr val="FF0000"/>
                </a:solidFill>
                <a:effectLst>
                  <a:outerShdw blurRad="38100" dist="38100" dir="2700000" algn="tl">
                    <a:srgbClr val="000000">
                      <a:alpha val="43137"/>
                    </a:srgbClr>
                  </a:outerShdw>
                </a:effectLst>
              </a:rPr>
              <a:t>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00000101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0" name="ZoneTexte 61"/>
          <p:cNvSpPr txBox="1"/>
          <p:nvPr/>
        </p:nvSpPr>
        <p:spPr>
          <a:xfrm>
            <a:off x="1881039" y="4954143"/>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010</a:t>
            </a:r>
            <a:r>
              <a:rPr lang="fr-FR" sz="1400" b="1" i="1" dirty="0" smtClean="0">
                <a:solidFill>
                  <a:srgbClr val="FF0000"/>
                </a:solidFill>
                <a:effectLst>
                  <a:outerShdw blurRad="38100" dist="38100" dir="2700000" algn="tl">
                    <a:srgbClr val="000000">
                      <a:alpha val="43137"/>
                    </a:srgbClr>
                  </a:outerShdw>
                </a:effectLst>
                <a:latin typeface="+mn-lt"/>
                <a:cs typeface="+mn-cs"/>
              </a:rPr>
              <a:t>0001</a:t>
            </a:r>
            <a:r>
              <a:rPr lang="fr-FR" sz="1400" b="1" i="1" dirty="0" smtClean="0">
                <a:effectLst>
                  <a:outerShdw blurRad="38100" dist="38100" dir="2700000" algn="tl">
                    <a:srgbClr val="000000">
                      <a:alpha val="43137"/>
                    </a:srgbClr>
                  </a:outerShdw>
                </a:effectLst>
                <a:latin typeface="+mn-lt"/>
                <a:cs typeface="+mn-cs"/>
              </a:rPr>
              <a:t>0</a:t>
            </a:r>
            <a:endParaRPr lang="fr-FR" sz="1200" i="1" dirty="0">
              <a:effectLst>
                <a:outerShdw blurRad="38100" dist="38100" dir="2700000" algn="tl">
                  <a:srgbClr val="000000">
                    <a:alpha val="43137"/>
                  </a:srgbClr>
                </a:outerShdw>
              </a:effectLst>
              <a:latin typeface="+mn-lt"/>
              <a:cs typeface="+mn-cs"/>
            </a:endParaRPr>
          </a:p>
        </p:txBody>
      </p:sp>
      <p:sp>
        <p:nvSpPr>
          <p:cNvPr id="71" name="ZoneTexte 61"/>
          <p:cNvSpPr txBox="1"/>
          <p:nvPr/>
        </p:nvSpPr>
        <p:spPr>
          <a:xfrm>
            <a:off x="1896522" y="4435373"/>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101</a:t>
            </a:r>
            <a:r>
              <a:rPr lang="fr-FR" sz="1400" b="1" i="1" dirty="0" smtClean="0">
                <a:effectLst>
                  <a:outerShdw blurRad="38100" dist="38100" dir="2700000" algn="tl">
                    <a:srgbClr val="000000">
                      <a:alpha val="43137"/>
                    </a:srgbClr>
                  </a:outerShdw>
                </a:effectLst>
                <a:latin typeface="+mn-lt"/>
                <a:cs typeface="+mn-cs"/>
              </a:rPr>
              <a:t>10010</a:t>
            </a:r>
            <a:endParaRPr lang="fr-FR" sz="1200" i="1" dirty="0">
              <a:effectLst>
                <a:outerShdw blurRad="38100" dist="38100" dir="2700000" algn="tl">
                  <a:srgbClr val="000000">
                    <a:alpha val="43137"/>
                  </a:srgbClr>
                </a:outerShdw>
              </a:effectLst>
              <a:latin typeface="+mn-lt"/>
              <a:cs typeface="+mn-cs"/>
            </a:endParaRPr>
          </a:p>
        </p:txBody>
      </p:sp>
      <p:sp>
        <p:nvSpPr>
          <p:cNvPr id="72" name="ZoneTexte 61"/>
          <p:cNvSpPr txBox="1"/>
          <p:nvPr/>
        </p:nvSpPr>
        <p:spPr>
          <a:xfrm>
            <a:off x="1860288" y="386562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00100000</a:t>
            </a:r>
            <a:endParaRPr lang="fr-FR" sz="1200" i="1" dirty="0">
              <a:effectLst>
                <a:outerShdw blurRad="38100" dist="38100" dir="2700000" algn="tl">
                  <a:srgbClr val="000000">
                    <a:alpha val="43137"/>
                  </a:srgbClr>
                </a:outerShdw>
              </a:effectLst>
              <a:latin typeface="+mn-lt"/>
              <a:cs typeface="+mn-cs"/>
            </a:endParaRPr>
          </a:p>
        </p:txBody>
      </p:sp>
      <p:sp>
        <p:nvSpPr>
          <p:cNvPr id="73"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371770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0x8</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57267" y="2371680"/>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3418824" y="3390657"/>
            <a:ext cx="1031723" cy="65907"/>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5042317" y="4940867"/>
            <a:ext cx="333001"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695482"/>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85663" y="4498599"/>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n°8 : </a:t>
            </a:r>
            <a:r>
              <a:rPr lang="fr-FR" sz="2000" i="1" dirty="0" err="1" smtClean="0"/>
              <a:t>Fetch</a:t>
            </a:r>
            <a:r>
              <a:rPr lang="fr-FR" sz="2000" i="1" dirty="0" smtClean="0"/>
              <a:t> instruction adresse 0x7, modification PC (Program </a:t>
            </a:r>
            <a:r>
              <a:rPr lang="fr-FR" sz="2000" i="1" dirty="0" err="1" smtClean="0"/>
              <a:t>Counter</a:t>
            </a:r>
            <a:r>
              <a:rPr lang="fr-FR" sz="2000" i="1" dirty="0" smtClean="0"/>
              <a:t>), exécution STR</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8021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a:t>
            </a:r>
            <a:r>
              <a:rPr lang="fr-FR" sz="1200" b="1" i="1" dirty="0" smtClean="0">
                <a:solidFill>
                  <a:srgbClr val="FF0000"/>
                </a:solidFill>
                <a:effectLst>
                  <a:outerShdw blurRad="38100" dist="38100" dir="2700000" algn="tl">
                    <a:srgbClr val="000000">
                      <a:alpha val="43137"/>
                    </a:srgbClr>
                  </a:outerShdw>
                </a:effectLst>
              </a:rPr>
              <a:t>STR	R2, &amp;</a:t>
            </a:r>
            <a:r>
              <a:rPr lang="fr-FR" sz="1200" b="1" i="1" dirty="0" err="1" smtClean="0">
                <a:solidFill>
                  <a:srgbClr val="FF0000"/>
                </a:solidFill>
                <a:effectLst>
                  <a:outerShdw blurRad="38100" dist="38100" dir="2700000" algn="tl">
                    <a:srgbClr val="000000">
                      <a:alpha val="43137"/>
                    </a:srgbClr>
                  </a:outerShdw>
                </a:effectLst>
              </a:rPr>
              <a:t>saveValue</a:t>
            </a:r>
            <a:endParaRPr lang="fr-FR" sz="1200" b="1" i="1" dirty="0" smtClean="0">
              <a:solidFill>
                <a:srgbClr val="FF0000"/>
              </a:solidFill>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00000101</a:t>
            </a:r>
          </a:p>
          <a:p>
            <a:pPr lvl="1"/>
            <a:r>
              <a:rPr lang="fr-FR" sz="1200" b="1" i="1" dirty="0" smtClean="0">
                <a:effectLst>
                  <a:outerShdw blurRad="38100" dist="38100" dir="2700000" algn="tl">
                    <a:srgbClr val="000000">
                      <a:alpha val="43137"/>
                    </a:srgbClr>
                  </a:outerShdw>
                </a:effectLst>
              </a:rPr>
              <a:t>0x1   </a:t>
            </a:r>
            <a:r>
              <a:rPr lang="fr-FR" sz="1200" b="1" i="1" dirty="0" smtClean="0">
                <a:solidFill>
                  <a:srgbClr val="FF0000"/>
                </a:solidFill>
                <a:effectLst>
                  <a:outerShdw blurRad="38100" dist="38100" dir="2700000" algn="tl">
                    <a:srgbClr val="000000">
                      <a:alpha val="43137"/>
                    </a:srgbClr>
                  </a:outerShdw>
                </a:effectLst>
              </a:rPr>
              <a:t>00000101</a:t>
            </a: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1" name="ZoneTexte 61"/>
          <p:cNvSpPr txBox="1"/>
          <p:nvPr/>
        </p:nvSpPr>
        <p:spPr>
          <a:xfrm>
            <a:off x="1872520" y="4944516"/>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101</a:t>
            </a:r>
            <a:r>
              <a:rPr lang="fr-FR" sz="1400" b="1" i="1" dirty="0" smtClean="0">
                <a:solidFill>
                  <a:srgbClr val="FF0000"/>
                </a:solidFill>
                <a:effectLst>
                  <a:outerShdw blurRad="38100" dist="38100" dir="2700000" algn="tl">
                    <a:srgbClr val="000000">
                      <a:alpha val="43137"/>
                    </a:srgbClr>
                  </a:outerShdw>
                </a:effectLst>
                <a:latin typeface="+mn-lt"/>
                <a:cs typeface="+mn-cs"/>
              </a:rPr>
              <a:t>1001</a:t>
            </a:r>
            <a:r>
              <a:rPr lang="fr-FR" sz="1400" b="1" i="1" dirty="0" smtClean="0">
                <a:effectLst>
                  <a:outerShdw blurRad="38100" dist="38100" dir="2700000" algn="tl">
                    <a:srgbClr val="000000">
                      <a:alpha val="43137"/>
                    </a:srgbClr>
                  </a:outerShdw>
                </a:effectLst>
                <a:latin typeface="+mn-lt"/>
                <a:cs typeface="+mn-cs"/>
              </a:rPr>
              <a:t>0</a:t>
            </a:r>
            <a:endParaRPr lang="fr-FR" sz="1200" i="1" dirty="0">
              <a:effectLst>
                <a:outerShdw blurRad="38100" dist="38100" dir="2700000" algn="tl">
                  <a:srgbClr val="000000">
                    <a:alpha val="43137"/>
                  </a:srgbClr>
                </a:outerShdw>
              </a:effectLst>
              <a:latin typeface="+mn-lt"/>
              <a:cs typeface="+mn-cs"/>
            </a:endParaRPr>
          </a:p>
        </p:txBody>
      </p:sp>
      <p:sp>
        <p:nvSpPr>
          <p:cNvPr id="72" name="ZoneTexte 61"/>
          <p:cNvSpPr txBox="1"/>
          <p:nvPr/>
        </p:nvSpPr>
        <p:spPr>
          <a:xfrm>
            <a:off x="1882847" y="4425007"/>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001</a:t>
            </a:r>
            <a:r>
              <a:rPr lang="fr-FR" sz="1400" b="1" i="1" dirty="0" smtClean="0">
                <a:effectLst>
                  <a:outerShdw blurRad="38100" dist="38100" dir="2700000" algn="tl">
                    <a:srgbClr val="000000">
                      <a:alpha val="43137"/>
                    </a:srgbClr>
                  </a:outerShdw>
                </a:effectLst>
                <a:latin typeface="+mn-lt"/>
                <a:cs typeface="+mn-cs"/>
              </a:rPr>
              <a:t>00000</a:t>
            </a:r>
            <a:endParaRPr lang="fr-FR" sz="1200" i="1" dirty="0">
              <a:effectLst>
                <a:outerShdw blurRad="38100" dist="38100" dir="2700000" algn="tl">
                  <a:srgbClr val="000000">
                    <a:alpha val="43137"/>
                  </a:srgbClr>
                </a:outerShdw>
              </a:effectLst>
              <a:latin typeface="+mn-lt"/>
              <a:cs typeface="+mn-cs"/>
            </a:endParaRPr>
          </a:p>
        </p:txBody>
      </p:sp>
      <p:sp>
        <p:nvSpPr>
          <p:cNvPr id="63" name="ZoneTexte 61"/>
          <p:cNvSpPr txBox="1"/>
          <p:nvPr/>
        </p:nvSpPr>
        <p:spPr>
          <a:xfrm>
            <a:off x="1860288" y="388717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effectLst>
                  <a:outerShdw blurRad="38100" dist="38100" dir="2700000" algn="tl">
                    <a:srgbClr val="000000">
                      <a:alpha val="43137"/>
                    </a:srgbClr>
                  </a:outerShdw>
                </a:effectLst>
                <a:latin typeface="+mn-lt"/>
                <a:cs typeface="+mn-cs"/>
              </a:rPr>
              <a:t>uuuuuuuu</a:t>
            </a:r>
            <a:endParaRPr lang="fr-FR" sz="1200" i="1" dirty="0">
              <a:effectLst>
                <a:outerShdw blurRad="38100" dist="38100" dir="2700000" algn="tl">
                  <a:srgbClr val="000000">
                    <a:alpha val="43137"/>
                  </a:srgbClr>
                </a:outerShdw>
              </a:effectLst>
              <a:latin typeface="+mn-lt"/>
              <a:cs typeface="+mn-cs"/>
            </a:endParaRPr>
          </a:p>
        </p:txBody>
      </p:sp>
      <p:sp>
        <p:nvSpPr>
          <p:cNvPr id="73"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11157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0x0</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57267" y="951006"/>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708488" y="2680319"/>
            <a:ext cx="2452395" cy="65909"/>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n°9 : </a:t>
            </a:r>
            <a:r>
              <a:rPr lang="fr-FR" sz="2000" i="1" dirty="0" err="1" smtClean="0"/>
              <a:t>Fetch</a:t>
            </a:r>
            <a:r>
              <a:rPr lang="fr-FR" sz="2000" i="1" dirty="0" smtClean="0"/>
              <a:t> instruction adresse 0x8, modification PC=0x0 (Program </a:t>
            </a:r>
            <a:r>
              <a:rPr lang="fr-FR" sz="2000" i="1" dirty="0" err="1" smtClean="0"/>
              <a:t>Counter</a:t>
            </a:r>
            <a:r>
              <a:rPr lang="fr-FR" sz="2000" i="1" dirty="0" smtClean="0"/>
              <a:t>), exécution JMP</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r>
              <a:rPr lang="fr-FR" sz="1200" b="1" i="1" dirty="0" smtClean="0">
                <a:solidFill>
                  <a:srgbClr val="FF0000"/>
                </a:solidFill>
                <a:effectLst>
                  <a:outerShdw blurRad="38100" dist="38100" dir="2700000" algn="tl">
                    <a:srgbClr val="000000">
                      <a:alpha val="43137"/>
                    </a:srgbClr>
                  </a:outerShdw>
                </a:effectLst>
              </a:rPr>
              <a:t>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00000101</a:t>
            </a:r>
          </a:p>
          <a:p>
            <a:pPr lvl="1"/>
            <a:r>
              <a:rPr lang="fr-FR" sz="1200" b="1" i="1" dirty="0" smtClean="0">
                <a:effectLst>
                  <a:outerShdw blurRad="38100" dist="38100" dir="2700000" algn="tl">
                    <a:srgbClr val="000000">
                      <a:alpha val="43137"/>
                    </a:srgbClr>
                  </a:outerShdw>
                </a:effectLst>
              </a:rPr>
              <a:t>0x1   00000101</a:t>
            </a: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2" name="ZoneTexte 61"/>
          <p:cNvSpPr txBox="1"/>
          <p:nvPr/>
        </p:nvSpPr>
        <p:spPr>
          <a:xfrm>
            <a:off x="1844563" y="4970502"/>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001</a:t>
            </a:r>
            <a:r>
              <a:rPr lang="fr-FR" sz="1400" b="1" i="1" dirty="0" smtClean="0">
                <a:solidFill>
                  <a:srgbClr val="FF0000"/>
                </a:solidFill>
                <a:effectLst>
                  <a:outerShdw blurRad="38100" dist="38100" dir="2700000" algn="tl">
                    <a:srgbClr val="000000">
                      <a:alpha val="43137"/>
                    </a:srgbClr>
                  </a:outerShdw>
                </a:effectLst>
                <a:latin typeface="+mn-lt"/>
                <a:cs typeface="+mn-cs"/>
              </a:rPr>
              <a:t>0000</a:t>
            </a:r>
            <a:r>
              <a:rPr lang="fr-FR" sz="1400" b="1" i="1" dirty="0" smtClean="0">
                <a:effectLst>
                  <a:outerShdw blurRad="38100" dist="38100" dir="2700000" algn="tl">
                    <a:srgbClr val="000000">
                      <a:alpha val="43137"/>
                    </a:srgbClr>
                  </a:outerShdw>
                </a:effectLst>
                <a:latin typeface="+mn-lt"/>
                <a:cs typeface="+mn-cs"/>
              </a:rPr>
              <a:t>0</a:t>
            </a:r>
            <a:endParaRPr lang="fr-FR" sz="1200" i="1" dirty="0">
              <a:effectLst>
                <a:outerShdw blurRad="38100" dist="38100" dir="2700000" algn="tl">
                  <a:srgbClr val="000000">
                    <a:alpha val="43137"/>
                  </a:srgbClr>
                </a:outerShdw>
              </a:effectLst>
              <a:latin typeface="+mn-lt"/>
              <a:cs typeface="+mn-cs"/>
            </a:endParaRPr>
          </a:p>
        </p:txBody>
      </p:sp>
      <p:sp>
        <p:nvSpPr>
          <p:cNvPr id="63" name="ZoneTexte 61"/>
          <p:cNvSpPr txBox="1"/>
          <p:nvPr/>
        </p:nvSpPr>
        <p:spPr>
          <a:xfrm>
            <a:off x="1860288" y="388717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effectLst>
                  <a:outerShdw blurRad="38100" dist="38100" dir="2700000" algn="tl">
                    <a:srgbClr val="000000">
                      <a:alpha val="43137"/>
                    </a:srgbClr>
                  </a:outerShdw>
                </a:effectLst>
                <a:latin typeface="+mn-lt"/>
                <a:cs typeface="+mn-cs"/>
              </a:rPr>
              <a:t>uuuuuuuu</a:t>
            </a:r>
            <a:endParaRPr lang="fr-FR" sz="1200" i="1" dirty="0">
              <a:effectLst>
                <a:outerShdw blurRad="38100" dist="38100" dir="2700000" algn="tl">
                  <a:srgbClr val="000000">
                    <a:alpha val="43137"/>
                  </a:srgbClr>
                </a:outerShdw>
              </a:effectLst>
              <a:latin typeface="+mn-lt"/>
              <a:cs typeface="+mn-cs"/>
            </a:endParaRPr>
          </a:p>
        </p:txBody>
      </p:sp>
      <p:sp>
        <p:nvSpPr>
          <p:cNvPr id="70" name="ZoneTexte 61"/>
          <p:cNvSpPr txBox="1"/>
          <p:nvPr/>
        </p:nvSpPr>
        <p:spPr>
          <a:xfrm>
            <a:off x="1872520" y="443378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effectLst>
                  <a:outerShdw blurRad="38100" dist="38100" dir="2700000" algn="tl">
                    <a:srgbClr val="000000">
                      <a:alpha val="43137"/>
                    </a:srgbClr>
                  </a:outerShdw>
                </a:effectLst>
                <a:latin typeface="+mn-lt"/>
                <a:cs typeface="+mn-cs"/>
              </a:rPr>
              <a:t>uuuuuuuu</a:t>
            </a:r>
            <a:endParaRPr lang="fr-FR" sz="1200" i="1" dirty="0">
              <a:effectLst>
                <a:outerShdw blurRad="38100" dist="38100" dir="2700000" algn="tl">
                  <a:srgbClr val="000000">
                    <a:alpha val="43137"/>
                  </a:srgbClr>
                </a:outerShdw>
              </a:effectLst>
              <a:latin typeface="+mn-lt"/>
              <a:cs typeface="+mn-cs"/>
            </a:endParaRPr>
          </a:p>
        </p:txBody>
      </p:sp>
      <p:cxnSp>
        <p:nvCxnSpPr>
          <p:cNvPr id="8" name="Straight Connector 7"/>
          <p:cNvCxnSpPr/>
          <p:nvPr/>
        </p:nvCxnSpPr>
        <p:spPr>
          <a:xfrm>
            <a:off x="3165811" y="4991361"/>
            <a:ext cx="732954" cy="0"/>
          </a:xfrm>
          <a:prstGeom prst="line">
            <a:avLst/>
          </a:prstGeom>
          <a:ln w="1905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95800" y="4098271"/>
            <a:ext cx="5931" cy="876258"/>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5"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7098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0x1</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57267" y="1099608"/>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782790" y="2754619"/>
            <a:ext cx="2303792" cy="65910"/>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n°10 : </a:t>
            </a:r>
            <a:r>
              <a:rPr lang="fr-FR" sz="2000" i="1" dirty="0" err="1" smtClean="0"/>
              <a:t>Fetch</a:t>
            </a:r>
            <a:r>
              <a:rPr lang="fr-FR" sz="2000" i="1" dirty="0" smtClean="0"/>
              <a:t> instruction adresse 0x0, modification PC (Program </a:t>
            </a:r>
            <a:r>
              <a:rPr lang="fr-FR" sz="2000" i="1" dirty="0" err="1" smtClean="0"/>
              <a:t>Counter</a:t>
            </a:r>
            <a:r>
              <a:rPr lang="fr-FR" sz="2000" i="1" dirty="0" smtClean="0"/>
              <a:t>), aucune instruction exécutée</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00000101</a:t>
            </a:r>
          </a:p>
          <a:p>
            <a:pPr lvl="1"/>
            <a:r>
              <a:rPr lang="fr-FR" sz="1200" b="1" i="1" dirty="0" smtClean="0">
                <a:effectLst>
                  <a:outerShdw blurRad="38100" dist="38100" dir="2700000" algn="tl">
                    <a:srgbClr val="000000">
                      <a:alpha val="43137"/>
                    </a:srgbClr>
                  </a:outerShdw>
                </a:effectLst>
              </a:rPr>
              <a:t>0x1   00000101</a:t>
            </a: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3" name="ZoneTexte 61"/>
          <p:cNvSpPr txBox="1"/>
          <p:nvPr/>
        </p:nvSpPr>
        <p:spPr>
          <a:xfrm>
            <a:off x="1872520" y="443537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effectLst>
                  <a:outerShdw blurRad="38100" dist="38100" dir="2700000" algn="tl">
                    <a:srgbClr val="000000">
                      <a:alpha val="43137"/>
                    </a:srgbClr>
                  </a:outerShdw>
                </a:effectLst>
                <a:latin typeface="+mn-lt"/>
                <a:cs typeface="+mn-cs"/>
              </a:rPr>
              <a:t>uuuuuuuu</a:t>
            </a:r>
            <a:endParaRPr lang="fr-FR" sz="1200" i="1" dirty="0">
              <a:effectLst>
                <a:outerShdw blurRad="38100" dist="38100" dir="2700000" algn="tl">
                  <a:srgbClr val="000000">
                    <a:alpha val="43137"/>
                  </a:srgbClr>
                </a:outerShdw>
              </a:effectLst>
              <a:latin typeface="+mn-lt"/>
              <a:cs typeface="+mn-cs"/>
            </a:endParaRPr>
          </a:p>
        </p:txBody>
      </p:sp>
      <p:sp>
        <p:nvSpPr>
          <p:cNvPr id="71" name="ZoneTexte 61"/>
          <p:cNvSpPr txBox="1"/>
          <p:nvPr/>
        </p:nvSpPr>
        <p:spPr>
          <a:xfrm>
            <a:off x="1860288" y="389024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01000010</a:t>
            </a:r>
            <a:endParaRPr lang="fr-FR" sz="1200" i="1" dirty="0">
              <a:effectLst>
                <a:outerShdw blurRad="38100" dist="38100" dir="2700000" algn="tl">
                  <a:srgbClr val="000000">
                    <a:alpha val="43137"/>
                  </a:srgbClr>
                </a:outerShdw>
              </a:effectLst>
              <a:latin typeface="+mn-lt"/>
              <a:cs typeface="+mn-cs"/>
            </a:endParaRPr>
          </a:p>
        </p:txBody>
      </p:sp>
      <p:sp>
        <p:nvSpPr>
          <p:cNvPr id="73" name="ZoneTexte 61"/>
          <p:cNvSpPr txBox="1"/>
          <p:nvPr/>
        </p:nvSpPr>
        <p:spPr>
          <a:xfrm>
            <a:off x="1872520" y="4954727"/>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effectLst>
                  <a:outerShdw blurRad="38100" dist="38100" dir="2700000" algn="tl">
                    <a:srgbClr val="000000">
                      <a:alpha val="43137"/>
                    </a:srgbClr>
                  </a:outerShdw>
                </a:effectLst>
                <a:latin typeface="+mn-lt"/>
                <a:cs typeface="+mn-cs"/>
              </a:rPr>
              <a:t>uuuuuuuu</a:t>
            </a:r>
            <a:endParaRPr lang="fr-FR" sz="1200" i="1" dirty="0">
              <a:effectLst>
                <a:outerShdw blurRad="38100" dist="38100" dir="2700000" algn="tl">
                  <a:srgbClr val="000000">
                    <a:alpha val="43137"/>
                  </a:srgbClr>
                </a:outerShdw>
              </a:effectLst>
              <a:latin typeface="+mn-lt"/>
              <a:cs typeface="+mn-cs"/>
            </a:endParaRPr>
          </a:p>
        </p:txBody>
      </p:sp>
      <p:sp>
        <p:nvSpPr>
          <p:cNvPr id="74"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95299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19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0x2</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40552" y="1311046"/>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888509" y="2860337"/>
            <a:ext cx="2092353" cy="65911"/>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n°11 : </a:t>
            </a:r>
            <a:r>
              <a:rPr lang="fr-FR" sz="2000" i="1" dirty="0" err="1" smtClean="0"/>
              <a:t>Fetch</a:t>
            </a:r>
            <a:r>
              <a:rPr lang="fr-FR" sz="2000" i="1" dirty="0" smtClean="0"/>
              <a:t> instruction adresse 0x1, modification PC (Program </a:t>
            </a:r>
            <a:r>
              <a:rPr lang="fr-FR" sz="2000" i="1" dirty="0" err="1" smtClean="0"/>
              <a:t>Counter</a:t>
            </a:r>
            <a:r>
              <a:rPr lang="fr-FR" sz="2000" i="1" dirty="0" smtClean="0"/>
              <a:t>), aucune instruction exécutée</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00000101</a:t>
            </a:r>
          </a:p>
          <a:p>
            <a:pPr lvl="1"/>
            <a:r>
              <a:rPr lang="fr-FR" sz="1200" b="1" i="1" dirty="0" smtClean="0">
                <a:effectLst>
                  <a:outerShdw blurRad="38100" dist="38100" dir="2700000" algn="tl">
                    <a:srgbClr val="000000">
                      <a:alpha val="43137"/>
                    </a:srgbClr>
                  </a:outerShdw>
                </a:effectLst>
              </a:rPr>
              <a:t>0x1   00000101</a:t>
            </a: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1" name="ZoneTexte 61"/>
          <p:cNvSpPr txBox="1"/>
          <p:nvPr/>
        </p:nvSpPr>
        <p:spPr>
          <a:xfrm>
            <a:off x="1860288" y="44397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010</a:t>
            </a:r>
            <a:r>
              <a:rPr lang="fr-FR" sz="1400" b="1" i="1" dirty="0" smtClean="0">
                <a:effectLst>
                  <a:outerShdw blurRad="38100" dist="38100" dir="2700000" algn="tl">
                    <a:srgbClr val="000000">
                      <a:alpha val="43137"/>
                    </a:srgbClr>
                  </a:outerShdw>
                </a:effectLst>
                <a:latin typeface="+mn-lt"/>
                <a:cs typeface="+mn-cs"/>
              </a:rPr>
              <a:t>00010</a:t>
            </a:r>
            <a:endParaRPr lang="fr-FR" sz="1200" i="1" dirty="0">
              <a:effectLst>
                <a:outerShdw blurRad="38100" dist="38100" dir="2700000" algn="tl">
                  <a:srgbClr val="000000">
                    <a:alpha val="43137"/>
                  </a:srgbClr>
                </a:outerShdw>
              </a:effectLst>
              <a:latin typeface="+mn-lt"/>
              <a:cs typeface="+mn-cs"/>
            </a:endParaRPr>
          </a:p>
        </p:txBody>
      </p:sp>
      <p:sp>
        <p:nvSpPr>
          <p:cNvPr id="70" name="ZoneTexte 61"/>
          <p:cNvSpPr txBox="1"/>
          <p:nvPr/>
        </p:nvSpPr>
        <p:spPr>
          <a:xfrm>
            <a:off x="1860288" y="386925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10001000</a:t>
            </a:r>
            <a:endParaRPr lang="fr-FR" sz="1200" i="1" dirty="0">
              <a:effectLst>
                <a:outerShdw blurRad="38100" dist="38100" dir="2700000" algn="tl">
                  <a:srgbClr val="000000">
                    <a:alpha val="43137"/>
                  </a:srgbClr>
                </a:outerShdw>
              </a:effectLst>
              <a:latin typeface="+mn-lt"/>
              <a:cs typeface="+mn-cs"/>
            </a:endParaRPr>
          </a:p>
        </p:txBody>
      </p:sp>
      <p:sp>
        <p:nvSpPr>
          <p:cNvPr id="72" name="ZoneTexte 61"/>
          <p:cNvSpPr txBox="1"/>
          <p:nvPr/>
        </p:nvSpPr>
        <p:spPr>
          <a:xfrm>
            <a:off x="1872520" y="4954727"/>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effectLst>
                  <a:outerShdw blurRad="38100" dist="38100" dir="2700000" algn="tl">
                    <a:srgbClr val="000000">
                      <a:alpha val="43137"/>
                    </a:srgbClr>
                  </a:outerShdw>
                </a:effectLst>
                <a:latin typeface="+mn-lt"/>
                <a:cs typeface="+mn-cs"/>
              </a:rPr>
              <a:t>uuuuuuuu</a:t>
            </a:r>
            <a:endParaRPr lang="fr-FR" sz="1200" i="1" dirty="0">
              <a:effectLst>
                <a:outerShdw blurRad="38100" dist="38100" dir="2700000" algn="tl">
                  <a:srgbClr val="000000">
                    <a:alpha val="43137"/>
                  </a:srgbClr>
                </a:outerShdw>
              </a:effectLst>
              <a:latin typeface="+mn-lt"/>
              <a:cs typeface="+mn-cs"/>
            </a:endParaRPr>
          </a:p>
        </p:txBody>
      </p:sp>
      <p:sp>
        <p:nvSpPr>
          <p:cNvPr id="73"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240138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Introduction</a:t>
            </a:r>
            <a:r>
              <a:rPr lang="fr-FR" sz="1800" b="1" i="1" dirty="0">
                <a:solidFill>
                  <a:srgbClr val="DCE6F2"/>
                </a:solidFill>
                <a:effectLst>
                  <a:outerShdw blurRad="38100" dist="38100" dir="2700000" algn="tl">
                    <a:srgbClr val="000000">
                      <a:alpha val="43137"/>
                    </a:srgbClr>
                  </a:outerShdw>
                </a:effectLst>
              </a:rPr>
              <a:t> – 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9364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Tout CPU effectue séquentiellement les traitements présentés ci-dessous :</a:t>
            </a:r>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Rounded Rectangle 7"/>
          <p:cNvSpPr/>
          <p:nvPr/>
        </p:nvSpPr>
        <p:spPr>
          <a:xfrm>
            <a:off x="502683" y="2958862"/>
            <a:ext cx="1922241" cy="50414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07744" y="3018317"/>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FETCH</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13" name="Straight Arrow Connector 12"/>
          <p:cNvCxnSpPr/>
          <p:nvPr/>
        </p:nvCxnSpPr>
        <p:spPr>
          <a:xfrm>
            <a:off x="1430728" y="346301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itle 3"/>
          <p:cNvSpPr txBox="1">
            <a:spLocks/>
          </p:cNvSpPr>
          <p:nvPr/>
        </p:nvSpPr>
        <p:spPr>
          <a:xfrm>
            <a:off x="2699792" y="2044978"/>
            <a:ext cx="6264696" cy="4408358"/>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latin typeface="+mn-lt"/>
              </a:rPr>
              <a:t>FETCH : </a:t>
            </a:r>
            <a:r>
              <a:rPr lang="fr-FR" sz="2000" i="1" dirty="0" smtClean="0">
                <a:latin typeface="+mn-lt"/>
              </a:rPr>
              <a:t>Aller chercher le code binaire d’une instruction en mémoire programme. Beaucoup de CPU récents sont capables d’aller chercher plusieurs instructions durant la phase de </a:t>
            </a:r>
            <a:r>
              <a:rPr lang="fr-FR" sz="2000" i="1" dirty="0" err="1" smtClean="0">
                <a:latin typeface="+mn-lt"/>
              </a:rPr>
              <a:t>fetch</a:t>
            </a:r>
            <a:r>
              <a:rPr lang="fr-FR" sz="2000" i="1" dirty="0" smtClean="0">
                <a:latin typeface="+mn-lt"/>
              </a:rPr>
              <a:t> (</a:t>
            </a:r>
            <a:r>
              <a:rPr lang="fr-FR" sz="2000" i="1" dirty="0" err="1" smtClean="0">
                <a:latin typeface="+mn-lt"/>
              </a:rPr>
              <a:t>superscalar</a:t>
            </a:r>
            <a:r>
              <a:rPr lang="fr-FR" sz="2000" i="1" dirty="0" smtClean="0">
                <a:latin typeface="+mn-lt"/>
              </a:rPr>
              <a:t>, VLIW …).</a:t>
            </a:r>
          </a:p>
          <a:p>
            <a:pPr algn="l"/>
            <a:endParaRPr lang="fr-FR" sz="2000" i="1" dirty="0" smtClean="0">
              <a:latin typeface="+mn-lt"/>
            </a:endParaRPr>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DECODE : </a:t>
            </a:r>
            <a:r>
              <a:rPr lang="fr-FR" sz="2000" i="1" dirty="0" smtClean="0"/>
              <a:t>décodage du ou des </a:t>
            </a:r>
            <a:r>
              <a:rPr lang="fr-FR" sz="2000" i="1" dirty="0" err="1" smtClean="0"/>
              <a:t>opcodes</a:t>
            </a:r>
            <a:r>
              <a:rPr lang="fr-FR" sz="2000" i="1" dirty="0" smtClean="0"/>
              <a:t> des instructions précédemment récupérées.</a:t>
            </a:r>
            <a:endParaRPr lang="fr-FR" sz="2000" i="1" dirty="0" smtClean="0">
              <a:latin typeface="+mn-lt"/>
            </a:endParaRPr>
          </a:p>
          <a:p>
            <a:pPr algn="l"/>
            <a:endParaRPr lang="fr-FR" sz="2000" i="1" dirty="0" smtClean="0">
              <a:latin typeface="+mn-lt"/>
            </a:endParaRPr>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EXECUTION </a:t>
            </a:r>
            <a:r>
              <a:rPr lang="fr-FR" sz="2000" b="1" i="1" dirty="0">
                <a:effectLst>
                  <a:outerShdw blurRad="38100" dist="38100" dir="2700000" algn="tl">
                    <a:srgbClr val="000000">
                      <a:alpha val="43137"/>
                    </a:srgbClr>
                  </a:outerShdw>
                </a:effectLst>
              </a:rPr>
              <a:t>: </a:t>
            </a:r>
            <a:r>
              <a:rPr lang="fr-FR" sz="2000" i="1" dirty="0" smtClean="0"/>
              <a:t>Exécution de ou des instructions précédemment décodées. Cette opération est réalisée par les unités d’exécution (EU ou </a:t>
            </a:r>
            <a:r>
              <a:rPr lang="fr-FR" sz="2000" i="1" dirty="0" err="1" smtClean="0"/>
              <a:t>Execution</a:t>
            </a:r>
            <a:r>
              <a:rPr lang="fr-FR" sz="2000" i="1" dirty="0" smtClean="0"/>
              <a:t> Unit).</a:t>
            </a:r>
          </a:p>
          <a:p>
            <a:pPr marL="342900" indent="-342900" algn="l">
              <a:buFont typeface="Arial" pitchFamily="34" charset="0"/>
              <a:buChar char="•"/>
            </a:pPr>
            <a:endParaRPr lang="fr-FR" sz="2000" i="1" dirty="0"/>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WRITEBACK </a:t>
            </a:r>
            <a:r>
              <a:rPr lang="fr-FR" sz="2000" b="1" i="1" dirty="0">
                <a:effectLst>
                  <a:outerShdw blurRad="38100" dist="38100" dir="2700000" algn="tl">
                    <a:srgbClr val="000000">
                      <a:alpha val="43137"/>
                    </a:srgbClr>
                  </a:outerShdw>
                </a:effectLst>
              </a:rPr>
              <a:t>: </a:t>
            </a:r>
            <a:r>
              <a:rPr lang="fr-FR" sz="2000" i="1" dirty="0" smtClean="0"/>
              <a:t>Ecriture du résultat en mémoire ou dans les registres internes au CPU.</a:t>
            </a:r>
            <a:endParaRPr lang="fr-FR" sz="2000" i="1" dirty="0"/>
          </a:p>
        </p:txBody>
      </p:sp>
      <p:sp>
        <p:nvSpPr>
          <p:cNvPr id="23" name="Rounded Rectangle 22"/>
          <p:cNvSpPr/>
          <p:nvPr/>
        </p:nvSpPr>
        <p:spPr>
          <a:xfrm>
            <a:off x="502683" y="3672508"/>
            <a:ext cx="1922241" cy="50414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61"/>
          <p:cNvSpPr txBox="1"/>
          <p:nvPr/>
        </p:nvSpPr>
        <p:spPr>
          <a:xfrm>
            <a:off x="507744" y="3731963"/>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DECODE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25" name="Straight Arrow Connector 24"/>
          <p:cNvCxnSpPr/>
          <p:nvPr/>
        </p:nvCxnSpPr>
        <p:spPr>
          <a:xfrm>
            <a:off x="1435789" y="4185492"/>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07744" y="4394989"/>
            <a:ext cx="1922241" cy="50414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61"/>
          <p:cNvSpPr txBox="1"/>
          <p:nvPr/>
        </p:nvSpPr>
        <p:spPr>
          <a:xfrm>
            <a:off x="512805" y="445444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EXECUTE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30" name="Straight Arrow Connector 29"/>
          <p:cNvCxnSpPr/>
          <p:nvPr/>
        </p:nvCxnSpPr>
        <p:spPr>
          <a:xfrm>
            <a:off x="1435789" y="4901919"/>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07744" y="5111416"/>
            <a:ext cx="1922241" cy="50414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61"/>
          <p:cNvSpPr txBox="1"/>
          <p:nvPr/>
        </p:nvSpPr>
        <p:spPr>
          <a:xfrm>
            <a:off x="512805" y="5170871"/>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WRITEBACK</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3" name="Straight Connector 2"/>
          <p:cNvCxnSpPr/>
          <p:nvPr/>
        </p:nvCxnSpPr>
        <p:spPr>
          <a:xfrm>
            <a:off x="1430728" y="5615565"/>
            <a:ext cx="0" cy="29159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81362" y="5907157"/>
            <a:ext cx="114936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1362" y="2666797"/>
            <a:ext cx="0" cy="324036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421914" y="2666797"/>
            <a:ext cx="8814" cy="292065"/>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1362" y="2666797"/>
            <a:ext cx="114936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25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500"/>
                                        <p:tgtEl>
                                          <p:spTgt spid="2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xEl>
                                              <p:pRg st="4" end="4"/>
                                            </p:txEl>
                                          </p:spTgt>
                                        </p:tgtEl>
                                        <p:attrNameLst>
                                          <p:attrName>style.visibility</p:attrName>
                                        </p:attrNameLst>
                                      </p:cBhvr>
                                      <p:to>
                                        <p:strVal val="visible"/>
                                      </p:to>
                                    </p:set>
                                    <p:animEffect transition="in" filter="fade">
                                      <p:cBhvr>
                                        <p:cTn id="44" dur="500"/>
                                        <p:tgtEl>
                                          <p:spTgt spid="21">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xEl>
                                              <p:pRg st="6" end="6"/>
                                            </p:txEl>
                                          </p:spTgt>
                                        </p:tgtEl>
                                        <p:attrNameLst>
                                          <p:attrName>style.visibility</p:attrName>
                                        </p:attrNameLst>
                                      </p:cBhvr>
                                      <p:to>
                                        <p:strVal val="visible"/>
                                      </p:to>
                                    </p:set>
                                    <p:animEffect transition="in" filter="fade">
                                      <p:cBhvr>
                                        <p:cTn id="55" dur="500"/>
                                        <p:tgtEl>
                                          <p:spTgt spid="21">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par>
                                <p:cTn id="59" presetID="10"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23" grpId="0" animBg="1"/>
      <p:bldP spid="24" grpId="0"/>
      <p:bldP spid="26" grpId="0" animBg="1"/>
      <p:bldP spid="27" grpId="0"/>
      <p:bldP spid="31" grpId="0" animBg="1"/>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0x3</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27365" y="1459648"/>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962810" y="2934635"/>
            <a:ext cx="1943752" cy="659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1" name="ZoneTexte 61"/>
          <p:cNvSpPr txBox="1"/>
          <p:nvPr/>
        </p:nvSpPr>
        <p:spPr>
          <a:xfrm>
            <a:off x="2240477" y="6092838"/>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00000101</a:t>
            </a:r>
            <a:endParaRPr lang="fr-FR" sz="1200" i="1" dirty="0">
              <a:solidFill>
                <a:srgbClr val="FF0000"/>
              </a:solidFill>
              <a:effectLst>
                <a:outerShdw blurRad="38100" dist="38100" dir="2700000" algn="tl">
                  <a:srgbClr val="000000">
                    <a:alpha val="43137"/>
                  </a:srgbClr>
                </a:outerShdw>
              </a:effectLst>
              <a:latin typeface="+mn-lt"/>
              <a:cs typeface="+mn-cs"/>
            </a:endParaRPr>
          </a:p>
        </p:txBody>
      </p:sp>
      <p:sp>
        <p:nvSpPr>
          <p:cNvPr id="62" name="ZoneTexte 61"/>
          <p:cNvSpPr txBox="1"/>
          <p:nvPr/>
        </p:nvSpPr>
        <p:spPr>
          <a:xfrm>
            <a:off x="946378" y="6065279"/>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00000101</a:t>
            </a:r>
            <a:endParaRPr lang="fr-FR" sz="1200" i="1" dirty="0">
              <a:effectLst>
                <a:outerShdw blurRad="38100" dist="38100" dir="2700000" algn="tl">
                  <a:srgbClr val="000000">
                    <a:alpha val="43137"/>
                  </a:srgbClr>
                </a:outerShdw>
              </a:effectLst>
              <a:latin typeface="+mn-lt"/>
              <a:cs typeface="+mn-cs"/>
            </a:endParaRPr>
          </a:p>
        </p:txBody>
      </p:sp>
      <p:sp>
        <p:nvSpPr>
          <p:cNvPr id="64" name="Title 3"/>
          <p:cNvSpPr txBox="1">
            <a:spLocks/>
          </p:cNvSpPr>
          <p:nvPr/>
        </p:nvSpPr>
        <p:spPr>
          <a:xfrm>
            <a:off x="5172808" y="838830"/>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n°12 : </a:t>
            </a:r>
            <a:r>
              <a:rPr lang="fr-FR" sz="2000" i="1" dirty="0" err="1" smtClean="0"/>
              <a:t>Fetch</a:t>
            </a:r>
            <a:r>
              <a:rPr lang="fr-FR" sz="2000" i="1" dirty="0" smtClean="0"/>
              <a:t> instruction adresse 0x2, modification PC (Program </a:t>
            </a:r>
            <a:r>
              <a:rPr lang="fr-FR" sz="2000" i="1" dirty="0" err="1" smtClean="0"/>
              <a:t>Counter</a:t>
            </a:r>
            <a:r>
              <a:rPr lang="fr-FR" sz="2000" i="1" dirty="0" smtClean="0"/>
              <a:t>), exécution LOAD</a:t>
            </a:r>
          </a:p>
          <a:p>
            <a:pPr marL="342900" indent="-342900" algn="l">
              <a:buFont typeface="Arial" pitchFamily="34" charset="0"/>
              <a:buChar char="•"/>
            </a:pPr>
            <a:endParaRPr lang="fr-FR" sz="2000" i="1" dirty="0"/>
          </a:p>
        </p:txBody>
      </p:sp>
      <p:sp>
        <p:nvSpPr>
          <p:cNvPr id="65" name="Rectangle 64"/>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a:t>
            </a:r>
            <a:r>
              <a:rPr lang="fr-FR" sz="1200" b="1" i="1" dirty="0" smtClean="0">
                <a:solidFill>
                  <a:srgbClr val="FF0000"/>
                </a:solidFill>
                <a:effectLst>
                  <a:outerShdw blurRad="38100" dist="38100" dir="2700000" algn="tl">
                    <a:srgbClr val="000000">
                      <a:alpha val="43137"/>
                    </a:srgbClr>
                  </a:outerShdw>
                </a:effectLst>
              </a:rPr>
              <a:t>LOAD	&amp;value, R2</a:t>
            </a:r>
            <a:r>
              <a:rPr lang="fr-FR" sz="1200" b="1" i="1" dirty="0" smtClean="0">
                <a:effectLst>
                  <a:outerShdw blurRad="38100" dist="38100" dir="2700000" algn="tl">
                    <a:srgbClr val="000000">
                      <a:alpha val="43137"/>
                    </a:srgbClr>
                  </a:outerShdw>
                </a:effectLst>
              </a:rPr>
              <a:t>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6" name="Rectangle 65"/>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7" name="Rectangle 66"/>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00000101</a:t>
            </a:r>
          </a:p>
          <a:p>
            <a:pPr lvl="1"/>
            <a:r>
              <a:rPr lang="fr-FR" sz="1200" b="1" i="1" dirty="0" smtClean="0">
                <a:effectLst>
                  <a:outerShdw blurRad="38100" dist="38100" dir="2700000" algn="tl">
                    <a:srgbClr val="000000">
                      <a:alpha val="43137"/>
                    </a:srgbClr>
                  </a:outerShdw>
                </a:effectLst>
              </a:rPr>
              <a:t>0x1   00000101</a:t>
            </a: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8"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9"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71" name="ZoneTexte 61"/>
          <p:cNvSpPr txBox="1"/>
          <p:nvPr/>
        </p:nvSpPr>
        <p:spPr>
          <a:xfrm>
            <a:off x="1860288" y="4970502"/>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010</a:t>
            </a:r>
            <a:r>
              <a:rPr lang="fr-FR" sz="1400" b="1" i="1" dirty="0" smtClean="0">
                <a:solidFill>
                  <a:srgbClr val="FF0000"/>
                </a:solidFill>
                <a:effectLst>
                  <a:outerShdw blurRad="38100" dist="38100" dir="2700000" algn="tl">
                    <a:srgbClr val="000000">
                      <a:alpha val="43137"/>
                    </a:srgbClr>
                  </a:outerShdw>
                </a:effectLst>
                <a:latin typeface="+mn-lt"/>
                <a:cs typeface="+mn-cs"/>
              </a:rPr>
              <a:t>0001</a:t>
            </a:r>
            <a:r>
              <a:rPr lang="fr-FR" sz="1400" b="1" i="1" dirty="0" smtClean="0">
                <a:effectLst>
                  <a:outerShdw blurRad="38100" dist="38100" dir="2700000" algn="tl">
                    <a:srgbClr val="000000">
                      <a:alpha val="43137"/>
                    </a:srgbClr>
                  </a:outerShdw>
                </a:effectLst>
                <a:latin typeface="+mn-lt"/>
                <a:cs typeface="+mn-cs"/>
              </a:rPr>
              <a:t>0</a:t>
            </a:r>
            <a:endParaRPr lang="fr-FR" sz="1200" i="1" dirty="0">
              <a:effectLst>
                <a:outerShdw blurRad="38100" dist="38100" dir="2700000" algn="tl">
                  <a:srgbClr val="000000">
                    <a:alpha val="43137"/>
                  </a:srgbClr>
                </a:outerShdw>
              </a:effectLst>
              <a:latin typeface="+mn-lt"/>
              <a:cs typeface="+mn-cs"/>
            </a:endParaRPr>
          </a:p>
        </p:txBody>
      </p:sp>
      <p:sp>
        <p:nvSpPr>
          <p:cNvPr id="70" name="ZoneTexte 61"/>
          <p:cNvSpPr txBox="1"/>
          <p:nvPr/>
        </p:nvSpPr>
        <p:spPr>
          <a:xfrm>
            <a:off x="1844563" y="4424230"/>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rgbClr val="FF0000"/>
                </a:solidFill>
                <a:effectLst>
                  <a:outerShdw blurRad="38100" dist="38100" dir="2700000" algn="tl">
                    <a:srgbClr val="000000">
                      <a:alpha val="43137"/>
                    </a:srgbClr>
                  </a:outerShdw>
                </a:effectLst>
                <a:latin typeface="+mn-lt"/>
                <a:cs typeface="+mn-cs"/>
              </a:rPr>
              <a:t>100</a:t>
            </a:r>
            <a:r>
              <a:rPr lang="fr-FR" sz="1400" b="1" i="1" dirty="0" smtClean="0">
                <a:effectLst>
                  <a:outerShdw blurRad="38100" dist="38100" dir="2700000" algn="tl">
                    <a:srgbClr val="000000">
                      <a:alpha val="43137"/>
                    </a:srgbClr>
                  </a:outerShdw>
                </a:effectLst>
                <a:latin typeface="+mn-lt"/>
                <a:cs typeface="+mn-cs"/>
              </a:rPr>
              <a:t>01000</a:t>
            </a:r>
            <a:endParaRPr lang="fr-FR" sz="1200" i="1" dirty="0">
              <a:effectLst>
                <a:outerShdw blurRad="38100" dist="38100" dir="2700000" algn="tl">
                  <a:srgbClr val="000000">
                    <a:alpha val="43137"/>
                  </a:srgbClr>
                </a:outerShdw>
              </a:effectLst>
              <a:latin typeface="+mn-lt"/>
              <a:cs typeface="+mn-cs"/>
            </a:endParaRPr>
          </a:p>
        </p:txBody>
      </p:sp>
      <p:sp>
        <p:nvSpPr>
          <p:cNvPr id="63" name="ZoneTexte 61"/>
          <p:cNvSpPr txBox="1"/>
          <p:nvPr/>
        </p:nvSpPr>
        <p:spPr>
          <a:xfrm>
            <a:off x="1833120" y="388717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00001000</a:t>
            </a:r>
            <a:endParaRPr lang="fr-FR" sz="1200" i="1" dirty="0">
              <a:effectLst>
                <a:outerShdw blurRad="38100" dist="38100" dir="2700000" algn="tl">
                  <a:srgbClr val="000000">
                    <a:alpha val="43137"/>
                  </a:srgbClr>
                </a:outerShdw>
              </a:effectLst>
              <a:latin typeface="+mn-lt"/>
              <a:cs typeface="+mn-cs"/>
            </a:endParaRPr>
          </a:p>
        </p:txBody>
      </p:sp>
      <p:sp>
        <p:nvSpPr>
          <p:cNvPr id="72"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35504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0" name="Title 3"/>
          <p:cNvSpPr txBox="1">
            <a:spLocks/>
          </p:cNvSpPr>
          <p:nvPr/>
        </p:nvSpPr>
        <p:spPr>
          <a:xfrm>
            <a:off x="3203848" y="3284984"/>
            <a:ext cx="2880320" cy="72008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4000" b="1" i="1" dirty="0" err="1" smtClean="0">
                <a:effectLst>
                  <a:outerShdw blurRad="38100" dist="38100" dir="2700000" algn="tl">
                    <a:srgbClr val="000000">
                      <a:alpha val="43137"/>
                    </a:srgbClr>
                  </a:outerShdw>
                </a:effectLst>
                <a:sym typeface="Wingdings"/>
              </a:rPr>
              <a:t>Etc</a:t>
            </a:r>
            <a:r>
              <a:rPr lang="fr-FR" sz="4000" b="1" i="1" dirty="0" smtClean="0">
                <a:effectLst>
                  <a:outerShdw blurRad="38100" dist="38100" dir="2700000" algn="tl">
                    <a:srgbClr val="000000">
                      <a:alpha val="43137"/>
                    </a:srgbClr>
                  </a:outerShdw>
                </a:effectLst>
                <a:sym typeface="Wingdings"/>
              </a:rPr>
              <a:t> …</a:t>
            </a:r>
            <a:endParaRPr lang="fr-FR" sz="4000" b="1" i="1" dirty="0">
              <a:effectLst>
                <a:outerShdw blurRad="38100" dist="38100" dir="2700000" algn="tl">
                  <a:srgbClr val="000000">
                    <a:alpha val="43137"/>
                  </a:srgbClr>
                </a:outerShdw>
              </a:effectLst>
              <a:latin typeface="+mn-lt"/>
            </a:endParaRPr>
          </a:p>
        </p:txBody>
      </p:sp>
      <p:sp>
        <p:nvSpPr>
          <p:cNvPr id="72"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411428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a:solidFill>
                  <a:srgbClr val="FFFFCC"/>
                </a:solidFill>
                <a:effectLst>
                  <a:outerShdw blurRad="38100" dist="38100" dir="2700000" algn="tl">
                    <a:srgbClr val="000000">
                      <a:alpha val="43137"/>
                    </a:srgbClr>
                  </a:outerShdw>
                </a:effectLst>
              </a:rPr>
              <a:t>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Von Neumann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 Modifié</a:t>
            </a:r>
            <a:endParaRPr lang="fr-FR" sz="1400" b="1" i="1" dirty="0">
              <a:solidFill>
                <a:srgbClr val="DCE6F2"/>
              </a:solidFill>
              <a:effectLst>
                <a:outerShdw blurRad="38100" dist="38100" dir="2700000" algn="tl">
                  <a:srgbClr val="000000">
                    <a:alpha val="43137"/>
                  </a:srgbClr>
                </a:outerShdw>
              </a:effectLst>
              <a:sym typeface="Wingdings"/>
            </a:endParaRPr>
          </a:p>
          <a:p>
            <a:pPr algn="l"/>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395536" y="1412388"/>
            <a:ext cx="8748464" cy="33847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Un CPU peut posséder différents modèles d’interconnexion avec les mémoires (program et data). Chaque modèle amène son lot d’avantages et d’inconvénients.</a:t>
            </a:r>
          </a:p>
          <a:p>
            <a:pPr algn="l"/>
            <a:endParaRPr lang="fr-FR" sz="2400" i="1" dirty="0">
              <a:latin typeface="+mn-lt"/>
              <a:sym typeface="Wingdings"/>
            </a:endParaRPr>
          </a:p>
          <a:p>
            <a:pPr algn="l"/>
            <a:r>
              <a:rPr lang="fr-FR" sz="2400" i="1" dirty="0" smtClean="0">
                <a:latin typeface="+mn-lt"/>
                <a:sym typeface="Wingdings"/>
              </a:rPr>
              <a:t>	Historiquement, l’une des premières architectures rencontrées était celle dîtes de Von Neumann. </a:t>
            </a:r>
            <a:r>
              <a:rPr lang="fr-FR" sz="2400" i="1" dirty="0" err="1" smtClean="0">
                <a:latin typeface="+mn-lt"/>
                <a:sym typeface="Wingdings"/>
              </a:rPr>
              <a:t>Mapping</a:t>
            </a:r>
            <a:r>
              <a:rPr lang="fr-FR" sz="2400" i="1" dirty="0" smtClean="0">
                <a:latin typeface="+mn-lt"/>
                <a:sym typeface="Wingdings"/>
              </a:rPr>
              <a:t> mémoire voire mémoire unifiée (code et données). Le CPU 8086 de Intel possède une architecture de Von Neumann. Néanmoins via une astuce il possède un pipeline à 2 niveaux. </a:t>
            </a:r>
            <a:endParaRPr lang="fr-FR" sz="2400" i="1" dirty="0">
              <a:latin typeface="+mn-lt"/>
            </a:endParaRPr>
          </a:p>
        </p:txBody>
      </p:sp>
      <p:sp>
        <p:nvSpPr>
          <p:cNvPr id="24" name="ZoneTexte 61"/>
          <p:cNvSpPr txBox="1"/>
          <p:nvPr/>
        </p:nvSpPr>
        <p:spPr>
          <a:xfrm>
            <a:off x="3886107" y="5696866"/>
            <a:ext cx="981713"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a:solidFill>
                  <a:schemeClr val="accent1">
                    <a:lumMod val="75000"/>
                  </a:schemeClr>
                </a:solidFill>
              </a:rPr>
              <a:t>Instruction </a:t>
            </a:r>
          </a:p>
          <a:p>
            <a:pPr fontAlgn="auto">
              <a:spcBef>
                <a:spcPts val="0"/>
              </a:spcBef>
              <a:spcAft>
                <a:spcPts val="0"/>
              </a:spcAft>
              <a:defRPr/>
            </a:pPr>
            <a:r>
              <a:rPr lang="fr-FR" sz="1200" i="1" dirty="0" smtClean="0">
                <a:solidFill>
                  <a:schemeClr val="accent1">
                    <a:lumMod val="75000"/>
                  </a:schemeClr>
                </a:solidFill>
              </a:rPr>
              <a:t>Data</a:t>
            </a:r>
            <a:endParaRPr lang="fr-FR" sz="1200" i="1" dirty="0" smtClean="0">
              <a:solidFill>
                <a:schemeClr val="accent1">
                  <a:lumMod val="75000"/>
                </a:schemeClr>
              </a:solidFill>
              <a:latin typeface="+mn-lt"/>
              <a:cs typeface="+mn-cs"/>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9" name="Up-Down Arrow 18"/>
          <p:cNvSpPr/>
          <p:nvPr/>
        </p:nvSpPr>
        <p:spPr>
          <a:xfrm rot="5400000">
            <a:off x="4219741" y="5164753"/>
            <a:ext cx="201530" cy="963393"/>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ounded Rectangle 22"/>
          <p:cNvSpPr/>
          <p:nvPr/>
        </p:nvSpPr>
        <p:spPr>
          <a:xfrm>
            <a:off x="4803913" y="5113863"/>
            <a:ext cx="981965" cy="1138767"/>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61"/>
          <p:cNvSpPr txBox="1"/>
          <p:nvPr/>
        </p:nvSpPr>
        <p:spPr>
          <a:xfrm>
            <a:off x="4802203" y="5111130"/>
            <a:ext cx="983675" cy="117693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Program</a:t>
            </a: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&amp;</a:t>
            </a: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Data</a:t>
            </a: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Memory</a:t>
            </a:r>
          </a:p>
          <a:p>
            <a:pPr algn="ctr" fontAlgn="auto">
              <a:spcBef>
                <a:spcPts val="0"/>
              </a:spcBef>
              <a:spcAft>
                <a:spcPts val="0"/>
              </a:spcAft>
              <a:defRPr/>
            </a:pPr>
            <a:r>
              <a:rPr lang="fr-FR" sz="1200" i="1" dirty="0" err="1" smtClean="0">
                <a:solidFill>
                  <a:srgbClr val="00B050"/>
                </a:solidFill>
              </a:rPr>
              <a:t>Unified</a:t>
            </a:r>
            <a:endParaRPr lang="fr-FR" sz="1200" i="1" dirty="0">
              <a:solidFill>
                <a:srgbClr val="00B050"/>
              </a:solidFill>
            </a:endParaRPr>
          </a:p>
        </p:txBody>
      </p:sp>
      <p:sp>
        <p:nvSpPr>
          <p:cNvPr id="33" name="Rounded Rectangle 32"/>
          <p:cNvSpPr/>
          <p:nvPr/>
        </p:nvSpPr>
        <p:spPr>
          <a:xfrm>
            <a:off x="3067564" y="5367052"/>
            <a:ext cx="771246" cy="57075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61"/>
          <p:cNvSpPr txBox="1"/>
          <p:nvPr/>
        </p:nvSpPr>
        <p:spPr>
          <a:xfrm>
            <a:off x="3115169" y="5464067"/>
            <a:ext cx="64568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latin typeface="+mn-lt"/>
              <a:cs typeface="+mn-cs"/>
            </a:endParaRPr>
          </a:p>
        </p:txBody>
      </p:sp>
    </p:spTree>
    <p:extLst>
      <p:ext uri="{BB962C8B-B14F-4D97-AF65-F5344CB8AC3E}">
        <p14:creationId xmlns:p14="http://schemas.microsoft.com/office/powerpoint/2010/main" val="76030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 grpId="0" animBg="1"/>
      <p:bldP spid="23" grpId="0" animBg="1"/>
      <p:bldP spid="32" grpId="0"/>
      <p:bldP spid="33" grpId="0" animBg="1"/>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a:solidFill>
                  <a:srgbClr val="FFFFCC"/>
                </a:solidFill>
                <a:effectLst>
                  <a:outerShdw blurRad="38100" dist="38100" dir="2700000" algn="tl">
                    <a:srgbClr val="000000">
                      <a:alpha val="43137"/>
                    </a:srgbClr>
                  </a:outerShdw>
                </a:effectLst>
              </a:rPr>
              <a:t>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Von Neumann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 Modifié</a:t>
            </a:r>
            <a:endParaRPr lang="fr-FR" sz="1400" b="1" i="1" dirty="0">
              <a:solidFill>
                <a:srgbClr val="DCE6F2"/>
              </a:solidFill>
              <a:effectLst>
                <a:outerShdw blurRad="38100" dist="38100" dir="2700000" algn="tl">
                  <a:srgbClr val="000000">
                    <a:alpha val="43137"/>
                  </a:srgbClr>
                </a:outerShdw>
              </a:effectLst>
              <a:sym typeface="Wingdings"/>
            </a:endParaRPr>
          </a:p>
          <a:p>
            <a:pPr algn="l"/>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395536" y="1412388"/>
            <a:ext cx="8748464" cy="15845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En 2012, certains </a:t>
            </a:r>
            <a:r>
              <a:rPr lang="fr-FR" sz="2400" i="1" dirty="0" err="1" smtClean="0">
                <a:latin typeface="+mn-lt"/>
                <a:sym typeface="Wingdings"/>
              </a:rPr>
              <a:t>CPU’s</a:t>
            </a:r>
            <a:r>
              <a:rPr lang="fr-FR" sz="2400" i="1" dirty="0" smtClean="0">
                <a:latin typeface="+mn-lt"/>
                <a:sym typeface="Wingdings"/>
              </a:rPr>
              <a:t> actuels utilisent encore ce type de fonctionnement dans certains cas. Il s’agit d’architectures hybrides Harvard/Von Neumann, par exemple les PIC18 de </a:t>
            </a:r>
            <a:r>
              <a:rPr lang="fr-FR" sz="2400" i="1" dirty="0" err="1" smtClean="0">
                <a:latin typeface="+mn-lt"/>
                <a:sym typeface="Wingdings"/>
              </a:rPr>
              <a:t>Microchip</a:t>
            </a:r>
            <a:r>
              <a:rPr lang="fr-FR" sz="2400" i="1" dirty="0" smtClean="0">
                <a:latin typeface="+mn-lt"/>
                <a:sym typeface="Wingdings"/>
              </a:rPr>
              <a:t>. Possibilité de placer des données en mémoire programme.</a:t>
            </a:r>
          </a:p>
          <a:p>
            <a:pPr algn="l"/>
            <a:endParaRPr lang="fr-FR" sz="2400" i="1" dirty="0">
              <a:latin typeface="+mn-lt"/>
              <a:sym typeface="Wingdings"/>
            </a:endParaRPr>
          </a:p>
          <a:p>
            <a:pPr algn="l"/>
            <a:r>
              <a:rPr lang="fr-FR" sz="2400" i="1" dirty="0" smtClean="0">
                <a:latin typeface="+mn-lt"/>
                <a:sym typeface="Wingdings"/>
              </a:rPr>
              <a:t>	Observons quelques avantages et inconvénients de cette architecture :</a:t>
            </a:r>
          </a:p>
          <a:p>
            <a:pPr algn="l"/>
            <a:endParaRPr lang="fr-FR" sz="2400" i="1" dirty="0">
              <a:latin typeface="+mn-lt"/>
              <a:sym typeface="Wingdings"/>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sym typeface="Wingdings"/>
              </a:rPr>
              <a:t>Mapping</a:t>
            </a:r>
            <a:r>
              <a:rPr lang="fr-FR" sz="2400" b="1" i="1" dirty="0" smtClean="0">
                <a:effectLst>
                  <a:outerShdw blurRad="38100" dist="38100" dir="2700000" algn="tl">
                    <a:srgbClr val="000000">
                      <a:alpha val="43137"/>
                    </a:srgbClr>
                  </a:outerShdw>
                </a:effectLst>
                <a:latin typeface="+mn-lt"/>
                <a:sym typeface="Wingdings"/>
              </a:rPr>
              <a:t> mémoire unique </a:t>
            </a:r>
            <a:r>
              <a:rPr lang="fr-FR" sz="2400" i="1" dirty="0" smtClean="0">
                <a:latin typeface="+mn-lt"/>
                <a:sym typeface="Wingdings"/>
              </a:rPr>
              <a:t>(data et program)</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Polyvalent si mémoire unifiée</a:t>
            </a:r>
            <a:r>
              <a:rPr lang="fr-FR" sz="2400" i="1" dirty="0" smtClean="0">
                <a:latin typeface="+mn-lt"/>
                <a:sym typeface="Wingdings"/>
              </a:rPr>
              <a:t>. Applications code large et peu de données et vice versa.</a:t>
            </a:r>
          </a:p>
          <a:p>
            <a:pPr marL="342900" indent="-342900" algn="l">
              <a:buFont typeface="Arial" pitchFamily="34" charset="0"/>
              <a:buChar char="•"/>
            </a:pPr>
            <a:r>
              <a:rPr lang="fr-FR" sz="2400" i="1" dirty="0" smtClean="0">
                <a:latin typeface="+mn-lt"/>
                <a:sym typeface="Wingdings"/>
              </a:rPr>
              <a:t>Mais, </a:t>
            </a:r>
            <a:r>
              <a:rPr lang="fr-FR" sz="2400" b="1" i="1" dirty="0" smtClean="0">
                <a:effectLst>
                  <a:outerShdw blurRad="38100" dist="38100" dir="2700000" algn="tl">
                    <a:srgbClr val="000000">
                      <a:alpha val="43137"/>
                    </a:srgbClr>
                  </a:outerShdw>
                </a:effectLst>
                <a:latin typeface="+mn-lt"/>
                <a:sym typeface="Wingdings"/>
              </a:rPr>
              <a:t>pipeline matériel difficile </a:t>
            </a:r>
            <a:r>
              <a:rPr lang="fr-FR" sz="2400" i="1" dirty="0" smtClean="0">
                <a:latin typeface="+mn-lt"/>
                <a:sym typeface="Wingdings"/>
              </a:rPr>
              <a:t>(</a:t>
            </a:r>
            <a:r>
              <a:rPr lang="fr-FR" sz="2400" i="1" dirty="0" err="1" smtClean="0">
                <a:latin typeface="+mn-lt"/>
                <a:sym typeface="Wingdings"/>
              </a:rPr>
              <a:t>fetch</a:t>
            </a:r>
            <a:r>
              <a:rPr lang="fr-FR" sz="2400" i="1" dirty="0" smtClean="0">
                <a:latin typeface="+mn-lt"/>
                <a:sym typeface="Wingdings"/>
              </a:rPr>
              <a:t>, </a:t>
            </a:r>
            <a:r>
              <a:rPr lang="fr-FR" sz="2400" i="1" dirty="0" err="1" smtClean="0">
                <a:latin typeface="+mn-lt"/>
                <a:sym typeface="Wingdings"/>
              </a:rPr>
              <a:t>decode</a:t>
            </a:r>
            <a:r>
              <a:rPr lang="fr-FR" sz="2400" i="1" dirty="0" smtClean="0">
                <a:latin typeface="+mn-lt"/>
                <a:sym typeface="Wingdings"/>
              </a:rPr>
              <a:t>, </a:t>
            </a:r>
            <a:r>
              <a:rPr lang="fr-FR" sz="2400" i="1" dirty="0" err="1" smtClean="0">
                <a:latin typeface="+mn-lt"/>
                <a:sym typeface="Wingdings"/>
              </a:rPr>
              <a:t>execute</a:t>
            </a:r>
            <a:r>
              <a:rPr lang="fr-FR" sz="2400" i="1" dirty="0" smtClean="0">
                <a:latin typeface="+mn-lt"/>
                <a:sym typeface="Wingdings"/>
              </a:rPr>
              <a:t>, </a:t>
            </a:r>
            <a:r>
              <a:rPr lang="fr-FR" sz="2400" i="1" dirty="0" err="1" smtClean="0">
                <a:latin typeface="+mn-lt"/>
                <a:sym typeface="Wingdings"/>
              </a:rPr>
              <a:t>writeback</a:t>
            </a:r>
            <a:r>
              <a:rPr lang="fr-FR" sz="2400" i="1" dirty="0" smtClean="0">
                <a:latin typeface="+mn-lt"/>
                <a:sym typeface="Wingdings"/>
              </a:rPr>
              <a:t> en parallèle). </a:t>
            </a:r>
            <a:endParaRPr lang="fr-FR" sz="2400" i="1" dirty="0">
              <a:latin typeface="+mn-lt"/>
            </a:endParaRPr>
          </a:p>
        </p:txBody>
      </p:sp>
    </p:spTree>
    <p:extLst>
      <p:ext uri="{BB962C8B-B14F-4D97-AF65-F5344CB8AC3E}">
        <p14:creationId xmlns:p14="http://schemas.microsoft.com/office/powerpoint/2010/main" val="196678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a:solidFill>
                  <a:srgbClr val="FFFFCC"/>
                </a:solidFill>
                <a:effectLst>
                  <a:outerShdw blurRad="38100" dist="38100" dir="2700000" algn="tl">
                    <a:srgbClr val="000000">
                      <a:alpha val="43137"/>
                    </a:srgbClr>
                  </a:outerShdw>
                </a:effectLst>
              </a:rPr>
              <a:t>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Von Neumann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Harvard</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 Modifié</a:t>
            </a:r>
            <a:endParaRPr lang="fr-FR" sz="1400" b="1" i="1" dirty="0">
              <a:solidFill>
                <a:srgbClr val="DCE6F2"/>
              </a:solidFill>
              <a:effectLst>
                <a:outerShdw blurRad="38100" dist="38100" dir="2700000" algn="tl">
                  <a:srgbClr val="000000">
                    <a:alpha val="43137"/>
                  </a:srgbClr>
                </a:outerShdw>
              </a:effectLst>
              <a:sym typeface="Wingdings"/>
            </a:endParaRPr>
          </a:p>
          <a:p>
            <a:pPr algn="l"/>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395536" y="1412388"/>
            <a:ext cx="8748464" cy="27366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En 2012, l’architecture de Harvard est toujours rencontrée sur certains processeurs. Prenons les exemples des PIC18 de </a:t>
            </a:r>
            <a:r>
              <a:rPr lang="fr-FR" sz="2400" i="1" dirty="0" err="1" smtClean="0">
                <a:latin typeface="+mn-lt"/>
                <a:sym typeface="Wingdings"/>
              </a:rPr>
              <a:t>Microchip</a:t>
            </a:r>
            <a:r>
              <a:rPr lang="fr-FR" sz="2400" i="1" dirty="0" smtClean="0">
                <a:latin typeface="+mn-lt"/>
                <a:sym typeface="Wingdings"/>
              </a:rPr>
              <a:t>, AVR de </a:t>
            </a:r>
            <a:r>
              <a:rPr lang="fr-FR" sz="2400" i="1" dirty="0" err="1" smtClean="0">
                <a:latin typeface="+mn-lt"/>
                <a:sym typeface="Wingdings"/>
              </a:rPr>
              <a:t>Atmel</a:t>
            </a:r>
            <a:r>
              <a:rPr lang="fr-FR" sz="2400" i="1" dirty="0">
                <a:latin typeface="+mn-lt"/>
                <a:sym typeface="Wingdings"/>
              </a:rPr>
              <a:t> </a:t>
            </a:r>
            <a:r>
              <a:rPr lang="fr-FR" sz="2400" i="1" dirty="0" smtClean="0">
                <a:latin typeface="+mn-lt"/>
                <a:sym typeface="Wingdings"/>
              </a:rPr>
              <a:t>…</a:t>
            </a:r>
          </a:p>
          <a:p>
            <a:pPr algn="l"/>
            <a:endParaRPr lang="fr-FR" sz="2400" i="1" dirty="0">
              <a:latin typeface="+mn-lt"/>
              <a:sym typeface="Wingdings"/>
            </a:endParaRPr>
          </a:p>
          <a:p>
            <a:pPr algn="l"/>
            <a:r>
              <a:rPr lang="fr-FR" sz="2400" i="1" dirty="0" smtClean="0">
                <a:latin typeface="+mn-lt"/>
                <a:sym typeface="Wingdings"/>
              </a:rPr>
              <a:t> 	Une architecture de Harvard offre une mémoire programme séparée de la mémoire donnée. Technologie, taille des adresses donc taille des mémoires et bus distincts.</a:t>
            </a:r>
            <a:endParaRPr lang="fr-FR" sz="2400" i="1" dirty="0">
              <a:latin typeface="+mn-lt"/>
            </a:endParaRPr>
          </a:p>
        </p:txBody>
      </p:sp>
      <p:sp>
        <p:nvSpPr>
          <p:cNvPr id="13" name="Down Arrow 12"/>
          <p:cNvSpPr/>
          <p:nvPr/>
        </p:nvSpPr>
        <p:spPr>
          <a:xfrm rot="5400000" flipV="1">
            <a:off x="3901308" y="5327779"/>
            <a:ext cx="175419" cy="33155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Up-Down Arrow 13"/>
          <p:cNvSpPr/>
          <p:nvPr/>
        </p:nvSpPr>
        <p:spPr>
          <a:xfrm rot="5400000">
            <a:off x="5006174" y="5299600"/>
            <a:ext cx="201526" cy="36180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61"/>
          <p:cNvSpPr txBox="1"/>
          <p:nvPr/>
        </p:nvSpPr>
        <p:spPr>
          <a:xfrm>
            <a:off x="4903837" y="4947682"/>
            <a:ext cx="57782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6" name="ZoneTexte 61"/>
          <p:cNvSpPr txBox="1"/>
          <p:nvPr/>
        </p:nvSpPr>
        <p:spPr>
          <a:xfrm>
            <a:off x="3765006" y="4945422"/>
            <a:ext cx="929553"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7" name="Rounded Rectangle 16"/>
          <p:cNvSpPr/>
          <p:nvPr/>
        </p:nvSpPr>
        <p:spPr>
          <a:xfrm>
            <a:off x="4154791" y="5201104"/>
            <a:ext cx="771246" cy="57075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61"/>
          <p:cNvSpPr txBox="1"/>
          <p:nvPr/>
        </p:nvSpPr>
        <p:spPr>
          <a:xfrm>
            <a:off x="4202396" y="5298119"/>
            <a:ext cx="64568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latin typeface="+mn-lt"/>
              <a:cs typeface="+mn-cs"/>
            </a:endParaRPr>
          </a:p>
        </p:txBody>
      </p:sp>
      <p:sp>
        <p:nvSpPr>
          <p:cNvPr id="20" name="Rounded Rectangle 19"/>
          <p:cNvSpPr/>
          <p:nvPr/>
        </p:nvSpPr>
        <p:spPr>
          <a:xfrm>
            <a:off x="2841275" y="5215196"/>
            <a:ext cx="981965" cy="570750"/>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61"/>
          <p:cNvSpPr txBox="1"/>
          <p:nvPr/>
        </p:nvSpPr>
        <p:spPr>
          <a:xfrm>
            <a:off x="2839565" y="5215196"/>
            <a:ext cx="983675"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Program</a:t>
            </a: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Memory</a:t>
            </a:r>
            <a:endParaRPr lang="fr-FR" sz="1400" i="1" dirty="0">
              <a:solidFill>
                <a:srgbClr val="00B050"/>
              </a:solidFill>
            </a:endParaRPr>
          </a:p>
        </p:txBody>
      </p:sp>
      <p:sp>
        <p:nvSpPr>
          <p:cNvPr id="25" name="Rounded Rectangle 24"/>
          <p:cNvSpPr/>
          <p:nvPr/>
        </p:nvSpPr>
        <p:spPr>
          <a:xfrm>
            <a:off x="5289547" y="5221175"/>
            <a:ext cx="981965" cy="570750"/>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61"/>
          <p:cNvSpPr txBox="1"/>
          <p:nvPr/>
        </p:nvSpPr>
        <p:spPr>
          <a:xfrm>
            <a:off x="5287837" y="5221175"/>
            <a:ext cx="983675"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Data</a:t>
            </a: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Memory</a:t>
            </a:r>
            <a:endParaRPr lang="fr-FR" sz="1400" i="1" dirty="0">
              <a:solidFill>
                <a:srgbClr val="00B050"/>
              </a:solidFill>
            </a:endParaRPr>
          </a:p>
        </p:txBody>
      </p:sp>
    </p:spTree>
    <p:extLst>
      <p:ext uri="{BB962C8B-B14F-4D97-AF65-F5344CB8AC3E}">
        <p14:creationId xmlns:p14="http://schemas.microsoft.com/office/powerpoint/2010/main" val="74534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18" grpId="0"/>
      <p:bldP spid="20" grpId="0" animBg="1"/>
      <p:bldP spid="21" grpId="0"/>
      <p:bldP spid="25"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a:solidFill>
                  <a:srgbClr val="FFFFCC"/>
                </a:solidFill>
                <a:effectLst>
                  <a:outerShdw blurRad="38100" dist="38100" dir="2700000" algn="tl">
                    <a:srgbClr val="000000">
                      <a:alpha val="43137"/>
                    </a:srgbClr>
                  </a:outerShdw>
                </a:effectLst>
              </a:rPr>
              <a:t>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Von Neumann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Harvard</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 Modifié</a:t>
            </a:r>
            <a:endParaRPr lang="fr-FR" sz="1400" b="1" i="1" dirty="0">
              <a:solidFill>
                <a:srgbClr val="DCE6F2"/>
              </a:solidFill>
              <a:effectLst>
                <a:outerShdw blurRad="38100" dist="38100" dir="2700000" algn="tl">
                  <a:srgbClr val="000000">
                    <a:alpha val="43137"/>
                  </a:srgbClr>
                </a:outerShdw>
              </a:effectLst>
              <a:sym typeface="Wingdings"/>
            </a:endParaRPr>
          </a:p>
          <a:p>
            <a:pPr algn="l"/>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395536" y="1412388"/>
            <a:ext cx="8748464" cy="27366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endParaRPr lang="fr-FR" sz="2400" i="1" dirty="0">
              <a:latin typeface="+mn-lt"/>
            </a:endParaRPr>
          </a:p>
        </p:txBody>
      </p:sp>
      <p:sp>
        <p:nvSpPr>
          <p:cNvPr id="19" name="Title 3"/>
          <p:cNvSpPr txBox="1">
            <a:spLocks/>
          </p:cNvSpPr>
          <p:nvPr/>
        </p:nvSpPr>
        <p:spPr>
          <a:xfrm>
            <a:off x="395536" y="1412388"/>
            <a:ext cx="8748464" cy="489693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Observons quelques avantages de ce type d’architecture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pipeline matériel possible</a:t>
            </a:r>
            <a:r>
              <a:rPr lang="fr-FR" sz="2400" i="1" dirty="0" smtClean="0">
                <a:latin typeface="+mn-lt"/>
                <a:sym typeface="Wingdings"/>
              </a:rPr>
              <a:t>. </a:t>
            </a:r>
            <a:r>
              <a:rPr lang="fr-FR" sz="2400" i="1" dirty="0" err="1" smtClean="0">
                <a:latin typeface="+mn-lt"/>
                <a:sym typeface="Wingdings"/>
              </a:rPr>
              <a:t>Fetch</a:t>
            </a:r>
            <a:r>
              <a:rPr lang="fr-FR" sz="2400" i="1" dirty="0" smtClean="0">
                <a:latin typeface="+mn-lt"/>
                <a:sym typeface="Wingdings"/>
              </a:rPr>
              <a:t> (program </a:t>
            </a:r>
            <a:r>
              <a:rPr lang="fr-FR" sz="2400" i="1" dirty="0" err="1" smtClean="0">
                <a:latin typeface="+mn-lt"/>
                <a:sym typeface="Wingdings"/>
              </a:rPr>
              <a:t>memory</a:t>
            </a:r>
            <a:r>
              <a:rPr lang="fr-FR" sz="2400" i="1" dirty="0" smtClean="0">
                <a:latin typeface="+mn-lt"/>
                <a:sym typeface="Wingdings"/>
              </a:rPr>
              <a:t>) en parallèle des phases </a:t>
            </a:r>
            <a:r>
              <a:rPr lang="fr-FR" sz="2400" i="1" dirty="0" err="1" smtClean="0">
                <a:latin typeface="+mn-lt"/>
                <a:sym typeface="Wingdings"/>
              </a:rPr>
              <a:t>decode</a:t>
            </a:r>
            <a:r>
              <a:rPr lang="fr-FR" sz="2400" i="1" dirty="0">
                <a:latin typeface="+mn-lt"/>
                <a:sym typeface="Wingdings"/>
              </a:rPr>
              <a:t> </a:t>
            </a:r>
            <a:r>
              <a:rPr lang="fr-FR" sz="2400" i="1" dirty="0" smtClean="0">
                <a:latin typeface="+mn-lt"/>
                <a:sym typeface="Wingdings"/>
              </a:rPr>
              <a:t>(CPU), </a:t>
            </a:r>
            <a:r>
              <a:rPr lang="fr-FR" sz="2400" i="1" dirty="0" err="1" smtClean="0">
                <a:latin typeface="+mn-lt"/>
                <a:sym typeface="Wingdings"/>
              </a:rPr>
              <a:t>execute</a:t>
            </a:r>
            <a:r>
              <a:rPr lang="fr-FR" sz="2400" i="1" dirty="0" smtClean="0">
                <a:latin typeface="+mn-lt"/>
                <a:sym typeface="Wingdings"/>
              </a:rPr>
              <a:t> (CPU</a:t>
            </a:r>
            <a:r>
              <a:rPr lang="fr-FR" sz="2400" i="1" dirty="0">
                <a:sym typeface="Wingdings"/>
              </a:rPr>
              <a:t> </a:t>
            </a:r>
            <a:r>
              <a:rPr lang="fr-FR" sz="2400" i="1" dirty="0" smtClean="0">
                <a:sym typeface="Wingdings"/>
              </a:rPr>
              <a:t>ou </a:t>
            </a:r>
            <a:r>
              <a:rPr lang="fr-FR" sz="2400" i="1" dirty="0">
                <a:sym typeface="Wingdings"/>
              </a:rPr>
              <a:t>data </a:t>
            </a:r>
            <a:r>
              <a:rPr lang="fr-FR" sz="2400" i="1" dirty="0" err="1">
                <a:sym typeface="Wingdings"/>
              </a:rPr>
              <a:t>memory</a:t>
            </a:r>
            <a:r>
              <a:rPr lang="fr-FR" sz="2400" i="1" dirty="0" smtClean="0">
                <a:latin typeface="+mn-lt"/>
                <a:sym typeface="Wingdings"/>
              </a:rPr>
              <a:t>) suivi du </a:t>
            </a:r>
            <a:r>
              <a:rPr lang="fr-FR" sz="2400" i="1" dirty="0" err="1" smtClean="0">
                <a:latin typeface="+mn-lt"/>
                <a:sym typeface="Wingdings"/>
              </a:rPr>
              <a:t>writeback</a:t>
            </a:r>
            <a:r>
              <a:rPr lang="fr-FR" sz="2400" i="1" dirty="0" smtClean="0">
                <a:latin typeface="+mn-lt"/>
                <a:sym typeface="Wingdings"/>
              </a:rPr>
              <a:t> (CPU ou data </a:t>
            </a:r>
            <a:r>
              <a:rPr lang="fr-FR" sz="2400" i="1" dirty="0" err="1" smtClean="0">
                <a:latin typeface="+mn-lt"/>
                <a:sym typeface="Wingdings"/>
              </a:rPr>
              <a:t>memory</a:t>
            </a:r>
            <a:r>
              <a:rPr lang="fr-FR" sz="2400" i="1" dirty="0" smtClean="0">
                <a:latin typeface="+mn-lt"/>
                <a:sym typeface="Wingdings"/>
              </a:rPr>
              <a:t>).</a:t>
            </a:r>
          </a:p>
          <a:p>
            <a:pPr marL="342900" indent="-342900" algn="l">
              <a:buFont typeface="Arial" pitchFamily="34" charset="0"/>
              <a:buChar char="•"/>
            </a:pPr>
            <a:endParaRPr lang="fr-FR" sz="2400" i="1" dirty="0">
              <a:latin typeface="+mn-lt"/>
              <a:sym typeface="Wingdings"/>
            </a:endParaRPr>
          </a:p>
          <a:p>
            <a:pPr algn="l"/>
            <a:r>
              <a:rPr lang="fr-FR" sz="2400" i="1" dirty="0" smtClean="0">
                <a:sym typeface="Wingdings"/>
              </a:rPr>
              <a:t>	Observons </a:t>
            </a:r>
            <a:r>
              <a:rPr lang="fr-FR" sz="2400" i="1" dirty="0">
                <a:sym typeface="Wingdings"/>
              </a:rPr>
              <a:t>quelques </a:t>
            </a:r>
            <a:r>
              <a:rPr lang="fr-FR" sz="2400" i="1" dirty="0" smtClean="0">
                <a:sym typeface="Wingdings"/>
              </a:rPr>
              <a:t>inconvénients </a:t>
            </a:r>
            <a:r>
              <a:rPr lang="fr-FR" sz="2400" i="1" dirty="0">
                <a:sym typeface="Wingdings"/>
              </a:rPr>
              <a:t>de ce type d’architecture :</a:t>
            </a:r>
          </a:p>
          <a:p>
            <a:pPr algn="l"/>
            <a:endParaRPr lang="fr-FR" sz="2400" i="1" dirty="0">
              <a:sym typeface="Wingdings"/>
            </a:endParaRPr>
          </a:p>
          <a:p>
            <a:pPr marL="342900" indent="-342900" algn="l">
              <a:buFont typeface="Arial" pitchFamily="34" charset="0"/>
              <a:buChar char="•"/>
            </a:pPr>
            <a:r>
              <a:rPr lang="fr-FR" sz="2400" b="1" i="1" dirty="0" err="1">
                <a:effectLst>
                  <a:outerShdw blurRad="38100" dist="38100" dir="2700000" algn="tl">
                    <a:srgbClr val="000000">
                      <a:alpha val="43137"/>
                    </a:srgbClr>
                  </a:outerShdw>
                </a:effectLst>
                <a:sym typeface="Wingdings"/>
              </a:rPr>
              <a:t>Mapping</a:t>
            </a:r>
            <a:r>
              <a:rPr lang="fr-FR" sz="2400" b="1" i="1" dirty="0">
                <a:effectLst>
                  <a:outerShdw blurRad="38100" dist="38100" dir="2700000" algn="tl">
                    <a:srgbClr val="000000">
                      <a:alpha val="43137"/>
                    </a:srgbClr>
                  </a:outerShdw>
                </a:effectLst>
                <a:sym typeface="Wingdings"/>
              </a:rPr>
              <a:t> </a:t>
            </a:r>
            <a:r>
              <a:rPr lang="fr-FR" sz="2400" b="1" i="1" dirty="0" smtClean="0">
                <a:effectLst>
                  <a:outerShdw blurRad="38100" dist="38100" dir="2700000" algn="tl">
                    <a:srgbClr val="000000">
                      <a:alpha val="43137"/>
                    </a:srgbClr>
                  </a:outerShdw>
                </a:effectLst>
                <a:sym typeface="Wingdings"/>
              </a:rPr>
              <a:t>mémoires distincts </a:t>
            </a:r>
            <a:r>
              <a:rPr lang="fr-FR" sz="2400" i="1" dirty="0" smtClean="0">
                <a:sym typeface="Wingdings"/>
              </a:rPr>
              <a:t>(adresse mémoire donnée différente adresse mémoire programme). Moins flexible pour le développeur.</a:t>
            </a:r>
            <a:endParaRPr lang="fr-FR" sz="2400" i="1" dirty="0">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Peu polyvalent</a:t>
            </a:r>
            <a:r>
              <a:rPr lang="fr-FR" sz="2400" i="1" dirty="0" smtClean="0">
                <a:sym typeface="Wingdings"/>
              </a:rPr>
              <a:t>. Certaines applications exigent une large empreinte en mémoire donnée (traitement image et son, bases de données…) pour d’autres ce sera le code …</a:t>
            </a:r>
            <a:endParaRPr lang="fr-FR" sz="2400" i="1" dirty="0">
              <a:sym typeface="Wingdings"/>
            </a:endParaRPr>
          </a:p>
          <a:p>
            <a:pPr algn="l"/>
            <a:r>
              <a:rPr lang="fr-FR" sz="2400" i="1" dirty="0" smtClean="0">
                <a:latin typeface="+mn-lt"/>
                <a:sym typeface="Wingdings"/>
              </a:rPr>
              <a:t> </a:t>
            </a:r>
            <a:endParaRPr lang="fr-FR" sz="2400" i="1" dirty="0">
              <a:latin typeface="+mn-lt"/>
            </a:endParaRPr>
          </a:p>
        </p:txBody>
      </p:sp>
    </p:spTree>
    <p:extLst>
      <p:ext uri="{BB962C8B-B14F-4D97-AF65-F5344CB8AC3E}">
        <p14:creationId xmlns:p14="http://schemas.microsoft.com/office/powerpoint/2010/main" val="141003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500"/>
                                        <p:tgtEl>
                                          <p:spTgt spid="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8" end="8"/>
                                            </p:txEl>
                                          </p:spTgt>
                                        </p:tgtEl>
                                        <p:attrNameLst>
                                          <p:attrName>style.visibility</p:attrName>
                                        </p:attrNameLst>
                                      </p:cBhvr>
                                      <p:to>
                                        <p:strVal val="visible"/>
                                      </p:to>
                                    </p:set>
                                    <p:animEffect transition="in" filter="fade">
                                      <p:cBhvr>
                                        <p:cTn id="12" dur="500"/>
                                        <p:tgtEl>
                                          <p:spTgt spid="19">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fade">
                                      <p:cBhvr>
                                        <p:cTn id="17" dur="500"/>
                                        <p:tgtEl>
                                          <p:spTgt spid="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6" end="6"/>
                                            </p:txEl>
                                          </p:spTgt>
                                        </p:tgtEl>
                                        <p:attrNameLst>
                                          <p:attrName>style.visibility</p:attrName>
                                        </p:attrNameLst>
                                      </p:cBhvr>
                                      <p:to>
                                        <p:strVal val="visible"/>
                                      </p:to>
                                    </p:set>
                                    <p:animEffect transition="in" filter="fade">
                                      <p:cBhvr>
                                        <p:cTn id="22" dur="500"/>
                                        <p:tgtEl>
                                          <p:spTgt spid="1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7" end="7"/>
                                            </p:txEl>
                                          </p:spTgt>
                                        </p:tgtEl>
                                        <p:attrNameLst>
                                          <p:attrName>style.visibility</p:attrName>
                                        </p:attrNameLst>
                                      </p:cBhvr>
                                      <p:to>
                                        <p:strVal val="visible"/>
                                      </p:to>
                                    </p:set>
                                    <p:animEffect transition="in" filter="fade">
                                      <p:cBhvr>
                                        <p:cTn id="27"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a:solidFill>
                  <a:srgbClr val="FFFFCC"/>
                </a:solidFill>
                <a:effectLst>
                  <a:outerShdw blurRad="38100" dist="38100" dir="2700000" algn="tl">
                    <a:srgbClr val="000000">
                      <a:alpha val="43137"/>
                    </a:srgbClr>
                  </a:outerShdw>
                </a:effectLst>
              </a:rPr>
              <a:t>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Von Neumann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Harvard Modifié</a:t>
            </a:r>
            <a:endParaRPr lang="fr-FR" sz="1400" b="1" i="1" dirty="0">
              <a:solidFill>
                <a:srgbClr val="FFFFCC"/>
              </a:solidFill>
              <a:effectLst>
                <a:outerShdw blurRad="38100" dist="38100" dir="2700000" algn="tl">
                  <a:srgbClr val="000000">
                    <a:alpha val="43137"/>
                  </a:srgbClr>
                </a:outerShdw>
              </a:effectLst>
              <a:sym typeface="Wingdings"/>
            </a:endParaRPr>
          </a:p>
          <a:p>
            <a:pPr algn="l"/>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395536" y="1412388"/>
            <a:ext cx="8748464" cy="23046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L’architecture de Harvard modifié tend à allier les avantages des deux architectures précédemment présentées. Elle amène </a:t>
            </a:r>
            <a:r>
              <a:rPr lang="fr-FR" sz="2400" i="1" dirty="0">
                <a:latin typeface="+mn-lt"/>
                <a:sym typeface="Wingdings"/>
              </a:rPr>
              <a:t>c</a:t>
            </a:r>
            <a:r>
              <a:rPr lang="fr-FR" sz="2400" i="1" dirty="0" smtClean="0">
                <a:latin typeface="+mn-lt"/>
                <a:sym typeface="Wingdings"/>
              </a:rPr>
              <a:t>ependant son lot d’inconvénients. La très grande majorité des </a:t>
            </a:r>
            <a:r>
              <a:rPr lang="fr-FR" sz="2400" i="1" dirty="0" err="1" smtClean="0">
                <a:latin typeface="+mn-lt"/>
                <a:sym typeface="Wingdings"/>
              </a:rPr>
              <a:t>CPU’s</a:t>
            </a:r>
            <a:r>
              <a:rPr lang="fr-FR" sz="2400" i="1" dirty="0" smtClean="0">
                <a:latin typeface="+mn-lt"/>
                <a:sym typeface="Wingdings"/>
              </a:rPr>
              <a:t> modernes utilise ce type d’architectures. Prenons une liste non exhaustive de CPU : </a:t>
            </a:r>
            <a:r>
              <a:rPr lang="fr-FR" sz="2400" i="1" dirty="0" err="1" smtClean="0">
                <a:latin typeface="+mn-lt"/>
                <a:sym typeface="Wingdings"/>
              </a:rPr>
              <a:t>Core</a:t>
            </a:r>
            <a:r>
              <a:rPr lang="fr-FR" sz="2400" i="1" dirty="0" smtClean="0">
                <a:latin typeface="+mn-lt"/>
                <a:sym typeface="Wingdings"/>
              </a:rPr>
              <a:t>/</a:t>
            </a:r>
            <a:r>
              <a:rPr lang="fr-FR" sz="2400" i="1" dirty="0" err="1" smtClean="0">
                <a:latin typeface="+mn-lt"/>
                <a:sym typeface="Wingdings"/>
              </a:rPr>
              <a:t>Coreix</a:t>
            </a:r>
            <a:r>
              <a:rPr lang="fr-FR" sz="2400" i="1" dirty="0" smtClean="0">
                <a:latin typeface="+mn-lt"/>
                <a:sym typeface="Wingdings"/>
              </a:rPr>
              <a:t> de Intel, Cortex-A de ARM, C6xxx de Texas Instrument …</a:t>
            </a:r>
            <a:endParaRPr lang="fr-FR" sz="2400" i="1" dirty="0">
              <a:latin typeface="+mn-lt"/>
            </a:endParaRPr>
          </a:p>
        </p:txBody>
      </p:sp>
      <p:sp>
        <p:nvSpPr>
          <p:cNvPr id="69" name="Rounded Rectangle 68"/>
          <p:cNvSpPr/>
          <p:nvPr/>
        </p:nvSpPr>
        <p:spPr>
          <a:xfrm>
            <a:off x="540717" y="3789040"/>
            <a:ext cx="2686867" cy="2664296"/>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1"/>
          <p:cNvSpPr txBox="1"/>
          <p:nvPr/>
        </p:nvSpPr>
        <p:spPr>
          <a:xfrm>
            <a:off x="556704" y="3789040"/>
            <a:ext cx="1055706"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Harvard</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76" name="ZoneTexte 61"/>
          <p:cNvSpPr txBox="1"/>
          <p:nvPr/>
        </p:nvSpPr>
        <p:spPr>
          <a:xfrm>
            <a:off x="1730305" y="5431170"/>
            <a:ext cx="1107853"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 Bus</a:t>
            </a:r>
            <a:endParaRPr lang="fr-FR" sz="1100" i="1" dirty="0">
              <a:solidFill>
                <a:schemeClr val="accent1">
                  <a:lumMod val="75000"/>
                </a:schemeClr>
              </a:solidFill>
              <a:latin typeface="+mn-lt"/>
              <a:cs typeface="+mn-cs"/>
            </a:endParaRPr>
          </a:p>
        </p:txBody>
      </p:sp>
      <p:sp>
        <p:nvSpPr>
          <p:cNvPr id="77" name="ZoneTexte 61"/>
          <p:cNvSpPr txBox="1"/>
          <p:nvPr/>
        </p:nvSpPr>
        <p:spPr>
          <a:xfrm>
            <a:off x="1632491" y="4655360"/>
            <a:ext cx="929553"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78" name="Down Arrow 77"/>
          <p:cNvSpPr/>
          <p:nvPr/>
        </p:nvSpPr>
        <p:spPr>
          <a:xfrm rot="10800000" flipV="1">
            <a:off x="2399098" y="4671985"/>
            <a:ext cx="188809" cy="20369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Up-Down Arrow 78"/>
          <p:cNvSpPr/>
          <p:nvPr/>
        </p:nvSpPr>
        <p:spPr>
          <a:xfrm rot="5400000">
            <a:off x="1826429" y="5758364"/>
            <a:ext cx="201526" cy="36180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Up-Down Arrow 79"/>
          <p:cNvSpPr/>
          <p:nvPr/>
        </p:nvSpPr>
        <p:spPr>
          <a:xfrm>
            <a:off x="2438973" y="5446427"/>
            <a:ext cx="148934" cy="242922"/>
          </a:xfrm>
          <a:prstGeom prst="upDownArrow">
            <a:avLst>
              <a:gd name="adj1" fmla="val 50000"/>
              <a:gd name="adj2" fmla="val 60983"/>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ounded Rectangle 80"/>
          <p:cNvSpPr/>
          <p:nvPr/>
        </p:nvSpPr>
        <p:spPr>
          <a:xfrm>
            <a:off x="2122763" y="5689349"/>
            <a:ext cx="845956" cy="49983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61"/>
          <p:cNvSpPr txBox="1"/>
          <p:nvPr/>
        </p:nvSpPr>
        <p:spPr>
          <a:xfrm>
            <a:off x="2097268" y="5689349"/>
            <a:ext cx="896946" cy="499830"/>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L1D</a:t>
            </a:r>
          </a:p>
          <a:p>
            <a:pPr algn="ctr" fontAlgn="auto">
              <a:spcBef>
                <a:spcPts val="0"/>
              </a:spcBef>
              <a:spcAft>
                <a:spcPts val="0"/>
              </a:spcAft>
              <a:defRPr/>
            </a:pPr>
            <a:r>
              <a:rPr lang="fr-FR" sz="1200" i="1" dirty="0">
                <a:solidFill>
                  <a:schemeClr val="accent1">
                    <a:lumMod val="75000"/>
                  </a:schemeClr>
                </a:solidFill>
              </a:rPr>
              <a:t>C</a:t>
            </a:r>
            <a:r>
              <a:rPr lang="fr-FR" sz="1200" i="1" dirty="0" smtClean="0">
                <a:solidFill>
                  <a:schemeClr val="accent1">
                    <a:lumMod val="75000"/>
                  </a:schemeClr>
                </a:solidFill>
              </a:rPr>
              <a:t>ontroller</a:t>
            </a:r>
            <a:endParaRPr lang="fr-FR" sz="1200" i="1" dirty="0">
              <a:solidFill>
                <a:schemeClr val="accent1">
                  <a:lumMod val="75000"/>
                </a:schemeClr>
              </a:solidFill>
            </a:endParaRPr>
          </a:p>
        </p:txBody>
      </p:sp>
      <p:sp>
        <p:nvSpPr>
          <p:cNvPr id="83" name="Rounded Rectangle 82"/>
          <p:cNvSpPr/>
          <p:nvPr/>
        </p:nvSpPr>
        <p:spPr>
          <a:xfrm>
            <a:off x="764327" y="5614847"/>
            <a:ext cx="981965" cy="570750"/>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ounded Rectangle 84"/>
          <p:cNvSpPr/>
          <p:nvPr/>
        </p:nvSpPr>
        <p:spPr>
          <a:xfrm>
            <a:off x="2144873" y="4875677"/>
            <a:ext cx="771246" cy="57075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ZoneTexte 61"/>
          <p:cNvSpPr txBox="1"/>
          <p:nvPr/>
        </p:nvSpPr>
        <p:spPr>
          <a:xfrm>
            <a:off x="2192478" y="4972692"/>
            <a:ext cx="64568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latin typeface="+mn-lt"/>
              <a:cs typeface="+mn-cs"/>
            </a:endParaRPr>
          </a:p>
        </p:txBody>
      </p:sp>
      <p:sp>
        <p:nvSpPr>
          <p:cNvPr id="89" name="Rounded Rectangle 88"/>
          <p:cNvSpPr/>
          <p:nvPr/>
        </p:nvSpPr>
        <p:spPr>
          <a:xfrm>
            <a:off x="2097268" y="4165173"/>
            <a:ext cx="845956" cy="49983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ZoneTexte 61"/>
          <p:cNvSpPr txBox="1"/>
          <p:nvPr/>
        </p:nvSpPr>
        <p:spPr>
          <a:xfrm>
            <a:off x="2071773" y="4165173"/>
            <a:ext cx="896946" cy="499830"/>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L1P</a:t>
            </a:r>
          </a:p>
          <a:p>
            <a:pPr algn="ctr" fontAlgn="auto">
              <a:spcBef>
                <a:spcPts val="0"/>
              </a:spcBef>
              <a:spcAft>
                <a:spcPts val="0"/>
              </a:spcAft>
              <a:defRPr/>
            </a:pPr>
            <a:r>
              <a:rPr lang="fr-FR" sz="1200" i="1" dirty="0">
                <a:solidFill>
                  <a:schemeClr val="accent1">
                    <a:lumMod val="75000"/>
                  </a:schemeClr>
                </a:solidFill>
              </a:rPr>
              <a:t>C</a:t>
            </a:r>
            <a:r>
              <a:rPr lang="fr-FR" sz="1200" i="1" dirty="0" smtClean="0">
                <a:solidFill>
                  <a:schemeClr val="accent1">
                    <a:lumMod val="75000"/>
                  </a:schemeClr>
                </a:solidFill>
              </a:rPr>
              <a:t>ontroller</a:t>
            </a:r>
            <a:endParaRPr lang="fr-FR" sz="1200" i="1" dirty="0">
              <a:solidFill>
                <a:schemeClr val="accent1">
                  <a:lumMod val="75000"/>
                </a:schemeClr>
              </a:solidFill>
            </a:endParaRPr>
          </a:p>
        </p:txBody>
      </p:sp>
      <p:sp>
        <p:nvSpPr>
          <p:cNvPr id="103" name="Rounded Rectangle 102"/>
          <p:cNvSpPr/>
          <p:nvPr/>
        </p:nvSpPr>
        <p:spPr>
          <a:xfrm>
            <a:off x="3358018" y="3789040"/>
            <a:ext cx="3806270" cy="2664296"/>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Up-Down Arrow 103"/>
          <p:cNvSpPr/>
          <p:nvPr/>
        </p:nvSpPr>
        <p:spPr>
          <a:xfrm rot="5400000">
            <a:off x="4544605" y="4935890"/>
            <a:ext cx="154402" cy="295923"/>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Down Arrow 104"/>
          <p:cNvSpPr/>
          <p:nvPr/>
        </p:nvSpPr>
        <p:spPr>
          <a:xfrm rot="5400000">
            <a:off x="3132326" y="4148678"/>
            <a:ext cx="190517" cy="517735"/>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Up-Down Arrow 105"/>
          <p:cNvSpPr/>
          <p:nvPr/>
        </p:nvSpPr>
        <p:spPr>
          <a:xfrm rot="5400000">
            <a:off x="3139178" y="5687327"/>
            <a:ext cx="182241" cy="52316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Up-Down Arrow 106"/>
          <p:cNvSpPr/>
          <p:nvPr/>
        </p:nvSpPr>
        <p:spPr>
          <a:xfrm rot="5400000">
            <a:off x="5737474" y="4935891"/>
            <a:ext cx="154402" cy="295923"/>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Up-Down Arrow 107"/>
          <p:cNvSpPr/>
          <p:nvPr/>
        </p:nvSpPr>
        <p:spPr>
          <a:xfrm rot="5400000">
            <a:off x="7225859" y="4725395"/>
            <a:ext cx="161226" cy="72374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ounded Rectangle 108"/>
          <p:cNvSpPr/>
          <p:nvPr/>
        </p:nvSpPr>
        <p:spPr>
          <a:xfrm>
            <a:off x="3491880" y="4146577"/>
            <a:ext cx="981965" cy="2042601"/>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ZoneTexte 61"/>
          <p:cNvSpPr txBox="1"/>
          <p:nvPr/>
        </p:nvSpPr>
        <p:spPr>
          <a:xfrm>
            <a:off x="3486453" y="4768575"/>
            <a:ext cx="983675" cy="71527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Cache</a:t>
            </a: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L2</a:t>
            </a:r>
          </a:p>
          <a:p>
            <a:pPr algn="ctr" fontAlgn="auto">
              <a:spcBef>
                <a:spcPts val="0"/>
              </a:spcBef>
              <a:spcAft>
                <a:spcPts val="0"/>
              </a:spcAft>
              <a:defRPr/>
            </a:pPr>
            <a:r>
              <a:rPr lang="fr-FR" sz="1200" i="1" dirty="0" err="1" smtClean="0">
                <a:solidFill>
                  <a:srgbClr val="00B050"/>
                </a:solidFill>
              </a:rPr>
              <a:t>Unified</a:t>
            </a:r>
            <a:endParaRPr lang="fr-FR" sz="1200" i="1" dirty="0">
              <a:solidFill>
                <a:srgbClr val="00B050"/>
              </a:solidFill>
            </a:endParaRPr>
          </a:p>
        </p:txBody>
      </p:sp>
      <p:sp>
        <p:nvSpPr>
          <p:cNvPr id="111" name="Rounded Rectangle 110"/>
          <p:cNvSpPr/>
          <p:nvPr/>
        </p:nvSpPr>
        <p:spPr>
          <a:xfrm>
            <a:off x="4795263" y="4837348"/>
            <a:ext cx="845956" cy="49983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ZoneTexte 61"/>
          <p:cNvSpPr txBox="1"/>
          <p:nvPr/>
        </p:nvSpPr>
        <p:spPr>
          <a:xfrm>
            <a:off x="4769768" y="4837348"/>
            <a:ext cx="896946" cy="499830"/>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L2</a:t>
            </a:r>
          </a:p>
          <a:p>
            <a:pPr algn="ctr" fontAlgn="auto">
              <a:spcBef>
                <a:spcPts val="0"/>
              </a:spcBef>
              <a:spcAft>
                <a:spcPts val="0"/>
              </a:spcAft>
              <a:defRPr/>
            </a:pPr>
            <a:r>
              <a:rPr lang="fr-FR" sz="1200" i="1" dirty="0">
                <a:solidFill>
                  <a:schemeClr val="accent1">
                    <a:lumMod val="75000"/>
                  </a:schemeClr>
                </a:solidFill>
              </a:rPr>
              <a:t>C</a:t>
            </a:r>
            <a:r>
              <a:rPr lang="fr-FR" sz="1200" i="1" dirty="0" smtClean="0">
                <a:solidFill>
                  <a:schemeClr val="accent1">
                    <a:lumMod val="75000"/>
                  </a:schemeClr>
                </a:solidFill>
              </a:rPr>
              <a:t>ontroller</a:t>
            </a:r>
            <a:endParaRPr lang="fr-FR" sz="1200" i="1" dirty="0">
              <a:solidFill>
                <a:schemeClr val="accent1">
                  <a:lumMod val="75000"/>
                </a:schemeClr>
              </a:solidFill>
            </a:endParaRPr>
          </a:p>
        </p:txBody>
      </p:sp>
      <p:sp>
        <p:nvSpPr>
          <p:cNvPr id="113" name="Rounded Rectangle 112"/>
          <p:cNvSpPr/>
          <p:nvPr/>
        </p:nvSpPr>
        <p:spPr>
          <a:xfrm>
            <a:off x="5962637" y="4134692"/>
            <a:ext cx="981965" cy="2042601"/>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ZoneTexte 61"/>
          <p:cNvSpPr txBox="1"/>
          <p:nvPr/>
        </p:nvSpPr>
        <p:spPr>
          <a:xfrm>
            <a:off x="5957209" y="4569395"/>
            <a:ext cx="983675" cy="1515493"/>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Main Memory</a:t>
            </a:r>
          </a:p>
          <a:p>
            <a:pPr algn="ctr">
              <a:defRPr/>
            </a:pPr>
            <a:r>
              <a:rPr lang="fr-FR" sz="1200" i="1" dirty="0" err="1" smtClean="0">
                <a:solidFill>
                  <a:srgbClr val="00B050"/>
                </a:solidFill>
              </a:rPr>
              <a:t>Unified</a:t>
            </a:r>
            <a:endParaRPr lang="fr-FR" sz="1200" b="1" i="1" dirty="0" smtClean="0">
              <a:solidFill>
                <a:srgbClr val="00B050"/>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i="1" dirty="0">
                <a:solidFill>
                  <a:srgbClr val="00B050"/>
                </a:solidFill>
              </a:rPr>
              <a:t>o</a:t>
            </a:r>
            <a:r>
              <a:rPr lang="fr-FR" sz="1400" i="1" dirty="0" smtClean="0">
                <a:solidFill>
                  <a:srgbClr val="00B050"/>
                </a:solidFill>
              </a:rPr>
              <a:t>r</a:t>
            </a: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L3 Cache</a:t>
            </a:r>
          </a:p>
          <a:p>
            <a:pPr algn="ctr" fontAlgn="auto">
              <a:spcBef>
                <a:spcPts val="0"/>
              </a:spcBef>
              <a:spcAft>
                <a:spcPts val="0"/>
              </a:spcAft>
              <a:defRPr/>
            </a:pPr>
            <a:r>
              <a:rPr lang="fr-FR" sz="1200" i="1" dirty="0" err="1" smtClean="0">
                <a:solidFill>
                  <a:srgbClr val="00B050"/>
                </a:solidFill>
              </a:rPr>
              <a:t>Unified</a:t>
            </a:r>
            <a:endParaRPr lang="fr-FR" sz="1200" i="1" dirty="0" smtClean="0">
              <a:solidFill>
                <a:srgbClr val="00B050"/>
              </a:solidFill>
            </a:endParaRPr>
          </a:p>
          <a:p>
            <a:pPr algn="ctr" fontAlgn="auto">
              <a:spcBef>
                <a:spcPts val="0"/>
              </a:spcBef>
              <a:spcAft>
                <a:spcPts val="0"/>
              </a:spcAft>
              <a:defRPr/>
            </a:pPr>
            <a:r>
              <a:rPr lang="fr-FR" sz="1200" i="1" dirty="0" smtClean="0">
                <a:solidFill>
                  <a:srgbClr val="00B050"/>
                </a:solidFill>
              </a:rPr>
              <a:t>(</a:t>
            </a:r>
            <a:r>
              <a:rPr lang="fr-FR" sz="1200" i="1" dirty="0" err="1" smtClean="0">
                <a:solidFill>
                  <a:srgbClr val="00B050"/>
                </a:solidFill>
              </a:rPr>
              <a:t>shared</a:t>
            </a:r>
            <a:r>
              <a:rPr lang="fr-FR" sz="1200" i="1" dirty="0" smtClean="0">
                <a:solidFill>
                  <a:srgbClr val="00B050"/>
                </a:solidFill>
              </a:rPr>
              <a:t>)</a:t>
            </a:r>
            <a:endParaRPr lang="fr-FR" sz="1200" i="1" dirty="0">
              <a:solidFill>
                <a:srgbClr val="00B050"/>
              </a:solidFill>
            </a:endParaRPr>
          </a:p>
        </p:txBody>
      </p:sp>
      <p:pic>
        <p:nvPicPr>
          <p:cNvPr id="115" name="Picture 1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676" y="4236922"/>
            <a:ext cx="1349612" cy="404222"/>
          </a:xfrm>
          <a:prstGeom prst="rect">
            <a:avLst/>
          </a:prstGeom>
          <a:ln>
            <a:solidFill>
              <a:schemeClr val="accent1">
                <a:lumMod val="20000"/>
                <a:lumOff val="80000"/>
              </a:schemeClr>
            </a:solidFill>
          </a:ln>
          <a:effectLst>
            <a:softEdge rad="63500"/>
          </a:effectLst>
        </p:spPr>
      </p:pic>
      <p:pic>
        <p:nvPicPr>
          <p:cNvPr id="116" name="Picture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600482"/>
            <a:ext cx="1008112" cy="949159"/>
          </a:xfrm>
          <a:prstGeom prst="rect">
            <a:avLst/>
          </a:prstGeom>
          <a:effectLst>
            <a:softEdge rad="127000"/>
          </a:effectLst>
        </p:spPr>
      </p:pic>
      <p:sp>
        <p:nvSpPr>
          <p:cNvPr id="117" name="ZoneTexte 61"/>
          <p:cNvSpPr txBox="1"/>
          <p:nvPr/>
        </p:nvSpPr>
        <p:spPr>
          <a:xfrm>
            <a:off x="3358018" y="3779305"/>
            <a:ext cx="1437246"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Von Neumann</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8" name="ZoneTexte 61"/>
          <p:cNvSpPr txBox="1"/>
          <p:nvPr/>
        </p:nvSpPr>
        <p:spPr>
          <a:xfrm>
            <a:off x="746630" y="5692852"/>
            <a:ext cx="983675" cy="484441"/>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Cache L1D</a:t>
            </a:r>
            <a:endParaRPr lang="fr-FR" sz="1100" i="1" dirty="0" smtClean="0">
              <a:solidFill>
                <a:srgbClr val="00B050"/>
              </a:solidFill>
            </a:endParaRPr>
          </a:p>
          <a:p>
            <a:pPr algn="ctr" fontAlgn="auto">
              <a:spcBef>
                <a:spcPts val="0"/>
              </a:spcBef>
              <a:spcAft>
                <a:spcPts val="0"/>
              </a:spcAft>
              <a:defRPr/>
            </a:pPr>
            <a:r>
              <a:rPr lang="fr-FR" sz="1100" i="1" dirty="0" err="1">
                <a:solidFill>
                  <a:srgbClr val="00B050"/>
                </a:solidFill>
              </a:rPr>
              <a:t>S</a:t>
            </a:r>
            <a:r>
              <a:rPr lang="fr-FR" sz="1100" i="1" dirty="0" err="1" smtClean="0">
                <a:solidFill>
                  <a:srgbClr val="00B050"/>
                </a:solidFill>
              </a:rPr>
              <a:t>eparated</a:t>
            </a:r>
            <a:endParaRPr lang="fr-FR" sz="1100" i="1" dirty="0">
              <a:solidFill>
                <a:srgbClr val="00B050"/>
              </a:solidFill>
            </a:endParaRPr>
          </a:p>
        </p:txBody>
      </p:sp>
      <p:sp>
        <p:nvSpPr>
          <p:cNvPr id="119" name="Up-Down Arrow 118"/>
          <p:cNvSpPr/>
          <p:nvPr/>
        </p:nvSpPr>
        <p:spPr>
          <a:xfrm rot="5400000">
            <a:off x="1797821" y="4234188"/>
            <a:ext cx="201526" cy="36180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Rounded Rectangle 119"/>
          <p:cNvSpPr/>
          <p:nvPr/>
        </p:nvSpPr>
        <p:spPr>
          <a:xfrm>
            <a:off x="726657" y="4119454"/>
            <a:ext cx="981965" cy="570750"/>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ZoneTexte 61"/>
          <p:cNvSpPr txBox="1"/>
          <p:nvPr/>
        </p:nvSpPr>
        <p:spPr>
          <a:xfrm>
            <a:off x="746630" y="4165324"/>
            <a:ext cx="983675" cy="484441"/>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Cache L1P</a:t>
            </a:r>
            <a:endParaRPr lang="fr-FR" sz="1100" i="1" dirty="0" smtClean="0">
              <a:solidFill>
                <a:srgbClr val="00B050"/>
              </a:solidFill>
            </a:endParaRPr>
          </a:p>
          <a:p>
            <a:pPr algn="ctr" fontAlgn="auto">
              <a:spcBef>
                <a:spcPts val="0"/>
              </a:spcBef>
              <a:spcAft>
                <a:spcPts val="0"/>
              </a:spcAft>
              <a:defRPr/>
            </a:pPr>
            <a:r>
              <a:rPr lang="fr-FR" sz="1100" i="1" dirty="0" err="1">
                <a:solidFill>
                  <a:srgbClr val="00B050"/>
                </a:solidFill>
              </a:rPr>
              <a:t>S</a:t>
            </a:r>
            <a:r>
              <a:rPr lang="fr-FR" sz="1100" i="1" dirty="0" err="1" smtClean="0">
                <a:solidFill>
                  <a:srgbClr val="00B050"/>
                </a:solidFill>
              </a:rPr>
              <a:t>eparated</a:t>
            </a:r>
            <a:endParaRPr lang="fr-FR" sz="1100" i="1" dirty="0">
              <a:solidFill>
                <a:srgbClr val="00B050"/>
              </a:solidFill>
            </a:endParaRPr>
          </a:p>
        </p:txBody>
      </p:sp>
    </p:spTree>
    <p:extLst>
      <p:ext uri="{BB962C8B-B14F-4D97-AF65-F5344CB8AC3E}">
        <p14:creationId xmlns:p14="http://schemas.microsoft.com/office/powerpoint/2010/main" val="304488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fade">
                                      <p:cBhvr>
                                        <p:cTn id="40" dur="500"/>
                                        <p:tgtEl>
                                          <p:spTgt spid="8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fade">
                                      <p:cBhvr>
                                        <p:cTn id="46" dur="500"/>
                                        <p:tgtEl>
                                          <p:spTgt spid="1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fade">
                                      <p:cBhvr>
                                        <p:cTn id="49" dur="500"/>
                                        <p:tgtEl>
                                          <p:spTgt spid="1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fade">
                                      <p:cBhvr>
                                        <p:cTn id="52" dur="500"/>
                                        <p:tgtEl>
                                          <p:spTgt spid="1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500"/>
                                        <p:tgtEl>
                                          <p:spTgt spid="1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500"/>
                                        <p:tgtEl>
                                          <p:spTgt spid="9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4"/>
                                        </p:tgtEl>
                                        <p:attrNameLst>
                                          <p:attrName>style.visibility</p:attrName>
                                        </p:attrNameLst>
                                      </p:cBhvr>
                                      <p:to>
                                        <p:strVal val="visible"/>
                                      </p:to>
                                    </p:set>
                                    <p:animEffect transition="in" filter="fade">
                                      <p:cBhvr>
                                        <p:cTn id="66" dur="500"/>
                                        <p:tgtEl>
                                          <p:spTgt spid="10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Effect transition="in" filter="fade">
                                      <p:cBhvr>
                                        <p:cTn id="69" dur="500"/>
                                        <p:tgtEl>
                                          <p:spTgt spid="10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8"/>
                                        </p:tgtEl>
                                        <p:attrNameLst>
                                          <p:attrName>style.visibility</p:attrName>
                                        </p:attrNameLst>
                                      </p:cBhvr>
                                      <p:to>
                                        <p:strVal val="visible"/>
                                      </p:to>
                                    </p:set>
                                    <p:animEffect transition="in" filter="fade">
                                      <p:cBhvr>
                                        <p:cTn id="72" dur="500"/>
                                        <p:tgtEl>
                                          <p:spTgt spid="10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fade">
                                      <p:cBhvr>
                                        <p:cTn id="75" dur="500"/>
                                        <p:tgtEl>
                                          <p:spTgt spid="10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0"/>
                                        </p:tgtEl>
                                        <p:attrNameLst>
                                          <p:attrName>style.visibility</p:attrName>
                                        </p:attrNameLst>
                                      </p:cBhvr>
                                      <p:to>
                                        <p:strVal val="visible"/>
                                      </p:to>
                                    </p:set>
                                    <p:animEffect transition="in" filter="fade">
                                      <p:cBhvr>
                                        <p:cTn id="78" dur="500"/>
                                        <p:tgtEl>
                                          <p:spTgt spid="11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1"/>
                                        </p:tgtEl>
                                        <p:attrNameLst>
                                          <p:attrName>style.visibility</p:attrName>
                                        </p:attrNameLst>
                                      </p:cBhvr>
                                      <p:to>
                                        <p:strVal val="visible"/>
                                      </p:to>
                                    </p:set>
                                    <p:animEffect transition="in" filter="fade">
                                      <p:cBhvr>
                                        <p:cTn id="81" dur="500"/>
                                        <p:tgtEl>
                                          <p:spTgt spid="11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12"/>
                                        </p:tgtEl>
                                        <p:attrNameLst>
                                          <p:attrName>style.visibility</p:attrName>
                                        </p:attrNameLst>
                                      </p:cBhvr>
                                      <p:to>
                                        <p:strVal val="visible"/>
                                      </p:to>
                                    </p:set>
                                    <p:animEffect transition="in" filter="fade">
                                      <p:cBhvr>
                                        <p:cTn id="84" dur="500"/>
                                        <p:tgtEl>
                                          <p:spTgt spid="11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3"/>
                                        </p:tgtEl>
                                        <p:attrNameLst>
                                          <p:attrName>style.visibility</p:attrName>
                                        </p:attrNameLst>
                                      </p:cBhvr>
                                      <p:to>
                                        <p:strVal val="visible"/>
                                      </p:to>
                                    </p:set>
                                    <p:animEffect transition="in" filter="fade">
                                      <p:cBhvr>
                                        <p:cTn id="87" dur="500"/>
                                        <p:tgtEl>
                                          <p:spTgt spid="11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14"/>
                                        </p:tgtEl>
                                        <p:attrNameLst>
                                          <p:attrName>style.visibility</p:attrName>
                                        </p:attrNameLst>
                                      </p:cBhvr>
                                      <p:to>
                                        <p:strVal val="visible"/>
                                      </p:to>
                                    </p:set>
                                    <p:animEffect transition="in" filter="fade">
                                      <p:cBhvr>
                                        <p:cTn id="90" dur="500"/>
                                        <p:tgtEl>
                                          <p:spTgt spid="114"/>
                                        </p:tgtEl>
                                      </p:cBhvr>
                                    </p:animEffect>
                                  </p:childTnLst>
                                </p:cTn>
                              </p:par>
                              <p:par>
                                <p:cTn id="91" presetID="10"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fade">
                                      <p:cBhvr>
                                        <p:cTn id="93" dur="500"/>
                                        <p:tgtEl>
                                          <p:spTgt spid="115"/>
                                        </p:tgtEl>
                                      </p:cBhvr>
                                    </p:animEffect>
                                  </p:childTnLst>
                                </p:cTn>
                              </p:par>
                              <p:par>
                                <p:cTn id="94" presetID="10" presetClass="entr" presetSubtype="0" fill="hold" nodeType="withEffect">
                                  <p:stCondLst>
                                    <p:cond delay="0"/>
                                  </p:stCondLst>
                                  <p:childTnLst>
                                    <p:set>
                                      <p:cBhvr>
                                        <p:cTn id="95" dur="1" fill="hold">
                                          <p:stCondLst>
                                            <p:cond delay="0"/>
                                          </p:stCondLst>
                                        </p:cTn>
                                        <p:tgtEl>
                                          <p:spTgt spid="116"/>
                                        </p:tgtEl>
                                        <p:attrNameLst>
                                          <p:attrName>style.visibility</p:attrName>
                                        </p:attrNameLst>
                                      </p:cBhvr>
                                      <p:to>
                                        <p:strVal val="visible"/>
                                      </p:to>
                                    </p:set>
                                    <p:animEffect transition="in" filter="fade">
                                      <p:cBhvr>
                                        <p:cTn id="96" dur="500"/>
                                        <p:tgtEl>
                                          <p:spTgt spid="11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fade">
                                      <p:cBhvr>
                                        <p:cTn id="99" dur="500"/>
                                        <p:tgtEl>
                                          <p:spTgt spid="11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5"/>
                                        </p:tgtEl>
                                        <p:attrNameLst>
                                          <p:attrName>style.visibility</p:attrName>
                                        </p:attrNameLst>
                                      </p:cBhvr>
                                      <p:to>
                                        <p:strVal val="visible"/>
                                      </p:to>
                                    </p:set>
                                    <p:animEffect transition="in" filter="fade">
                                      <p:cBhvr>
                                        <p:cTn id="102" dur="500"/>
                                        <p:tgtEl>
                                          <p:spTgt spid="10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6"/>
                                        </p:tgtEl>
                                        <p:attrNameLst>
                                          <p:attrName>style.visibility</p:attrName>
                                        </p:attrNameLst>
                                      </p:cBhvr>
                                      <p:to>
                                        <p:strVal val="visible"/>
                                      </p:to>
                                    </p:set>
                                    <p:animEffect transition="in" filter="fade">
                                      <p:cBhvr>
                                        <p:cTn id="10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P spid="76" grpId="0"/>
      <p:bldP spid="77" grpId="0"/>
      <p:bldP spid="78" grpId="0" animBg="1"/>
      <p:bldP spid="79" grpId="0" animBg="1"/>
      <p:bldP spid="80" grpId="0" animBg="1"/>
      <p:bldP spid="81" grpId="0" animBg="1"/>
      <p:bldP spid="82" grpId="0"/>
      <p:bldP spid="83" grpId="0" animBg="1"/>
      <p:bldP spid="85" grpId="0" animBg="1"/>
      <p:bldP spid="86" grpId="0"/>
      <p:bldP spid="89" grpId="0" animBg="1"/>
      <p:bldP spid="90" grpId="0"/>
      <p:bldP spid="103" grpId="0" animBg="1"/>
      <p:bldP spid="104" grpId="0" animBg="1"/>
      <p:bldP spid="105" grpId="0" animBg="1"/>
      <p:bldP spid="106" grpId="0" animBg="1"/>
      <p:bldP spid="107" grpId="0" animBg="1"/>
      <p:bldP spid="108" grpId="0" animBg="1"/>
      <p:bldP spid="109" grpId="0" animBg="1"/>
      <p:bldP spid="110" grpId="0"/>
      <p:bldP spid="111" grpId="0" animBg="1"/>
      <p:bldP spid="112" grpId="0"/>
      <p:bldP spid="113" grpId="0" animBg="1"/>
      <p:bldP spid="114" grpId="0"/>
      <p:bldP spid="117" grpId="0"/>
      <p:bldP spid="118" grpId="0"/>
      <p:bldP spid="119" grpId="0" animBg="1"/>
      <p:bldP spid="120" grpId="0" animBg="1"/>
      <p:bldP spid="1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a:solidFill>
                  <a:srgbClr val="FFFFCC"/>
                </a:solidFill>
                <a:effectLst>
                  <a:outerShdw blurRad="38100" dist="38100" dir="2700000" algn="tl">
                    <a:srgbClr val="000000">
                      <a:alpha val="43137"/>
                    </a:srgbClr>
                  </a:outerShdw>
                </a:effectLst>
              </a:rPr>
              <a:t>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Von Neumann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Harvard Modifié</a:t>
            </a:r>
            <a:endParaRPr lang="fr-FR" sz="1400" b="1" i="1" dirty="0">
              <a:solidFill>
                <a:srgbClr val="FFFFCC"/>
              </a:solidFill>
              <a:effectLst>
                <a:outerShdw blurRad="38100" dist="38100" dir="2700000" algn="tl">
                  <a:srgbClr val="000000">
                    <a:alpha val="43137"/>
                  </a:srgbClr>
                </a:outerShdw>
              </a:effectLst>
              <a:sym typeface="Wingdings"/>
            </a:endParaRPr>
          </a:p>
          <a:p>
            <a:pPr algn="l"/>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251520" y="1412387"/>
            <a:ext cx="8895308" cy="3456773"/>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b="1" i="1" dirty="0" smtClean="0">
                <a:effectLst>
                  <a:outerShdw blurRad="38100" dist="38100" dir="2700000" algn="tl">
                    <a:srgbClr val="000000">
                      <a:alpha val="43137"/>
                    </a:srgbClr>
                  </a:outerShdw>
                </a:effectLst>
                <a:latin typeface="+mn-lt"/>
                <a:sym typeface="Wingdings"/>
              </a:rPr>
              <a:t>En informatique, une mémoire cache est chargée d’enregistrer et de partager temporairement des copies d’informations </a:t>
            </a:r>
            <a:r>
              <a:rPr lang="fr-FR" sz="2400" b="1" i="1" dirty="0">
                <a:effectLst>
                  <a:outerShdw blurRad="38100" dist="38100" dir="2700000" algn="tl">
                    <a:srgbClr val="000000">
                      <a:alpha val="43137"/>
                    </a:srgbClr>
                  </a:outerShdw>
                </a:effectLst>
                <a:sym typeface="Wingdings"/>
              </a:rPr>
              <a:t>(données ou </a:t>
            </a:r>
            <a:r>
              <a:rPr lang="fr-FR" sz="2400" b="1" i="1" dirty="0" smtClean="0">
                <a:effectLst>
                  <a:outerShdw blurRad="38100" dist="38100" dir="2700000" algn="tl">
                    <a:srgbClr val="000000">
                      <a:alpha val="43137"/>
                    </a:srgbClr>
                  </a:outerShdw>
                </a:effectLst>
                <a:sym typeface="Wingdings"/>
              </a:rPr>
              <a:t>code)</a:t>
            </a:r>
            <a:r>
              <a:rPr lang="fr-FR" sz="2400" i="1" dirty="0">
                <a:sym typeface="Wingdings"/>
              </a:rPr>
              <a:t> </a:t>
            </a:r>
            <a:r>
              <a:rPr lang="fr-FR" sz="2400" b="1" i="1" dirty="0" smtClean="0">
                <a:effectLst>
                  <a:outerShdw blurRad="38100" dist="38100" dir="2700000" algn="tl">
                    <a:srgbClr val="000000">
                      <a:alpha val="43137"/>
                    </a:srgbClr>
                  </a:outerShdw>
                </a:effectLst>
                <a:latin typeface="+mn-lt"/>
                <a:sym typeface="Wingdings"/>
              </a:rPr>
              <a:t>venant d’une autre source</a:t>
            </a:r>
            <a:r>
              <a:rPr lang="fr-FR" sz="2400" i="1" dirty="0" smtClean="0">
                <a:latin typeface="+mn-lt"/>
                <a:sym typeface="Wingdings"/>
              </a:rPr>
              <a:t>, contrairement à une mémoire tampon qui ne réalise pas de copie.  L’utilisation de mémoire cache est un mécanisme d’optimisation pouvant être matériel (Cache Processeur L1D, L1P, L2, L3 </a:t>
            </a:r>
            <a:r>
              <a:rPr lang="fr-FR" sz="2400" i="1" dirty="0" err="1" smtClean="0">
                <a:latin typeface="+mn-lt"/>
                <a:sym typeface="Wingdings"/>
              </a:rPr>
              <a:t>shared</a:t>
            </a:r>
            <a:r>
              <a:rPr lang="fr-FR" sz="2400" i="1" dirty="0" smtClean="0">
                <a:latin typeface="+mn-lt"/>
                <a:sym typeface="Wingdings"/>
              </a:rPr>
              <a:t>…) comme logiciel (cache DNS, cache ARP…). Sur processeur numérique, le cache est alors hiérarchisé en niveaux dépendants des technologies déployées :</a:t>
            </a:r>
            <a:endParaRPr lang="fr-FR" sz="2400" i="1" dirty="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4472136"/>
            <a:ext cx="2520280" cy="2208839"/>
          </a:xfrm>
          <a:prstGeom prst="roundRect">
            <a:avLst>
              <a:gd name="adj" fmla="val 6294"/>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5349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a:solidFill>
                  <a:srgbClr val="FFFFCC"/>
                </a:solidFill>
                <a:effectLst>
                  <a:outerShdw blurRad="38100" dist="38100" dir="2700000" algn="tl">
                    <a:srgbClr val="000000">
                      <a:alpha val="43137"/>
                    </a:srgbClr>
                  </a:outerShdw>
                </a:effectLst>
              </a:rPr>
              <a:t>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Von Neumann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Harvard</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Harvard Modifié</a:t>
            </a:r>
            <a:endParaRPr lang="fr-FR" sz="1400" b="1" i="1" dirty="0">
              <a:solidFill>
                <a:srgbClr val="FFFFCC"/>
              </a:solidFill>
              <a:effectLst>
                <a:outerShdw blurRad="38100" dist="38100" dir="2700000" algn="tl">
                  <a:srgbClr val="000000">
                    <a:alpha val="43137"/>
                  </a:srgbClr>
                </a:outerShdw>
              </a:effectLst>
              <a:sym typeface="Wingdings"/>
            </a:endParaRPr>
          </a:p>
          <a:p>
            <a:pPr algn="l"/>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251520" y="1340768"/>
            <a:ext cx="8892480" cy="511256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Ce type d’architecture allie les avantages associés aux architectures de Harvard et de Von Neumann via l’utilisation de mémoire cache. Un CPU est alors associé à son cache processeur</a:t>
            </a:r>
            <a:r>
              <a:rPr lang="fr-FR" sz="2400" i="1" dirty="0">
                <a:sym typeface="Wingdings"/>
              </a:rPr>
              <a:t> (transparence de cache</a:t>
            </a:r>
            <a:r>
              <a:rPr lang="fr-FR" sz="2400" i="1" dirty="0" smtClean="0">
                <a:sym typeface="Wingdings"/>
              </a:rPr>
              <a:t>)</a:t>
            </a:r>
            <a:r>
              <a:rPr lang="fr-FR" sz="2400" i="1" dirty="0" smtClean="0">
                <a:latin typeface="+mn-lt"/>
                <a:sym typeface="Wingdings"/>
              </a:rPr>
              <a:t> et entraîne une empreinte silicium de l’ensemble plus importante. </a:t>
            </a:r>
            <a:r>
              <a:rPr lang="fr-FR" sz="2400" i="1" dirty="0">
                <a:latin typeface="+mn-lt"/>
                <a:sym typeface="Wingdings"/>
              </a:rPr>
              <a:t>P</a:t>
            </a:r>
            <a:r>
              <a:rPr lang="fr-FR" sz="2400" i="1" dirty="0" smtClean="0">
                <a:latin typeface="+mn-lt"/>
                <a:sym typeface="Wingdings"/>
              </a:rPr>
              <a:t>our un développeur bas niveau adepte de l’optimisation, une manipulation optimale de la mémoire cache exige une grande rigueur de développement (data </a:t>
            </a:r>
            <a:r>
              <a:rPr lang="fr-FR" sz="2400" i="1" dirty="0" err="1" smtClean="0">
                <a:latin typeface="+mn-lt"/>
                <a:sym typeface="Wingdings"/>
              </a:rPr>
              <a:t>coherency</a:t>
            </a:r>
            <a:r>
              <a:rPr lang="fr-FR" sz="2400" i="1" dirty="0" smtClean="0">
                <a:latin typeface="+mn-lt"/>
                <a:sym typeface="Wingdings"/>
              </a:rPr>
              <a:t>). </a:t>
            </a:r>
          </a:p>
          <a:p>
            <a:pPr algn="l"/>
            <a:endParaRPr lang="fr-FR" sz="2400" i="1" dirty="0">
              <a:latin typeface="+mn-lt"/>
              <a:sym typeface="Wingdings"/>
            </a:endParaRPr>
          </a:p>
          <a:p>
            <a:pPr algn="l"/>
            <a:r>
              <a:rPr lang="fr-FR" sz="2400" i="1" dirty="0" smtClean="0">
                <a:latin typeface="+mn-lt"/>
                <a:sym typeface="Wingdings"/>
              </a:rPr>
              <a:t>	L’un des principaux dangers de ce type de mémoire, est la </a:t>
            </a:r>
            <a:r>
              <a:rPr lang="fr-FR" sz="2400" b="1" i="1" dirty="0" smtClean="0">
                <a:effectLst>
                  <a:outerShdw blurRad="38100" dist="38100" dir="2700000" algn="tl">
                    <a:srgbClr val="000000">
                      <a:alpha val="43137"/>
                    </a:srgbClr>
                  </a:outerShdw>
                </a:effectLst>
                <a:latin typeface="+mn-lt"/>
                <a:sym typeface="Wingdings"/>
              </a:rPr>
              <a:t>cohérence des informations </a:t>
            </a:r>
            <a:r>
              <a:rPr lang="fr-FR" sz="2400" i="1" dirty="0" smtClean="0">
                <a:latin typeface="+mn-lt"/>
                <a:sym typeface="Wingdings"/>
              </a:rPr>
              <a:t>présentes dans la hiérarchie mémoire du processeurs. Par exemple pour un </a:t>
            </a:r>
            <a:r>
              <a:rPr lang="fr-FR" sz="2400" i="1" dirty="0" err="1" smtClean="0">
                <a:latin typeface="+mn-lt"/>
                <a:sym typeface="Wingdings"/>
              </a:rPr>
              <a:t>coreix</a:t>
            </a:r>
            <a:r>
              <a:rPr lang="fr-FR" sz="2400" i="1" dirty="0" smtClean="0">
                <a:latin typeface="+mn-lt"/>
                <a:sym typeface="Wingdings"/>
              </a:rPr>
              <a:t> de la famille </a:t>
            </a:r>
            <a:r>
              <a:rPr lang="fr-FR" sz="2400" i="1" dirty="0" err="1" smtClean="0">
                <a:latin typeface="+mn-lt"/>
                <a:sym typeface="Wingdings"/>
              </a:rPr>
              <a:t>sandy</a:t>
            </a:r>
            <a:r>
              <a:rPr lang="fr-FR" sz="2400" i="1" dirty="0" smtClean="0">
                <a:latin typeface="+mn-lt"/>
                <a:sym typeface="Wingdings"/>
              </a:rPr>
              <a:t> bridge, une même donnée peut exister avec différentes valeurs en mémoire principale (DDR), mémoire cache L3 (</a:t>
            </a:r>
            <a:r>
              <a:rPr lang="fr-FR" sz="2400" i="1" dirty="0" err="1" smtClean="0">
                <a:latin typeface="+mn-lt"/>
                <a:sym typeface="Wingdings"/>
              </a:rPr>
              <a:t>shared</a:t>
            </a:r>
            <a:r>
              <a:rPr lang="fr-FR" sz="2400" i="1" dirty="0" smtClean="0">
                <a:latin typeface="+mn-lt"/>
                <a:sym typeface="Wingdings"/>
              </a:rPr>
              <a:t> multi-</a:t>
            </a:r>
            <a:r>
              <a:rPr lang="fr-FR" sz="2400" i="1" dirty="0" err="1" smtClean="0">
                <a:latin typeface="+mn-lt"/>
                <a:sym typeface="Wingdings"/>
              </a:rPr>
              <a:t>core</a:t>
            </a:r>
            <a:r>
              <a:rPr lang="fr-FR" sz="2400" i="1" dirty="0" smtClean="0">
                <a:latin typeface="+mn-lt"/>
                <a:sym typeface="Wingdings"/>
              </a:rPr>
              <a:t>), L2 (</a:t>
            </a:r>
            <a:r>
              <a:rPr lang="fr-FR" sz="2400" i="1" dirty="0" err="1" smtClean="0">
                <a:latin typeface="+mn-lt"/>
                <a:sym typeface="Wingdings"/>
              </a:rPr>
              <a:t>unified</a:t>
            </a:r>
            <a:r>
              <a:rPr lang="fr-FR" sz="2400" i="1" dirty="0" smtClean="0">
                <a:latin typeface="+mn-lt"/>
                <a:sym typeface="Wingdings"/>
              </a:rPr>
              <a:t> mono-</a:t>
            </a:r>
            <a:r>
              <a:rPr lang="fr-FR" sz="2400" i="1" dirty="0" err="1" smtClean="0">
                <a:latin typeface="+mn-lt"/>
                <a:sym typeface="Wingdings"/>
              </a:rPr>
              <a:t>core</a:t>
            </a:r>
            <a:r>
              <a:rPr lang="fr-FR" sz="2400" i="1" dirty="0" smtClean="0">
                <a:latin typeface="+mn-lt"/>
                <a:sym typeface="Wingdings"/>
              </a:rPr>
              <a:t>), L1D (</a:t>
            </a:r>
            <a:r>
              <a:rPr lang="fr-FR" sz="2400" i="1" dirty="0" err="1" smtClean="0">
                <a:latin typeface="+mn-lt"/>
                <a:sym typeface="Wingdings"/>
              </a:rPr>
              <a:t>separeted</a:t>
            </a:r>
            <a:r>
              <a:rPr lang="fr-FR" sz="2400" i="1" dirty="0" smtClean="0">
                <a:latin typeface="+mn-lt"/>
                <a:sym typeface="Wingdings"/>
              </a:rPr>
              <a:t> mono-</a:t>
            </a:r>
            <a:r>
              <a:rPr lang="fr-FR" sz="2400" i="1" dirty="0" err="1" smtClean="0">
                <a:latin typeface="+mn-lt"/>
                <a:sym typeface="Wingdings"/>
              </a:rPr>
              <a:t>core</a:t>
            </a:r>
            <a:r>
              <a:rPr lang="fr-FR" sz="2400" i="1" dirty="0" smtClean="0">
                <a:latin typeface="+mn-lt"/>
                <a:sym typeface="Wingdings"/>
              </a:rPr>
              <a:t>) et dans les registres internes du CPU.</a:t>
            </a:r>
            <a:endParaRPr lang="fr-FR" sz="2400" i="1" dirty="0">
              <a:latin typeface="+mn-lt"/>
            </a:endParaRPr>
          </a:p>
        </p:txBody>
      </p:sp>
    </p:spTree>
    <p:extLst>
      <p:ext uri="{BB962C8B-B14F-4D97-AF65-F5344CB8AC3E}">
        <p14:creationId xmlns:p14="http://schemas.microsoft.com/office/powerpoint/2010/main" val="88012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29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Architecture matérielle</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8" name="Title 3"/>
          <p:cNvSpPr txBox="1">
            <a:spLocks/>
          </p:cNvSpPr>
          <p:nvPr/>
        </p:nvSpPr>
        <p:spPr>
          <a:xfrm>
            <a:off x="395536" y="1412776"/>
            <a:ext cx="8748464" cy="8640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Découvrons plus en détail le 8086 anciennement proposé par Intel. Rappelons que ce CPU est à la base des architectures x86 :</a:t>
            </a:r>
            <a:endParaRPr lang="fr-FR" sz="2400" i="1" dirty="0">
              <a:latin typeface="+mn-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466420"/>
            <a:ext cx="2746265" cy="124268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2276872"/>
            <a:ext cx="2302295" cy="3909814"/>
          </a:xfrm>
          <a:prstGeom prst="rect">
            <a:avLst/>
          </a:prstGeom>
        </p:spPr>
      </p:pic>
      <p:sp>
        <p:nvSpPr>
          <p:cNvPr id="11" name="Rounded Rectangle 10"/>
          <p:cNvSpPr/>
          <p:nvPr/>
        </p:nvSpPr>
        <p:spPr>
          <a:xfrm>
            <a:off x="3923928" y="2564904"/>
            <a:ext cx="422862" cy="2736304"/>
          </a:xfrm>
          <a:prstGeom prst="roundRect">
            <a:avLst>
              <a:gd name="adj" fmla="val 11586"/>
            </a:avLst>
          </a:prstGeom>
          <a:solidFill>
            <a:srgbClr val="DCE6F2">
              <a:alpha val="25098"/>
            </a:srgb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ounded Rectangle 12"/>
          <p:cNvSpPr/>
          <p:nvPr/>
        </p:nvSpPr>
        <p:spPr>
          <a:xfrm>
            <a:off x="5747720" y="2564904"/>
            <a:ext cx="422862" cy="901516"/>
          </a:xfrm>
          <a:prstGeom prst="roundRect">
            <a:avLst>
              <a:gd name="adj" fmla="val 11586"/>
            </a:avLst>
          </a:prstGeom>
          <a:solidFill>
            <a:srgbClr val="DCE6F2">
              <a:alpha val="25098"/>
            </a:srgb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ounded Rectangle 13"/>
          <p:cNvSpPr/>
          <p:nvPr/>
        </p:nvSpPr>
        <p:spPr>
          <a:xfrm>
            <a:off x="6588224" y="2521195"/>
            <a:ext cx="273720" cy="320370"/>
          </a:xfrm>
          <a:prstGeom prst="roundRect">
            <a:avLst>
              <a:gd name="adj" fmla="val 11586"/>
            </a:avLst>
          </a:prstGeom>
          <a:solidFill>
            <a:srgbClr val="DCE6F2">
              <a:alpha val="25098"/>
            </a:srgb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61"/>
          <p:cNvSpPr txBox="1"/>
          <p:nvPr/>
        </p:nvSpPr>
        <p:spPr>
          <a:xfrm>
            <a:off x="6861944" y="2526401"/>
            <a:ext cx="2282056"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bus d’adresse de donnée</a:t>
            </a:r>
            <a:endParaRPr lang="fr-FR" sz="1200" i="1" dirty="0">
              <a:solidFill>
                <a:schemeClr val="accent1">
                  <a:lumMod val="75000"/>
                </a:schemeClr>
              </a:solidFill>
            </a:endParaRPr>
          </a:p>
        </p:txBody>
      </p:sp>
      <p:sp>
        <p:nvSpPr>
          <p:cNvPr id="16" name="Rounded Rectangle 15"/>
          <p:cNvSpPr/>
          <p:nvPr/>
        </p:nvSpPr>
        <p:spPr>
          <a:xfrm>
            <a:off x="6595008" y="3015662"/>
            <a:ext cx="273720" cy="320370"/>
          </a:xfrm>
          <a:prstGeom prst="roundRect">
            <a:avLst>
              <a:gd name="adj" fmla="val 11586"/>
            </a:avLst>
          </a:prstGeom>
          <a:solidFill>
            <a:srgbClr val="92D050">
              <a:alpha val="25098"/>
            </a:srgb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ounded Rectangle 16"/>
          <p:cNvSpPr/>
          <p:nvPr/>
        </p:nvSpPr>
        <p:spPr>
          <a:xfrm>
            <a:off x="5747720" y="3466419"/>
            <a:ext cx="422862" cy="607777"/>
          </a:xfrm>
          <a:prstGeom prst="roundRect">
            <a:avLst>
              <a:gd name="adj" fmla="val 11586"/>
            </a:avLst>
          </a:prstGeom>
          <a:solidFill>
            <a:srgbClr val="92D050">
              <a:alpha val="25098"/>
            </a:srgb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ounded Rectangle 18"/>
          <p:cNvSpPr/>
          <p:nvPr/>
        </p:nvSpPr>
        <p:spPr>
          <a:xfrm>
            <a:off x="6588224" y="3466420"/>
            <a:ext cx="273720" cy="320370"/>
          </a:xfrm>
          <a:prstGeom prst="roundRect">
            <a:avLst>
              <a:gd name="adj" fmla="val 11586"/>
            </a:avLst>
          </a:prstGeom>
          <a:solidFill>
            <a:srgbClr val="FFFF00">
              <a:alpha val="25098"/>
            </a:srgbClr>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ounded Rectangle 19"/>
          <p:cNvSpPr/>
          <p:nvPr/>
        </p:nvSpPr>
        <p:spPr>
          <a:xfrm>
            <a:off x="3923928" y="5301208"/>
            <a:ext cx="422862" cy="432048"/>
          </a:xfrm>
          <a:prstGeom prst="roundRect">
            <a:avLst>
              <a:gd name="adj" fmla="val 11586"/>
            </a:avLst>
          </a:prstGeom>
          <a:solidFill>
            <a:srgbClr val="FFFF00">
              <a:alpha val="25098"/>
            </a:srgbClr>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ounded Rectangle 20"/>
          <p:cNvSpPr/>
          <p:nvPr/>
        </p:nvSpPr>
        <p:spPr>
          <a:xfrm>
            <a:off x="5747720" y="5399236"/>
            <a:ext cx="422862" cy="135928"/>
          </a:xfrm>
          <a:prstGeom prst="roundRect">
            <a:avLst>
              <a:gd name="adj" fmla="val 11586"/>
            </a:avLst>
          </a:prstGeom>
          <a:solidFill>
            <a:srgbClr val="FFFF00">
              <a:alpha val="25098"/>
            </a:srgbClr>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61"/>
          <p:cNvSpPr txBox="1"/>
          <p:nvPr/>
        </p:nvSpPr>
        <p:spPr>
          <a:xfrm>
            <a:off x="6861944" y="3022257"/>
            <a:ext cx="2282056"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bus de contrôle</a:t>
            </a:r>
            <a:endParaRPr lang="fr-FR" sz="1200" i="1" dirty="0">
              <a:solidFill>
                <a:schemeClr val="accent1">
                  <a:lumMod val="75000"/>
                </a:schemeClr>
              </a:solidFill>
            </a:endParaRPr>
          </a:p>
        </p:txBody>
      </p:sp>
      <p:sp>
        <p:nvSpPr>
          <p:cNvPr id="24" name="ZoneTexte 61"/>
          <p:cNvSpPr txBox="1"/>
          <p:nvPr/>
        </p:nvSpPr>
        <p:spPr>
          <a:xfrm>
            <a:off x="6870340" y="3466420"/>
            <a:ext cx="2282056"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Interruptions</a:t>
            </a:r>
            <a:endParaRPr lang="fr-FR" sz="1200" i="1" dirty="0">
              <a:solidFill>
                <a:schemeClr val="accent1">
                  <a:lumMod val="75000"/>
                </a:schemeClr>
              </a:solidFill>
            </a:endParaRPr>
          </a:p>
        </p:txBody>
      </p:sp>
      <p:sp>
        <p:nvSpPr>
          <p:cNvPr id="25" name="Rounded Rectangle 24"/>
          <p:cNvSpPr/>
          <p:nvPr/>
        </p:nvSpPr>
        <p:spPr>
          <a:xfrm>
            <a:off x="6596620" y="3933793"/>
            <a:ext cx="273720" cy="320370"/>
          </a:xfrm>
          <a:prstGeom prst="roundRect">
            <a:avLst>
              <a:gd name="adj" fmla="val 11586"/>
            </a:avLst>
          </a:prstGeom>
          <a:solidFill>
            <a:schemeClr val="accent4">
              <a:lumMod val="60000"/>
              <a:lumOff val="40000"/>
              <a:alpha val="25098"/>
            </a:schemeClr>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ounded Rectangle 25"/>
          <p:cNvSpPr/>
          <p:nvPr/>
        </p:nvSpPr>
        <p:spPr>
          <a:xfrm>
            <a:off x="5747720" y="4093978"/>
            <a:ext cx="422862" cy="320370"/>
          </a:xfrm>
          <a:prstGeom prst="roundRect">
            <a:avLst>
              <a:gd name="adj" fmla="val 11586"/>
            </a:avLst>
          </a:prstGeom>
          <a:solidFill>
            <a:schemeClr val="accent4">
              <a:lumMod val="60000"/>
              <a:lumOff val="40000"/>
              <a:alpha val="25098"/>
            </a:schemeClr>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61"/>
          <p:cNvSpPr txBox="1"/>
          <p:nvPr/>
        </p:nvSpPr>
        <p:spPr>
          <a:xfrm>
            <a:off x="6876144" y="3916615"/>
            <a:ext cx="2282056"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Direct Memory Access</a:t>
            </a:r>
            <a:endParaRPr lang="fr-FR" sz="1200" i="1" dirty="0">
              <a:solidFill>
                <a:schemeClr val="accent1">
                  <a:lumMod val="75000"/>
                </a:schemeClr>
              </a:solidFill>
            </a:endParaRPr>
          </a:p>
        </p:txBody>
      </p:sp>
      <p:sp>
        <p:nvSpPr>
          <p:cNvPr id="28" name="Rounded Rectangle 27"/>
          <p:cNvSpPr/>
          <p:nvPr/>
        </p:nvSpPr>
        <p:spPr>
          <a:xfrm>
            <a:off x="5747720" y="4405216"/>
            <a:ext cx="422862" cy="994020"/>
          </a:xfrm>
          <a:prstGeom prst="roundRect">
            <a:avLst>
              <a:gd name="adj" fmla="val 11586"/>
            </a:avLst>
          </a:prstGeom>
          <a:solidFill>
            <a:srgbClr val="92D050">
              <a:alpha val="25098"/>
            </a:srgb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ounded Rectangle 28"/>
          <p:cNvSpPr/>
          <p:nvPr/>
        </p:nvSpPr>
        <p:spPr>
          <a:xfrm>
            <a:off x="5747720" y="5535165"/>
            <a:ext cx="422862" cy="558132"/>
          </a:xfrm>
          <a:prstGeom prst="roundRect">
            <a:avLst>
              <a:gd name="adj" fmla="val 11586"/>
            </a:avLst>
          </a:prstGeom>
          <a:solidFill>
            <a:srgbClr val="92D050">
              <a:alpha val="25098"/>
            </a:srgb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3873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p:bldP spid="16" grpId="0" animBg="1"/>
      <p:bldP spid="17" grpId="0" animBg="1"/>
      <p:bldP spid="19" grpId="0" animBg="1"/>
      <p:bldP spid="20" grpId="0" animBg="1"/>
      <p:bldP spid="21" grpId="0" animBg="1"/>
      <p:bldP spid="23" grpId="0"/>
      <p:bldP spid="24" grpId="0"/>
      <p:bldP spid="25" grpId="0" animBg="1"/>
      <p:bldP spid="26" grpId="0" animBg="1"/>
      <p:bldP spid="27" grpId="0"/>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txBox="1">
            <a:spLocks/>
          </p:cNvSpPr>
          <p:nvPr/>
        </p:nvSpPr>
        <p:spPr>
          <a:xfrm>
            <a:off x="395536" y="1412388"/>
            <a:ext cx="8748464" cy="122452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La très grande majorité des architectures modernes sont capables de réaliser une partie voire toutes ces étapes en parallèle. Nous parlerons de pipelining hardware. </a:t>
            </a:r>
            <a:endParaRPr lang="fr-FR" sz="2400" i="1" dirty="0">
              <a:latin typeface="+mn-lt"/>
            </a:endParaRPr>
          </a:p>
        </p:txBody>
      </p: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99" name="Rounded Rectangle 98"/>
          <p:cNvSpPr/>
          <p:nvPr/>
        </p:nvSpPr>
        <p:spPr>
          <a:xfrm>
            <a:off x="159703" y="4072510"/>
            <a:ext cx="3936773" cy="2051924"/>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ounded Rectangle 99"/>
          <p:cNvSpPr/>
          <p:nvPr/>
        </p:nvSpPr>
        <p:spPr>
          <a:xfrm>
            <a:off x="320519" y="4417631"/>
            <a:ext cx="2963561" cy="126163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ZoneTexte 61"/>
          <p:cNvSpPr txBox="1"/>
          <p:nvPr/>
        </p:nvSpPr>
        <p:spPr>
          <a:xfrm>
            <a:off x="320520" y="4417631"/>
            <a:ext cx="1235368" cy="1207716"/>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rPr>
              <a:t>Fetch</a:t>
            </a:r>
            <a:endParaRPr lang="fr-FR" b="1" i="1" dirty="0" smtClean="0">
              <a:solidFill>
                <a:schemeClr val="accent1">
                  <a:lumMod val="75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rPr>
              <a:t>Decode</a:t>
            </a:r>
            <a:endParaRPr lang="fr-FR" b="1" i="1" dirty="0" smtClean="0">
              <a:solidFill>
                <a:schemeClr val="accent1">
                  <a:lumMod val="75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rPr>
              <a:t>Execute</a:t>
            </a:r>
            <a:endParaRPr lang="fr-FR" b="1" i="1" dirty="0" smtClean="0">
              <a:solidFill>
                <a:schemeClr val="accent1">
                  <a:lumMod val="75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rPr>
              <a:t>Writeback</a:t>
            </a:r>
            <a:endParaRPr lang="fr-FR" i="1" dirty="0">
              <a:solidFill>
                <a:schemeClr val="accent1">
                  <a:lumMod val="75000"/>
                </a:schemeClr>
              </a:solidFill>
              <a:effectLst>
                <a:outerShdw blurRad="38100" dist="38100" dir="2700000" algn="tl">
                  <a:srgbClr val="000000">
                    <a:alpha val="43137"/>
                  </a:srgbClr>
                </a:outerShdw>
              </a:effectLst>
            </a:endParaRPr>
          </a:p>
        </p:txBody>
      </p:sp>
      <p:cxnSp>
        <p:nvCxnSpPr>
          <p:cNvPr id="102" name="Straight Arrow Connector 101"/>
          <p:cNvCxnSpPr/>
          <p:nvPr/>
        </p:nvCxnSpPr>
        <p:spPr>
          <a:xfrm>
            <a:off x="1699904" y="3975783"/>
            <a:ext cx="0" cy="44184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320520" y="3208414"/>
            <a:ext cx="2747536" cy="767369"/>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ZoneTexte 61"/>
          <p:cNvSpPr txBox="1"/>
          <p:nvPr/>
        </p:nvSpPr>
        <p:spPr>
          <a:xfrm>
            <a:off x="320519" y="3290090"/>
            <a:ext cx="1225025" cy="622941"/>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p>
          <a:p>
            <a:pPr algn="ctr" fontAlgn="auto">
              <a:spcBef>
                <a:spcPts val="0"/>
              </a:spcBef>
              <a:spcAft>
                <a:spcPts val="0"/>
              </a:spcAft>
              <a:defRPr/>
            </a:pP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cxnSp>
        <p:nvCxnSpPr>
          <p:cNvPr id="105" name="Straight Connector 104"/>
          <p:cNvCxnSpPr/>
          <p:nvPr/>
        </p:nvCxnSpPr>
        <p:spPr>
          <a:xfrm>
            <a:off x="1545544" y="3208414"/>
            <a:ext cx="10344" cy="767369"/>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555888" y="4417631"/>
            <a:ext cx="10344" cy="1261635"/>
          </a:xfrm>
          <a:prstGeom prst="line">
            <a:avLst/>
          </a:prstGeom>
          <a:ln w="1905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7" name="ZoneTexte 61"/>
          <p:cNvSpPr txBox="1"/>
          <p:nvPr/>
        </p:nvSpPr>
        <p:spPr>
          <a:xfrm>
            <a:off x="1581253" y="3226218"/>
            <a:ext cx="1486804" cy="761440"/>
          </a:xfrm>
          <a:prstGeom prst="rect">
            <a:avLst/>
          </a:prstGeom>
          <a:noFill/>
        </p:spPr>
        <p:txBody>
          <a:bodyPr wrap="square" lIns="98755" tIns="49378" rIns="98755" bIns="49378">
            <a:spAutoFit/>
          </a:bodyPr>
          <a:lstStyle/>
          <a:p>
            <a:pPr fontAlgn="auto">
              <a:spcBef>
                <a:spcPts val="0"/>
              </a:spcBef>
              <a:spcAft>
                <a:spcPts val="0"/>
              </a:spcAft>
              <a:defRPr/>
            </a:pPr>
            <a:r>
              <a:rPr lang="fr-FR" sz="1100" b="1" i="1" dirty="0" smtClean="0">
                <a:solidFill>
                  <a:srgbClr val="00B050"/>
                </a:solidFill>
                <a:effectLst>
                  <a:outerShdw blurRad="38100" dist="38100" dir="2700000" algn="tl">
                    <a:srgbClr val="000000">
                      <a:alpha val="43137"/>
                    </a:srgbClr>
                  </a:outerShdw>
                </a:effectLst>
                <a:latin typeface="+mn-lt"/>
                <a:cs typeface="+mn-cs"/>
              </a:rPr>
              <a:t>110000100111001</a:t>
            </a:r>
          </a:p>
          <a:p>
            <a:pPr fontAlgn="auto">
              <a:spcBef>
                <a:spcPts val="0"/>
              </a:spcBef>
              <a:spcAft>
                <a:spcPts val="0"/>
              </a:spcAft>
              <a:defRPr/>
            </a:pPr>
            <a:r>
              <a:rPr lang="fr-FR" sz="1050" b="1" i="1" dirty="0" smtClean="0">
                <a:solidFill>
                  <a:srgbClr val="00B050"/>
                </a:solidFill>
                <a:effectLst>
                  <a:outerShdw blurRad="38100" dist="38100" dir="2700000" algn="tl">
                    <a:srgbClr val="000000">
                      <a:alpha val="43137"/>
                    </a:srgbClr>
                  </a:outerShdw>
                </a:effectLst>
              </a:rPr>
              <a:t>1110001101110100</a:t>
            </a:r>
            <a:endParaRPr lang="fr-FR" sz="1050" b="1" i="1" dirty="0">
              <a:solidFill>
                <a:srgbClr val="00B050"/>
              </a:solidFill>
              <a:effectLst>
                <a:outerShdw blurRad="38100" dist="38100" dir="2700000" algn="tl">
                  <a:srgbClr val="000000">
                    <a:alpha val="43137"/>
                  </a:srgbClr>
                </a:outerShdw>
              </a:effectLst>
            </a:endParaRPr>
          </a:p>
          <a:p>
            <a:pPr fontAlgn="auto">
              <a:spcBef>
                <a:spcPts val="0"/>
              </a:spcBef>
              <a:spcAft>
                <a:spcPts val="0"/>
              </a:spcAft>
              <a:defRPr/>
            </a:pPr>
            <a:r>
              <a:rPr lang="fr-FR" sz="1050" b="1" i="1" dirty="0">
                <a:solidFill>
                  <a:srgbClr val="00B050"/>
                </a:solidFill>
                <a:effectLst>
                  <a:outerShdw blurRad="38100" dist="38100" dir="2700000" algn="tl">
                    <a:srgbClr val="000000">
                      <a:alpha val="43137"/>
                    </a:srgbClr>
                  </a:outerShdw>
                </a:effectLst>
              </a:rPr>
              <a:t>0011000111000101</a:t>
            </a:r>
          </a:p>
          <a:p>
            <a:pPr>
              <a:defRPr/>
            </a:pPr>
            <a:r>
              <a:rPr lang="fr-FR" sz="1050" b="1" i="1" dirty="0" smtClean="0">
                <a:solidFill>
                  <a:srgbClr val="00B050"/>
                </a:solidFill>
                <a:effectLst>
                  <a:outerShdw blurRad="38100" dist="38100" dir="2700000" algn="tl">
                    <a:srgbClr val="000000">
                      <a:alpha val="43137"/>
                    </a:srgbClr>
                  </a:outerShdw>
                </a:effectLst>
              </a:rPr>
              <a:t>…</a:t>
            </a:r>
            <a:endParaRPr lang="fr-FR" sz="1000" i="1" dirty="0">
              <a:solidFill>
                <a:srgbClr val="00B050"/>
              </a:solidFill>
            </a:endParaRPr>
          </a:p>
        </p:txBody>
      </p:sp>
      <p:sp>
        <p:nvSpPr>
          <p:cNvPr id="114" name="ZoneTexte 61"/>
          <p:cNvSpPr txBox="1"/>
          <p:nvPr/>
        </p:nvSpPr>
        <p:spPr>
          <a:xfrm>
            <a:off x="92837" y="4028336"/>
            <a:ext cx="751863"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5" name="Rounded Rectangle 124"/>
          <p:cNvSpPr/>
          <p:nvPr/>
        </p:nvSpPr>
        <p:spPr>
          <a:xfrm>
            <a:off x="3491474" y="4417631"/>
            <a:ext cx="432048"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6" name="Straight Arrow Connector 125"/>
          <p:cNvCxnSpPr>
            <a:endCxn id="125" idx="1"/>
          </p:cNvCxnSpPr>
          <p:nvPr/>
        </p:nvCxnSpPr>
        <p:spPr>
          <a:xfrm>
            <a:off x="3289997" y="4603714"/>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7" name="ZoneTexte 61"/>
          <p:cNvSpPr txBox="1"/>
          <p:nvPr/>
        </p:nvSpPr>
        <p:spPr>
          <a:xfrm>
            <a:off x="3390735" y="4416492"/>
            <a:ext cx="61768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PC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128" name="Straight Arrow Connector 127"/>
          <p:cNvCxnSpPr/>
          <p:nvPr/>
        </p:nvCxnSpPr>
        <p:spPr>
          <a:xfrm flipH="1" flipV="1">
            <a:off x="3068057" y="3556310"/>
            <a:ext cx="221940" cy="985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0" name="ZoneTexte 61"/>
          <p:cNvSpPr txBox="1"/>
          <p:nvPr/>
        </p:nvSpPr>
        <p:spPr>
          <a:xfrm>
            <a:off x="701906" y="5696705"/>
            <a:ext cx="302533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1 </a:t>
            </a: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level</a:t>
            </a: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 Hardware Pipeline </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2" name="ZoneTexte 61"/>
          <p:cNvSpPr txBox="1"/>
          <p:nvPr/>
        </p:nvSpPr>
        <p:spPr>
          <a:xfrm>
            <a:off x="1692223" y="4908642"/>
            <a:ext cx="1486804" cy="268998"/>
          </a:xfrm>
          <a:prstGeom prst="rect">
            <a:avLst/>
          </a:prstGeom>
          <a:noFill/>
        </p:spPr>
        <p:txBody>
          <a:bodyPr wrap="square" lIns="98755" tIns="49378" rIns="98755" bIns="49378">
            <a:spAutoFit/>
          </a:bodyPr>
          <a:lstStyle/>
          <a:p>
            <a:pPr fontAlgn="auto">
              <a:spcBef>
                <a:spcPts val="0"/>
              </a:spcBef>
              <a:spcAft>
                <a:spcPts val="0"/>
              </a:spcAft>
              <a:defRPr/>
            </a:pPr>
            <a:r>
              <a:rPr lang="fr-FR" sz="1100" b="1" i="1" dirty="0" smtClean="0">
                <a:solidFill>
                  <a:srgbClr val="FF0000"/>
                </a:solidFill>
                <a:effectLst>
                  <a:outerShdw blurRad="38100" dist="38100" dir="2700000" algn="tl">
                    <a:srgbClr val="000000">
                      <a:alpha val="43137"/>
                    </a:srgbClr>
                  </a:outerShdw>
                </a:effectLst>
              </a:rPr>
              <a:t>0000110 111 011 111</a:t>
            </a:r>
          </a:p>
        </p:txBody>
      </p:sp>
      <p:sp>
        <p:nvSpPr>
          <p:cNvPr id="133" name="ZoneTexte 61"/>
          <p:cNvSpPr txBox="1"/>
          <p:nvPr/>
        </p:nvSpPr>
        <p:spPr>
          <a:xfrm>
            <a:off x="3266275" y="3369264"/>
            <a:ext cx="657247" cy="376719"/>
          </a:xfrm>
          <a:prstGeom prst="rect">
            <a:avLst/>
          </a:prstGeom>
          <a:noFill/>
        </p:spPr>
        <p:txBody>
          <a:bodyPr wrap="square" lIns="98755" tIns="49378" rIns="98755" bIns="49378">
            <a:spAutoFit/>
          </a:bodyPr>
          <a:lstStyle/>
          <a:p>
            <a:pP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PC </a:t>
            </a:r>
            <a:endParaRPr lang="fr-FR" sz="1400" i="1" dirty="0">
              <a:solidFill>
                <a:srgbClr val="00B050"/>
              </a:solidFill>
            </a:endParaRPr>
          </a:p>
        </p:txBody>
      </p:sp>
      <p:sp>
        <p:nvSpPr>
          <p:cNvPr id="137"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Introduction</a:t>
            </a:r>
            <a:r>
              <a:rPr lang="fr-FR" sz="1800" b="1" i="1" dirty="0">
                <a:solidFill>
                  <a:srgbClr val="DCE6F2"/>
                </a:solidFill>
                <a:effectLst>
                  <a:outerShdw blurRad="38100" dist="38100" dir="2700000" algn="tl">
                    <a:srgbClr val="000000">
                      <a:alpha val="43137"/>
                    </a:srgbClr>
                  </a:outerShdw>
                </a:effectLst>
              </a:rPr>
              <a:t> – 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138" name="Title 3"/>
          <p:cNvSpPr txBox="1">
            <a:spLocks/>
          </p:cNvSpPr>
          <p:nvPr/>
        </p:nvSpPr>
        <p:spPr>
          <a:xfrm>
            <a:off x="5076056" y="3290379"/>
            <a:ext cx="3888432" cy="2256083"/>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000" i="1" dirty="0" smtClean="0"/>
              <a:t>Prenons un exemple et supposons que chaque étape  prend un cycle CPU (</a:t>
            </a:r>
            <a:r>
              <a:rPr lang="fr-FR" sz="2000" i="1" dirty="0" err="1" smtClean="0"/>
              <a:t>fetch</a:t>
            </a:r>
            <a:r>
              <a:rPr lang="fr-FR" sz="2000" i="1" dirty="0" smtClean="0"/>
              <a:t>, </a:t>
            </a:r>
            <a:r>
              <a:rPr lang="fr-FR" sz="2000" i="1" dirty="0" err="1" smtClean="0"/>
              <a:t>decode</a:t>
            </a:r>
            <a:r>
              <a:rPr lang="fr-FR" sz="2000" i="1" dirty="0" smtClean="0"/>
              <a:t>, </a:t>
            </a:r>
            <a:r>
              <a:rPr lang="fr-FR" sz="2000" i="1" dirty="0" err="1" smtClean="0"/>
              <a:t>execute</a:t>
            </a:r>
            <a:r>
              <a:rPr lang="fr-FR" sz="2000" i="1" dirty="0" smtClean="0"/>
              <a:t> et </a:t>
            </a:r>
            <a:r>
              <a:rPr lang="fr-FR" sz="2000" i="1" dirty="0" err="1" smtClean="0"/>
              <a:t>writeback</a:t>
            </a:r>
            <a:r>
              <a:rPr lang="fr-FR" sz="2000" i="1" dirty="0" smtClean="0"/>
              <a:t>).</a:t>
            </a:r>
          </a:p>
          <a:p>
            <a:pPr algn="l"/>
            <a:endParaRPr lang="fr-FR" sz="2000" i="1" dirty="0"/>
          </a:p>
          <a:p>
            <a:pPr algn="l"/>
            <a:r>
              <a:rPr lang="fr-FR" sz="2000" i="1" dirty="0" smtClean="0"/>
              <a:t>Il faudrait donc 4cy pour exécuter chaque instruction.</a:t>
            </a:r>
            <a:endParaRPr lang="fr-FR" sz="2000" i="1" dirty="0"/>
          </a:p>
        </p:txBody>
      </p:sp>
    </p:spTree>
    <p:extLst>
      <p:ext uri="{BB962C8B-B14F-4D97-AF65-F5344CB8AC3E}">
        <p14:creationId xmlns:p14="http://schemas.microsoft.com/office/powerpoint/2010/main" val="136667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500"/>
                                        <p:tgtEl>
                                          <p:spTgt spid="1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500"/>
                                        <p:tgtEl>
                                          <p:spTgt spid="104"/>
                                        </p:tgtEl>
                                      </p:cBhvr>
                                    </p:animEffect>
                                  </p:childTnLst>
                                </p:cTn>
                              </p:par>
                              <p:par>
                                <p:cTn id="23" presetID="1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par>
                                <p:cTn id="26" presetID="10" presetClass="entr" presetSubtype="0" fill="hold"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500"/>
                                        <p:tgtEl>
                                          <p:spTgt spid="10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fade">
                                      <p:cBhvr>
                                        <p:cTn id="37" dur="500"/>
                                        <p:tgtEl>
                                          <p:spTgt spid="125"/>
                                        </p:tgtEl>
                                      </p:cBhvr>
                                    </p:animEffect>
                                  </p:childTnLst>
                                </p:cTn>
                              </p:par>
                              <p:par>
                                <p:cTn id="38" presetID="10" presetClass="entr" presetSubtype="0" fill="hold"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fade">
                                      <p:cBhvr>
                                        <p:cTn id="52" dur="500"/>
                                        <p:tgtEl>
                                          <p:spTgt spid="1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3"/>
                                        </p:tgtEl>
                                        <p:attrNameLst>
                                          <p:attrName>style.visibility</p:attrName>
                                        </p:attrNameLst>
                                      </p:cBhvr>
                                      <p:to>
                                        <p:strVal val="visible"/>
                                      </p:to>
                                    </p:set>
                                    <p:animEffect transition="in" filter="fade">
                                      <p:cBhvr>
                                        <p:cTn id="55" dur="500"/>
                                        <p:tgtEl>
                                          <p:spTgt spid="133"/>
                                        </p:tgtEl>
                                      </p:cBhvr>
                                    </p:animEffect>
                                  </p:childTnLst>
                                </p:cTn>
                              </p:par>
                              <p:par>
                                <p:cTn id="56" presetID="10" presetClass="entr" presetSubtype="0" fill="hold" nodeType="withEffect">
                                  <p:stCondLst>
                                    <p:cond delay="0"/>
                                  </p:stCondLst>
                                  <p:childTnLst>
                                    <p:set>
                                      <p:cBhvr>
                                        <p:cTn id="57" dur="1" fill="hold">
                                          <p:stCondLst>
                                            <p:cond delay="0"/>
                                          </p:stCondLst>
                                        </p:cTn>
                                        <p:tgtEl>
                                          <p:spTgt spid="138">
                                            <p:txEl>
                                              <p:pRg st="0" end="0"/>
                                            </p:txEl>
                                          </p:spTgt>
                                        </p:tgtEl>
                                        <p:attrNameLst>
                                          <p:attrName>style.visibility</p:attrName>
                                        </p:attrNameLst>
                                      </p:cBhvr>
                                      <p:to>
                                        <p:strVal val="visible"/>
                                      </p:to>
                                    </p:set>
                                    <p:animEffect transition="in" filter="fade">
                                      <p:cBhvr>
                                        <p:cTn id="58" dur="500"/>
                                        <p:tgtEl>
                                          <p:spTgt spid="138">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38">
                                            <p:txEl>
                                              <p:pRg st="2" end="2"/>
                                            </p:txEl>
                                          </p:spTgt>
                                        </p:tgtEl>
                                        <p:attrNameLst>
                                          <p:attrName>style.visibility</p:attrName>
                                        </p:attrNameLst>
                                      </p:cBhvr>
                                      <p:to>
                                        <p:strVal val="visible"/>
                                      </p:to>
                                    </p:set>
                                    <p:animEffect transition="in" filter="fade">
                                      <p:cBhvr>
                                        <p:cTn id="61" dur="500"/>
                                        <p:tgtEl>
                                          <p:spTgt spid="1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p:bldP spid="103" grpId="0" animBg="1"/>
      <p:bldP spid="104" grpId="0"/>
      <p:bldP spid="107" grpId="0"/>
      <p:bldP spid="114" grpId="0"/>
      <p:bldP spid="125" grpId="0" animBg="1"/>
      <p:bldP spid="127" grpId="0"/>
      <p:bldP spid="130" grpId="0"/>
      <p:bldP spid="132" grpId="0"/>
      <p:bldP spid="1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Architecture matérielle</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0" y="1524372"/>
            <a:ext cx="4896544" cy="5133337"/>
          </a:xfrm>
          <a:prstGeom prst="roundRect">
            <a:avLst>
              <a:gd name="adj" fmla="val 5941"/>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30" name="Rectangle 29"/>
          <p:cNvSpPr/>
          <p:nvPr/>
        </p:nvSpPr>
        <p:spPr>
          <a:xfrm>
            <a:off x="-54076" y="6588255"/>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
        <p:nvSpPr>
          <p:cNvPr id="31" name="Title 3"/>
          <p:cNvSpPr txBox="1">
            <a:spLocks/>
          </p:cNvSpPr>
          <p:nvPr/>
        </p:nvSpPr>
        <p:spPr>
          <a:xfrm>
            <a:off x="5045844" y="1512168"/>
            <a:ext cx="4098156" cy="450912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sym typeface="Wingdings"/>
              </a:rPr>
              <a:t>Execution</a:t>
            </a:r>
            <a:r>
              <a:rPr lang="fr-FR" sz="2400" b="1" i="1" dirty="0" smtClean="0">
                <a:effectLst>
                  <a:outerShdw blurRad="38100" dist="38100" dir="2700000" algn="tl">
                    <a:srgbClr val="000000">
                      <a:alpha val="43137"/>
                    </a:srgbClr>
                  </a:outerShdw>
                </a:effectLst>
                <a:sym typeface="Wingdings"/>
              </a:rPr>
              <a:t> Unit : </a:t>
            </a:r>
            <a:r>
              <a:rPr lang="fr-FR" sz="2400" i="1" dirty="0" smtClean="0">
                <a:sym typeface="Wingdings"/>
              </a:rPr>
              <a:t>décode puis exécute les instructions présentes dans la file d’attente </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Bus Interface Unit : </a:t>
            </a:r>
            <a:r>
              <a:rPr lang="fr-FR" sz="2400" i="1" dirty="0" smtClean="0">
                <a:sym typeface="Wingdings"/>
              </a:rPr>
              <a:t>contrôle des bus pour les accès mémoire. Calcul adresses physiques (segmentatio</a:t>
            </a:r>
            <a:r>
              <a:rPr lang="fr-FR" sz="2400" i="1" dirty="0">
                <a:sym typeface="Wingdings"/>
              </a:rPr>
              <a:t>n</a:t>
            </a:r>
            <a:r>
              <a:rPr lang="fr-FR" sz="2400" i="1" dirty="0" smtClean="0">
                <a:sym typeface="Wingdings"/>
              </a:rPr>
              <a:t>). Gestion phases de </a:t>
            </a:r>
            <a:r>
              <a:rPr lang="fr-FR" sz="2400" i="1" dirty="0" err="1" smtClean="0">
                <a:sym typeface="Wingdings"/>
              </a:rPr>
              <a:t>fetch</a:t>
            </a:r>
            <a:r>
              <a:rPr lang="fr-FR" sz="2400" i="1" dirty="0" smtClean="0">
                <a:sym typeface="Wingdings"/>
              </a:rPr>
              <a:t> via IP ou Instruction Pointer (équivalent à PC ou Program </a:t>
            </a:r>
            <a:r>
              <a:rPr lang="fr-FR" sz="2400" i="1" dirty="0" err="1" smtClean="0">
                <a:sym typeface="Wingdings"/>
              </a:rPr>
              <a:t>Counter</a:t>
            </a:r>
            <a:r>
              <a:rPr lang="fr-FR" sz="2400" i="1" dirty="0" smtClean="0">
                <a:sym typeface="Wingdings"/>
              </a:rPr>
              <a:t>).</a:t>
            </a:r>
            <a:endParaRPr lang="fr-FR" sz="2400" i="1" dirty="0">
              <a:latin typeface="+mn-lt"/>
            </a:endParaRPr>
          </a:p>
        </p:txBody>
      </p:sp>
      <p:sp>
        <p:nvSpPr>
          <p:cNvPr id="32" name="Rounded Rectangle 31"/>
          <p:cNvSpPr/>
          <p:nvPr/>
        </p:nvSpPr>
        <p:spPr>
          <a:xfrm>
            <a:off x="165353" y="1524371"/>
            <a:ext cx="2534439" cy="5133338"/>
          </a:xfrm>
          <a:prstGeom prst="roundRect">
            <a:avLst>
              <a:gd name="adj" fmla="val 9645"/>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ounded Rectangle 33"/>
          <p:cNvSpPr/>
          <p:nvPr/>
        </p:nvSpPr>
        <p:spPr>
          <a:xfrm>
            <a:off x="2699793" y="1524371"/>
            <a:ext cx="2346052" cy="5133338"/>
          </a:xfrm>
          <a:prstGeom prst="roundRect">
            <a:avLst>
              <a:gd name="adj" fmla="val 9645"/>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6430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fade">
                                      <p:cBhvr>
                                        <p:cTn id="15" dur="500"/>
                                        <p:tgtEl>
                                          <p:spTgt spid="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Architecture matérielle</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0" y="1524372"/>
            <a:ext cx="4896544" cy="5133337"/>
          </a:xfrm>
          <a:prstGeom prst="roundRect">
            <a:avLst>
              <a:gd name="adj" fmla="val 5941"/>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30" name="Rectangle 29"/>
          <p:cNvSpPr/>
          <p:nvPr/>
        </p:nvSpPr>
        <p:spPr>
          <a:xfrm>
            <a:off x="-54076" y="6588255"/>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
        <p:nvSpPr>
          <p:cNvPr id="31" name="Title 3"/>
          <p:cNvSpPr txBox="1">
            <a:spLocks/>
          </p:cNvSpPr>
          <p:nvPr/>
        </p:nvSpPr>
        <p:spPr>
          <a:xfrm>
            <a:off x="5045844" y="1512167"/>
            <a:ext cx="4098156" cy="5145541"/>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Segmentation: </a:t>
            </a:r>
            <a:r>
              <a:rPr lang="fr-FR" sz="2400" i="1" dirty="0" smtClean="0">
                <a:sym typeface="Wingdings"/>
              </a:rPr>
              <a:t>la segmentation mémoire sera vue plus tard dans le cours lorsque nous aborderons l’étude de la MMU (Memory </a:t>
            </a:r>
            <a:r>
              <a:rPr lang="fr-FR" sz="2400" i="1" dirty="0" err="1" smtClean="0">
                <a:sym typeface="Wingdings"/>
              </a:rPr>
              <a:t>Managment</a:t>
            </a:r>
            <a:r>
              <a:rPr lang="fr-FR" sz="2400" i="1" dirty="0" smtClean="0">
                <a:sym typeface="Wingdings"/>
              </a:rPr>
              <a:t> Unit).  </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Pile : </a:t>
            </a:r>
            <a:r>
              <a:rPr lang="fr-FR" sz="2400" i="1" dirty="0" smtClean="0">
                <a:sym typeface="Wingdings"/>
              </a:rPr>
              <a:t>vu dans la suite du cours.</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Indexage </a:t>
            </a:r>
            <a:r>
              <a:rPr lang="fr-FR" sz="2400" b="1" i="1" dirty="0">
                <a:effectLst>
                  <a:outerShdw blurRad="38100" dist="38100" dir="2700000" algn="tl">
                    <a:srgbClr val="000000">
                      <a:alpha val="43137"/>
                    </a:srgbClr>
                  </a:outerShdw>
                </a:effectLst>
                <a:sym typeface="Wingdings"/>
              </a:rPr>
              <a:t>: </a:t>
            </a:r>
            <a:r>
              <a:rPr lang="fr-FR" sz="2400" i="1" dirty="0" smtClean="0">
                <a:sym typeface="Wingdings"/>
              </a:rPr>
              <a:t>vu </a:t>
            </a:r>
            <a:r>
              <a:rPr lang="fr-FR" sz="2400" i="1" dirty="0">
                <a:sym typeface="Wingdings"/>
              </a:rPr>
              <a:t>dans la suite du cours.</a:t>
            </a:r>
            <a:endParaRPr lang="fr-FR" sz="2400" i="1" dirty="0"/>
          </a:p>
          <a:p>
            <a:pPr marL="342900" indent="-342900" algn="l">
              <a:buFont typeface="Arial" pitchFamily="34" charset="0"/>
              <a:buChar char="•"/>
            </a:pPr>
            <a:endParaRPr lang="fr-FR" sz="2400" i="1" dirty="0">
              <a:latin typeface="+mn-lt"/>
            </a:endParaRPr>
          </a:p>
        </p:txBody>
      </p:sp>
      <p:sp>
        <p:nvSpPr>
          <p:cNvPr id="4" name="Rectangle 3"/>
          <p:cNvSpPr/>
          <p:nvPr/>
        </p:nvSpPr>
        <p:spPr>
          <a:xfrm>
            <a:off x="783761" y="2492896"/>
            <a:ext cx="979927" cy="72008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785914" y="1916832"/>
            <a:ext cx="2146126" cy="93610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3138911" y="3681028"/>
            <a:ext cx="568993"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059832" y="3586708"/>
            <a:ext cx="648071"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655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6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1">
                                            <p:txEl>
                                              <p:pRg st="2" end="2"/>
                                            </p:txEl>
                                          </p:spTgt>
                                        </p:tgtEl>
                                        <p:attrNameLst>
                                          <p:attrName>style.visibility</p:attrName>
                                        </p:attrNameLst>
                                      </p:cBhvr>
                                      <p:to>
                                        <p:strVal val="visible"/>
                                      </p:to>
                                    </p:set>
                                    <p:animEffect transition="in" filter="fade">
                                      <p:cBhvr>
                                        <p:cTn id="21" dur="500"/>
                                        <p:tgtEl>
                                          <p:spTgt spid="31">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xEl>
                                              <p:pRg st="4" end="4"/>
                                            </p:txEl>
                                          </p:spTgt>
                                        </p:tgtEl>
                                        <p:attrNameLst>
                                          <p:attrName>style.visibility</p:attrName>
                                        </p:attrNameLst>
                                      </p:cBhvr>
                                      <p:to>
                                        <p:strVal val="visible"/>
                                      </p:to>
                                    </p:set>
                                    <p:animEffect transition="in" filter="fade">
                                      <p:cBhvr>
                                        <p:cTn id="24" dur="500"/>
                                        <p:tgtEl>
                                          <p:spTgt spid="3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Architecture matérielle</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0" y="1524372"/>
            <a:ext cx="4896544" cy="5133337"/>
          </a:xfrm>
          <a:prstGeom prst="roundRect">
            <a:avLst>
              <a:gd name="adj" fmla="val 5941"/>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30" name="Rectangle 29"/>
          <p:cNvSpPr/>
          <p:nvPr/>
        </p:nvSpPr>
        <p:spPr>
          <a:xfrm>
            <a:off x="-54076" y="6588255"/>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
        <p:nvSpPr>
          <p:cNvPr id="31" name="Title 3"/>
          <p:cNvSpPr txBox="1">
            <a:spLocks/>
          </p:cNvSpPr>
          <p:nvPr/>
        </p:nvSpPr>
        <p:spPr>
          <a:xfrm>
            <a:off x="5045844" y="1512168"/>
            <a:ext cx="4098156" cy="450912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General </a:t>
            </a:r>
            <a:r>
              <a:rPr lang="fr-FR" sz="2400" b="1" i="1" dirty="0" err="1" smtClean="0">
                <a:effectLst>
                  <a:outerShdw blurRad="38100" dist="38100" dir="2700000" algn="tl">
                    <a:srgbClr val="000000">
                      <a:alpha val="43137"/>
                    </a:srgbClr>
                  </a:outerShdw>
                </a:effectLst>
                <a:sym typeface="Wingdings"/>
              </a:rPr>
              <a:t>Purpose</a:t>
            </a:r>
            <a:r>
              <a:rPr lang="fr-FR" sz="2400" b="1" i="1" dirty="0" smtClean="0">
                <a:effectLst>
                  <a:outerShdw blurRad="38100" dist="38100" dir="2700000" algn="tl">
                    <a:srgbClr val="000000">
                      <a:alpha val="43137"/>
                    </a:srgbClr>
                  </a:outerShdw>
                </a:effectLst>
                <a:sym typeface="Wingdings"/>
              </a:rPr>
              <a:t> </a:t>
            </a:r>
            <a:r>
              <a:rPr lang="fr-FR" sz="2400" b="1" i="1" dirty="0" err="1" smtClean="0">
                <a:effectLst>
                  <a:outerShdw blurRad="38100" dist="38100" dir="2700000" algn="tl">
                    <a:srgbClr val="000000">
                      <a:alpha val="43137"/>
                    </a:srgbClr>
                  </a:outerShdw>
                </a:effectLst>
                <a:sym typeface="Wingdings"/>
              </a:rPr>
              <a:t>Registers</a:t>
            </a:r>
            <a:r>
              <a:rPr lang="fr-FR" sz="2400" b="1" i="1" dirty="0" smtClean="0">
                <a:effectLst>
                  <a:outerShdw blurRad="38100" dist="38100" dir="2700000" algn="tl">
                    <a:srgbClr val="000000">
                      <a:alpha val="43137"/>
                    </a:srgbClr>
                  </a:outerShdw>
                </a:effectLst>
                <a:sym typeface="Wingdings"/>
              </a:rPr>
              <a:t> : </a:t>
            </a:r>
            <a:r>
              <a:rPr lang="fr-FR" sz="2400" i="1" dirty="0" smtClean="0">
                <a:sym typeface="Wingdings"/>
              </a:rPr>
              <a:t>AX (AH+AL), BX (BH+BL), CX (CH+CL) et DX (DH+DL) sont des registres généralistes 16bits. Certains d’entre eux peuvent être spécialisés AX=accumulateur, CX=compteur…</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Instruction Pointer : </a:t>
            </a:r>
            <a:r>
              <a:rPr lang="fr-FR" sz="2400" i="1" dirty="0" smtClean="0">
                <a:sym typeface="Wingdings"/>
              </a:rPr>
              <a:t>contient l’adresse de la prochaine instruction à aller chercher.</a:t>
            </a:r>
            <a:endParaRPr lang="fr-FR" sz="2400" i="1" dirty="0">
              <a:latin typeface="+mn-lt"/>
            </a:endParaRPr>
          </a:p>
        </p:txBody>
      </p:sp>
      <p:sp>
        <p:nvSpPr>
          <p:cNvPr id="32" name="Rounded Rectangle 31"/>
          <p:cNvSpPr/>
          <p:nvPr/>
        </p:nvSpPr>
        <p:spPr>
          <a:xfrm>
            <a:off x="165353" y="1524371"/>
            <a:ext cx="2534439" cy="968525"/>
          </a:xfrm>
          <a:prstGeom prst="roundRect">
            <a:avLst>
              <a:gd name="adj" fmla="val 28003"/>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783761" y="2492896"/>
            <a:ext cx="979927" cy="72008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785914" y="1916832"/>
            <a:ext cx="2146126" cy="93610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138911" y="3681028"/>
            <a:ext cx="568993"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3059832" y="3586708"/>
            <a:ext cx="648071"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ounded Rectangle 15"/>
          <p:cNvSpPr/>
          <p:nvPr/>
        </p:nvSpPr>
        <p:spPr>
          <a:xfrm>
            <a:off x="2699793" y="2852937"/>
            <a:ext cx="2346052" cy="144016"/>
          </a:xfrm>
          <a:prstGeom prst="roundRect">
            <a:avLst>
              <a:gd name="adj" fmla="val 9645"/>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8967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fade">
                                      <p:cBhvr>
                                        <p:cTn id="15" dur="500"/>
                                        <p:tgtEl>
                                          <p:spTgt spid="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Architecture matérielle</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0" y="1524372"/>
            <a:ext cx="4896544" cy="5133337"/>
          </a:xfrm>
          <a:prstGeom prst="roundRect">
            <a:avLst>
              <a:gd name="adj" fmla="val 5941"/>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30" name="Rectangle 29"/>
          <p:cNvSpPr/>
          <p:nvPr/>
        </p:nvSpPr>
        <p:spPr>
          <a:xfrm>
            <a:off x="-54076" y="6588255"/>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
        <p:nvSpPr>
          <p:cNvPr id="31" name="Title 3"/>
          <p:cNvSpPr txBox="1">
            <a:spLocks/>
          </p:cNvSpPr>
          <p:nvPr/>
        </p:nvSpPr>
        <p:spPr>
          <a:xfrm>
            <a:off x="5045844" y="1512168"/>
            <a:ext cx="4098156" cy="443711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sym typeface="Wingdings"/>
              </a:rPr>
              <a:t>Arithmetic</a:t>
            </a:r>
            <a:r>
              <a:rPr lang="fr-FR" sz="2400" b="1" i="1" dirty="0" smtClean="0">
                <a:effectLst>
                  <a:outerShdw blurRad="38100" dist="38100" dir="2700000" algn="tl">
                    <a:srgbClr val="000000">
                      <a:alpha val="43137"/>
                    </a:srgbClr>
                  </a:outerShdw>
                </a:effectLst>
                <a:sym typeface="Wingdings"/>
              </a:rPr>
              <a:t> </a:t>
            </a:r>
            <a:r>
              <a:rPr lang="fr-FR" sz="2400" b="1" i="1" dirty="0" err="1" smtClean="0">
                <a:effectLst>
                  <a:outerShdw blurRad="38100" dist="38100" dir="2700000" algn="tl">
                    <a:srgbClr val="000000">
                      <a:alpha val="43137"/>
                    </a:srgbClr>
                  </a:outerShdw>
                </a:effectLst>
                <a:sym typeface="Wingdings"/>
              </a:rPr>
              <a:t>Logical</a:t>
            </a:r>
            <a:r>
              <a:rPr lang="fr-FR" sz="2400" b="1" i="1" dirty="0" smtClean="0">
                <a:effectLst>
                  <a:outerShdw blurRad="38100" dist="38100" dir="2700000" algn="tl">
                    <a:srgbClr val="000000">
                      <a:alpha val="43137"/>
                    </a:srgbClr>
                  </a:outerShdw>
                </a:effectLst>
                <a:sym typeface="Wingdings"/>
              </a:rPr>
              <a:t> Unit : </a:t>
            </a:r>
            <a:r>
              <a:rPr lang="fr-FR" sz="2400" i="1" dirty="0" smtClean="0">
                <a:sym typeface="Wingdings"/>
              </a:rPr>
              <a:t>l’UAL ou ALU est l’unité de calcul du CPU. Cette unité effectue des opérations arithmétiques et logiques élémentaires.</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Flags : </a:t>
            </a:r>
            <a:r>
              <a:rPr lang="fr-FR" sz="2400" i="1" dirty="0" smtClean="0">
                <a:sym typeface="Wingdings"/>
              </a:rPr>
              <a:t>des flags (indicateurs) sont associés à une unité de calcul : Carry (débordement), Z (</a:t>
            </a:r>
            <a:r>
              <a:rPr lang="fr-FR" sz="2400" i="1" dirty="0" err="1" smtClean="0">
                <a:sym typeface="Wingdings"/>
              </a:rPr>
              <a:t>zero</a:t>
            </a:r>
            <a:r>
              <a:rPr lang="fr-FR" sz="2400" i="1" dirty="0" smtClean="0">
                <a:sym typeface="Wingdings"/>
              </a:rPr>
              <a:t>), S (signe), O (</a:t>
            </a:r>
            <a:r>
              <a:rPr lang="fr-FR" sz="2400" i="1" dirty="0" err="1" smtClean="0">
                <a:sym typeface="Wingdings"/>
              </a:rPr>
              <a:t>overflow</a:t>
            </a:r>
            <a:r>
              <a:rPr lang="fr-FR" sz="2400" i="1" dirty="0" smtClean="0">
                <a:sym typeface="Wingdings"/>
              </a:rPr>
              <a:t>) …</a:t>
            </a:r>
            <a:endParaRPr lang="fr-FR" sz="2400" i="1" dirty="0">
              <a:latin typeface="+mn-lt"/>
            </a:endParaRPr>
          </a:p>
        </p:txBody>
      </p:sp>
      <p:sp>
        <p:nvSpPr>
          <p:cNvPr id="32" name="Rounded Rectangle 31"/>
          <p:cNvSpPr/>
          <p:nvPr/>
        </p:nvSpPr>
        <p:spPr>
          <a:xfrm>
            <a:off x="176863" y="4221089"/>
            <a:ext cx="2534439" cy="1800200"/>
          </a:xfrm>
          <a:prstGeom prst="roundRect">
            <a:avLst>
              <a:gd name="adj" fmla="val 8955"/>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783761" y="2492896"/>
            <a:ext cx="979927" cy="72008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785914" y="1916832"/>
            <a:ext cx="2146126" cy="93610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138911" y="3681028"/>
            <a:ext cx="568993"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3059832" y="3586708"/>
            <a:ext cx="648071"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ounded Rectangle 18"/>
          <p:cNvSpPr/>
          <p:nvPr/>
        </p:nvSpPr>
        <p:spPr>
          <a:xfrm>
            <a:off x="149300" y="6036092"/>
            <a:ext cx="2534439" cy="345237"/>
          </a:xfrm>
          <a:prstGeom prst="roundRect">
            <a:avLst>
              <a:gd name="adj" fmla="val 42063"/>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1584" y="6021289"/>
            <a:ext cx="3948442" cy="360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179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fade">
                                      <p:cBhvr>
                                        <p:cTn id="15" dur="500"/>
                                        <p:tgtEl>
                                          <p:spTgt spid="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graphicFrame>
        <p:nvGraphicFramePr>
          <p:cNvPr id="10" name="Table 9"/>
          <p:cNvGraphicFramePr>
            <a:graphicFrameLocks noGrp="1"/>
          </p:cNvGraphicFramePr>
          <p:nvPr>
            <p:extLst>
              <p:ext uri="{D42A27DB-BD31-4B8C-83A1-F6EECF244321}">
                <p14:modId xmlns:p14="http://schemas.microsoft.com/office/powerpoint/2010/main" val="2646425282"/>
              </p:ext>
            </p:extLst>
          </p:nvPr>
        </p:nvGraphicFramePr>
        <p:xfrm>
          <a:off x="1612410" y="1124744"/>
          <a:ext cx="3179130" cy="538579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785514"/>
                <a:gridCol w="2393616"/>
              </a:tblGrid>
              <a:tr h="0">
                <a:tc>
                  <a:txBody>
                    <a:bodyPr/>
                    <a:lstStyle/>
                    <a:p>
                      <a:r>
                        <a:rPr lang="fr-FR" sz="1000" b="1" i="1" dirty="0">
                          <a:solidFill>
                            <a:schemeClr val="tx1"/>
                          </a:solidFill>
                          <a:effectLst>
                            <a:outerShdw blurRad="38100" dist="38100" dir="2700000" algn="tl">
                              <a:srgbClr val="000000">
                                <a:alpha val="43137"/>
                              </a:srgbClr>
                            </a:outerShdw>
                          </a:effectLst>
                        </a:rPr>
                        <a:t>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ASCII adjust </a:t>
                      </a:r>
                      <a:r>
                        <a:rPr lang="en-US" sz="1000" b="0" i="1" dirty="0" smtClean="0">
                          <a:solidFill>
                            <a:schemeClr val="tx1"/>
                          </a:solidFill>
                          <a:effectLst/>
                        </a:rPr>
                        <a:t>AL </a:t>
                      </a:r>
                      <a:r>
                        <a:rPr lang="en-US" sz="1000" b="0" i="1" dirty="0">
                          <a:solidFill>
                            <a:schemeClr val="tx1"/>
                          </a:solidFill>
                          <a:effectLst/>
                        </a:rPr>
                        <a:t>after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8208">
                <a:tc>
                  <a:txBody>
                    <a:bodyPr/>
                    <a:lstStyle/>
                    <a:p>
                      <a:r>
                        <a:rPr lang="fr-FR" sz="1000" b="1" i="1" dirty="0">
                          <a:solidFill>
                            <a:schemeClr val="tx1"/>
                          </a:solidFill>
                          <a:effectLst>
                            <a:outerShdw blurRad="38100" dist="38100" dir="2700000" algn="tl">
                              <a:srgbClr val="000000">
                                <a:alpha val="43137"/>
                              </a:srgbClr>
                            </a:outerShdw>
                          </a:effectLst>
                        </a:rPr>
                        <a:t>AAD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ASCII </a:t>
                      </a:r>
                      <a:r>
                        <a:rPr lang="fr-FR" sz="1000" b="0" i="1" dirty="0" err="1">
                          <a:solidFill>
                            <a:schemeClr val="tx1"/>
                          </a:solidFill>
                          <a:effectLst/>
                        </a:rPr>
                        <a:t>adjust</a:t>
                      </a:r>
                      <a:r>
                        <a:rPr lang="fr-FR" sz="1000" b="0" i="1" dirty="0">
                          <a:solidFill>
                            <a:schemeClr val="tx1"/>
                          </a:solidFill>
                          <a:effectLst/>
                        </a:rPr>
                        <a:t> AX </a:t>
                      </a:r>
                      <a:r>
                        <a:rPr lang="fr-FR" sz="1000" b="0" i="1" dirty="0" err="1">
                          <a:solidFill>
                            <a:schemeClr val="tx1"/>
                          </a:solidFill>
                          <a:effectLst/>
                        </a:rPr>
                        <a:t>before</a:t>
                      </a:r>
                      <a:r>
                        <a:rPr lang="fr-FR" sz="1000" b="0" i="1" dirty="0">
                          <a:solidFill>
                            <a:schemeClr val="tx1"/>
                          </a:solidFill>
                          <a:effectLst/>
                        </a:rPr>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ASCII </a:t>
                      </a:r>
                      <a:r>
                        <a:rPr lang="fr-FR" sz="1000" b="0" i="1" dirty="0" err="1">
                          <a:solidFill>
                            <a:schemeClr val="tx1"/>
                          </a:solidFill>
                          <a:effectLst/>
                        </a:rPr>
                        <a:t>adjust</a:t>
                      </a:r>
                      <a:r>
                        <a:rPr lang="fr-FR" sz="1000" b="0" i="1" dirty="0">
                          <a:solidFill>
                            <a:schemeClr val="tx1"/>
                          </a:solidFill>
                          <a:effectLst/>
                        </a:rPr>
                        <a:t> AX </a:t>
                      </a:r>
                      <a:r>
                        <a:rPr lang="fr-FR" sz="1000" b="0" i="1" dirty="0" err="1">
                          <a:solidFill>
                            <a:schemeClr val="tx1"/>
                          </a:solidFill>
                          <a:effectLst/>
                        </a:rPr>
                        <a:t>after</a:t>
                      </a:r>
                      <a:r>
                        <a:rPr lang="fr-FR" sz="1000" b="0" i="1" dirty="0">
                          <a:solidFill>
                            <a:schemeClr val="tx1"/>
                          </a:solidFill>
                          <a:effectLst/>
                        </a:rPr>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ASCII adjust AL after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Add with carry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Add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5152">
                <a:tc>
                  <a:txBody>
                    <a:bodyPr/>
                    <a:lstStyle/>
                    <a:p>
                      <a:r>
                        <a:rPr lang="fr-FR" sz="1000" b="1" i="1" dirty="0">
                          <a:solidFill>
                            <a:schemeClr val="tx1"/>
                          </a:solidFill>
                          <a:effectLst>
                            <a:outerShdw blurRad="38100" dist="38100" dir="2700000" algn="tl">
                              <a:srgbClr val="000000">
                                <a:alpha val="43137"/>
                              </a:srgbClr>
                            </a:outerShdw>
                          </a:effectLst>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Logical</a:t>
                      </a:r>
                      <a:r>
                        <a:rPr lang="fr-FR" sz="1000" b="0" i="1" dirty="0">
                          <a:solidFill>
                            <a:schemeClr val="tx1"/>
                          </a:solidFill>
                          <a:effectLst/>
                        </a:rPr>
                        <a:t>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Call </a:t>
                      </a:r>
                      <a:r>
                        <a:rPr lang="fr-FR" sz="1000" b="0" i="1" dirty="0" err="1">
                          <a:solidFill>
                            <a:schemeClr val="tx1"/>
                          </a:solidFill>
                          <a:effectLst/>
                        </a:rPr>
                        <a:t>procedure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CBW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Convert byte to 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Clear</a:t>
                      </a:r>
                      <a:r>
                        <a:rPr lang="fr-FR" sz="1000" b="0" i="1" dirty="0">
                          <a:solidFill>
                            <a:schemeClr val="tx1"/>
                          </a:solidFill>
                          <a:effectLst/>
                        </a:rPr>
                        <a:t> 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Clear</a:t>
                      </a:r>
                      <a:r>
                        <a:rPr lang="fr-FR" sz="1000" b="0" i="1" dirty="0">
                          <a:solidFill>
                            <a:schemeClr val="tx1"/>
                          </a:solidFill>
                          <a:effectLst/>
                        </a:rPr>
                        <a:t> direction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Clear</a:t>
                      </a:r>
                      <a:r>
                        <a:rPr lang="fr-FR" sz="1000" b="0" i="1" dirty="0">
                          <a:solidFill>
                            <a:schemeClr val="tx1"/>
                          </a:solidFill>
                          <a:effectLst/>
                        </a:rPr>
                        <a:t> </a:t>
                      </a:r>
                      <a:r>
                        <a:rPr lang="fr-FR" sz="1000" b="0" i="1" dirty="0" err="1">
                          <a:solidFill>
                            <a:schemeClr val="tx1"/>
                          </a:solidFill>
                          <a:effectLst/>
                        </a:rPr>
                        <a:t>interrupt</a:t>
                      </a:r>
                      <a:r>
                        <a:rPr lang="fr-FR" sz="1000" b="0" i="1" dirty="0">
                          <a:solidFill>
                            <a:schemeClr val="tx1"/>
                          </a:solidFill>
                          <a:effectLst/>
                        </a:rPr>
                        <a:t>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Complement 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operands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CMPSB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bytes in 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CMPSW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Compare </a:t>
                      </a:r>
                      <a:r>
                        <a:rPr lang="fr-FR" sz="1000" b="0" i="1" dirty="0" err="1">
                          <a:solidFill>
                            <a:schemeClr val="tx1"/>
                          </a:solidFill>
                          <a:effectLst/>
                        </a:rPr>
                        <a:t>words</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CWD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Convert word to doubleword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Decimal adjust AL after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Decimal adjust AL after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Decrement by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DIV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Unsigned</a:t>
                      </a:r>
                      <a:r>
                        <a:rPr lang="fr-FR" sz="1000" b="0" i="1" dirty="0">
                          <a:solidFill>
                            <a:schemeClr val="tx1"/>
                          </a:solidFill>
                          <a:effectLst/>
                        </a:rPr>
                        <a:t> </a:t>
                      </a:r>
                      <a:r>
                        <a:rPr lang="fr-FR" sz="1000" b="0" i="1" dirty="0" err="1">
                          <a:solidFill>
                            <a:schemeClr val="tx1"/>
                          </a:solidFill>
                          <a:effectLst/>
                        </a:rPr>
                        <a:t>divide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ESC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Used</a:t>
                      </a:r>
                      <a:r>
                        <a:rPr lang="fr-FR" sz="1000" b="0" i="1" dirty="0">
                          <a:solidFill>
                            <a:schemeClr val="tx1"/>
                          </a:solidFill>
                          <a:effectLst/>
                        </a:rPr>
                        <a:t> </a:t>
                      </a:r>
                      <a:r>
                        <a:rPr lang="fr-FR" sz="1000" b="0" i="1" dirty="0" err="1">
                          <a:solidFill>
                            <a:schemeClr val="tx1"/>
                          </a:solidFill>
                          <a:effectLst/>
                        </a:rPr>
                        <a:t>with</a:t>
                      </a:r>
                      <a:r>
                        <a:rPr lang="fr-FR" sz="1000" b="0" i="1" dirty="0">
                          <a:solidFill>
                            <a:schemeClr val="tx1"/>
                          </a:solidFill>
                          <a:effectLst/>
                        </a:rPr>
                        <a:t> </a:t>
                      </a:r>
                      <a:r>
                        <a:rPr lang="fr-FR" sz="1000" b="0" i="1" dirty="0" err="1">
                          <a:solidFill>
                            <a:schemeClr val="tx1"/>
                          </a:solidFill>
                          <a:effectLst/>
                        </a:rPr>
                        <a:t>floating</a:t>
                      </a:r>
                      <a:r>
                        <a:rPr lang="fr-FR" sz="1000" b="0" i="1" dirty="0">
                          <a:solidFill>
                            <a:schemeClr val="tx1"/>
                          </a:solidFill>
                          <a:effectLst/>
                        </a:rPr>
                        <a:t>-point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54628723"/>
              </p:ext>
            </p:extLst>
          </p:nvPr>
        </p:nvGraphicFramePr>
        <p:xfrm>
          <a:off x="5220072" y="1124744"/>
          <a:ext cx="3323146" cy="538579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903240"/>
                <a:gridCol w="2419906"/>
              </a:tblGrid>
              <a:tr h="0">
                <a:tc>
                  <a:txBody>
                    <a:bodyPr/>
                    <a:lstStyle/>
                    <a:p>
                      <a:r>
                        <a:rPr lang="fr-FR" sz="1000" b="1" i="1" dirty="0">
                          <a:solidFill>
                            <a:schemeClr val="tx1"/>
                          </a:solidFill>
                          <a:effectLst>
                            <a:outerShdw blurRad="38100" dist="38100" dir="2700000" algn="tl">
                              <a:srgbClr val="000000">
                                <a:alpha val="43137"/>
                              </a:srgbClr>
                            </a:outerShdw>
                          </a:effectLst>
                        </a:rPr>
                        <a:t>HLT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Enter </a:t>
                      </a:r>
                      <a:r>
                        <a:rPr lang="fr-FR" sz="1000" b="0" i="1" dirty="0" err="1">
                          <a:solidFill>
                            <a:schemeClr val="tx1"/>
                          </a:solidFill>
                          <a:effectLst/>
                        </a:rPr>
                        <a:t>halt</a:t>
                      </a:r>
                      <a:r>
                        <a:rPr lang="fr-FR" sz="1000" b="0" i="1" dirty="0">
                          <a:solidFill>
                            <a:schemeClr val="tx1"/>
                          </a:solidFill>
                          <a:effectLst/>
                        </a:rPr>
                        <a:t>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8208">
                <a:tc>
                  <a:txBody>
                    <a:bodyPr/>
                    <a:lstStyle/>
                    <a:p>
                      <a:r>
                        <a:rPr lang="fr-FR" sz="1000" b="1" i="1">
                          <a:solidFill>
                            <a:schemeClr val="tx1"/>
                          </a:solidFill>
                          <a:effectLst>
                            <a:outerShdw blurRad="38100" dist="38100" dir="2700000" algn="tl">
                              <a:srgbClr val="000000">
                                <a:alpha val="43137"/>
                              </a:srgbClr>
                            </a:outerShdw>
                          </a:effectLst>
                        </a:rPr>
                        <a:t>IDIV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Signed</a:t>
                      </a:r>
                      <a:r>
                        <a:rPr lang="fr-FR" sz="1000" b="0" i="1" dirty="0">
                          <a:solidFill>
                            <a:schemeClr val="tx1"/>
                          </a:solidFill>
                          <a:effectLst/>
                        </a:rPr>
                        <a:t> </a:t>
                      </a:r>
                      <a:r>
                        <a:rPr lang="fr-FR" sz="1000" b="0" i="1" dirty="0" err="1">
                          <a:solidFill>
                            <a:schemeClr val="tx1"/>
                          </a:solidFill>
                          <a:effectLst/>
                        </a:rPr>
                        <a:t>divide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IMUL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Signed</a:t>
                      </a:r>
                      <a:r>
                        <a:rPr lang="fr-FR" sz="1000" b="0" i="1" dirty="0">
                          <a:solidFill>
                            <a:schemeClr val="tx1"/>
                          </a:solidFill>
                          <a:effectLst/>
                        </a:rPr>
                        <a:t> </a:t>
                      </a:r>
                      <a:r>
                        <a:rPr lang="fr-FR" sz="1000" b="0" i="1" dirty="0" err="1">
                          <a:solidFill>
                            <a:schemeClr val="tx1"/>
                          </a:solidFill>
                          <a:effectLst/>
                        </a:rPr>
                        <a:t>multiply</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Input from 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Increment</a:t>
                      </a:r>
                      <a:r>
                        <a:rPr lang="fr-FR" sz="1000" b="0" i="1" dirty="0">
                          <a:solidFill>
                            <a:schemeClr val="tx1"/>
                          </a:solidFill>
                          <a:effectLst/>
                        </a:rPr>
                        <a:t> by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Call to </a:t>
                      </a:r>
                      <a:r>
                        <a:rPr lang="fr-FR" sz="1000" b="0" i="1" dirty="0" err="1">
                          <a:solidFill>
                            <a:schemeClr val="tx1"/>
                          </a:solidFill>
                          <a:effectLst/>
                        </a:rPr>
                        <a:t>interrupt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5152">
                <a:tc>
                  <a:txBody>
                    <a:bodyPr/>
                    <a:lstStyle/>
                    <a:p>
                      <a:r>
                        <a:rPr lang="fr-FR" sz="1000" b="1" i="1">
                          <a:solidFill>
                            <a:schemeClr val="tx1"/>
                          </a:solidFill>
                          <a:effectLst>
                            <a:outerShdw blurRad="38100" dist="38100" dir="2700000" algn="tl">
                              <a:srgbClr val="000000">
                                <a:alpha val="43137"/>
                              </a:srgbClr>
                            </a:outerShdw>
                          </a:effectLst>
                        </a:rPr>
                        <a:t>INTO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Call to interrupt if overflow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IRET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Return </a:t>
                      </a:r>
                      <a:r>
                        <a:rPr lang="fr-FR" sz="1000" b="0" i="1" dirty="0" err="1">
                          <a:solidFill>
                            <a:schemeClr val="tx1"/>
                          </a:solidFill>
                          <a:effectLst/>
                        </a:rPr>
                        <a:t>from</a:t>
                      </a:r>
                      <a:r>
                        <a:rPr lang="fr-FR" sz="1000" b="0" i="1" dirty="0">
                          <a:solidFill>
                            <a:schemeClr val="tx1"/>
                          </a:solidFill>
                          <a:effectLst/>
                        </a:rPr>
                        <a:t> </a:t>
                      </a:r>
                      <a:r>
                        <a:rPr lang="fr-FR" sz="1000" b="0" i="1" dirty="0" err="1">
                          <a:solidFill>
                            <a:schemeClr val="tx1"/>
                          </a:solidFill>
                          <a:effectLst/>
                        </a:rPr>
                        <a:t>interrupt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Jcc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Jump if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JMP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Jump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LAHF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Load flags into AH register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pointer using 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Load</a:t>
                      </a:r>
                      <a:r>
                        <a:rPr lang="fr-FR" sz="1000" b="0" i="1" dirty="0">
                          <a:solidFill>
                            <a:schemeClr val="tx1"/>
                          </a:solidFill>
                          <a:effectLst/>
                        </a:rPr>
                        <a:t> Effective </a:t>
                      </a:r>
                      <a:r>
                        <a:rPr lang="fr-FR" sz="1000" b="0" i="1" dirty="0" err="1">
                          <a:solidFill>
                            <a:schemeClr val="tx1"/>
                          </a:solidFill>
                          <a:effectLst/>
                        </a:rPr>
                        <a:t>Address</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ES with pointer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Assert BUS LOCK# signal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LODSB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string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LODSW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string 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LOOP/LOOPx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Loop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MOV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Move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MOVSB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Move byte from string to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MOVSW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Move word from string to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effectLst>
                            <a:outerShdw blurRad="38100" dist="38100" dir="2700000" algn="tl">
                              <a:srgbClr val="000000">
                                <a:alpha val="43137"/>
                              </a:srgbClr>
                            </a:outerShdw>
                          </a:effectLst>
                        </a:rPr>
                        <a:t>MUL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i="1" dirty="0" err="1">
                          <a:effectLst/>
                        </a:rPr>
                        <a:t>Unsigned</a:t>
                      </a:r>
                      <a:r>
                        <a:rPr lang="fr-FR" sz="1000" i="1" dirty="0">
                          <a:effectLst/>
                        </a:rPr>
                        <a:t> </a:t>
                      </a:r>
                      <a:r>
                        <a:rPr lang="fr-FR" sz="1000" i="1" dirty="0" err="1">
                          <a:effectLst/>
                        </a:rPr>
                        <a:t>multiply</a:t>
                      </a:r>
                      <a:endParaRPr lang="fr-FR" sz="1000" i="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ZoneTexte 61"/>
          <p:cNvSpPr txBox="1"/>
          <p:nvPr/>
        </p:nvSpPr>
        <p:spPr>
          <a:xfrm rot="16200000">
            <a:off x="154130" y="3659400"/>
            <a:ext cx="25041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Original 8086 Instruction set</a:t>
            </a:r>
            <a:endParaRPr lang="fr-FR" sz="11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15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graphicFrame>
        <p:nvGraphicFramePr>
          <p:cNvPr id="6" name="Table 5"/>
          <p:cNvGraphicFramePr>
            <a:graphicFrameLocks noGrp="1"/>
          </p:cNvGraphicFramePr>
          <p:nvPr>
            <p:extLst>
              <p:ext uri="{D42A27DB-BD31-4B8C-83A1-F6EECF244321}">
                <p14:modId xmlns:p14="http://schemas.microsoft.com/office/powerpoint/2010/main" val="1606213937"/>
              </p:ext>
            </p:extLst>
          </p:nvPr>
        </p:nvGraphicFramePr>
        <p:xfrm>
          <a:off x="1612410" y="1124744"/>
          <a:ext cx="3179130" cy="527304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64096"/>
                <a:gridCol w="2315034"/>
              </a:tblGrid>
              <a:tr h="0">
                <a:tc>
                  <a:txBody>
                    <a:bodyPr/>
                    <a:lstStyle/>
                    <a:p>
                      <a:r>
                        <a:rPr lang="fr-FR" sz="1000" b="1" i="1" dirty="0">
                          <a:solidFill>
                            <a:schemeClr val="tx1"/>
                          </a:solidFill>
                          <a:effectLst>
                            <a:outerShdw blurRad="38100" dist="38100" dir="2700000" algn="tl">
                              <a:srgbClr val="000000">
                                <a:alpha val="43137"/>
                              </a:srgbClr>
                            </a:outerShdw>
                          </a:effectLst>
                        </a:rPr>
                        <a:t>NEG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Two's</a:t>
                      </a:r>
                      <a:r>
                        <a:rPr lang="fr-FR" sz="1000" b="0" i="1" dirty="0">
                          <a:solidFill>
                            <a:schemeClr val="tx1"/>
                          </a:solidFill>
                          <a:effectLst/>
                        </a:rPr>
                        <a:t> </a:t>
                      </a:r>
                      <a:r>
                        <a:rPr lang="fr-FR" sz="1000" b="0" i="1" dirty="0" err="1">
                          <a:solidFill>
                            <a:schemeClr val="tx1"/>
                          </a:solidFill>
                          <a:effectLst/>
                        </a:rPr>
                        <a:t>complement</a:t>
                      </a:r>
                      <a:r>
                        <a:rPr lang="fr-FR" sz="1000" b="0" i="1" dirty="0">
                          <a:solidFill>
                            <a:schemeClr val="tx1"/>
                          </a:solidFill>
                          <a:effectLst/>
                        </a:rPr>
                        <a:t> </a:t>
                      </a:r>
                      <a:r>
                        <a:rPr lang="fr-FR" sz="1000" b="0" i="1" dirty="0" err="1">
                          <a:solidFill>
                            <a:schemeClr val="tx1"/>
                          </a:solidFill>
                          <a:effectLst/>
                        </a:rPr>
                        <a:t>negation</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NOP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No </a:t>
                      </a:r>
                      <a:r>
                        <a:rPr lang="fr-FR" sz="1000" b="0" i="1" dirty="0" err="1">
                          <a:solidFill>
                            <a:schemeClr val="tx1"/>
                          </a:solidFill>
                          <a:effectLst/>
                        </a:rPr>
                        <a:t>operation</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Negate the operand, logical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Logical</a:t>
                      </a:r>
                      <a:r>
                        <a:rPr lang="fr-FR" sz="1000" b="0" i="1" dirty="0">
                          <a:solidFill>
                            <a:schemeClr val="tx1"/>
                          </a:solidFill>
                          <a:effectLst/>
                        </a:rPr>
                        <a:t> 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OUT</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Output to 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Pop data </a:t>
                      </a:r>
                      <a:r>
                        <a:rPr lang="fr-FR" sz="1000" b="0" i="1" dirty="0" err="1">
                          <a:solidFill>
                            <a:schemeClr val="tx1"/>
                          </a:solidFill>
                          <a:effectLst/>
                        </a:rPr>
                        <a:t>from</a:t>
                      </a:r>
                      <a:r>
                        <a:rPr lang="fr-FR" sz="1000" b="0" i="1" dirty="0">
                          <a:solidFill>
                            <a:schemeClr val="tx1"/>
                          </a:solidFill>
                          <a:effectLst/>
                        </a:rPr>
                        <a:t> </a:t>
                      </a:r>
                      <a:r>
                        <a:rPr lang="fr-FR" sz="1000" b="0" i="1" dirty="0" err="1">
                          <a:solidFill>
                            <a:schemeClr val="tx1"/>
                          </a:solidFill>
                          <a:effectLst/>
                        </a:rPr>
                        <a:t>stack</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POPF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Pop data </a:t>
                      </a:r>
                      <a:r>
                        <a:rPr lang="fr-FR" sz="1000" b="0" i="1" dirty="0" err="1">
                          <a:solidFill>
                            <a:schemeClr val="tx1"/>
                          </a:solidFill>
                          <a:effectLst/>
                        </a:rPr>
                        <a:t>from</a:t>
                      </a:r>
                      <a:r>
                        <a:rPr lang="fr-FR" sz="1000" b="0" i="1" dirty="0">
                          <a:solidFill>
                            <a:schemeClr val="tx1"/>
                          </a:solidFill>
                          <a:effectLst/>
                        </a:rPr>
                        <a:t> flags </a:t>
                      </a:r>
                      <a:r>
                        <a:rPr lang="fr-FR" sz="1000" b="0" i="1" dirty="0" err="1">
                          <a:solidFill>
                            <a:schemeClr val="tx1"/>
                          </a:solidFill>
                          <a:effectLst/>
                        </a:rPr>
                        <a:t>register</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PUSH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Push data onto </a:t>
                      </a:r>
                      <a:r>
                        <a:rPr lang="fr-FR" sz="1000" b="0" i="1" dirty="0" err="1">
                          <a:solidFill>
                            <a:schemeClr val="tx1"/>
                          </a:solidFill>
                          <a:effectLst/>
                        </a:rPr>
                        <a:t>stack</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PUSHF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Push flags onto </a:t>
                      </a:r>
                      <a:r>
                        <a:rPr lang="fr-FR" sz="1000" b="0" i="1" dirty="0" err="1">
                          <a:solidFill>
                            <a:schemeClr val="tx1"/>
                          </a:solidFill>
                          <a:effectLst/>
                        </a:rPr>
                        <a:t>stack</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Rotate left (with carry)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Rotate</a:t>
                      </a:r>
                      <a:r>
                        <a:rPr lang="fr-FR" sz="1000" b="0" i="1" dirty="0">
                          <a:solidFill>
                            <a:schemeClr val="tx1"/>
                          </a:solidFill>
                          <a:effectLst/>
                        </a:rPr>
                        <a:t> right (</a:t>
                      </a:r>
                      <a:r>
                        <a:rPr lang="fr-FR" sz="1000" b="0" i="1" dirty="0" err="1">
                          <a:solidFill>
                            <a:schemeClr val="tx1"/>
                          </a:solidFill>
                          <a:effectLst/>
                        </a:rPr>
                        <a:t>with</a:t>
                      </a:r>
                      <a:r>
                        <a:rPr lang="fr-FR" sz="1000" b="0" i="1" dirty="0">
                          <a:solidFill>
                            <a:schemeClr val="tx1"/>
                          </a:solidFill>
                          <a:effectLst/>
                        </a:rPr>
                        <a:t> carry)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err="1">
                          <a:solidFill>
                            <a:schemeClr val="tx1"/>
                          </a:solidFill>
                          <a:effectLst>
                            <a:outerShdw blurRad="38100" dist="38100" dir="2700000" algn="tl">
                              <a:srgbClr val="000000">
                                <a:alpha val="43137"/>
                              </a:srgbClr>
                            </a:outerShdw>
                          </a:effectLst>
                        </a:rPr>
                        <a:t>REPxx</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Repeat MOVS/STOS/CMPS/LODS/SCAS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Return </a:t>
                      </a:r>
                      <a:r>
                        <a:rPr lang="fr-FR" sz="1000" b="0" i="1" dirty="0" err="1">
                          <a:solidFill>
                            <a:schemeClr val="tx1"/>
                          </a:solidFill>
                          <a:effectLst/>
                        </a:rPr>
                        <a:t>from</a:t>
                      </a:r>
                      <a:r>
                        <a:rPr lang="fr-FR" sz="1000" b="0" i="1" dirty="0">
                          <a:solidFill>
                            <a:schemeClr val="tx1"/>
                          </a:solidFill>
                          <a:effectLst/>
                        </a:rPr>
                        <a:t> </a:t>
                      </a:r>
                      <a:r>
                        <a:rPr lang="fr-FR" sz="1000" b="0" i="1" dirty="0" err="1">
                          <a:solidFill>
                            <a:schemeClr val="tx1"/>
                          </a:solidFill>
                          <a:effectLst/>
                        </a:rPr>
                        <a:t>procedure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RETN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Return from near 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RETF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Return from far 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Rotate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Rotate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SAHF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Store AH into flags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Shift Arithmetically left (signed shift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Shift Arithmetically right (signed shift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Subtraction</a:t>
                      </a:r>
                      <a:r>
                        <a:rPr lang="fr-FR" sz="1000" b="0" i="1" dirty="0">
                          <a:solidFill>
                            <a:schemeClr val="tx1"/>
                          </a:solidFill>
                          <a:effectLst/>
                        </a:rPr>
                        <a:t> </a:t>
                      </a:r>
                      <a:r>
                        <a:rPr lang="fr-FR" sz="1000" b="0" i="1" dirty="0" err="1">
                          <a:solidFill>
                            <a:schemeClr val="tx1"/>
                          </a:solidFill>
                          <a:effectLst/>
                        </a:rPr>
                        <a:t>with</a:t>
                      </a:r>
                      <a:r>
                        <a:rPr lang="fr-FR" sz="1000" b="0" i="1" dirty="0">
                          <a:solidFill>
                            <a:schemeClr val="tx1"/>
                          </a:solidFill>
                          <a:effectLst/>
                        </a:rPr>
                        <a:t> </a:t>
                      </a:r>
                      <a:r>
                        <a:rPr lang="fr-FR" sz="1000" b="0" i="1" dirty="0" err="1">
                          <a:solidFill>
                            <a:schemeClr val="tx1"/>
                          </a:solidFill>
                          <a:effectLst/>
                        </a:rPr>
                        <a:t>borrow</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87828655"/>
              </p:ext>
            </p:extLst>
          </p:nvPr>
        </p:nvGraphicFramePr>
        <p:xfrm>
          <a:off x="5255152" y="1124744"/>
          <a:ext cx="3179130" cy="373603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64096"/>
                <a:gridCol w="2315034"/>
              </a:tblGrid>
              <a:tr h="0">
                <a:tc>
                  <a:txBody>
                    <a:bodyPr/>
                    <a:lstStyle/>
                    <a:p>
                      <a:r>
                        <a:rPr lang="fr-FR" sz="1000" b="1" i="1" dirty="0">
                          <a:solidFill>
                            <a:schemeClr val="tx1"/>
                          </a:solidFill>
                          <a:effectLst>
                            <a:outerShdw blurRad="38100" dist="38100" dir="2700000" algn="tl">
                              <a:srgbClr val="000000">
                                <a:alpha val="43137"/>
                              </a:srgbClr>
                            </a:outerShdw>
                          </a:effectLst>
                        </a:rPr>
                        <a:t>SCASB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byte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SCASW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word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SHL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Shift left (unsigned shift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Shift right (unsigned shift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Set 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Set direction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Set interrupt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STOSB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Store byte in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STOSW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Store word in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SUB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Logical compare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Wait until not busy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XCHG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Exchange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XLAT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Table look-up translation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272">
                <a:tc>
                  <a:txBody>
                    <a:bodyPr/>
                    <a:lstStyle/>
                    <a:p>
                      <a:r>
                        <a:rPr lang="fr-FR" sz="1000" b="1" i="1" dirty="0">
                          <a:solidFill>
                            <a:schemeClr val="tx1"/>
                          </a:solidFill>
                          <a:effectLst>
                            <a:outerShdw blurRad="38100" dist="38100" dir="2700000" algn="tl">
                              <a:srgbClr val="000000">
                                <a:alpha val="43137"/>
                              </a:srgbClr>
                            </a:outerShdw>
                          </a:effectLst>
                        </a:rPr>
                        <a:t>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Exclusive 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ZoneTexte 61"/>
          <p:cNvSpPr txBox="1"/>
          <p:nvPr/>
        </p:nvSpPr>
        <p:spPr>
          <a:xfrm rot="16200000">
            <a:off x="154130" y="3659400"/>
            <a:ext cx="25041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Original 8086 Instruction set</a:t>
            </a:r>
            <a:endParaRPr lang="fr-FR" sz="11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736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17" name="Title 3"/>
          <p:cNvSpPr txBox="1">
            <a:spLocks/>
          </p:cNvSpPr>
          <p:nvPr/>
        </p:nvSpPr>
        <p:spPr>
          <a:xfrm>
            <a:off x="395536" y="1412776"/>
            <a:ext cx="8748464" cy="47525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Nous allons maintenant découvrir quelques-unes des principales instructions supportées par le 8086 (documentation </a:t>
            </a:r>
            <a:r>
              <a:rPr lang="fr-FR" sz="2400" i="1" dirty="0">
                <a:latin typeface="+mn-lt"/>
                <a:sym typeface="Wingdings"/>
              </a:rPr>
              <a:t>en ligne, </a:t>
            </a:r>
            <a:r>
              <a:rPr lang="fr-FR" sz="2400" i="1" dirty="0">
                <a:latin typeface="+mn-lt"/>
                <a:sym typeface="Wingdings"/>
                <a:hlinkClick r:id="rId3"/>
              </a:rPr>
              <a:t>http://zsmith.co/intel.html</a:t>
            </a:r>
            <a:r>
              <a:rPr lang="fr-FR" sz="2400" i="1" dirty="0">
                <a:latin typeface="+mn-lt"/>
                <a:sym typeface="Wingdings"/>
              </a:rPr>
              <a:t>). </a:t>
            </a:r>
            <a:r>
              <a:rPr lang="fr-FR" sz="2400" i="1" dirty="0" smtClean="0">
                <a:latin typeface="+mn-lt"/>
                <a:sym typeface="Wingdings"/>
              </a:rPr>
              <a:t>Il ne s’agira pas d’une étude approfondie de chaque instruction et certaines subtilités ne seront pas abordées dans ce cours ou seront vues par la suite (adressage indexé, segmentation…). La présentation suivante sera découpée comme suit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Instructions de management de données</a:t>
            </a:r>
          </a:p>
          <a:p>
            <a:pPr marL="342900" indent="-342900" algn="l">
              <a:buFont typeface="Arial" pitchFamily="34" charset="0"/>
              <a:buChar char="•"/>
            </a:pPr>
            <a:endParaRPr lang="fr-FR" sz="2400" b="1" i="1" dirty="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Instructions arithmétiques et logiques</a:t>
            </a:r>
          </a:p>
          <a:p>
            <a:pPr marL="342900" indent="-342900" algn="l">
              <a:buFont typeface="Arial" pitchFamily="34" charset="0"/>
              <a:buChar char="•"/>
            </a:pPr>
            <a:endParaRPr lang="fr-FR" sz="2400" b="1" i="1" dirty="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Instructions de saut</a:t>
            </a:r>
          </a:p>
          <a:p>
            <a:pPr marL="342900" indent="-342900" algn="l">
              <a:buFont typeface="Arial" pitchFamily="34" charset="0"/>
              <a:buChar char="•"/>
            </a:pPr>
            <a:endParaRPr lang="fr-FR" sz="2400" i="1" dirty="0">
              <a:latin typeface="+mn-lt"/>
            </a:endParaRPr>
          </a:p>
          <a:p>
            <a:pPr marL="342900" indent="-342900" algn="l">
              <a:buFont typeface="Arial" pitchFamily="34" charset="0"/>
              <a:buChar char="•"/>
            </a:pPr>
            <a:endParaRPr lang="fr-FR" sz="2400" i="1" dirty="0">
              <a:latin typeface="+mn-lt"/>
            </a:endParaRPr>
          </a:p>
        </p:txBody>
      </p:sp>
    </p:spTree>
    <p:extLst>
      <p:ext uri="{BB962C8B-B14F-4D97-AF65-F5344CB8AC3E}">
        <p14:creationId xmlns:p14="http://schemas.microsoft.com/office/powerpoint/2010/main" val="8851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animEffect transition="in" filter="fade">
                                      <p:cBhvr>
                                        <p:cTn id="7" dur="500"/>
                                        <p:tgtEl>
                                          <p:spTgt spid="1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4" end="4"/>
                                            </p:txEl>
                                          </p:spTgt>
                                        </p:tgtEl>
                                        <p:attrNameLst>
                                          <p:attrName>style.visibility</p:attrName>
                                        </p:attrNameLst>
                                      </p:cBhvr>
                                      <p:to>
                                        <p:strVal val="visible"/>
                                      </p:to>
                                    </p:set>
                                    <p:animEffect transition="in" filter="fade">
                                      <p:cBhvr>
                                        <p:cTn id="12" dur="500"/>
                                        <p:tgtEl>
                                          <p:spTgt spid="1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animEffect transition="in" filter="fade">
                                      <p:cBhvr>
                                        <p:cTn id="1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776"/>
            <a:ext cx="8748464" cy="48965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Comme tout CPU, le 8086 est capable de déplacer des données dans l’architecture du processeur : </a:t>
            </a:r>
          </a:p>
          <a:p>
            <a:pPr algn="l"/>
            <a:endParaRPr lang="fr-FR" sz="2400" i="1" dirty="0" smtClean="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registre (CPU) vers mémoire</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registre (CPU) vers registre (CPU)</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mémoire vers registre (CPU)</a:t>
            </a:r>
          </a:p>
          <a:p>
            <a:pPr algn="l"/>
            <a:endParaRPr lang="fr-FR" sz="2400" i="1" dirty="0">
              <a:latin typeface="+mn-lt"/>
              <a:sym typeface="Wingdings"/>
            </a:endParaRPr>
          </a:p>
          <a:p>
            <a:pPr algn="l"/>
            <a:r>
              <a:rPr lang="fr-FR" sz="2400" i="1" dirty="0" smtClean="0">
                <a:latin typeface="+mn-lt"/>
                <a:sym typeface="Wingdings"/>
              </a:rPr>
              <a:t>	Un déplacement mémoire vers mémoire en passant par le CPU n’est pas implémenté et aurait que peu d’intérêt (mémoire vers CPU suivi de CPU vers mémoire). Si nous souhaitons réaliser des transferts mémoire/mémoire sans passer par le cœur, les périphériques spécialisés de type DMA (Direct Memory Access) peuvent s’en charger (si votre processeur en possède).</a:t>
            </a:r>
          </a:p>
        </p:txBody>
      </p:sp>
    </p:spTree>
    <p:extLst>
      <p:ext uri="{BB962C8B-B14F-4D97-AF65-F5344CB8AC3E}">
        <p14:creationId xmlns:p14="http://schemas.microsoft.com/office/powerpoint/2010/main" val="1829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40768"/>
            <a:ext cx="8748464" cy="48965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Commençons par l’instruction MOV. Vous constaterez que cette instruction supporte un grand nombre de modes d’adressages. Ceci est typique d’un CPU CISC. En général, les CPU RISC implémentent moins de modes d’adressage avec des instructions dédiées à chaque mode.</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Adressage registre : </a:t>
            </a:r>
            <a:r>
              <a:rPr lang="fr-FR" sz="2400" i="1" dirty="0" smtClean="0">
                <a:latin typeface="+mn-lt"/>
                <a:sym typeface="Wingdings"/>
              </a:rPr>
              <a:t>déplacement de données dans le CPU. Registre vers registre.</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endParaRPr lang="fr-FR" sz="2400" i="1" dirty="0" smtClean="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Adressage immédiat </a:t>
            </a:r>
            <a:r>
              <a:rPr lang="fr-FR" sz="2400" b="1" i="1" dirty="0">
                <a:effectLst>
                  <a:outerShdw blurRad="38100" dist="38100" dir="2700000" algn="tl">
                    <a:srgbClr val="000000">
                      <a:alpha val="43137"/>
                    </a:srgbClr>
                  </a:outerShdw>
                </a:effectLst>
                <a:sym typeface="Wingdings"/>
              </a:rPr>
              <a:t>: </a:t>
            </a:r>
            <a:r>
              <a:rPr lang="fr-FR" sz="2400" i="1" dirty="0" smtClean="0">
                <a:sym typeface="Wingdings"/>
              </a:rPr>
              <a:t>affectation d’une constante dans un registre. Le déplacement d’une constante vers la mémoire est également possible.</a:t>
            </a:r>
            <a:endParaRPr lang="fr-FR" sz="2400" i="1" dirty="0">
              <a:sym typeface="Wingdings"/>
            </a:endParaRPr>
          </a:p>
          <a:p>
            <a:pPr algn="l"/>
            <a:endParaRPr lang="fr-FR" sz="2400" i="1" dirty="0" smtClean="0">
              <a:latin typeface="+mn-lt"/>
              <a:sym typeface="Wingdings"/>
            </a:endParaRPr>
          </a:p>
        </p:txBody>
      </p:sp>
      <p:sp>
        <p:nvSpPr>
          <p:cNvPr id="8" name="Rectangle 7"/>
          <p:cNvSpPr>
            <a:spLocks noChangeArrowheads="1"/>
          </p:cNvSpPr>
          <p:nvPr/>
        </p:nvSpPr>
        <p:spPr bwMode="auto">
          <a:xfrm>
            <a:off x="2843808" y="4448144"/>
            <a:ext cx="2304256" cy="276999"/>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ax</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bx</a:t>
            </a:r>
            <a:endParaRPr lang="fr-FR" sz="1200" b="1" i="1" dirty="0">
              <a:effectLst>
                <a:outerShdw blurRad="38100" dist="38100" dir="2700000" algn="tl">
                  <a:srgbClr val="000000">
                    <a:alpha val="43137"/>
                  </a:srgbClr>
                </a:outerShdw>
              </a:effectLst>
            </a:endParaRPr>
          </a:p>
        </p:txBody>
      </p:sp>
      <p:sp>
        <p:nvSpPr>
          <p:cNvPr id="9" name="Rectangle 8"/>
          <p:cNvSpPr>
            <a:spLocks noChangeArrowheads="1"/>
          </p:cNvSpPr>
          <p:nvPr/>
        </p:nvSpPr>
        <p:spPr bwMode="auto">
          <a:xfrm>
            <a:off x="2972893" y="6237312"/>
            <a:ext cx="2304256" cy="276999"/>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$0x1A2F, %</a:t>
            </a:r>
            <a:r>
              <a:rPr lang="fr-FR" sz="1200" b="1" i="1" dirty="0" err="1" smtClean="0">
                <a:effectLst>
                  <a:outerShdw blurRad="38100" dist="38100" dir="2700000" algn="tl">
                    <a:srgbClr val="000000">
                      <a:alpha val="43137"/>
                    </a:srgbClr>
                  </a:outerShdw>
                </a:effectLst>
              </a:rPr>
              <a:t>bx</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391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39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40768"/>
            <a:ext cx="8748464" cy="374441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Les modes d’adressage suivants manipulent tous la mémoire. </a:t>
            </a:r>
            <a:r>
              <a:rPr lang="fr-FR" sz="2400" b="1" i="1" dirty="0" smtClean="0">
                <a:effectLst>
                  <a:outerShdw blurRad="38100" dist="38100" dir="2700000" algn="tl">
                    <a:srgbClr val="000000">
                      <a:alpha val="43137"/>
                    </a:srgbClr>
                  </a:outerShdw>
                </a:effectLst>
                <a:latin typeface="+mn-lt"/>
                <a:sym typeface="Wingdings"/>
              </a:rPr>
              <a:t>Nous partirons pour le moment d’une hypothèse fausse. Supposons que nous ne pouvons manipuler que 64Ko de mémoire (données et programme unifiées) et donc des adresses sur 16bits uniquement</a:t>
            </a:r>
            <a:r>
              <a:rPr lang="fr-FR" sz="2400" i="1" dirty="0" smtClean="0">
                <a:latin typeface="+mn-lt"/>
                <a:sym typeface="Wingdings"/>
              </a:rPr>
              <a:t>. Nous découvrirons la capacité mémoire réelle de 1Mo du 8086 lorsque nous présenterons la notion de segmentation.</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Adressage direct : </a:t>
            </a:r>
            <a:r>
              <a:rPr lang="fr-FR" sz="2400" i="1" dirty="0" smtClean="0">
                <a:latin typeface="+mn-lt"/>
                <a:sym typeface="Wingdings"/>
              </a:rPr>
              <a:t>déplacement de données du CPU vers la mémoire ou vice versa. L’adresse de la case mémoire à manipuler est directement passée avec l’</a:t>
            </a:r>
            <a:r>
              <a:rPr lang="fr-FR" sz="2400" i="1" dirty="0" err="1" smtClean="0">
                <a:latin typeface="+mn-lt"/>
                <a:sym typeface="Wingdings"/>
              </a:rPr>
              <a:t>opcode</a:t>
            </a:r>
            <a:r>
              <a:rPr lang="fr-FR" sz="2400" i="1" dirty="0" smtClean="0">
                <a:latin typeface="+mn-lt"/>
                <a:sym typeface="Wingdings"/>
              </a:rPr>
              <a:t> de l’instruction.</a:t>
            </a:r>
          </a:p>
          <a:p>
            <a:pPr algn="l"/>
            <a:endParaRPr lang="fr-FR" sz="2400" i="1" dirty="0">
              <a:latin typeface="+mn-lt"/>
              <a:sym typeface="Wingding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8" y="977097"/>
            <a:ext cx="727342" cy="727342"/>
          </a:xfrm>
          <a:prstGeom prst="rect">
            <a:avLst/>
          </a:prstGeom>
        </p:spPr>
      </p:pic>
      <p:sp>
        <p:nvSpPr>
          <p:cNvPr id="11" name="Rectangle 10"/>
          <p:cNvSpPr>
            <a:spLocks noChangeArrowheads="1"/>
          </p:cNvSpPr>
          <p:nvPr/>
        </p:nvSpPr>
        <p:spPr bwMode="auto">
          <a:xfrm>
            <a:off x="1293725" y="5792460"/>
            <a:ext cx="2304256" cy="276999"/>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(0x000F), %</a:t>
            </a:r>
            <a:r>
              <a:rPr lang="fr-FR" sz="1200" b="1" i="1" dirty="0" err="1" smtClean="0">
                <a:effectLst>
                  <a:outerShdw blurRad="38100" dist="38100" dir="2700000" algn="tl">
                    <a:srgbClr val="000000">
                      <a:alpha val="43137"/>
                    </a:srgbClr>
                  </a:outerShdw>
                </a:effectLst>
              </a:rPr>
              <a:t>bl</a:t>
            </a:r>
            <a:endParaRPr lang="fr-FR" sz="1200" b="1" i="1" dirty="0">
              <a:effectLst>
                <a:outerShdw blurRad="38100" dist="38100" dir="2700000" algn="tl">
                  <a:srgbClr val="000000">
                    <a:alpha val="43137"/>
                  </a:srgbClr>
                </a:outerShdw>
              </a:effectLst>
            </a:endParaRPr>
          </a:p>
        </p:txBody>
      </p:sp>
      <p:sp>
        <p:nvSpPr>
          <p:cNvPr id="2" name="Rectangle 1"/>
          <p:cNvSpPr/>
          <p:nvPr/>
        </p:nvSpPr>
        <p:spPr>
          <a:xfrm>
            <a:off x="5424760" y="5373217"/>
            <a:ext cx="1080120" cy="1440160"/>
          </a:xfrm>
          <a:prstGeom prst="rect">
            <a:avLst/>
          </a:prstGeom>
          <a:solidFill>
            <a:schemeClr val="accent1">
              <a:lumMod val="20000"/>
              <a:lumOff val="80000"/>
            </a:schemeClr>
          </a:solidFill>
          <a:ln w="12700"/>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4919365" y="5373217"/>
            <a:ext cx="505395"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64Ko</a:t>
            </a:r>
            <a:endParaRPr lang="fr-FR" sz="1200" dirty="0"/>
          </a:p>
        </p:txBody>
      </p:sp>
      <p:sp>
        <p:nvSpPr>
          <p:cNvPr id="13" name="Rectangle 12"/>
          <p:cNvSpPr/>
          <p:nvPr/>
        </p:nvSpPr>
        <p:spPr>
          <a:xfrm>
            <a:off x="5182579" y="6629150"/>
            <a:ext cx="263214"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0</a:t>
            </a:r>
            <a:endParaRPr lang="fr-FR" sz="1200" dirty="0"/>
          </a:p>
        </p:txBody>
      </p:sp>
      <p:sp>
        <p:nvSpPr>
          <p:cNvPr id="14" name="Rectangle 13"/>
          <p:cNvSpPr/>
          <p:nvPr/>
        </p:nvSpPr>
        <p:spPr>
          <a:xfrm>
            <a:off x="6504880" y="5373216"/>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a:t>
            </a:r>
            <a:endParaRPr lang="fr-FR" sz="1200" dirty="0"/>
          </a:p>
        </p:txBody>
      </p:sp>
      <p:sp>
        <p:nvSpPr>
          <p:cNvPr id="15" name="Rectangle 14"/>
          <p:cNvSpPr/>
          <p:nvPr/>
        </p:nvSpPr>
        <p:spPr>
          <a:xfrm>
            <a:off x="6493544" y="6616308"/>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a:t>
            </a:r>
            <a:endParaRPr lang="fr-FR" sz="1200" dirty="0"/>
          </a:p>
        </p:txBody>
      </p:sp>
      <p:cxnSp>
        <p:nvCxnSpPr>
          <p:cNvPr id="12" name="Straight Connector 11"/>
          <p:cNvCxnSpPr/>
          <p:nvPr/>
        </p:nvCxnSpPr>
        <p:spPr>
          <a:xfrm>
            <a:off x="5440129" y="6752145"/>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802853" y="5096218"/>
            <a:ext cx="344966"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1o</a:t>
            </a:r>
            <a:endParaRPr lang="fr-FR" sz="1200" dirty="0"/>
          </a:p>
        </p:txBody>
      </p:sp>
      <p:cxnSp>
        <p:nvCxnSpPr>
          <p:cNvPr id="20" name="Straight Connector 19"/>
          <p:cNvCxnSpPr/>
          <p:nvPr/>
        </p:nvCxnSpPr>
        <p:spPr>
          <a:xfrm>
            <a:off x="5440129" y="6676738"/>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40129" y="6608129"/>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34457" y="653612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45793" y="632009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45793" y="6244690"/>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45793" y="617608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40128" y="560001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40128" y="5524610"/>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40128" y="545600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45793" y="581604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45793" y="5740634"/>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45793" y="5672025"/>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493544" y="6069459"/>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0x000F</a:t>
            </a:r>
            <a:endParaRPr lang="fr-FR" sz="1200" dirty="0"/>
          </a:p>
        </p:txBody>
      </p:sp>
      <p:sp>
        <p:nvSpPr>
          <p:cNvPr id="36" name="Rectangle 35"/>
          <p:cNvSpPr/>
          <p:nvPr/>
        </p:nvSpPr>
        <p:spPr>
          <a:xfrm>
            <a:off x="5763084" y="5730905"/>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37" name="Rectangle 36"/>
          <p:cNvSpPr/>
          <p:nvPr/>
        </p:nvSpPr>
        <p:spPr>
          <a:xfrm>
            <a:off x="5763084" y="6207959"/>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38" name="Rectangle 37"/>
          <p:cNvSpPr/>
          <p:nvPr/>
        </p:nvSpPr>
        <p:spPr>
          <a:xfrm>
            <a:off x="5423940" y="6173904"/>
            <a:ext cx="1069604" cy="82785"/>
          </a:xfrm>
          <a:prstGeom prst="rect">
            <a:avLst/>
          </a:prstGeom>
          <a:solidFill>
            <a:srgbClr val="92D050"/>
          </a:solidFill>
          <a:ln w="12700">
            <a:solidFill>
              <a:srgbClr val="00B050"/>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rot="16200000">
            <a:off x="4222530" y="5990299"/>
            <a:ext cx="1152128"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Data Memory</a:t>
            </a:r>
            <a:endParaRPr lang="fr-FR" sz="1200" dirty="0"/>
          </a:p>
        </p:txBody>
      </p:sp>
      <p:cxnSp>
        <p:nvCxnSpPr>
          <p:cNvPr id="40" name="Straight Connector 39"/>
          <p:cNvCxnSpPr/>
          <p:nvPr/>
        </p:nvCxnSpPr>
        <p:spPr>
          <a:xfrm>
            <a:off x="5429198" y="609329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0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3" grpId="0"/>
      <p:bldP spid="13" grpId="0"/>
      <p:bldP spid="14" grpId="0"/>
      <p:bldP spid="15" grpId="0"/>
      <p:bldP spid="19" grpId="0"/>
      <p:bldP spid="35" grpId="0"/>
      <p:bldP spid="36" grpId="0"/>
      <p:bldP spid="37" grpId="0"/>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txBox="1">
            <a:spLocks/>
          </p:cNvSpPr>
          <p:nvPr/>
        </p:nvSpPr>
        <p:spPr>
          <a:xfrm>
            <a:off x="395536" y="1412388"/>
            <a:ext cx="8748464" cy="122452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La très grande majorité des architectures modernes sont capables de réaliser une partie voir toutes ces étapes en parallèle. Nous parlerons de pipelining hardware. </a:t>
            </a:r>
            <a:endParaRPr lang="fr-FR" sz="2400" i="1" dirty="0">
              <a:latin typeface="+mn-lt"/>
            </a:endParaRPr>
          </a:p>
        </p:txBody>
      </p: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Rounded Rectangle 7"/>
          <p:cNvSpPr/>
          <p:nvPr/>
        </p:nvSpPr>
        <p:spPr>
          <a:xfrm>
            <a:off x="161104" y="3644888"/>
            <a:ext cx="4608663" cy="2880456"/>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ounded Rectangle 11"/>
          <p:cNvSpPr/>
          <p:nvPr/>
        </p:nvSpPr>
        <p:spPr>
          <a:xfrm>
            <a:off x="321921" y="3990009"/>
            <a:ext cx="296356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321922" y="3990009"/>
            <a:ext cx="123536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15" name="Straight Arrow Connector 14"/>
          <p:cNvCxnSpPr/>
          <p:nvPr/>
        </p:nvCxnSpPr>
        <p:spPr>
          <a:xfrm>
            <a:off x="1701306" y="3548161"/>
            <a:ext cx="0" cy="44184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21922" y="2780792"/>
            <a:ext cx="2747536" cy="767369"/>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ZoneTexte 61"/>
          <p:cNvSpPr txBox="1"/>
          <p:nvPr/>
        </p:nvSpPr>
        <p:spPr>
          <a:xfrm>
            <a:off x="321921" y="2862468"/>
            <a:ext cx="1225025" cy="622941"/>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p>
          <a:p>
            <a:pPr algn="ctr" fontAlgn="auto">
              <a:spcBef>
                <a:spcPts val="0"/>
              </a:spcBef>
              <a:spcAft>
                <a:spcPts val="0"/>
              </a:spcAft>
              <a:defRPr/>
            </a:pP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cxnSp>
        <p:nvCxnSpPr>
          <p:cNvPr id="63" name="Straight Connector 62"/>
          <p:cNvCxnSpPr/>
          <p:nvPr/>
        </p:nvCxnSpPr>
        <p:spPr>
          <a:xfrm>
            <a:off x="1546946" y="2780792"/>
            <a:ext cx="10344" cy="767369"/>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557290" y="3990009"/>
            <a:ext cx="10344" cy="376719"/>
          </a:xfrm>
          <a:prstGeom prst="line">
            <a:avLst/>
          </a:prstGeom>
          <a:ln w="1905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ZoneTexte 61"/>
          <p:cNvSpPr txBox="1"/>
          <p:nvPr/>
        </p:nvSpPr>
        <p:spPr>
          <a:xfrm>
            <a:off x="1701306" y="2798596"/>
            <a:ext cx="1486804" cy="753746"/>
          </a:xfrm>
          <a:prstGeom prst="rect">
            <a:avLst/>
          </a:prstGeom>
          <a:noFill/>
        </p:spPr>
        <p:txBody>
          <a:bodyPr wrap="square" lIns="98755" tIns="49378" rIns="98755" bIns="49378">
            <a:spAutoFit/>
          </a:bodyPr>
          <a:lstStyle/>
          <a:p>
            <a:pPr fontAlgn="auto">
              <a:spcBef>
                <a:spcPts val="0"/>
              </a:spcBef>
              <a:spcAft>
                <a:spcPts val="0"/>
              </a:spcAft>
              <a:defRPr/>
            </a:pPr>
            <a:r>
              <a:rPr lang="fr-FR" sz="1100" b="1" i="1" dirty="0" smtClean="0">
                <a:solidFill>
                  <a:srgbClr val="00B050"/>
                </a:solidFill>
                <a:effectLst>
                  <a:outerShdw blurRad="38100" dist="38100" dir="2700000" algn="tl">
                    <a:srgbClr val="000000">
                      <a:alpha val="43137"/>
                    </a:srgbClr>
                  </a:outerShdw>
                </a:effectLst>
                <a:latin typeface="+mn-lt"/>
                <a:cs typeface="+mn-cs"/>
              </a:rPr>
              <a:t>110000100111001</a:t>
            </a:r>
          </a:p>
          <a:p>
            <a:pPr>
              <a:defRPr/>
            </a:pPr>
            <a:r>
              <a:rPr lang="fr-FR" sz="1050" b="1" i="1" dirty="0" smtClean="0">
                <a:solidFill>
                  <a:srgbClr val="00B050"/>
                </a:solidFill>
                <a:effectLst>
                  <a:outerShdw blurRad="38100" dist="38100" dir="2700000" algn="tl">
                    <a:srgbClr val="000000">
                      <a:alpha val="43137"/>
                    </a:srgbClr>
                  </a:outerShdw>
                </a:effectLst>
              </a:rPr>
              <a:t>1000111000111000</a:t>
            </a:r>
          </a:p>
          <a:p>
            <a:pPr>
              <a:defRPr/>
            </a:pPr>
            <a:r>
              <a:rPr lang="fr-FR" sz="1050" b="1" i="1" dirty="0" smtClean="0">
                <a:solidFill>
                  <a:srgbClr val="00B050"/>
                </a:solidFill>
                <a:effectLst>
                  <a:outerShdw blurRad="38100" dist="38100" dir="2700000" algn="tl">
                    <a:srgbClr val="000000">
                      <a:alpha val="43137"/>
                    </a:srgbClr>
                  </a:outerShdw>
                </a:effectLst>
              </a:rPr>
              <a:t>1100001110001011</a:t>
            </a:r>
          </a:p>
          <a:p>
            <a:pPr>
              <a:defRPr/>
            </a:pPr>
            <a:r>
              <a:rPr lang="fr-FR" sz="1050" b="1" i="1" dirty="0" smtClean="0">
                <a:solidFill>
                  <a:srgbClr val="00B050"/>
                </a:solidFill>
                <a:effectLst>
                  <a:outerShdw blurRad="38100" dist="38100" dir="2700000" algn="tl">
                    <a:srgbClr val="000000">
                      <a:alpha val="43137"/>
                    </a:srgbClr>
                  </a:outerShdw>
                </a:effectLst>
              </a:rPr>
              <a:t>…</a:t>
            </a:r>
            <a:endParaRPr lang="fr-FR" sz="1000" i="1" dirty="0">
              <a:solidFill>
                <a:srgbClr val="00B050"/>
              </a:solidFill>
            </a:endParaRPr>
          </a:p>
        </p:txBody>
      </p:sp>
      <p:sp>
        <p:nvSpPr>
          <p:cNvPr id="69" name="ZoneTexte 61"/>
          <p:cNvSpPr txBox="1"/>
          <p:nvPr/>
        </p:nvSpPr>
        <p:spPr>
          <a:xfrm>
            <a:off x="1701306" y="4043869"/>
            <a:ext cx="1486804" cy="268998"/>
          </a:xfrm>
          <a:prstGeom prst="rect">
            <a:avLst/>
          </a:prstGeom>
          <a:noFill/>
        </p:spPr>
        <p:txBody>
          <a:bodyPr wrap="square" lIns="98755" tIns="49378" rIns="98755" bIns="49378">
            <a:spAutoFit/>
          </a:bodyPr>
          <a:lstStyle/>
          <a:p>
            <a:pPr fontAlgn="auto">
              <a:spcBef>
                <a:spcPts val="0"/>
              </a:spcBef>
              <a:spcAft>
                <a:spcPts val="0"/>
              </a:spcAft>
              <a:defRPr/>
            </a:pPr>
            <a:r>
              <a:rPr lang="fr-FR" sz="1100" b="1" i="1" dirty="0" smtClean="0">
                <a:solidFill>
                  <a:schemeClr val="accent1">
                    <a:lumMod val="75000"/>
                  </a:schemeClr>
                </a:solidFill>
                <a:effectLst>
                  <a:outerShdw blurRad="38100" dist="38100" dir="2700000" algn="tl">
                    <a:srgbClr val="000000">
                      <a:alpha val="43137"/>
                    </a:srgbClr>
                  </a:outerShdw>
                </a:effectLst>
                <a:latin typeface="+mn-lt"/>
                <a:cs typeface="+mn-cs"/>
              </a:rPr>
              <a:t>1100001001110001</a:t>
            </a:r>
          </a:p>
        </p:txBody>
      </p:sp>
      <p:cxnSp>
        <p:nvCxnSpPr>
          <p:cNvPr id="71" name="Straight Arrow Connector 70"/>
          <p:cNvCxnSpPr/>
          <p:nvPr/>
        </p:nvCxnSpPr>
        <p:spPr>
          <a:xfrm>
            <a:off x="1701306" y="4382878"/>
            <a:ext cx="0" cy="2209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321919" y="4609828"/>
            <a:ext cx="296356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61"/>
          <p:cNvSpPr txBox="1"/>
          <p:nvPr/>
        </p:nvSpPr>
        <p:spPr>
          <a:xfrm>
            <a:off x="321920" y="4609828"/>
            <a:ext cx="123536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74" name="Straight Connector 73"/>
          <p:cNvCxnSpPr/>
          <p:nvPr/>
        </p:nvCxnSpPr>
        <p:spPr>
          <a:xfrm>
            <a:off x="1557288" y="4609828"/>
            <a:ext cx="10344" cy="376719"/>
          </a:xfrm>
          <a:prstGeom prst="line">
            <a:avLst/>
          </a:prstGeom>
          <a:ln w="1905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6" name="ZoneTexte 61"/>
          <p:cNvSpPr txBox="1"/>
          <p:nvPr/>
        </p:nvSpPr>
        <p:spPr>
          <a:xfrm>
            <a:off x="1701306" y="4659868"/>
            <a:ext cx="1486804" cy="268998"/>
          </a:xfrm>
          <a:prstGeom prst="rect">
            <a:avLst/>
          </a:prstGeom>
          <a:noFill/>
        </p:spPr>
        <p:txBody>
          <a:bodyPr wrap="square" lIns="98755" tIns="49378" rIns="98755" bIns="49378">
            <a:spAutoFit/>
          </a:bodyPr>
          <a:lstStyle/>
          <a:p>
            <a:pPr fontAlgn="auto">
              <a:spcBef>
                <a:spcPts val="0"/>
              </a:spcBef>
              <a:spcAft>
                <a:spcPts val="0"/>
              </a:spcAft>
              <a:defRPr/>
            </a:pPr>
            <a:r>
              <a:rPr lang="fr-FR" sz="1100" b="1" i="1" dirty="0" smtClean="0">
                <a:solidFill>
                  <a:srgbClr val="FF0000"/>
                </a:solidFill>
                <a:effectLst>
                  <a:outerShdw blurRad="38100" dist="38100" dir="2700000" algn="tl">
                    <a:srgbClr val="000000">
                      <a:alpha val="43137"/>
                    </a:srgbClr>
                  </a:outerShdw>
                </a:effectLst>
              </a:rPr>
              <a:t>0011000</a:t>
            </a:r>
            <a:r>
              <a:rPr lang="fr-FR" sz="1100" b="1" i="1" dirty="0" smtClean="0">
                <a:solidFill>
                  <a:schemeClr val="accent1">
                    <a:lumMod val="75000"/>
                  </a:schemeClr>
                </a:solidFill>
                <a:effectLst>
                  <a:outerShdw blurRad="38100" dist="38100" dir="2700000" algn="tl">
                    <a:srgbClr val="000000">
                      <a:alpha val="43137"/>
                    </a:srgbClr>
                  </a:outerShdw>
                </a:effectLst>
              </a:rPr>
              <a:t>111000101</a:t>
            </a:r>
            <a:endParaRPr lang="fr-FR" sz="1100" b="1" i="1" dirty="0" smtClean="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77" name="ZoneTexte 61"/>
          <p:cNvSpPr txBox="1"/>
          <p:nvPr/>
        </p:nvSpPr>
        <p:spPr>
          <a:xfrm>
            <a:off x="94239" y="3600714"/>
            <a:ext cx="751863"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78" name="Straight Arrow Connector 77"/>
          <p:cNvCxnSpPr/>
          <p:nvPr/>
        </p:nvCxnSpPr>
        <p:spPr>
          <a:xfrm>
            <a:off x="1704757" y="4986974"/>
            <a:ext cx="0" cy="2209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325370" y="5213924"/>
            <a:ext cx="296356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ZoneTexte 61"/>
          <p:cNvSpPr txBox="1"/>
          <p:nvPr/>
        </p:nvSpPr>
        <p:spPr>
          <a:xfrm>
            <a:off x="325371" y="5213924"/>
            <a:ext cx="123536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81" name="Straight Connector 80"/>
          <p:cNvCxnSpPr/>
          <p:nvPr/>
        </p:nvCxnSpPr>
        <p:spPr>
          <a:xfrm>
            <a:off x="1560739" y="5213924"/>
            <a:ext cx="10344" cy="376719"/>
          </a:xfrm>
          <a:prstGeom prst="line">
            <a:avLst/>
          </a:prstGeom>
          <a:ln w="1905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 name="ZoneTexte 61"/>
          <p:cNvSpPr txBox="1"/>
          <p:nvPr/>
        </p:nvSpPr>
        <p:spPr>
          <a:xfrm>
            <a:off x="1704757" y="5263964"/>
            <a:ext cx="1486804" cy="268998"/>
          </a:xfrm>
          <a:prstGeom prst="rect">
            <a:avLst/>
          </a:prstGeom>
          <a:noFill/>
        </p:spPr>
        <p:txBody>
          <a:bodyPr wrap="square" lIns="98755" tIns="49378" rIns="98755" bIns="49378">
            <a:spAutoFit/>
          </a:bodyPr>
          <a:lstStyle/>
          <a:p>
            <a:pPr fontAlgn="auto">
              <a:spcBef>
                <a:spcPts val="0"/>
              </a:spcBef>
              <a:spcAft>
                <a:spcPts val="0"/>
              </a:spcAft>
              <a:defRPr/>
            </a:pPr>
            <a:r>
              <a:rPr lang="fr-FR" sz="1100" b="1" i="1" dirty="0" smtClean="0">
                <a:solidFill>
                  <a:schemeClr val="accent1">
                    <a:lumMod val="75000"/>
                  </a:schemeClr>
                </a:solidFill>
                <a:effectLst>
                  <a:outerShdw blurRad="38100" dist="38100" dir="2700000" algn="tl">
                    <a:srgbClr val="000000">
                      <a:alpha val="43137"/>
                    </a:srgbClr>
                  </a:outerShdw>
                </a:effectLst>
              </a:rPr>
              <a:t>1110001 </a:t>
            </a:r>
            <a:r>
              <a:rPr lang="fr-FR" sz="1100" b="1" i="1" dirty="0" smtClean="0">
                <a:solidFill>
                  <a:srgbClr val="FF0000"/>
                </a:solidFill>
                <a:effectLst>
                  <a:outerShdw blurRad="38100" dist="38100" dir="2700000" algn="tl">
                    <a:srgbClr val="000000">
                      <a:alpha val="43137"/>
                    </a:srgbClr>
                  </a:outerShdw>
                </a:effectLst>
              </a:rPr>
              <a:t>101 110 </a:t>
            </a:r>
            <a:r>
              <a:rPr lang="fr-FR" sz="1100" b="1" i="1" dirty="0" smtClean="0">
                <a:solidFill>
                  <a:schemeClr val="accent1">
                    <a:lumMod val="75000"/>
                  </a:schemeClr>
                </a:solidFill>
                <a:effectLst>
                  <a:outerShdw blurRad="38100" dist="38100" dir="2700000" algn="tl">
                    <a:srgbClr val="000000">
                      <a:alpha val="43137"/>
                    </a:srgbClr>
                  </a:outerShdw>
                </a:effectLst>
              </a:rPr>
              <a:t>100</a:t>
            </a:r>
          </a:p>
        </p:txBody>
      </p:sp>
      <p:cxnSp>
        <p:nvCxnSpPr>
          <p:cNvPr id="83" name="Straight Arrow Connector 82"/>
          <p:cNvCxnSpPr/>
          <p:nvPr/>
        </p:nvCxnSpPr>
        <p:spPr>
          <a:xfrm>
            <a:off x="1704757" y="5598670"/>
            <a:ext cx="0" cy="2209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325370" y="5825620"/>
            <a:ext cx="296356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ZoneTexte 61"/>
          <p:cNvSpPr txBox="1"/>
          <p:nvPr/>
        </p:nvSpPr>
        <p:spPr>
          <a:xfrm>
            <a:off x="325371" y="5825620"/>
            <a:ext cx="123536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Writeback</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86" name="Straight Connector 85"/>
          <p:cNvCxnSpPr/>
          <p:nvPr/>
        </p:nvCxnSpPr>
        <p:spPr>
          <a:xfrm>
            <a:off x="1560739" y="5825620"/>
            <a:ext cx="10344" cy="376719"/>
          </a:xfrm>
          <a:prstGeom prst="line">
            <a:avLst/>
          </a:prstGeom>
          <a:ln w="1905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7" name="ZoneTexte 61"/>
          <p:cNvSpPr txBox="1"/>
          <p:nvPr/>
        </p:nvSpPr>
        <p:spPr>
          <a:xfrm>
            <a:off x="1704757" y="5875660"/>
            <a:ext cx="1486804" cy="268998"/>
          </a:xfrm>
          <a:prstGeom prst="rect">
            <a:avLst/>
          </a:prstGeom>
          <a:noFill/>
        </p:spPr>
        <p:txBody>
          <a:bodyPr wrap="square" lIns="98755" tIns="49378" rIns="98755" bIns="49378">
            <a:spAutoFit/>
          </a:bodyPr>
          <a:lstStyle/>
          <a:p>
            <a:pPr fontAlgn="auto">
              <a:spcBef>
                <a:spcPts val="0"/>
              </a:spcBef>
              <a:spcAft>
                <a:spcPts val="0"/>
              </a:spcAft>
              <a:defRPr/>
            </a:pPr>
            <a:r>
              <a:rPr lang="fr-FR" sz="1100" b="1" i="1" dirty="0" smtClean="0">
                <a:solidFill>
                  <a:schemeClr val="accent1">
                    <a:lumMod val="75000"/>
                  </a:schemeClr>
                </a:solidFill>
                <a:effectLst>
                  <a:outerShdw blurRad="38100" dist="38100" dir="2700000" algn="tl">
                    <a:srgbClr val="000000">
                      <a:alpha val="43137"/>
                    </a:srgbClr>
                  </a:outerShdw>
                </a:effectLst>
              </a:rPr>
              <a:t>0000110 111 011 </a:t>
            </a:r>
            <a:r>
              <a:rPr lang="fr-FR" sz="1100" b="1" i="1" dirty="0" smtClean="0">
                <a:solidFill>
                  <a:srgbClr val="FF0000"/>
                </a:solidFill>
                <a:effectLst>
                  <a:outerShdw blurRad="38100" dist="38100" dir="2700000" algn="tl">
                    <a:srgbClr val="000000">
                      <a:alpha val="43137"/>
                    </a:srgbClr>
                  </a:outerShdw>
                </a:effectLst>
              </a:rPr>
              <a:t>111</a:t>
            </a:r>
          </a:p>
        </p:txBody>
      </p:sp>
      <p:sp>
        <p:nvSpPr>
          <p:cNvPr id="88" name="Rounded Rectangle 87"/>
          <p:cNvSpPr/>
          <p:nvPr/>
        </p:nvSpPr>
        <p:spPr>
          <a:xfrm>
            <a:off x="3492876" y="3990009"/>
            <a:ext cx="432048"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9" name="Straight Arrow Connector 88"/>
          <p:cNvCxnSpPr>
            <a:endCxn id="88" idx="1"/>
          </p:cNvCxnSpPr>
          <p:nvPr/>
        </p:nvCxnSpPr>
        <p:spPr>
          <a:xfrm>
            <a:off x="3291399" y="41760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ZoneTexte 61"/>
          <p:cNvSpPr txBox="1"/>
          <p:nvPr/>
        </p:nvSpPr>
        <p:spPr>
          <a:xfrm>
            <a:off x="3392137" y="3988870"/>
            <a:ext cx="61768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PC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4" name="Straight Arrow Connector 93"/>
          <p:cNvCxnSpPr/>
          <p:nvPr/>
        </p:nvCxnSpPr>
        <p:spPr>
          <a:xfrm flipH="1" flipV="1">
            <a:off x="3069459" y="3128688"/>
            <a:ext cx="221940" cy="985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5" name="ZoneTexte 61"/>
          <p:cNvSpPr txBox="1"/>
          <p:nvPr/>
        </p:nvSpPr>
        <p:spPr>
          <a:xfrm>
            <a:off x="3285480" y="2918964"/>
            <a:ext cx="1484288" cy="592163"/>
          </a:xfrm>
          <a:prstGeom prst="rect">
            <a:avLst/>
          </a:prstGeom>
          <a:noFill/>
        </p:spPr>
        <p:txBody>
          <a:bodyPr wrap="square" lIns="98755" tIns="49378" rIns="98755" bIns="49378">
            <a:spAutoFit/>
          </a:bodyPr>
          <a:lstStyle/>
          <a:p>
            <a:pP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PC </a:t>
            </a:r>
            <a:endParaRPr lang="fr-FR" sz="1400" i="1" dirty="0">
              <a:solidFill>
                <a:srgbClr val="00B050"/>
              </a:solidFill>
            </a:endParaRPr>
          </a:p>
          <a:p>
            <a:pPr fontAlgn="auto">
              <a:spcBef>
                <a:spcPts val="0"/>
              </a:spcBef>
              <a:spcAft>
                <a:spcPts val="0"/>
              </a:spcAft>
              <a:defRPr/>
            </a:pPr>
            <a:r>
              <a:rPr lang="fr-FR" sz="1400" i="1" dirty="0" smtClean="0">
                <a:solidFill>
                  <a:srgbClr val="00B050"/>
                </a:solidFill>
                <a:latin typeface="+mn-lt"/>
                <a:cs typeface="+mn-cs"/>
              </a:rPr>
              <a:t>Program </a:t>
            </a:r>
            <a:r>
              <a:rPr lang="fr-FR" sz="1400" i="1" dirty="0" err="1" smtClean="0">
                <a:solidFill>
                  <a:srgbClr val="00B050"/>
                </a:solidFill>
                <a:latin typeface="+mn-lt"/>
                <a:cs typeface="+mn-cs"/>
              </a:rPr>
              <a:t>Counter</a:t>
            </a:r>
            <a:endParaRPr lang="fr-FR" sz="1600" i="1" dirty="0">
              <a:solidFill>
                <a:srgbClr val="00B050"/>
              </a:solidFill>
              <a:latin typeface="+mn-lt"/>
              <a:cs typeface="+mn-cs"/>
            </a:endParaRPr>
          </a:p>
        </p:txBody>
      </p:sp>
      <p:sp>
        <p:nvSpPr>
          <p:cNvPr id="98" name="ZoneTexte 61"/>
          <p:cNvSpPr txBox="1"/>
          <p:nvPr/>
        </p:nvSpPr>
        <p:spPr>
          <a:xfrm>
            <a:off x="683568" y="6202339"/>
            <a:ext cx="302533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4 </a:t>
            </a: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levels</a:t>
            </a: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 Hardware Pipeline </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ZoneTexte 61"/>
          <p:cNvSpPr txBox="1"/>
          <p:nvPr/>
        </p:nvSpPr>
        <p:spPr>
          <a:xfrm>
            <a:off x="3240472" y="4524317"/>
            <a:ext cx="1214510" cy="530608"/>
          </a:xfrm>
          <a:prstGeom prst="rect">
            <a:avLst/>
          </a:prstGeom>
          <a:noFill/>
        </p:spPr>
        <p:txBody>
          <a:bodyPr wrap="square" lIns="98755" tIns="49378" rIns="98755" bIns="49378">
            <a:spAutoFit/>
          </a:bodyPr>
          <a:lstStyle/>
          <a:p>
            <a:pPr fontAlgn="auto">
              <a:spcBef>
                <a:spcPts val="0"/>
              </a:spcBef>
              <a:spcAft>
                <a:spcPts val="0"/>
              </a:spcAft>
              <a:defRPr/>
            </a:pPr>
            <a:r>
              <a:rPr lang="fr-FR" sz="1400" i="1" dirty="0" err="1" smtClean="0">
                <a:solidFill>
                  <a:schemeClr val="accent1">
                    <a:lumMod val="75000"/>
                  </a:schemeClr>
                </a:solidFill>
                <a:latin typeface="+mn-lt"/>
                <a:cs typeface="+mn-cs"/>
              </a:rPr>
              <a:t>Opcode</a:t>
            </a:r>
            <a:endParaRPr lang="fr-FR" sz="1400" i="1" dirty="0" smtClean="0">
              <a:solidFill>
                <a:schemeClr val="accent1">
                  <a:lumMod val="75000"/>
                </a:schemeClr>
              </a:solidFill>
              <a:latin typeface="+mn-lt"/>
              <a:cs typeface="+mn-cs"/>
            </a:endParaRPr>
          </a:p>
          <a:p>
            <a:pPr fontAlgn="auto">
              <a:spcBef>
                <a:spcPts val="0"/>
              </a:spcBef>
              <a:spcAft>
                <a:spcPts val="0"/>
              </a:spcAft>
              <a:defRPr/>
            </a:pPr>
            <a:r>
              <a:rPr lang="fr-FR" sz="1400" i="1" dirty="0" smtClean="0">
                <a:solidFill>
                  <a:schemeClr val="accent1">
                    <a:lumMod val="75000"/>
                  </a:schemeClr>
                </a:solidFill>
              </a:rPr>
              <a:t>Manipulation</a:t>
            </a:r>
            <a:endParaRPr lang="fr-FR" sz="1600" i="1" dirty="0">
              <a:solidFill>
                <a:schemeClr val="accent1">
                  <a:lumMod val="75000"/>
                </a:schemeClr>
              </a:solidFill>
              <a:latin typeface="+mn-lt"/>
              <a:cs typeface="+mn-cs"/>
            </a:endParaRPr>
          </a:p>
        </p:txBody>
      </p:sp>
      <p:sp>
        <p:nvSpPr>
          <p:cNvPr id="135" name="ZoneTexte 61"/>
          <p:cNvSpPr txBox="1"/>
          <p:nvPr/>
        </p:nvSpPr>
        <p:spPr>
          <a:xfrm>
            <a:off x="3251448" y="5139389"/>
            <a:ext cx="1651646" cy="530608"/>
          </a:xfrm>
          <a:prstGeom prst="rect">
            <a:avLst/>
          </a:prstGeom>
          <a:noFill/>
        </p:spPr>
        <p:txBody>
          <a:bodyPr wrap="square" lIns="98755" tIns="49378" rIns="98755" bIns="49378">
            <a:spAutoFit/>
          </a:bodyPr>
          <a:lstStyle/>
          <a:p>
            <a:pPr fontAlgn="auto">
              <a:spcBef>
                <a:spcPts val="0"/>
              </a:spcBef>
              <a:spcAft>
                <a:spcPts val="0"/>
              </a:spcAft>
              <a:defRPr/>
            </a:pPr>
            <a:r>
              <a:rPr lang="fr-FR" sz="1400" i="1" dirty="0" smtClean="0">
                <a:solidFill>
                  <a:schemeClr val="accent1">
                    <a:lumMod val="75000"/>
                  </a:schemeClr>
                </a:solidFill>
                <a:latin typeface="+mn-lt"/>
                <a:cs typeface="+mn-cs"/>
              </a:rPr>
              <a:t>Sources </a:t>
            </a:r>
            <a:r>
              <a:rPr lang="fr-FR" sz="1400" i="1" dirty="0" err="1" smtClean="0">
                <a:solidFill>
                  <a:schemeClr val="accent1">
                    <a:lumMod val="75000"/>
                  </a:schemeClr>
                </a:solidFill>
                <a:latin typeface="+mn-lt"/>
                <a:cs typeface="+mn-cs"/>
              </a:rPr>
              <a:t>Operands</a:t>
            </a:r>
            <a:endParaRPr lang="fr-FR" sz="1400" i="1" dirty="0" smtClean="0">
              <a:solidFill>
                <a:schemeClr val="accent1">
                  <a:lumMod val="75000"/>
                </a:schemeClr>
              </a:solidFill>
              <a:latin typeface="+mn-lt"/>
              <a:cs typeface="+mn-cs"/>
            </a:endParaRPr>
          </a:p>
          <a:p>
            <a:pPr fontAlgn="auto">
              <a:spcBef>
                <a:spcPts val="0"/>
              </a:spcBef>
              <a:spcAft>
                <a:spcPts val="0"/>
              </a:spcAft>
              <a:defRPr/>
            </a:pPr>
            <a:r>
              <a:rPr lang="fr-FR" sz="1400" i="1" dirty="0" smtClean="0">
                <a:solidFill>
                  <a:schemeClr val="accent1">
                    <a:lumMod val="75000"/>
                  </a:schemeClr>
                </a:solidFill>
              </a:rPr>
              <a:t>Manipulation</a:t>
            </a:r>
            <a:endParaRPr lang="fr-FR" sz="1600" i="1" dirty="0">
              <a:solidFill>
                <a:schemeClr val="accent1">
                  <a:lumMod val="75000"/>
                </a:schemeClr>
              </a:solidFill>
              <a:latin typeface="+mn-lt"/>
              <a:cs typeface="+mn-cs"/>
            </a:endParaRPr>
          </a:p>
        </p:txBody>
      </p:sp>
      <p:sp>
        <p:nvSpPr>
          <p:cNvPr id="136" name="ZoneTexte 61"/>
          <p:cNvSpPr txBox="1"/>
          <p:nvPr/>
        </p:nvSpPr>
        <p:spPr>
          <a:xfrm>
            <a:off x="3251448" y="5748675"/>
            <a:ext cx="1651646" cy="530608"/>
          </a:xfrm>
          <a:prstGeom prst="rect">
            <a:avLst/>
          </a:prstGeom>
          <a:noFill/>
        </p:spPr>
        <p:txBody>
          <a:bodyPr wrap="square" lIns="98755" tIns="49378" rIns="98755" bIns="49378">
            <a:spAutoFit/>
          </a:bodyPr>
          <a:lstStyle/>
          <a:p>
            <a:pPr fontAlgn="auto">
              <a:spcBef>
                <a:spcPts val="0"/>
              </a:spcBef>
              <a:spcAft>
                <a:spcPts val="0"/>
              </a:spcAft>
              <a:defRPr/>
            </a:pPr>
            <a:r>
              <a:rPr lang="fr-FR" sz="1400" i="1" dirty="0" smtClean="0">
                <a:solidFill>
                  <a:schemeClr val="accent1">
                    <a:lumMod val="75000"/>
                  </a:schemeClr>
                </a:solidFill>
              </a:rPr>
              <a:t>Dest.</a:t>
            </a:r>
            <a:r>
              <a:rPr lang="fr-FR" sz="1400" i="1" dirty="0" smtClean="0">
                <a:solidFill>
                  <a:schemeClr val="accent1">
                    <a:lumMod val="75000"/>
                  </a:schemeClr>
                </a:solidFill>
                <a:latin typeface="+mn-lt"/>
                <a:cs typeface="+mn-cs"/>
              </a:rPr>
              <a:t> </a:t>
            </a:r>
            <a:r>
              <a:rPr lang="fr-FR" sz="1400" i="1" dirty="0" err="1" smtClean="0">
                <a:solidFill>
                  <a:schemeClr val="accent1">
                    <a:lumMod val="75000"/>
                  </a:schemeClr>
                </a:solidFill>
                <a:latin typeface="+mn-lt"/>
                <a:cs typeface="+mn-cs"/>
              </a:rPr>
              <a:t>Operand</a:t>
            </a:r>
            <a:endParaRPr lang="fr-FR" sz="1400" i="1" dirty="0" smtClean="0">
              <a:solidFill>
                <a:schemeClr val="accent1">
                  <a:lumMod val="75000"/>
                </a:schemeClr>
              </a:solidFill>
              <a:latin typeface="+mn-lt"/>
              <a:cs typeface="+mn-cs"/>
            </a:endParaRPr>
          </a:p>
          <a:p>
            <a:pPr fontAlgn="auto">
              <a:spcBef>
                <a:spcPts val="0"/>
              </a:spcBef>
              <a:spcAft>
                <a:spcPts val="0"/>
              </a:spcAft>
              <a:defRPr/>
            </a:pPr>
            <a:r>
              <a:rPr lang="fr-FR" sz="1400" i="1" dirty="0" smtClean="0">
                <a:solidFill>
                  <a:schemeClr val="accent1">
                    <a:lumMod val="75000"/>
                  </a:schemeClr>
                </a:solidFill>
              </a:rPr>
              <a:t>Manipulation</a:t>
            </a:r>
            <a:endParaRPr lang="fr-FR" sz="1600" i="1" dirty="0">
              <a:solidFill>
                <a:schemeClr val="accent1">
                  <a:lumMod val="75000"/>
                </a:schemeClr>
              </a:solidFill>
              <a:latin typeface="+mn-lt"/>
              <a:cs typeface="+mn-cs"/>
            </a:endParaRPr>
          </a:p>
        </p:txBody>
      </p:sp>
      <p:sp>
        <p:nvSpPr>
          <p:cNvPr id="137"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Introduction</a:t>
            </a:r>
            <a:r>
              <a:rPr lang="fr-FR" sz="1800" b="1" i="1" dirty="0">
                <a:solidFill>
                  <a:srgbClr val="DCE6F2"/>
                </a:solidFill>
                <a:effectLst>
                  <a:outerShdw blurRad="38100" dist="38100" dir="2700000" algn="tl">
                    <a:srgbClr val="000000">
                      <a:alpha val="43137"/>
                    </a:srgbClr>
                  </a:outerShdw>
                </a:effectLst>
              </a:rPr>
              <a:t> – 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1" name="Title 3"/>
          <p:cNvSpPr txBox="1">
            <a:spLocks/>
          </p:cNvSpPr>
          <p:nvPr/>
        </p:nvSpPr>
        <p:spPr>
          <a:xfrm>
            <a:off x="5076056" y="3290379"/>
            <a:ext cx="3888432" cy="2529215"/>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000" i="1" dirty="0" smtClean="0"/>
              <a:t>Prenons un exemple et supposons que chaque étape  prend un cycle CPU (</a:t>
            </a:r>
            <a:r>
              <a:rPr lang="fr-FR" sz="2000" i="1" dirty="0" err="1" smtClean="0"/>
              <a:t>fetch</a:t>
            </a:r>
            <a:r>
              <a:rPr lang="fr-FR" sz="2000" i="1" dirty="0" smtClean="0"/>
              <a:t>, </a:t>
            </a:r>
            <a:r>
              <a:rPr lang="fr-FR" sz="2000" i="1" dirty="0" err="1" smtClean="0"/>
              <a:t>decode</a:t>
            </a:r>
            <a:r>
              <a:rPr lang="fr-FR" sz="2000" i="1" dirty="0" smtClean="0"/>
              <a:t>, </a:t>
            </a:r>
            <a:r>
              <a:rPr lang="fr-FR" sz="2000" i="1" dirty="0" err="1" smtClean="0"/>
              <a:t>execute</a:t>
            </a:r>
            <a:r>
              <a:rPr lang="fr-FR" sz="2000" i="1" dirty="0" smtClean="0"/>
              <a:t> et </a:t>
            </a:r>
            <a:r>
              <a:rPr lang="fr-FR" sz="2000" i="1" dirty="0" err="1" smtClean="0"/>
              <a:t>writeback</a:t>
            </a:r>
            <a:r>
              <a:rPr lang="fr-FR" sz="2000" i="1" dirty="0" smtClean="0"/>
              <a:t>).</a:t>
            </a:r>
          </a:p>
          <a:p>
            <a:pPr algn="l"/>
            <a:endParaRPr lang="fr-FR" sz="2000" i="1" dirty="0"/>
          </a:p>
          <a:p>
            <a:pPr algn="l"/>
            <a:r>
              <a:rPr lang="fr-FR" sz="2000" i="1" dirty="0" smtClean="0"/>
              <a:t>Il faudrait donc 4cy pour la première instruction et 1cy (théoriquement) pour les suivantes.</a:t>
            </a:r>
            <a:endParaRPr lang="fr-FR" sz="2000" i="1" dirty="0"/>
          </a:p>
        </p:txBody>
      </p:sp>
    </p:spTree>
    <p:extLst>
      <p:ext uri="{BB962C8B-B14F-4D97-AF65-F5344CB8AC3E}">
        <p14:creationId xmlns:p14="http://schemas.microsoft.com/office/powerpoint/2010/main" val="168401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500"/>
                                        <p:tgtEl>
                                          <p:spTgt spid="73"/>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par>
                                <p:cTn id="53" presetID="10"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500"/>
                                        <p:tgtEl>
                                          <p:spTgt spid="7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500"/>
                                        <p:tgtEl>
                                          <p:spTgt spid="8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par>
                                <p:cTn id="68" presetID="10" presetClass="entr" presetSubtype="0" fill="hold" nodeType="with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fade">
                                      <p:cBhvr>
                                        <p:cTn id="70" dur="500"/>
                                        <p:tgtEl>
                                          <p:spTgt spid="8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500"/>
                                        <p:tgtEl>
                                          <p:spTgt spid="8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500"/>
                                        <p:tgtEl>
                                          <p:spTgt spid="85"/>
                                        </p:tgtEl>
                                      </p:cBhvr>
                                    </p:animEffect>
                                  </p:childTnLst>
                                </p:cTn>
                              </p:par>
                              <p:par>
                                <p:cTn id="77" presetID="10" presetClass="entr" presetSubtype="0"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500"/>
                                        <p:tgtEl>
                                          <p:spTgt spid="8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fade">
                                      <p:cBhvr>
                                        <p:cTn id="82" dur="500"/>
                                        <p:tgtEl>
                                          <p:spTgt spid="8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fade">
                                      <p:cBhvr>
                                        <p:cTn id="85" dur="500"/>
                                        <p:tgtEl>
                                          <p:spTgt spid="88"/>
                                        </p:tgtEl>
                                      </p:cBhvr>
                                    </p:animEffect>
                                  </p:childTnLst>
                                </p:cTn>
                              </p:par>
                              <p:par>
                                <p:cTn id="86" presetID="10" presetClass="entr" presetSubtype="0" fill="hold"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fade">
                                      <p:cBhvr>
                                        <p:cTn id="88" dur="500"/>
                                        <p:tgtEl>
                                          <p:spTgt spid="8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fade">
                                      <p:cBhvr>
                                        <p:cTn id="91" dur="500"/>
                                        <p:tgtEl>
                                          <p:spTgt spid="92"/>
                                        </p:tgtEl>
                                      </p:cBhvr>
                                    </p:animEffect>
                                  </p:childTnLst>
                                </p:cTn>
                              </p:par>
                              <p:par>
                                <p:cTn id="92" presetID="10" presetClass="entr" presetSubtype="0" fill="hold" nodeType="withEffect">
                                  <p:stCondLst>
                                    <p:cond delay="0"/>
                                  </p:stCondLst>
                                  <p:childTnLst>
                                    <p:set>
                                      <p:cBhvr>
                                        <p:cTn id="93" dur="1" fill="hold">
                                          <p:stCondLst>
                                            <p:cond delay="0"/>
                                          </p:stCondLst>
                                        </p:cTn>
                                        <p:tgtEl>
                                          <p:spTgt spid="94"/>
                                        </p:tgtEl>
                                        <p:attrNameLst>
                                          <p:attrName>style.visibility</p:attrName>
                                        </p:attrNameLst>
                                      </p:cBhvr>
                                      <p:to>
                                        <p:strVal val="visible"/>
                                      </p:to>
                                    </p:set>
                                    <p:animEffect transition="in" filter="fade">
                                      <p:cBhvr>
                                        <p:cTn id="94" dur="500"/>
                                        <p:tgtEl>
                                          <p:spTgt spid="9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500"/>
                                        <p:tgtEl>
                                          <p:spTgt spid="9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500"/>
                                        <p:tgtEl>
                                          <p:spTgt spid="9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34"/>
                                        </p:tgtEl>
                                        <p:attrNameLst>
                                          <p:attrName>style.visibility</p:attrName>
                                        </p:attrNameLst>
                                      </p:cBhvr>
                                      <p:to>
                                        <p:strVal val="visible"/>
                                      </p:to>
                                    </p:set>
                                    <p:animEffect transition="in" filter="fade">
                                      <p:cBhvr>
                                        <p:cTn id="103" dur="500"/>
                                        <p:tgtEl>
                                          <p:spTgt spid="13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35"/>
                                        </p:tgtEl>
                                        <p:attrNameLst>
                                          <p:attrName>style.visibility</p:attrName>
                                        </p:attrNameLst>
                                      </p:cBhvr>
                                      <p:to>
                                        <p:strVal val="visible"/>
                                      </p:to>
                                    </p:set>
                                    <p:animEffect transition="in" filter="fade">
                                      <p:cBhvr>
                                        <p:cTn id="106" dur="500"/>
                                        <p:tgtEl>
                                          <p:spTgt spid="13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6"/>
                                        </p:tgtEl>
                                        <p:attrNameLst>
                                          <p:attrName>style.visibility</p:attrName>
                                        </p:attrNameLst>
                                      </p:cBhvr>
                                      <p:to>
                                        <p:strVal val="visible"/>
                                      </p:to>
                                    </p:set>
                                    <p:animEffect transition="in" filter="fade">
                                      <p:cBhvr>
                                        <p:cTn id="109" dur="500"/>
                                        <p:tgtEl>
                                          <p:spTgt spid="13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fade">
                                      <p:cBhvr>
                                        <p:cTn id="112" dur="6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59" grpId="0" animBg="1"/>
      <p:bldP spid="60" grpId="0"/>
      <p:bldP spid="67" grpId="0"/>
      <p:bldP spid="69" grpId="0"/>
      <p:bldP spid="72" grpId="0" animBg="1"/>
      <p:bldP spid="73" grpId="0"/>
      <p:bldP spid="76" grpId="0"/>
      <p:bldP spid="77" grpId="0"/>
      <p:bldP spid="79" grpId="0" animBg="1"/>
      <p:bldP spid="80" grpId="0"/>
      <p:bldP spid="82" grpId="0"/>
      <p:bldP spid="84" grpId="0" animBg="1"/>
      <p:bldP spid="85" grpId="0"/>
      <p:bldP spid="87" grpId="0"/>
      <p:bldP spid="88" grpId="0" animBg="1"/>
      <p:bldP spid="92" grpId="0"/>
      <p:bldP spid="95" grpId="0"/>
      <p:bldP spid="98" grpId="0"/>
      <p:bldP spid="134" grpId="0"/>
      <p:bldP spid="135" grpId="0"/>
      <p:bldP spid="136" grpId="0"/>
      <p:bldP spid="6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40768"/>
            <a:ext cx="8748464" cy="44644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Adressage indirect : </a:t>
            </a:r>
            <a:r>
              <a:rPr lang="fr-FR" sz="2400" i="1" dirty="0" smtClean="0">
                <a:latin typeface="+mn-lt"/>
                <a:sym typeface="Wingdings"/>
              </a:rPr>
              <a:t>déplacement de données du CPU vers la mémoire ou vice versa. L’adresse de la case mémoire à manipuler est passée indirectement par un registre.</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endParaRPr lang="fr-FR" sz="2400" i="1" dirty="0" smtClean="0">
              <a:latin typeface="+mn-lt"/>
              <a:sym typeface="Wingdings"/>
            </a:endParaRP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endParaRPr lang="fr-FR" sz="2400" i="1" dirty="0" smtClean="0">
              <a:latin typeface="+mn-lt"/>
              <a:sym typeface="Wingdings"/>
            </a:endParaRPr>
          </a:p>
          <a:p>
            <a:pPr algn="l"/>
            <a:endParaRPr lang="fr-FR" sz="2400" i="1" dirty="0" smtClean="0">
              <a:latin typeface="+mn-lt"/>
              <a:sym typeface="Wingdings"/>
            </a:endParaRPr>
          </a:p>
          <a:p>
            <a:pPr marL="342900" indent="-342900" algn="l">
              <a:buFont typeface="Arial" pitchFamily="34" charset="0"/>
              <a:buChar char="•"/>
            </a:pPr>
            <a:r>
              <a:rPr lang="fr-FR" sz="2400" b="1" i="1" dirty="0">
                <a:effectLst>
                  <a:outerShdw blurRad="38100" dist="38100" dir="2700000" algn="tl">
                    <a:srgbClr val="000000">
                      <a:alpha val="43137"/>
                    </a:srgbClr>
                  </a:outerShdw>
                </a:effectLst>
                <a:sym typeface="Wingdings"/>
              </a:rPr>
              <a:t>Adressage </a:t>
            </a:r>
            <a:r>
              <a:rPr lang="fr-FR" sz="2400" b="1" i="1" dirty="0" smtClean="0">
                <a:effectLst>
                  <a:outerShdw blurRad="38100" dist="38100" dir="2700000" algn="tl">
                    <a:srgbClr val="000000">
                      <a:alpha val="43137"/>
                    </a:srgbClr>
                  </a:outerShdw>
                </a:effectLst>
                <a:sym typeface="Wingdings"/>
              </a:rPr>
              <a:t>indexé </a:t>
            </a:r>
            <a:r>
              <a:rPr lang="fr-FR" sz="2400" b="1" i="1" dirty="0">
                <a:effectLst>
                  <a:outerShdw blurRad="38100" dist="38100" dir="2700000" algn="tl">
                    <a:srgbClr val="000000">
                      <a:alpha val="43137"/>
                    </a:srgbClr>
                  </a:outerShdw>
                </a:effectLst>
                <a:sym typeface="Wingdings"/>
              </a:rPr>
              <a:t>: </a:t>
            </a:r>
            <a:r>
              <a:rPr lang="fr-FR" sz="2400" i="1" dirty="0" smtClean="0">
                <a:sym typeface="Wingdings"/>
              </a:rPr>
              <a:t>non vu en cours. Registres d’index SI et DI. </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Suffixes d’instruction : </a:t>
            </a:r>
            <a:r>
              <a:rPr lang="fr-FR" sz="2400" i="1" dirty="0" smtClean="0">
                <a:latin typeface="+mn-lt"/>
                <a:sym typeface="Wingdings"/>
              </a:rPr>
              <a:t>permet de fixer le nombre d’octets à récupérer ou sauver en mémoire (uniquement en </a:t>
            </a:r>
            <a:r>
              <a:rPr lang="fr-FR" sz="2400" i="1" dirty="0" err="1" smtClean="0">
                <a:latin typeface="+mn-lt"/>
                <a:sym typeface="Wingdings"/>
              </a:rPr>
              <a:t>syntax</a:t>
            </a:r>
            <a:r>
              <a:rPr lang="fr-FR" sz="2400" i="1" dirty="0" smtClean="0">
                <a:latin typeface="+mn-lt"/>
                <a:sym typeface="Wingdings"/>
              </a:rPr>
              <a:t> AT&amp;T).</a:t>
            </a:r>
            <a:endParaRPr lang="fr-FR" sz="2400" i="1" dirty="0">
              <a:latin typeface="+mn-lt"/>
              <a:sym typeface="Wingdings"/>
            </a:endParaRPr>
          </a:p>
          <a:p>
            <a:pPr marL="342900" indent="-342900" algn="l">
              <a:buFont typeface="Arial" pitchFamily="34" charset="0"/>
              <a:buChar char="•"/>
            </a:pPr>
            <a:endParaRPr lang="fr-FR" sz="2400" i="1" dirty="0" smtClean="0">
              <a:latin typeface="+mn-lt"/>
              <a:sym typeface="Wingdings"/>
            </a:endParaRPr>
          </a:p>
          <a:p>
            <a:pPr algn="l"/>
            <a:endParaRPr lang="fr-FR" sz="2400" i="1" dirty="0">
              <a:latin typeface="+mn-lt"/>
              <a:sym typeface="Wingdings"/>
            </a:endParaRPr>
          </a:p>
        </p:txBody>
      </p:sp>
      <p:sp>
        <p:nvSpPr>
          <p:cNvPr id="11" name="Rectangle 10"/>
          <p:cNvSpPr>
            <a:spLocks noChangeArrowheads="1"/>
          </p:cNvSpPr>
          <p:nvPr/>
        </p:nvSpPr>
        <p:spPr bwMode="auto">
          <a:xfrm>
            <a:off x="1667030" y="3077176"/>
            <a:ext cx="2304256" cy="461665"/>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$0x000F, %</a:t>
            </a:r>
            <a:r>
              <a:rPr lang="fr-FR" sz="1200" b="1" i="1" dirty="0" err="1" smtClean="0">
                <a:effectLst>
                  <a:outerShdw blurRad="38100" dist="38100" dir="2700000" algn="tl">
                    <a:srgbClr val="000000">
                      <a:alpha val="43137"/>
                    </a:srgbClr>
                  </a:outerShdw>
                </a:effectLst>
              </a:rPr>
              <a:t>bx</a:t>
            </a:r>
            <a:endParaRPr lang="fr-FR" sz="1200" b="1" i="1" dirty="0" smtClean="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mov</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bx</a:t>
            </a:r>
            <a:r>
              <a:rPr lang="fr-FR" sz="1200" b="1" i="1" dirty="0" smtClean="0">
                <a:effectLst>
                  <a:outerShdw blurRad="38100" dist="38100" dir="2700000" algn="tl">
                    <a:srgbClr val="000000">
                      <a:alpha val="43137"/>
                    </a:srgbClr>
                  </a:outerShdw>
                </a:effectLst>
              </a:rPr>
              <a:t>), %a</a:t>
            </a:r>
            <a:r>
              <a:rPr lang="fr-FR" sz="1200" b="1" i="1" dirty="0">
                <a:effectLst>
                  <a:outerShdw blurRad="38100" dist="38100" dir="2700000" algn="tl">
                    <a:srgbClr val="000000">
                      <a:alpha val="43137"/>
                    </a:srgbClr>
                  </a:outerShdw>
                </a:effectLst>
              </a:rPr>
              <a:t>l</a:t>
            </a:r>
          </a:p>
        </p:txBody>
      </p:sp>
      <p:sp>
        <p:nvSpPr>
          <p:cNvPr id="2" name="Rectangle 1"/>
          <p:cNvSpPr/>
          <p:nvPr/>
        </p:nvSpPr>
        <p:spPr>
          <a:xfrm>
            <a:off x="5798065" y="2657933"/>
            <a:ext cx="1080120" cy="1440160"/>
          </a:xfrm>
          <a:prstGeom prst="rect">
            <a:avLst/>
          </a:prstGeom>
          <a:solidFill>
            <a:schemeClr val="accent1">
              <a:lumMod val="20000"/>
              <a:lumOff val="80000"/>
            </a:schemeClr>
          </a:solidFill>
          <a:ln w="12700"/>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5292670" y="2657933"/>
            <a:ext cx="505395"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64Ko</a:t>
            </a:r>
            <a:endParaRPr lang="fr-FR" sz="1200" dirty="0"/>
          </a:p>
        </p:txBody>
      </p:sp>
      <p:sp>
        <p:nvSpPr>
          <p:cNvPr id="13" name="Rectangle 12"/>
          <p:cNvSpPr/>
          <p:nvPr/>
        </p:nvSpPr>
        <p:spPr>
          <a:xfrm>
            <a:off x="5555884" y="3913866"/>
            <a:ext cx="263214"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0</a:t>
            </a:r>
            <a:endParaRPr lang="fr-FR" sz="1200" dirty="0"/>
          </a:p>
        </p:txBody>
      </p:sp>
      <p:sp>
        <p:nvSpPr>
          <p:cNvPr id="14" name="Rectangle 13"/>
          <p:cNvSpPr/>
          <p:nvPr/>
        </p:nvSpPr>
        <p:spPr>
          <a:xfrm>
            <a:off x="6878185" y="2657932"/>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a:t>
            </a:r>
            <a:endParaRPr lang="fr-FR" sz="1200" dirty="0"/>
          </a:p>
        </p:txBody>
      </p:sp>
      <p:sp>
        <p:nvSpPr>
          <p:cNvPr id="15" name="Rectangle 14"/>
          <p:cNvSpPr/>
          <p:nvPr/>
        </p:nvSpPr>
        <p:spPr>
          <a:xfrm>
            <a:off x="6866849" y="3901024"/>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a:t>
            </a:r>
            <a:endParaRPr lang="fr-FR" sz="1200" dirty="0"/>
          </a:p>
        </p:txBody>
      </p:sp>
      <p:cxnSp>
        <p:nvCxnSpPr>
          <p:cNvPr id="12" name="Straight Connector 11"/>
          <p:cNvCxnSpPr/>
          <p:nvPr/>
        </p:nvCxnSpPr>
        <p:spPr>
          <a:xfrm>
            <a:off x="5813434" y="403686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6158" y="2380934"/>
            <a:ext cx="344966"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1o</a:t>
            </a:r>
            <a:endParaRPr lang="fr-FR" sz="1200" dirty="0"/>
          </a:p>
        </p:txBody>
      </p:sp>
      <p:cxnSp>
        <p:nvCxnSpPr>
          <p:cNvPr id="20" name="Straight Connector 19"/>
          <p:cNvCxnSpPr/>
          <p:nvPr/>
        </p:nvCxnSpPr>
        <p:spPr>
          <a:xfrm>
            <a:off x="5813434" y="3961454"/>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13434" y="3892845"/>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07762" y="382083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19098" y="360481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19098" y="3529406"/>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19098" y="346079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13433" y="288473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13433" y="2809326"/>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13433" y="274071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19098" y="310075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19098" y="3025350"/>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19098" y="295674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866849" y="3354175"/>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0x000F</a:t>
            </a:r>
            <a:endParaRPr lang="fr-FR" sz="1200" dirty="0"/>
          </a:p>
        </p:txBody>
      </p:sp>
      <p:sp>
        <p:nvSpPr>
          <p:cNvPr id="36" name="Rectangle 35"/>
          <p:cNvSpPr/>
          <p:nvPr/>
        </p:nvSpPr>
        <p:spPr>
          <a:xfrm>
            <a:off x="6136389" y="3015621"/>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37" name="Rectangle 36"/>
          <p:cNvSpPr/>
          <p:nvPr/>
        </p:nvSpPr>
        <p:spPr>
          <a:xfrm>
            <a:off x="6136389" y="3492675"/>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38" name="Rectangle 37"/>
          <p:cNvSpPr/>
          <p:nvPr/>
        </p:nvSpPr>
        <p:spPr>
          <a:xfrm>
            <a:off x="5797245" y="3458620"/>
            <a:ext cx="1069604" cy="82785"/>
          </a:xfrm>
          <a:prstGeom prst="rect">
            <a:avLst/>
          </a:prstGeom>
          <a:solidFill>
            <a:srgbClr val="92D050"/>
          </a:solidFill>
          <a:ln w="12700">
            <a:solidFill>
              <a:srgbClr val="00B050"/>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rot="16200000">
            <a:off x="4595835" y="3275015"/>
            <a:ext cx="1152128"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Data Memory</a:t>
            </a:r>
            <a:endParaRPr lang="fr-FR" sz="1200" dirty="0"/>
          </a:p>
        </p:txBody>
      </p:sp>
      <p:cxnSp>
        <p:nvCxnSpPr>
          <p:cNvPr id="40" name="Straight Connector 39"/>
          <p:cNvCxnSpPr/>
          <p:nvPr/>
        </p:nvCxnSpPr>
        <p:spPr>
          <a:xfrm>
            <a:off x="5802503" y="337801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a:spLocks noChangeArrowheads="1"/>
          </p:cNvSpPr>
          <p:nvPr/>
        </p:nvSpPr>
        <p:spPr bwMode="auto">
          <a:xfrm>
            <a:off x="3005743" y="5805264"/>
            <a:ext cx="3702896" cy="830997"/>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 %al	;déplacement 1o</a:t>
            </a:r>
          </a:p>
          <a:p>
            <a:pPr>
              <a:defRPr/>
            </a:pPr>
            <a:r>
              <a:rPr lang="fr-FR" sz="1200" b="1" i="1" dirty="0" err="1" smtClean="0">
                <a:effectLst>
                  <a:outerShdw blurRad="38100" dist="38100" dir="2700000" algn="tl">
                    <a:srgbClr val="000000">
                      <a:alpha val="43137"/>
                    </a:srgbClr>
                  </a:outerShdw>
                </a:effectLst>
              </a:rPr>
              <a:t>movw</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bx</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ax</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;déplacement </a:t>
            </a:r>
            <a:r>
              <a:rPr lang="fr-FR" sz="1200" b="1" i="1" dirty="0" smtClean="0">
                <a:effectLst>
                  <a:outerShdw blurRad="38100" dist="38100" dir="2700000" algn="tl">
                    <a:srgbClr val="000000">
                      <a:alpha val="43137"/>
                    </a:srgbClr>
                  </a:outerShdw>
                </a:effectLst>
              </a:rPr>
              <a:t>2o</a:t>
            </a:r>
          </a:p>
          <a:p>
            <a:pPr>
              <a:defRPr/>
            </a:pPr>
            <a:r>
              <a:rPr lang="fr-FR" sz="1200" b="1" i="1" dirty="0" err="1" smtClean="0">
                <a:effectLst>
                  <a:outerShdw blurRad="38100" dist="38100" dir="2700000" algn="tl">
                    <a:srgbClr val="000000">
                      <a:alpha val="43137"/>
                    </a:srgbClr>
                  </a:outerShdw>
                </a:effectLst>
              </a:rPr>
              <a:t>movl</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ebx</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eax</a:t>
            </a:r>
            <a:r>
              <a:rPr lang="fr-FR" sz="1200" b="1" i="1" dirty="0">
                <a:effectLst>
                  <a:outerShdw blurRad="38100" dist="38100" dir="2700000" algn="tl">
                    <a:srgbClr val="000000">
                      <a:alpha val="43137"/>
                    </a:srgbClr>
                  </a:outerShdw>
                </a:effectLst>
              </a:rPr>
              <a:t>	;déplacement </a:t>
            </a:r>
            <a:r>
              <a:rPr lang="fr-FR" sz="1200" b="1" i="1" dirty="0" smtClean="0">
                <a:effectLst>
                  <a:outerShdw blurRad="38100" dist="38100" dir="2700000" algn="tl">
                    <a:srgbClr val="000000">
                      <a:alpha val="43137"/>
                    </a:srgbClr>
                  </a:outerShdw>
                </a:effectLst>
              </a:rPr>
              <a:t>4o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;(non supporté sur 8086)</a:t>
            </a:r>
          </a:p>
        </p:txBody>
      </p:sp>
    </p:spTree>
    <p:extLst>
      <p:ext uri="{BB962C8B-B14F-4D97-AF65-F5344CB8AC3E}">
        <p14:creationId xmlns:p14="http://schemas.microsoft.com/office/powerpoint/2010/main" val="355839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
                                            <p:txEl>
                                              <p:pRg st="6" end="6"/>
                                            </p:txEl>
                                          </p:spTgt>
                                        </p:tgtEl>
                                        <p:attrNameLst>
                                          <p:attrName>style.visibility</p:attrName>
                                        </p:attrNameLst>
                                      </p:cBhvr>
                                      <p:to>
                                        <p:strVal val="visible"/>
                                      </p:to>
                                    </p:set>
                                    <p:animEffect transition="in" filter="fade">
                                      <p:cBhvr>
                                        <p:cTn id="90" dur="500"/>
                                        <p:tgtEl>
                                          <p:spTgt spid="6">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6">
                                            <p:txEl>
                                              <p:pRg st="8" end="8"/>
                                            </p:txEl>
                                          </p:spTgt>
                                        </p:tgtEl>
                                        <p:attrNameLst>
                                          <p:attrName>style.visibility</p:attrName>
                                        </p:attrNameLst>
                                      </p:cBhvr>
                                      <p:to>
                                        <p:strVal val="visible"/>
                                      </p:to>
                                    </p:set>
                                    <p:animEffect transition="in" filter="fade">
                                      <p:cBhvr>
                                        <p:cTn id="95" dur="500"/>
                                        <p:tgtEl>
                                          <p:spTgt spid="6">
                                            <p:txEl>
                                              <p:pRg st="8" end="8"/>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3" grpId="0"/>
      <p:bldP spid="13" grpId="0"/>
      <p:bldP spid="14" grpId="0"/>
      <p:bldP spid="15" grpId="0"/>
      <p:bldP spid="19" grpId="0"/>
      <p:bldP spid="35" grpId="0"/>
      <p:bldP spid="36" grpId="0"/>
      <p:bldP spid="37" grpId="0"/>
      <p:bldP spid="38" grpId="0" animBg="1"/>
      <p:bldP spid="39" grpId="0"/>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107504" y="1340768"/>
            <a:ext cx="9036496" cy="165618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Vous pouvez observer ci-dessous la totalité des modes d’adressage supportés sur architecture Intel x64 actuelle concernant l’instruction MOV ‘’seule’’. La gestion de nombreux modes d’adressage implique une complexité accrue des unités de décodage et d’exécution :</a:t>
            </a:r>
            <a:endParaRPr lang="fr-FR" sz="2400" i="1" dirty="0">
              <a:latin typeface="+mn-lt"/>
              <a:sym typeface="Wingding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989777"/>
            <a:ext cx="5328592" cy="3617740"/>
          </a:xfrm>
          <a:prstGeom prst="roundRect">
            <a:avLst>
              <a:gd name="adj" fmla="val 4653"/>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5752" y="4777822"/>
            <a:ext cx="4464496" cy="2072003"/>
          </a:xfrm>
          <a:prstGeom prst="roundRect">
            <a:avLst>
              <a:gd name="adj" fmla="val 4931"/>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4520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17" name="Title 3"/>
          <p:cNvSpPr txBox="1">
            <a:spLocks/>
          </p:cNvSpPr>
          <p:nvPr/>
        </p:nvSpPr>
        <p:spPr>
          <a:xfrm>
            <a:off x="395536" y="1412776"/>
            <a:ext cx="8748464" cy="47525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i="1" dirty="0" smtClean="0">
                <a:latin typeface="+mn-lt"/>
                <a:sym typeface="Wingdings"/>
              </a:rPr>
              <a:t>Quelque soit le langage d’assemblage rencontré, les opérandes manipulées par une instruction seront toujours l’une de celles qui suit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Immédiat </a:t>
            </a:r>
            <a:r>
              <a:rPr lang="fr-FR" sz="2400" i="1" dirty="0" smtClean="0">
                <a:latin typeface="+mn-lt"/>
              </a:rPr>
              <a:t>(constante) : </a:t>
            </a:r>
            <a:r>
              <a:rPr lang="fr-FR" sz="2400" i="1" dirty="0" err="1" smtClean="0">
                <a:latin typeface="+mn-lt"/>
              </a:rPr>
              <a:t>imm</a:t>
            </a:r>
            <a:r>
              <a:rPr lang="fr-FR" sz="2400" i="1" dirty="0" smtClean="0">
                <a:latin typeface="+mn-lt"/>
              </a:rPr>
              <a:t>&gt;reg ou </a:t>
            </a:r>
            <a:r>
              <a:rPr lang="fr-FR" sz="2400" i="1" dirty="0" err="1" smtClean="0">
                <a:latin typeface="+mn-lt"/>
              </a:rPr>
              <a:t>imm</a:t>
            </a:r>
            <a:r>
              <a:rPr lang="fr-FR" sz="2400" i="1" dirty="0" smtClean="0">
                <a:latin typeface="+mn-lt"/>
              </a:rPr>
              <a:t>&gt;</a:t>
            </a:r>
            <a:r>
              <a:rPr lang="fr-FR" sz="2400" i="1" dirty="0" err="1" smtClean="0">
                <a:latin typeface="+mn-lt"/>
              </a:rPr>
              <a:t>mem</a:t>
            </a:r>
            <a:r>
              <a:rPr lang="fr-FR" sz="2400" i="1" dirty="0" smtClean="0">
                <a:latin typeface="+mn-lt"/>
              </a:rPr>
              <a:t> </a:t>
            </a:r>
          </a:p>
          <a:p>
            <a:pPr marL="342900" indent="-342900" algn="l">
              <a:buFont typeface="Arial" pitchFamily="34" charset="0"/>
              <a:buChar char="•"/>
            </a:pPr>
            <a:endParaRPr lang="fr-FR" sz="2400" b="1" i="1" dirty="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Registre </a:t>
            </a:r>
            <a:r>
              <a:rPr lang="fr-FR" sz="2400" i="1" dirty="0" smtClean="0"/>
              <a:t>(contenant une donnée ou une adresse) : reg&gt;reg</a:t>
            </a:r>
          </a:p>
          <a:p>
            <a:pPr marL="342900" indent="-342900" algn="l">
              <a:buFont typeface="Arial" pitchFamily="34" charset="0"/>
              <a:buChar char="•"/>
            </a:pPr>
            <a:endParaRPr lang="fr-FR" sz="2400" b="1" i="1" dirty="0" smtClean="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rPr>
              <a:t>Addresse</a:t>
            </a:r>
            <a:r>
              <a:rPr lang="fr-FR" sz="2400" b="1" i="1" dirty="0" smtClean="0">
                <a:effectLst>
                  <a:outerShdw blurRad="38100" dist="38100" dir="2700000" algn="tl">
                    <a:srgbClr val="000000">
                      <a:alpha val="43137"/>
                    </a:srgbClr>
                  </a:outerShdw>
                </a:effectLst>
                <a:latin typeface="+mn-lt"/>
              </a:rPr>
              <a:t> : </a:t>
            </a:r>
            <a:r>
              <a:rPr lang="fr-FR" sz="2400" i="1" dirty="0"/>
              <a:t>reg&gt;</a:t>
            </a:r>
            <a:r>
              <a:rPr lang="fr-FR" sz="2400" i="1" dirty="0" err="1"/>
              <a:t>mem</a:t>
            </a:r>
            <a:r>
              <a:rPr lang="fr-FR" sz="2400" i="1" dirty="0"/>
              <a:t> ou </a:t>
            </a:r>
            <a:r>
              <a:rPr lang="fr-FR" sz="2400" i="1" dirty="0" err="1"/>
              <a:t>mem</a:t>
            </a:r>
            <a:r>
              <a:rPr lang="fr-FR" sz="2400" i="1" dirty="0"/>
              <a:t>&gt;reg </a:t>
            </a:r>
            <a:r>
              <a:rPr lang="fr-FR" sz="2400" i="1" dirty="0" smtClean="0"/>
              <a:t>ou branchement </a:t>
            </a:r>
            <a:r>
              <a:rPr lang="fr-FR" sz="2400" i="1" dirty="0" err="1" smtClean="0"/>
              <a:t>mem</a:t>
            </a:r>
            <a:endParaRPr lang="fr-FR" sz="2400" i="1" dirty="0"/>
          </a:p>
          <a:p>
            <a:pPr marL="342900" indent="-342900" algn="l">
              <a:buFont typeface="Arial" pitchFamily="34" charset="0"/>
              <a:buChar char="•"/>
            </a:pPr>
            <a:endParaRPr lang="fr-FR" sz="2400" b="1" i="1" dirty="0" smtClean="0">
              <a:effectLst>
                <a:outerShdw blurRad="38100" dist="38100" dir="2700000" algn="tl">
                  <a:srgbClr val="000000">
                    <a:alpha val="43137"/>
                  </a:srgbClr>
                </a:outerShdw>
              </a:effectLst>
              <a:latin typeface="+mn-lt"/>
            </a:endParaRPr>
          </a:p>
          <a:p>
            <a:pPr marL="342900" indent="-342900" algn="l">
              <a:buFont typeface="Arial" pitchFamily="34" charset="0"/>
              <a:buChar char="•"/>
            </a:pPr>
            <a:endParaRPr lang="fr-FR" sz="2400" b="1" i="1" dirty="0" smtClean="0">
              <a:effectLst>
                <a:outerShdw blurRad="38100" dist="38100" dir="2700000" algn="tl">
                  <a:srgbClr val="000000">
                    <a:alpha val="43137"/>
                  </a:srgbClr>
                </a:outerShdw>
              </a:effectLst>
              <a:latin typeface="+mn-lt"/>
            </a:endParaRPr>
          </a:p>
          <a:p>
            <a:pPr algn="l"/>
            <a:r>
              <a:rPr lang="fr-FR" sz="2400" i="1" dirty="0" smtClean="0">
                <a:latin typeface="+mn-lt"/>
              </a:rPr>
              <a:t>	Les combinaisons présentées ci-dessus permettent d’accéder et de manipuler la totalité de l’architecture du processeur.</a:t>
            </a:r>
            <a:endParaRPr lang="fr-FR" sz="2400" i="1" dirty="0">
              <a:latin typeface="+mn-lt"/>
            </a:endParaRPr>
          </a:p>
          <a:p>
            <a:pPr marL="342900" indent="-342900" algn="l">
              <a:buFont typeface="Arial" pitchFamily="34" charset="0"/>
              <a:buChar char="•"/>
            </a:pPr>
            <a:endParaRPr lang="fr-FR" sz="2400" i="1" dirty="0">
              <a:latin typeface="+mn-lt"/>
            </a:endParaRPr>
          </a:p>
        </p:txBody>
      </p:sp>
    </p:spTree>
    <p:extLst>
      <p:ext uri="{BB962C8B-B14F-4D97-AF65-F5344CB8AC3E}">
        <p14:creationId xmlns:p14="http://schemas.microsoft.com/office/powerpoint/2010/main" val="32569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animEffect transition="in" filter="fade">
                                      <p:cBhvr>
                                        <p:cTn id="7" dur="500"/>
                                        <p:tgtEl>
                                          <p:spTgt spid="1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4" end="4"/>
                                            </p:txEl>
                                          </p:spTgt>
                                        </p:tgtEl>
                                        <p:attrNameLst>
                                          <p:attrName>style.visibility</p:attrName>
                                        </p:attrNameLst>
                                      </p:cBhvr>
                                      <p:to>
                                        <p:strVal val="visible"/>
                                      </p:to>
                                    </p:set>
                                    <p:animEffect transition="in" filter="fade">
                                      <p:cBhvr>
                                        <p:cTn id="12" dur="500"/>
                                        <p:tgtEl>
                                          <p:spTgt spid="1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animEffect transition="in" filter="fade">
                                      <p:cBhvr>
                                        <p:cTn id="17" dur="500"/>
                                        <p:tgtEl>
                                          <p:spTgt spid="1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9" end="9"/>
                                            </p:txEl>
                                          </p:spTgt>
                                        </p:tgtEl>
                                        <p:attrNameLst>
                                          <p:attrName>style.visibility</p:attrName>
                                        </p:attrNameLst>
                                      </p:cBhvr>
                                      <p:to>
                                        <p:strVal val="visible"/>
                                      </p:to>
                                    </p:set>
                                    <p:animEffect transition="in" filter="fade">
                                      <p:cBhvr>
                                        <p:cTn id="22" dur="500"/>
                                        <p:tgtEl>
                                          <p:spTgt spid="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251520" y="1340768"/>
            <a:ext cx="8892480" cy="121094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Instructions arithmétique : </a:t>
            </a:r>
            <a:r>
              <a:rPr lang="fr-FR" sz="2400" i="1" dirty="0" smtClean="0">
                <a:latin typeface="+mn-lt"/>
                <a:sym typeface="Wingdings"/>
              </a:rPr>
              <a:t>attention, les modes d’adressage supportés diffèrent d’une instruction à une autre. Etudions quelques instructions arithmétique en mode d’adressage registre :</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endParaRPr lang="fr-FR" sz="2400" i="1" dirty="0" smtClean="0">
              <a:latin typeface="+mn-lt"/>
              <a:sym typeface="Wingdings"/>
            </a:endParaRP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endParaRPr lang="fr-FR" sz="2400" i="1" dirty="0" smtClean="0">
              <a:latin typeface="+mn-lt"/>
              <a:sym typeface="Wingdings"/>
            </a:endParaRPr>
          </a:p>
          <a:p>
            <a:pPr marL="342900" indent="-342900" algn="l">
              <a:buFont typeface="Arial" pitchFamily="34" charset="0"/>
              <a:buChar char="•"/>
            </a:pPr>
            <a:endParaRPr lang="fr-FR" sz="2400" i="1" dirty="0">
              <a:latin typeface="+mn-lt"/>
              <a:sym typeface="Wingdings"/>
            </a:endParaRPr>
          </a:p>
          <a:p>
            <a:pPr algn="l"/>
            <a:endParaRPr lang="fr-FR" sz="2400" i="1" dirty="0">
              <a:latin typeface="+mn-lt"/>
              <a:sym typeface="Wingdings"/>
            </a:endParaRPr>
          </a:p>
          <a:p>
            <a:pPr marL="342900" indent="-342900" algn="l">
              <a:buFont typeface="Arial" pitchFamily="34" charset="0"/>
              <a:buChar char="•"/>
            </a:pPr>
            <a:r>
              <a:rPr lang="fr-FR" sz="2400" b="1" i="1" dirty="0">
                <a:effectLst>
                  <a:outerShdw blurRad="38100" dist="38100" dir="2700000" algn="tl">
                    <a:srgbClr val="000000">
                      <a:alpha val="43137"/>
                    </a:srgbClr>
                  </a:outerShdw>
                </a:effectLst>
                <a:sym typeface="Wingdings"/>
              </a:rPr>
              <a:t>Instructions </a:t>
            </a:r>
            <a:r>
              <a:rPr lang="fr-FR" sz="2400" b="1" i="1" dirty="0" smtClean="0">
                <a:effectLst>
                  <a:outerShdw blurRad="38100" dist="38100" dir="2700000" algn="tl">
                    <a:srgbClr val="000000">
                      <a:alpha val="43137"/>
                    </a:srgbClr>
                  </a:outerShdw>
                </a:effectLst>
                <a:sym typeface="Wingdings"/>
              </a:rPr>
              <a:t>logique </a:t>
            </a:r>
            <a:r>
              <a:rPr lang="fr-FR" sz="2400" b="1" i="1" dirty="0">
                <a:effectLst>
                  <a:outerShdw blurRad="38100" dist="38100" dir="2700000" algn="tl">
                    <a:srgbClr val="000000">
                      <a:alpha val="43137"/>
                    </a:srgbClr>
                  </a:outerShdw>
                </a:effectLst>
                <a:sym typeface="Wingdings"/>
              </a:rPr>
              <a:t>: </a:t>
            </a:r>
            <a:r>
              <a:rPr lang="fr-FR" sz="2400" i="1" dirty="0" smtClean="0">
                <a:sym typeface="Wingdings"/>
              </a:rPr>
              <a:t>manipulation bit à bit de données :</a:t>
            </a:r>
            <a:endParaRPr lang="fr-FR" sz="2400" i="1" dirty="0" smtClean="0">
              <a:latin typeface="+mn-lt"/>
              <a:sym typeface="Wingdings"/>
            </a:endParaRPr>
          </a:p>
          <a:p>
            <a:pPr algn="l"/>
            <a:endParaRPr lang="fr-FR" sz="2400" i="1" dirty="0" smtClean="0">
              <a:latin typeface="+mn-lt"/>
              <a:sym typeface="Wingdings"/>
            </a:endParaRPr>
          </a:p>
          <a:p>
            <a:pPr algn="l"/>
            <a:endParaRPr lang="fr-FR" sz="2400" i="1" dirty="0" smtClean="0">
              <a:latin typeface="+mn-lt"/>
              <a:sym typeface="Wingdings"/>
            </a:endParaRPr>
          </a:p>
          <a:p>
            <a:pPr algn="l"/>
            <a:endParaRPr lang="fr-FR" sz="2400" i="1" dirty="0">
              <a:latin typeface="+mn-lt"/>
              <a:sym typeface="Wingdings"/>
            </a:endParaRPr>
          </a:p>
        </p:txBody>
      </p:sp>
      <p:sp>
        <p:nvSpPr>
          <p:cNvPr id="11" name="Rectangle 10"/>
          <p:cNvSpPr>
            <a:spLocks noChangeArrowheads="1"/>
          </p:cNvSpPr>
          <p:nvPr/>
        </p:nvSpPr>
        <p:spPr bwMode="auto">
          <a:xfrm>
            <a:off x="2906068" y="2708920"/>
            <a:ext cx="3583384" cy="1569660"/>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14,%al	; al=0x0E (4cy)</a:t>
            </a:r>
          </a:p>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$2,%</a:t>
            </a:r>
            <a:r>
              <a:rPr lang="fr-FR" sz="1200" b="1" i="1" dirty="0">
                <a:effectLst>
                  <a:outerShdw blurRad="38100" dist="38100" dir="2700000" algn="tl">
                    <a:srgbClr val="000000">
                      <a:alpha val="43137"/>
                    </a:srgbClr>
                  </a:outerShdw>
                </a:effectLst>
              </a:rPr>
              <a:t>b</a:t>
            </a:r>
            <a:r>
              <a:rPr lang="fr-FR" sz="1200" b="1" i="1" dirty="0" smtClean="0">
                <a:effectLst>
                  <a:outerShdw blurRad="38100" dist="38100" dir="2700000" algn="tl">
                    <a:srgbClr val="000000">
                      <a:alpha val="43137"/>
                    </a:srgbClr>
                  </a:outerShdw>
                </a:effectLst>
              </a:rPr>
              <a:t>l	</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=0x02 </a:t>
            </a:r>
            <a:r>
              <a:rPr lang="fr-FR" sz="1200" b="1" i="1" dirty="0">
                <a:effectLst>
                  <a:outerShdw blurRad="38100" dist="38100" dir="2700000" algn="tl">
                    <a:srgbClr val="000000">
                      <a:alpha val="43137"/>
                    </a:srgbClr>
                  </a:outerShdw>
                </a:effectLst>
              </a:rPr>
              <a:t>(4cy</a:t>
            </a:r>
            <a:r>
              <a:rPr lang="fr-FR" sz="1200" b="1" i="1" dirty="0" smtClean="0">
                <a:effectLst>
                  <a:outerShdw blurRad="38100" dist="38100" dir="2700000" algn="tl">
                    <a:srgbClr val="000000">
                      <a:alpha val="43137"/>
                    </a:srgbClr>
                  </a:outerShdw>
                </a:effectLst>
              </a:rPr>
              <a:t>)</a:t>
            </a:r>
          </a:p>
          <a:p>
            <a:pPr>
              <a:defRPr/>
            </a:pPr>
            <a:r>
              <a:rPr lang="fr-FR" sz="1200" b="1" i="1" dirty="0" err="1" smtClean="0">
                <a:effectLst>
                  <a:outerShdw blurRad="38100" dist="38100" dir="2700000" algn="tl">
                    <a:srgbClr val="000000">
                      <a:alpha val="43137"/>
                    </a:srgbClr>
                  </a:outerShdw>
                </a:effectLst>
              </a:rPr>
              <a:t>add</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,%al	; al=0x10 (3cy)</a:t>
            </a:r>
          </a:p>
          <a:p>
            <a:pPr>
              <a:defRPr/>
            </a:pPr>
            <a:r>
              <a:rPr lang="fr-FR" sz="1200" b="1" i="1" dirty="0" err="1" smtClean="0">
                <a:effectLst>
                  <a:outerShdw blurRad="38100" dist="38100" dir="2700000" algn="tl">
                    <a:srgbClr val="000000">
                      <a:alpha val="43137"/>
                    </a:srgbClr>
                  </a:outerShdw>
                </a:effectLst>
              </a:rPr>
              <a:t>mul</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bl</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ax</a:t>
            </a:r>
            <a:r>
              <a:rPr lang="fr-FR" sz="1200" b="1" i="1" dirty="0" smtClean="0">
                <a:effectLst>
                  <a:outerShdw blurRad="38100" dist="38100" dir="2700000" algn="tl">
                    <a:srgbClr val="000000">
                      <a:alpha val="43137"/>
                    </a:srgbClr>
                  </a:outerShdw>
                </a:effectLst>
              </a:rPr>
              <a:t>=0x0020 (70-77cy)</a:t>
            </a:r>
          </a:p>
          <a:p>
            <a:pPr>
              <a:defRPr/>
            </a:pPr>
            <a:r>
              <a:rPr lang="fr-FR" sz="1200" b="1" i="1" dirty="0" smtClean="0">
                <a:effectLst>
                  <a:outerShdw blurRad="38100" dist="38100" dir="2700000" algn="tl">
                    <a:srgbClr val="000000">
                      <a:alpha val="43137"/>
                    </a:srgbClr>
                  </a:outerShdw>
                </a:effectLst>
              </a:rPr>
              <a:t>div</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bl</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al=0x10 (quotient)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 </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=0x00 (reste)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 (80-90cy)</a:t>
            </a:r>
          </a:p>
          <a:p>
            <a:pPr>
              <a:defRPr/>
            </a:pPr>
            <a:r>
              <a:rPr lang="fr-FR" sz="1200" b="1" i="1" dirty="0" err="1" smtClean="0">
                <a:effectLst>
                  <a:outerShdw blurRad="38100" dist="38100" dir="2700000" algn="tl">
                    <a:srgbClr val="000000">
                      <a:alpha val="43137"/>
                    </a:srgbClr>
                  </a:outerShdw>
                </a:effectLst>
              </a:rPr>
              <a:t>sub</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bl</a:t>
            </a:r>
            <a:r>
              <a:rPr lang="fr-FR" sz="1200" b="1" i="1" dirty="0">
                <a:effectLst>
                  <a:outerShdw blurRad="38100" dist="38100" dir="2700000" algn="tl">
                    <a:srgbClr val="000000">
                      <a:alpha val="43137"/>
                    </a:srgbClr>
                  </a:outerShdw>
                </a:effectLst>
              </a:rPr>
              <a:t>,%al	; </a:t>
            </a:r>
            <a:r>
              <a:rPr lang="fr-FR" sz="1200" b="1" i="1" dirty="0" smtClean="0">
                <a:effectLst>
                  <a:outerShdw blurRad="38100" dist="38100" dir="2700000" algn="tl">
                    <a:srgbClr val="000000">
                      <a:alpha val="43137"/>
                    </a:srgbClr>
                  </a:outerShdw>
                </a:effectLst>
              </a:rPr>
              <a:t>al=0x10 </a:t>
            </a:r>
            <a:r>
              <a:rPr lang="fr-FR" sz="1200" b="1" i="1" dirty="0">
                <a:effectLst>
                  <a:outerShdw blurRad="38100" dist="38100" dir="2700000" algn="tl">
                    <a:srgbClr val="000000">
                      <a:alpha val="43137"/>
                    </a:srgbClr>
                  </a:outerShdw>
                </a:effectLst>
              </a:rPr>
              <a:t>(3cy</a:t>
            </a: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42" name="Rectangle 41"/>
          <p:cNvSpPr>
            <a:spLocks noChangeArrowheads="1"/>
          </p:cNvSpPr>
          <p:nvPr/>
        </p:nvSpPr>
        <p:spPr bwMode="auto">
          <a:xfrm>
            <a:off x="2906068" y="5157192"/>
            <a:ext cx="3583384" cy="1569660"/>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$15,%al	; al=0x0F (4cy)</a:t>
            </a:r>
          </a:p>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$0x01,%</a:t>
            </a:r>
            <a:r>
              <a:rPr lang="fr-FR" sz="1200" b="1" i="1" dirty="0">
                <a:effectLst>
                  <a:outerShdw blurRad="38100" dist="38100" dir="2700000" algn="tl">
                    <a:srgbClr val="000000">
                      <a:alpha val="43137"/>
                    </a:srgbClr>
                  </a:outerShdw>
                </a:effectLst>
              </a:rPr>
              <a:t>b</a:t>
            </a:r>
            <a:r>
              <a:rPr lang="fr-FR" sz="1200" b="1" i="1" dirty="0" smtClean="0">
                <a:effectLst>
                  <a:outerShdw blurRad="38100" dist="38100" dir="2700000" algn="tl">
                    <a:srgbClr val="000000">
                      <a:alpha val="43137"/>
                    </a:srgbClr>
                  </a:outerShdw>
                </a:effectLst>
              </a:rPr>
              <a:t>l	</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=0x01 </a:t>
            </a:r>
            <a:r>
              <a:rPr lang="fr-FR" sz="1200" b="1" i="1" dirty="0">
                <a:effectLst>
                  <a:outerShdw blurRad="38100" dist="38100" dir="2700000" algn="tl">
                    <a:srgbClr val="000000">
                      <a:alpha val="43137"/>
                    </a:srgbClr>
                  </a:outerShdw>
                </a:effectLst>
              </a:rPr>
              <a:t>(4cy</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a</a:t>
            </a:r>
            <a:r>
              <a:rPr lang="fr-FR" sz="1200" b="1" i="1" dirty="0" smtClean="0">
                <a:effectLst>
                  <a:outerShdw blurRad="38100" dist="38100" dir="2700000" algn="tl">
                    <a:srgbClr val="000000">
                      <a:alpha val="43137"/>
                    </a:srgbClr>
                  </a:outerShdw>
                </a:effectLst>
              </a:rPr>
              <a:t>nd	$0xFE,%al	; al=0x0E (4cy)</a:t>
            </a:r>
          </a:p>
          <a:p>
            <a:pPr>
              <a:defRPr/>
            </a:pPr>
            <a:r>
              <a:rPr lang="fr-FR" sz="1200" b="1" i="1" dirty="0" smtClean="0">
                <a:effectLst>
                  <a:outerShdw blurRad="38100" dist="38100" dir="2700000" algn="tl">
                    <a:srgbClr val="000000">
                      <a:alpha val="43137"/>
                    </a:srgbClr>
                  </a:outerShdw>
                </a:effectLst>
              </a:rPr>
              <a:t>or</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,%al</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al=0x0F (3cy)</a:t>
            </a:r>
          </a:p>
          <a:p>
            <a:pPr>
              <a:defRPr/>
            </a:pPr>
            <a:r>
              <a:rPr lang="fr-FR" sz="1200" b="1" i="1" dirty="0" smtClean="0">
                <a:effectLst>
                  <a:outerShdw blurRad="38100" dist="38100" dir="2700000" algn="tl">
                    <a:srgbClr val="000000">
                      <a:alpha val="43137"/>
                    </a:srgbClr>
                  </a:outerShdw>
                </a:effectLst>
              </a:rPr>
              <a:t>not</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%al</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al=0xF0 (3cy)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 Complément à 1 </a:t>
            </a:r>
          </a:p>
          <a:p>
            <a:pPr>
              <a:defRPr/>
            </a:pPr>
            <a:r>
              <a:rPr lang="fr-FR" sz="1200" b="1" i="1" dirty="0" err="1" smtClean="0">
                <a:effectLst>
                  <a:outerShdw blurRad="38100" dist="38100" dir="2700000" algn="tl">
                    <a:srgbClr val="000000">
                      <a:alpha val="43137"/>
                    </a:srgbClr>
                  </a:outerShdw>
                </a:effectLst>
              </a:rPr>
              <a:t>shl</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$1,%</a:t>
            </a:r>
            <a:r>
              <a:rPr lang="fr-FR" sz="1200" b="1" i="1" dirty="0">
                <a:effectLst>
                  <a:outerShdw blurRad="38100" dist="38100" dir="2700000" algn="tl">
                    <a:srgbClr val="000000">
                      <a:alpha val="43137"/>
                    </a:srgbClr>
                  </a:outerShdw>
                </a:effectLst>
              </a:rPr>
              <a:t>al	; </a:t>
            </a:r>
            <a:r>
              <a:rPr lang="fr-FR" sz="1200" b="1" i="1" dirty="0" smtClean="0">
                <a:effectLst>
                  <a:outerShdw blurRad="38100" dist="38100" dir="2700000" algn="tl">
                    <a:srgbClr val="000000">
                      <a:alpha val="43137"/>
                    </a:srgbClr>
                  </a:outerShdw>
                </a:effectLst>
              </a:rPr>
              <a:t>al=0xE0 (2cy)</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 flag carry C=1</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544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251520" y="1340768"/>
            <a:ext cx="8892480" cy="331236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Les instructions de saut ou de branchement </a:t>
            </a:r>
            <a:r>
              <a:rPr lang="fr-FR" sz="2400" i="1" dirty="0">
                <a:sym typeface="Wingdings"/>
              </a:rPr>
              <a:t>en mémoire programme </a:t>
            </a:r>
            <a:r>
              <a:rPr lang="fr-FR" sz="2400" i="1" dirty="0" smtClean="0">
                <a:sym typeface="Wingdings"/>
              </a:rPr>
              <a:t>peuvent être conditionnels ou inconditionnels. En langage C, elles permettent par exemple d’implémenter </a:t>
            </a:r>
            <a:r>
              <a:rPr lang="fr-FR" sz="2400" i="1" dirty="0">
                <a:sym typeface="Wingdings"/>
              </a:rPr>
              <a:t>: if, </a:t>
            </a:r>
            <a:r>
              <a:rPr lang="fr-FR" sz="2400" i="1" dirty="0" err="1">
                <a:sym typeface="Wingdings"/>
              </a:rPr>
              <a:t>else</a:t>
            </a:r>
            <a:r>
              <a:rPr lang="fr-FR" sz="2400" i="1" dirty="0">
                <a:sym typeface="Wingdings"/>
              </a:rPr>
              <a:t> if, </a:t>
            </a:r>
            <a:r>
              <a:rPr lang="fr-FR" sz="2400" i="1" dirty="0" err="1">
                <a:sym typeface="Wingdings"/>
              </a:rPr>
              <a:t>else</a:t>
            </a:r>
            <a:r>
              <a:rPr lang="fr-FR" sz="2400" i="1" dirty="0">
                <a:sym typeface="Wingdings"/>
              </a:rPr>
              <a:t>, </a:t>
            </a:r>
            <a:r>
              <a:rPr lang="fr-FR" sz="2400" i="1" dirty="0" err="1">
                <a:sym typeface="Wingdings"/>
              </a:rPr>
              <a:t>switch</a:t>
            </a:r>
            <a:r>
              <a:rPr lang="fr-FR" sz="2400" i="1" dirty="0">
                <a:sym typeface="Wingdings"/>
              </a:rPr>
              <a:t>, for, </a:t>
            </a:r>
            <a:r>
              <a:rPr lang="fr-FR" sz="2400" i="1" dirty="0" err="1">
                <a:sym typeface="Wingdings"/>
              </a:rPr>
              <a:t>while</a:t>
            </a:r>
            <a:r>
              <a:rPr lang="fr-FR" sz="2400" i="1" dirty="0">
                <a:sym typeface="Wingdings"/>
              </a:rPr>
              <a:t>, do </a:t>
            </a:r>
            <a:r>
              <a:rPr lang="fr-FR" sz="2400" i="1" dirty="0" err="1">
                <a:sym typeface="Wingdings"/>
              </a:rPr>
              <a:t>while</a:t>
            </a:r>
            <a:r>
              <a:rPr lang="fr-FR" sz="2400" i="1" dirty="0">
                <a:sym typeface="Wingdings"/>
              </a:rPr>
              <a:t>, appels de procédure. </a:t>
            </a:r>
            <a:endParaRPr lang="fr-FR" sz="2400" i="1" dirty="0" smtClean="0">
              <a:sym typeface="Wingdings"/>
            </a:endParaRPr>
          </a:p>
          <a:p>
            <a:pPr algn="l"/>
            <a:endParaRPr lang="fr-FR" sz="2400" b="1" i="1" dirty="0">
              <a:effectLst>
                <a:outerShdw blurRad="38100" dist="38100" dir="2700000" algn="tl">
                  <a:srgbClr val="000000">
                    <a:alpha val="43137"/>
                  </a:srgbClr>
                </a:outerShdw>
              </a:effectLst>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Structures de contrôle : </a:t>
            </a:r>
            <a:r>
              <a:rPr lang="fr-FR" sz="2400" i="1" dirty="0" smtClean="0">
                <a:latin typeface="+mn-lt"/>
                <a:sym typeface="Wingdings"/>
              </a:rPr>
              <a:t>Observons une partie des instructions de saut conditionnelles. Elles utilisent toutes les flags retournés par l’ALU et doivent être pour la plupart utilisées après une instruction arithmétique, logique ou de comparaison.</a:t>
            </a:r>
          </a:p>
          <a:p>
            <a:pPr algn="l"/>
            <a:endParaRPr lang="fr-FR" sz="2400" i="1" dirty="0" smtClean="0">
              <a:latin typeface="+mn-lt"/>
              <a:sym typeface="Wingdings"/>
            </a:endParaRPr>
          </a:p>
          <a:p>
            <a:pPr algn="l"/>
            <a:endParaRPr lang="fr-FR" sz="2400" i="1" dirty="0">
              <a:latin typeface="+mn-lt"/>
              <a:sym typeface="Wingding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083" y="4793852"/>
            <a:ext cx="2761164" cy="1875508"/>
          </a:xfrm>
          <a:prstGeom prst="roundRect">
            <a:avLst>
              <a:gd name="adj" fmla="val 3057"/>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5157192"/>
            <a:ext cx="2880320" cy="768974"/>
          </a:xfrm>
          <a:prstGeom prst="roundRect">
            <a:avLst>
              <a:gd name="adj" fmla="val 3057"/>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12" name="Rectangle 11"/>
          <p:cNvSpPr/>
          <p:nvPr/>
        </p:nvSpPr>
        <p:spPr>
          <a:xfrm>
            <a:off x="1412259" y="6588255"/>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394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251520" y="1412776"/>
            <a:ext cx="8892480" cy="12241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Prenons un exemple de programme C et étudions une implémentation assembleur possible. La solution n’est bien sûr pas unique :</a:t>
            </a:r>
          </a:p>
          <a:p>
            <a:pPr algn="l"/>
            <a:endParaRPr lang="fr-FR" sz="2400" i="1" dirty="0" smtClean="0">
              <a:latin typeface="+mn-lt"/>
              <a:sym typeface="Wingdings"/>
            </a:endParaRPr>
          </a:p>
          <a:p>
            <a:pPr algn="l"/>
            <a:endParaRPr lang="fr-FR" sz="2400" i="1" dirty="0">
              <a:latin typeface="+mn-lt"/>
              <a:sym typeface="Wingdings"/>
            </a:endParaRPr>
          </a:p>
        </p:txBody>
      </p:sp>
      <p:sp>
        <p:nvSpPr>
          <p:cNvPr id="11" name="Rectangle 10"/>
          <p:cNvSpPr>
            <a:spLocks noChangeArrowheads="1"/>
          </p:cNvSpPr>
          <p:nvPr/>
        </p:nvSpPr>
        <p:spPr bwMode="auto">
          <a:xfrm>
            <a:off x="683568" y="3043853"/>
            <a:ext cx="2304256" cy="2492990"/>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u</a:t>
            </a:r>
            <a:r>
              <a:rPr lang="fr-FR" sz="1200" b="1" i="1" dirty="0" err="1" smtClean="0">
                <a:effectLst>
                  <a:outerShdw blurRad="38100" dist="38100" dir="2700000" algn="tl">
                    <a:srgbClr val="000000">
                      <a:alpha val="43137"/>
                    </a:srgbClr>
                  </a:outerShdw>
                </a:effectLst>
              </a:rPr>
              <a:t>nsigned</a:t>
            </a:r>
            <a:r>
              <a:rPr lang="fr-FR" sz="1200" b="1" i="1" dirty="0" smtClean="0">
                <a:effectLst>
                  <a:outerShdw blurRad="38100" dist="38100" dir="2700000" algn="tl">
                    <a:srgbClr val="000000">
                      <a:alpha val="43137"/>
                    </a:srgbClr>
                  </a:outerShdw>
                </a:effectLst>
              </a:rPr>
              <a:t> char </a:t>
            </a:r>
            <a:r>
              <a:rPr lang="fr-FR" sz="1200" b="1" i="1" dirty="0" err="1" smtClean="0">
                <a:effectLst>
                  <a:outerShdw blurRad="38100" dist="38100" dir="2700000" algn="tl">
                    <a:srgbClr val="000000">
                      <a:alpha val="43137"/>
                    </a:srgbClr>
                  </a:outerShdw>
                </a:effectLst>
              </a:rPr>
              <a:t>varTest</a:t>
            </a:r>
            <a:r>
              <a:rPr lang="fr-FR" sz="1200" b="1" i="1" dirty="0" smtClean="0">
                <a:effectLst>
                  <a:outerShdw blurRad="38100" dist="38100" dir="2700000" algn="tl">
                    <a:srgbClr val="000000">
                      <a:alpha val="43137"/>
                    </a:srgbClr>
                  </a:outerShdw>
                </a:effectLst>
              </a:rPr>
              <a:t> = 0;</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while</a:t>
            </a:r>
            <a:r>
              <a:rPr lang="fr-FR" sz="1200" b="1" i="1" dirty="0" smtClean="0">
                <a:effectLst>
                  <a:outerShdw blurRad="38100" dist="38100" dir="2700000" algn="tl">
                    <a:srgbClr val="000000">
                      <a:alpha val="43137"/>
                    </a:srgbClr>
                  </a:outerShdw>
                </a:effectLst>
              </a:rPr>
              <a:t> (1) {</a:t>
            </a:r>
          </a:p>
          <a:p>
            <a:pPr>
              <a:defRPr/>
            </a:pPr>
            <a:r>
              <a:rPr lang="fr-FR" sz="1200" b="1" i="1" dirty="0" smtClean="0">
                <a:effectLst>
                  <a:outerShdw blurRad="38100" dist="38100" dir="2700000" algn="tl">
                    <a:srgbClr val="000000">
                      <a:alpha val="43137"/>
                    </a:srgbClr>
                  </a:outerShdw>
                </a:effectLst>
              </a:rPr>
              <a:t>          if ( </a:t>
            </a:r>
            <a:r>
              <a:rPr lang="fr-FR" sz="1200" b="1" i="1" dirty="0" err="1" smtClean="0">
                <a:effectLst>
                  <a:outerShdw blurRad="38100" dist="38100" dir="2700000" algn="tl">
                    <a:srgbClr val="000000">
                      <a:alpha val="43137"/>
                    </a:srgbClr>
                  </a:outerShdw>
                </a:effectLst>
              </a:rPr>
              <a:t>varTest</a:t>
            </a:r>
            <a:r>
              <a:rPr lang="fr-FR" sz="1200" b="1" i="1" dirty="0" smtClean="0">
                <a:effectLst>
                  <a:outerShdw blurRad="38100" dist="38100" dir="2700000" algn="tl">
                    <a:srgbClr val="000000">
                      <a:alpha val="43137"/>
                    </a:srgbClr>
                  </a:outerShdw>
                </a:effectLst>
              </a:rPr>
              <a:t> == 0 )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 user code if</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else</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 user </a:t>
            </a:r>
            <a:r>
              <a:rPr lang="fr-FR" sz="1200" b="1" i="1" dirty="0" smtClean="0">
                <a:effectLst>
                  <a:outerShdw blurRad="38100" dist="38100" dir="2700000" algn="tl">
                    <a:srgbClr val="000000">
                      <a:alpha val="43137"/>
                    </a:srgbClr>
                  </a:outerShdw>
                </a:effectLst>
              </a:rPr>
              <a:t>code </a:t>
            </a:r>
            <a:r>
              <a:rPr lang="fr-FR" sz="1200" b="1" i="1" dirty="0" err="1" smtClean="0">
                <a:effectLst>
                  <a:outerShdw blurRad="38100" dist="38100" dir="2700000" algn="tl">
                    <a:srgbClr val="000000">
                      <a:alpha val="43137"/>
                    </a:srgbClr>
                  </a:outerShdw>
                </a:effectLst>
              </a:rPr>
              <a:t>else</a:t>
            </a:r>
            <a:endParaRPr lang="fr-FR" sz="1200" b="1" i="1" dirty="0" smtClean="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8" name="Rectangle 7"/>
          <p:cNvSpPr>
            <a:spLocks noChangeArrowheads="1"/>
          </p:cNvSpPr>
          <p:nvPr/>
        </p:nvSpPr>
        <p:spPr bwMode="auto">
          <a:xfrm>
            <a:off x="3563888" y="3212976"/>
            <a:ext cx="5145980" cy="2862322"/>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a:effectLst>
                  <a:outerShdw blurRad="38100" dist="38100" dir="2700000" algn="tl">
                    <a:srgbClr val="000000">
                      <a:alpha val="43137"/>
                    </a:srgbClr>
                  </a:outerShdw>
                </a:effectLst>
              </a:rPr>
              <a:t>m</a:t>
            </a:r>
            <a:r>
              <a:rPr lang="fr-FR" sz="1200" b="1" i="1" dirty="0" smtClean="0">
                <a:effectLst>
                  <a:outerShdw blurRad="38100" dist="38100" dir="2700000" algn="tl">
                    <a:srgbClr val="000000">
                      <a:alpha val="43137"/>
                    </a:srgbClr>
                  </a:outerShdw>
                </a:effectLst>
              </a:rPr>
              <a:t>ain:	</a:t>
            </a:r>
            <a:r>
              <a:rPr lang="fr-FR" sz="1200" b="1" i="1" dirty="0" err="1" smtClean="0">
                <a:effectLst>
                  <a:outerShdw blurRad="38100" dist="38100" dir="2700000" algn="tl">
                    <a:srgbClr val="000000">
                      <a:alpha val="43137"/>
                    </a:srgbClr>
                  </a:outerShdw>
                </a:effectLst>
              </a:rPr>
              <a:t>mov</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addressVarTest</a:t>
            </a:r>
            <a:r>
              <a:rPr lang="fr-FR" sz="1200" b="1" i="1" dirty="0" smtClean="0">
                <a:effectLst>
                  <a:outerShdw blurRad="38100" dist="38100" dir="2700000" algn="tl">
                    <a:srgbClr val="000000">
                      <a:alpha val="43137"/>
                    </a:srgbClr>
                  </a:outerShdw>
                </a:effectLst>
              </a:rPr>
              <a:t>),%al	; al=0x00 (+8cy)</a:t>
            </a: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mov</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$0</a:t>
            </a:r>
            <a:r>
              <a:rPr lang="fr-FR" sz="1200" b="1" i="1" dirty="0" smtClean="0">
                <a:effectLst>
                  <a:outerShdw blurRad="38100" dist="38100" dir="2700000" algn="tl">
                    <a:srgbClr val="000000">
                      <a:alpha val="43137"/>
                    </a:srgbClr>
                  </a:outerShdw>
                </a:effectLst>
              </a:rPr>
              <a:t>,%</a:t>
            </a:r>
            <a:r>
              <a:rPr lang="fr-FR" sz="1200" b="1" i="1" dirty="0">
                <a:effectLst>
                  <a:outerShdw blurRad="38100" dist="38100" dir="2700000" algn="tl">
                    <a:srgbClr val="000000">
                      <a:alpha val="43137"/>
                    </a:srgbClr>
                  </a:outerShdw>
                </a:effectLst>
              </a:rPr>
              <a:t>b</a:t>
            </a:r>
            <a:r>
              <a:rPr lang="fr-FR" sz="1200" b="1" i="1" dirty="0" smtClean="0">
                <a:effectLst>
                  <a:outerShdw blurRad="38100" dist="38100" dir="2700000" algn="tl">
                    <a:srgbClr val="000000">
                      <a:alpha val="43137"/>
                    </a:srgbClr>
                  </a:outerShdw>
                </a:effectLst>
              </a:rPr>
              <a:t>l		; </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=0x00 </a:t>
            </a:r>
            <a:r>
              <a:rPr lang="fr-FR" sz="1200" b="1" i="1" dirty="0">
                <a:effectLst>
                  <a:outerShdw blurRad="38100" dist="38100" dir="2700000" algn="tl">
                    <a:srgbClr val="000000">
                      <a:alpha val="43137"/>
                    </a:srgbClr>
                  </a:outerShdw>
                </a:effectLst>
              </a:rPr>
              <a:t>(4cy</a:t>
            </a:r>
            <a:r>
              <a:rPr lang="fr-FR" sz="1200" b="1" i="1" dirty="0" smtClean="0">
                <a:effectLst>
                  <a:outerShdw blurRad="38100" dist="38100" dir="2700000" algn="tl">
                    <a:srgbClr val="000000">
                      <a:alpha val="43137"/>
                    </a:srgbClr>
                  </a:outerShdw>
                </a:effectLst>
              </a:rPr>
              <a:t>)</a:t>
            </a: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cmp</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,%al		; (3cy), flag Z=1</a:t>
            </a:r>
          </a:p>
          <a:p>
            <a:pPr>
              <a:defRPr/>
            </a:pP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jz</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if1</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IP = </a:t>
            </a:r>
            <a:r>
              <a:rPr lang="fr-FR" sz="1200" b="1" i="1" dirty="0" err="1">
                <a:effectLst>
                  <a:outerShdw blurRad="38100" dist="38100" dir="2700000" algn="tl">
                    <a:srgbClr val="000000">
                      <a:alpha val="43137"/>
                    </a:srgbClr>
                  </a:outerShdw>
                </a:effectLst>
              </a:rPr>
              <a:t>addresse</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if1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 (16cy jump, 4cy no jump)</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else1:	; user code </a:t>
            </a:r>
            <a:r>
              <a:rPr lang="fr-FR" sz="1200" b="1" i="1" dirty="0" err="1" smtClean="0">
                <a:effectLst>
                  <a:outerShdw blurRad="38100" dist="38100" dir="2700000" algn="tl">
                    <a:srgbClr val="000000">
                      <a:alpha val="43137"/>
                    </a:srgbClr>
                  </a:outerShdw>
                </a:effectLst>
              </a:rPr>
              <a:t>else</a:t>
            </a:r>
            <a:endParaRPr lang="fr-FR" sz="1200" b="1" i="1" dirty="0" smtClean="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jmp</a:t>
            </a:r>
            <a:r>
              <a:rPr lang="fr-FR" sz="1200" b="1" i="1" dirty="0" smtClean="0">
                <a:effectLst>
                  <a:outerShdw blurRad="38100" dist="38100" dir="2700000" algn="tl">
                    <a:srgbClr val="000000">
                      <a:alpha val="43137"/>
                    </a:srgbClr>
                  </a:outerShdw>
                </a:effectLst>
              </a:rPr>
              <a:t>	endif1	; </a:t>
            </a:r>
            <a:r>
              <a:rPr lang="fr-FR" sz="1200" b="1" i="1" dirty="0">
                <a:effectLst>
                  <a:outerShdw blurRad="38100" dist="38100" dir="2700000" algn="tl">
                    <a:srgbClr val="000000">
                      <a:alpha val="43137"/>
                    </a:srgbClr>
                  </a:outerShdw>
                </a:effectLst>
              </a:rPr>
              <a:t>IP = </a:t>
            </a:r>
            <a:r>
              <a:rPr lang="fr-FR" sz="1200" b="1" i="1" dirty="0" err="1">
                <a:effectLst>
                  <a:outerShdw blurRad="38100" dist="38100" dir="2700000" algn="tl">
                    <a:srgbClr val="000000">
                      <a:alpha val="43137"/>
                    </a:srgbClr>
                  </a:outerShdw>
                </a:effectLst>
              </a:rPr>
              <a:t>addresse</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endif1 </a:t>
            </a:r>
            <a:r>
              <a:rPr lang="fr-FR" sz="1200" b="1" i="1" dirty="0">
                <a:effectLst>
                  <a:outerShdw blurRad="38100" dist="38100" dir="2700000" algn="tl">
                    <a:srgbClr val="000000">
                      <a:alpha val="43137"/>
                    </a:srgbClr>
                  </a:outerShdw>
                </a:effectLst>
              </a:rPr>
              <a:t>(15cy</a:t>
            </a:r>
            <a:r>
              <a:rPr lang="fr-FR" sz="1200" b="1" i="1" dirty="0" smtClean="0">
                <a:effectLst>
                  <a:outerShdw blurRad="38100" dist="38100" dir="2700000" algn="tl">
                    <a:srgbClr val="000000">
                      <a:alpha val="43137"/>
                    </a:srgbClr>
                  </a:outerShdw>
                </a:effectLst>
              </a:rPr>
              <a:t>)</a:t>
            </a:r>
          </a:p>
          <a:p>
            <a:pPr>
              <a:defRPr/>
            </a:pPr>
            <a:r>
              <a:rPr lang="fr-FR" sz="1200" b="1" i="1" dirty="0" smtClean="0">
                <a:effectLst>
                  <a:outerShdw blurRad="38100" dist="38100" dir="2700000" algn="tl">
                    <a:srgbClr val="000000">
                      <a:alpha val="43137"/>
                    </a:srgbClr>
                  </a:outerShdw>
                </a:effectLst>
              </a:rPr>
              <a:t>if1:	</a:t>
            </a:r>
            <a:r>
              <a:rPr lang="fr-FR" sz="1200" b="1" i="1" dirty="0">
                <a:effectLst>
                  <a:outerShdw blurRad="38100" dist="38100" dir="2700000" algn="tl">
                    <a:srgbClr val="000000">
                      <a:alpha val="43137"/>
                    </a:srgbClr>
                  </a:outerShdw>
                </a:effectLst>
              </a:rPr>
              <a:t>; user code </a:t>
            </a:r>
            <a:r>
              <a:rPr lang="fr-FR" sz="1200" b="1" i="1" dirty="0" smtClean="0">
                <a:effectLst>
                  <a:outerShdw blurRad="38100" dist="38100" dir="2700000" algn="tl">
                    <a:srgbClr val="000000">
                      <a:alpha val="43137"/>
                    </a:srgbClr>
                  </a:outerShdw>
                </a:effectLst>
              </a:rPr>
              <a:t>if</a:t>
            </a:r>
          </a:p>
          <a:p>
            <a:pPr>
              <a:defRPr/>
            </a:pPr>
            <a:r>
              <a:rPr lang="fr-FR" sz="1200" b="1" i="1" dirty="0">
                <a:effectLst>
                  <a:outerShdw blurRad="38100" dist="38100" dir="2700000" algn="tl">
                    <a:srgbClr val="000000">
                      <a:alpha val="43137"/>
                    </a:srgbClr>
                  </a:outerShdw>
                </a:effectLst>
              </a:rPr>
              <a:t>	;…</a:t>
            </a:r>
          </a:p>
          <a:p>
            <a:pPr>
              <a:defRPr/>
            </a:pPr>
            <a:r>
              <a:rPr lang="fr-FR" sz="1200" b="1" i="1" dirty="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a:t>
            </a:r>
          </a:p>
          <a:p>
            <a:pPr>
              <a:defRPr/>
            </a:pPr>
            <a:r>
              <a:rPr lang="fr-FR" sz="1200" b="1" i="1" dirty="0">
                <a:effectLst>
                  <a:outerShdw blurRad="38100" dist="38100" dir="2700000" algn="tl">
                    <a:srgbClr val="000000">
                      <a:alpha val="43137"/>
                    </a:srgbClr>
                  </a:outerShdw>
                </a:effectLst>
              </a:rPr>
              <a:t>e</a:t>
            </a:r>
            <a:r>
              <a:rPr lang="fr-FR" sz="1200" b="1" i="1" dirty="0" smtClean="0">
                <a:effectLst>
                  <a:outerShdw blurRad="38100" dist="38100" dir="2700000" algn="tl">
                    <a:srgbClr val="000000">
                      <a:alpha val="43137"/>
                    </a:srgbClr>
                  </a:outerShdw>
                </a:effectLst>
              </a:rPr>
              <a:t>ndif1:	</a:t>
            </a:r>
            <a:r>
              <a:rPr lang="fr-FR" sz="1200" b="1" i="1" dirty="0" err="1" smtClean="0">
                <a:effectLst>
                  <a:outerShdw blurRad="38100" dist="38100" dir="2700000" algn="tl">
                    <a:srgbClr val="000000">
                      <a:alpha val="43137"/>
                    </a:srgbClr>
                  </a:outerShdw>
                </a:effectLst>
              </a:rPr>
              <a:t>jmp</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main</a:t>
            </a:r>
            <a:r>
              <a:rPr lang="fr-FR" sz="1200" b="1" i="1" dirty="0">
                <a:effectLst>
                  <a:outerShdw blurRad="38100" dist="38100" dir="2700000" algn="tl">
                    <a:srgbClr val="000000">
                      <a:alpha val="43137"/>
                    </a:srgbClr>
                  </a:outerShdw>
                </a:effectLst>
              </a:rPr>
              <a:t>	; </a:t>
            </a:r>
            <a:r>
              <a:rPr lang="fr-FR" sz="1200" b="1" i="1" dirty="0" smtClean="0">
                <a:effectLst>
                  <a:outerShdw blurRad="38100" dist="38100" dir="2700000" algn="tl">
                    <a:srgbClr val="000000">
                      <a:alpha val="43137"/>
                    </a:srgbClr>
                  </a:outerShdw>
                </a:effectLst>
              </a:rPr>
              <a:t>IP = </a:t>
            </a:r>
            <a:r>
              <a:rPr lang="fr-FR" sz="1200" b="1" i="1" dirty="0" err="1" smtClean="0">
                <a:effectLst>
                  <a:outerShdw blurRad="38100" dist="38100" dir="2700000" algn="tl">
                    <a:srgbClr val="000000">
                      <a:alpha val="43137"/>
                    </a:srgbClr>
                  </a:outerShdw>
                </a:effectLst>
              </a:rPr>
              <a:t>addresse</a:t>
            </a:r>
            <a:r>
              <a:rPr lang="fr-FR" sz="1200" b="1" i="1" dirty="0" smtClean="0">
                <a:effectLst>
                  <a:outerShdw blurRad="38100" dist="38100" dir="2700000" algn="tl">
                    <a:srgbClr val="000000">
                      <a:alpha val="43137"/>
                    </a:srgbClr>
                  </a:outerShdw>
                </a:effectLst>
              </a:rPr>
              <a:t> main (15cy)</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1671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Intel 8086 </a:t>
            </a:r>
            <a:r>
              <a:rPr lang="fr-FR" sz="1800" b="1" i="1" dirty="0">
                <a:solidFill>
                  <a:srgbClr val="DCE6F2"/>
                </a:solidFill>
                <a:effectLst>
                  <a:outerShdw blurRad="38100" dist="38100" dir="2700000" algn="tl">
                    <a:srgbClr val="000000">
                      <a:alpha val="43137"/>
                    </a:srgbClr>
                  </a:outerShdw>
                </a:effectLst>
              </a:rPr>
              <a:t>– Evolutions </a:t>
            </a:r>
            <a:r>
              <a:rPr lang="fr-FR" sz="1400" b="1" i="1" dirty="0" smtClean="0">
                <a:solidFill>
                  <a:srgbClr val="DCE6F2"/>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Architecture matérielle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jeu d’instruction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253604" y="1412776"/>
            <a:ext cx="8892480" cy="223224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Appel de procédure: </a:t>
            </a:r>
            <a:r>
              <a:rPr lang="fr-FR" sz="2400" i="1" dirty="0" smtClean="0">
                <a:latin typeface="+mn-lt"/>
                <a:sym typeface="Wingdings"/>
              </a:rPr>
              <a:t>dans une premier temps, nous ne parlerons que des appels de procédure sans passage de paramètres. Cette partie sera vue dans la suite du cours lorsque nous aborderons la notion de pile ou </a:t>
            </a:r>
            <a:r>
              <a:rPr lang="fr-FR" sz="2400" i="1" dirty="0" err="1" smtClean="0">
                <a:latin typeface="+mn-lt"/>
                <a:sym typeface="Wingdings"/>
              </a:rPr>
              <a:t>stack</a:t>
            </a:r>
            <a:r>
              <a:rPr lang="fr-FR" sz="2400" i="1" dirty="0" smtClean="0">
                <a:latin typeface="+mn-lt"/>
                <a:sym typeface="Wingdings"/>
              </a:rPr>
              <a:t>. Juste après avoir vu la segmentation mémoire,  notamment les segments SS=</a:t>
            </a:r>
            <a:r>
              <a:rPr lang="fr-FR" sz="2400" i="1" dirty="0" err="1" smtClean="0">
                <a:latin typeface="+mn-lt"/>
                <a:sym typeface="Wingdings"/>
              </a:rPr>
              <a:t>Stack</a:t>
            </a:r>
            <a:r>
              <a:rPr lang="fr-FR" sz="2400" i="1" dirty="0" smtClean="0">
                <a:latin typeface="+mn-lt"/>
                <a:sym typeface="Wingdings"/>
              </a:rPr>
              <a:t> Segment et CS=Code Segment).</a:t>
            </a:r>
          </a:p>
          <a:p>
            <a:pPr algn="l"/>
            <a:endParaRPr lang="fr-FR" sz="2400" i="1" dirty="0" smtClean="0">
              <a:latin typeface="+mn-lt"/>
              <a:sym typeface="Wingdings"/>
            </a:endParaRPr>
          </a:p>
          <a:p>
            <a:pPr algn="l"/>
            <a:endParaRPr lang="fr-FR" sz="2400" i="1" dirty="0">
              <a:latin typeface="+mn-lt"/>
              <a:sym typeface="Wingdings"/>
            </a:endParaRPr>
          </a:p>
        </p:txBody>
      </p:sp>
      <p:sp>
        <p:nvSpPr>
          <p:cNvPr id="11" name="Rectangle 10"/>
          <p:cNvSpPr>
            <a:spLocks noChangeArrowheads="1"/>
          </p:cNvSpPr>
          <p:nvPr/>
        </p:nvSpPr>
        <p:spPr bwMode="auto">
          <a:xfrm>
            <a:off x="727696" y="4077072"/>
            <a:ext cx="2304256" cy="2308324"/>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fctTest</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while</a:t>
            </a:r>
            <a:r>
              <a:rPr lang="fr-FR" sz="1200" b="1" i="1" dirty="0" smtClean="0">
                <a:effectLst>
                  <a:outerShdw blurRad="38100" dist="38100" dir="2700000" algn="tl">
                    <a:srgbClr val="000000">
                      <a:alpha val="43137"/>
                    </a:srgbClr>
                  </a:outerShdw>
                </a:effectLst>
              </a:rPr>
              <a:t> (1) {</a:t>
            </a: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fctTest</a:t>
            </a: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fctTest</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a:t>
            </a: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 user code</a:t>
            </a: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8" name="Rectangle 7"/>
          <p:cNvSpPr>
            <a:spLocks noChangeArrowheads="1"/>
          </p:cNvSpPr>
          <p:nvPr/>
        </p:nvSpPr>
        <p:spPr bwMode="auto">
          <a:xfrm>
            <a:off x="3760913" y="4077072"/>
            <a:ext cx="5145980" cy="2123658"/>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a:effectLst>
                  <a:outerShdw blurRad="38100" dist="38100" dir="2700000" algn="tl">
                    <a:srgbClr val="000000">
                      <a:alpha val="43137"/>
                    </a:srgbClr>
                  </a:outerShdw>
                </a:effectLst>
              </a:rPr>
              <a:t>m</a:t>
            </a:r>
            <a:r>
              <a:rPr lang="fr-FR" sz="1200" b="1" i="1" dirty="0" smtClean="0">
                <a:effectLst>
                  <a:outerShdw blurRad="38100" dist="38100" dir="2700000" algn="tl">
                    <a:srgbClr val="000000">
                      <a:alpha val="43137"/>
                    </a:srgbClr>
                  </a:outerShdw>
                </a:effectLst>
              </a:rPr>
              <a:t>ain:	call 	</a:t>
            </a:r>
            <a:r>
              <a:rPr lang="fr-FR" sz="1200" b="1" i="1" dirty="0" err="1" smtClean="0">
                <a:effectLst>
                  <a:outerShdw blurRad="38100" dist="38100" dir="2700000" algn="tl">
                    <a:srgbClr val="000000">
                      <a:alpha val="43137"/>
                    </a:srgbClr>
                  </a:outerShdw>
                </a:effectLst>
              </a:rPr>
              <a:t>fctTest</a:t>
            </a:r>
            <a:r>
              <a:rPr lang="fr-FR" sz="1200" b="1" i="1" dirty="0" smtClean="0">
                <a:effectLst>
                  <a:outerShdw blurRad="38100" dist="38100" dir="2700000" algn="tl">
                    <a:srgbClr val="000000">
                      <a:alpha val="43137"/>
                    </a:srgbClr>
                  </a:outerShdw>
                </a:effectLst>
              </a:rPr>
              <a:t>	; IP = adresse </a:t>
            </a:r>
            <a:r>
              <a:rPr lang="fr-FR" sz="1200" b="1" i="1" dirty="0" err="1" smtClean="0">
                <a:effectLst>
                  <a:outerShdw blurRad="38100" dist="38100" dir="2700000" algn="tl">
                    <a:srgbClr val="000000">
                      <a:alpha val="43137"/>
                    </a:srgbClr>
                  </a:outerShdw>
                </a:effectLst>
              </a:rPr>
              <a:t>fctTest</a:t>
            </a:r>
            <a:r>
              <a:rPr lang="fr-FR" sz="1200" b="1" i="1" dirty="0" smtClean="0">
                <a:effectLst>
                  <a:outerShdw blurRad="38100" dist="38100" dir="2700000" algn="tl">
                    <a:srgbClr val="000000">
                      <a:alpha val="43137"/>
                    </a:srgbClr>
                  </a:outerShdw>
                </a:effectLst>
              </a:rPr>
              <a:t> (19cy relatif)</a:t>
            </a: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jmp</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main</a:t>
            </a:r>
            <a:r>
              <a:rPr lang="fr-FR" sz="1200" b="1" i="1" dirty="0">
                <a:effectLst>
                  <a:outerShdw blurRad="38100" dist="38100" dir="2700000" algn="tl">
                    <a:srgbClr val="000000">
                      <a:alpha val="43137"/>
                    </a:srgbClr>
                  </a:outerShdw>
                </a:effectLst>
              </a:rPr>
              <a:t>	; </a:t>
            </a:r>
            <a:r>
              <a:rPr lang="fr-FR" sz="1200" b="1" i="1" dirty="0" smtClean="0">
                <a:effectLst>
                  <a:outerShdw blurRad="38100" dist="38100" dir="2700000" algn="tl">
                    <a:srgbClr val="000000">
                      <a:alpha val="43137"/>
                    </a:srgbClr>
                  </a:outerShdw>
                </a:effectLst>
              </a:rPr>
              <a:t>IP = adresse main (15cy)</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other</a:t>
            </a:r>
            <a:r>
              <a:rPr lang="fr-FR" sz="1200" b="1" i="1" dirty="0" smtClean="0">
                <a:effectLst>
                  <a:outerShdw blurRad="38100" dist="38100" dir="2700000" algn="tl">
                    <a:srgbClr val="000000">
                      <a:alpha val="43137"/>
                    </a:srgbClr>
                  </a:outerShdw>
                </a:effectLst>
              </a:rPr>
              <a:t> code</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err="1" smtClean="0">
                <a:effectLst>
                  <a:outerShdw blurRad="38100" dist="38100" dir="2700000" algn="tl">
                    <a:srgbClr val="000000">
                      <a:alpha val="43137"/>
                    </a:srgbClr>
                  </a:outerShdw>
                </a:effectLst>
              </a:rPr>
              <a:t>fctTest</a:t>
            </a:r>
            <a:r>
              <a:rPr lang="fr-FR" sz="1200" b="1" i="1" dirty="0" smtClean="0">
                <a:effectLst>
                  <a:outerShdw blurRad="38100" dist="38100" dir="2700000" algn="tl">
                    <a:srgbClr val="000000">
                      <a:alpha val="43137"/>
                    </a:srgbClr>
                  </a:outerShdw>
                </a:effectLst>
              </a:rPr>
              <a:t>:	; user code</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ret</a:t>
            </a:r>
            <a:r>
              <a:rPr lang="fr-FR" sz="1200" b="1" i="1" dirty="0" smtClean="0">
                <a:effectLst>
                  <a:outerShdw blurRad="38100" dist="38100" dir="2700000" algn="tl">
                    <a:srgbClr val="000000">
                      <a:alpha val="43137"/>
                    </a:srgbClr>
                  </a:outerShdw>
                </a:effectLst>
              </a:rPr>
              <a:t>		; </a:t>
            </a:r>
            <a:r>
              <a:rPr lang="fr-FR" sz="1200" b="1" i="1" dirty="0">
                <a:effectLst>
                  <a:outerShdw blurRad="38100" dist="38100" dir="2700000" algn="tl">
                    <a:srgbClr val="000000">
                      <a:alpha val="43137"/>
                    </a:srgbClr>
                  </a:outerShdw>
                </a:effectLst>
              </a:rPr>
              <a:t>IP = adresse </a:t>
            </a:r>
            <a:r>
              <a:rPr lang="fr-FR" sz="1200" b="1" i="1" dirty="0" err="1" smtClean="0">
                <a:effectLst>
                  <a:outerShdw blurRad="38100" dist="38100" dir="2700000" algn="tl">
                    <a:srgbClr val="000000">
                      <a:alpha val="43137"/>
                    </a:srgbClr>
                  </a:outerShdw>
                </a:effectLst>
              </a:rPr>
              <a:t>jmp</a:t>
            </a:r>
            <a:r>
              <a:rPr lang="fr-FR" sz="1200" b="1" i="1" dirty="0" smtClean="0">
                <a:effectLst>
                  <a:outerShdw blurRad="38100" dist="38100" dir="2700000" algn="tl">
                    <a:srgbClr val="000000">
                      <a:alpha val="43137"/>
                    </a:srgbClr>
                  </a:outerShdw>
                </a:effectLst>
              </a:rPr>
              <a:t> dans le main</a:t>
            </a:r>
          </a:p>
          <a:p>
            <a:pPr>
              <a:defRPr/>
            </a:pPr>
            <a:r>
              <a:rPr lang="fr-FR" sz="1200" b="1" i="1" dirty="0" smtClean="0">
                <a:effectLst>
                  <a:outerShdw blurRad="38100" dist="38100" dir="2700000" algn="tl">
                    <a:srgbClr val="000000">
                      <a:alpha val="43137"/>
                    </a:srgbClr>
                  </a:outerShdw>
                </a:effectLst>
              </a:rPr>
              <a:t>			; </a:t>
            </a:r>
            <a:r>
              <a:rPr lang="fr-FR" sz="1200" b="1" i="1" dirty="0">
                <a:effectLst>
                  <a:outerShdw blurRad="38100" dist="38100" dir="2700000" algn="tl">
                    <a:srgbClr val="000000">
                      <a:alpha val="43137"/>
                    </a:srgbClr>
                  </a:outerShdw>
                </a:effectLst>
              </a:rPr>
              <a:t>(</a:t>
            </a:r>
            <a:r>
              <a:rPr lang="fr-FR" sz="1200" b="1" i="1" dirty="0" smtClean="0">
                <a:effectLst>
                  <a:outerShdw blurRad="38100" dist="38100" dir="2700000" algn="tl">
                    <a:srgbClr val="000000">
                      <a:alpha val="43137"/>
                    </a:srgbClr>
                  </a:outerShdw>
                </a:effectLst>
              </a:rPr>
              <a:t>16-20cy)</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36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34076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a:t>
            </a:r>
            <a:r>
              <a:rPr lang="fr-FR" sz="1800" b="1" i="1" dirty="0">
                <a:solidFill>
                  <a:srgbClr val="FFFFCC"/>
                </a:solidFill>
                <a:effectLst>
                  <a:outerShdw blurRad="38100" dist="38100" dir="2700000" algn="tl">
                    <a:srgbClr val="000000">
                      <a:alpha val="43137"/>
                    </a:srgbClr>
                  </a:outerShdw>
                </a:effectLst>
              </a:rPr>
              <a:t>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Evolutions</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200" b="1" i="1" dirty="0">
                <a:solidFill>
                  <a:schemeClr val="accent1">
                    <a:lumMod val="20000"/>
                    <a:lumOff val="80000"/>
                  </a:schemeClr>
                </a:solidFill>
                <a:effectLst>
                  <a:outerShdw blurRad="38100" dist="38100" dir="2700000" algn="tl">
                    <a:srgbClr val="000000">
                      <a:alpha val="43137"/>
                    </a:srgbClr>
                  </a:outerShdw>
                </a:effectLst>
                <a:sym typeface="Wingdings"/>
              </a:rPr>
              <a:t>	</a:t>
            </a:r>
            <a:r>
              <a:rPr lang="fr-FR" sz="1200" b="1" dirty="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r>
              <a:rPr lang="fr-FR" sz="12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1800" b="1" dirty="0">
                <a:solidFill>
                  <a:srgbClr val="FFFFCC"/>
                </a:solidFill>
                <a:effectLst>
                  <a:outerShdw blurRad="38100" dist="38100" dir="2700000" algn="tl">
                    <a:srgbClr val="000000">
                      <a:alpha val="43137"/>
                    </a:srgbClr>
                  </a:outerShdw>
                </a:effectLst>
                <a:sym typeface="Wingdings"/>
              </a:rPr>
              <a:t>		</a:t>
            </a:r>
            <a:r>
              <a:rPr lang="fr-FR" sz="1800" b="1" dirty="0" smtClean="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endParaRPr lang="fr-FR" sz="12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539552" y="1412776"/>
            <a:ext cx="8606533" cy="93610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Rappelons les registres rencontrés sur architecture 8086 de Intel :</a:t>
            </a:r>
          </a:p>
          <a:p>
            <a:pPr algn="l"/>
            <a:endParaRPr lang="fr-FR" sz="2400" i="1" dirty="0" smtClean="0">
              <a:latin typeface="+mn-lt"/>
              <a:sym typeface="Wingdings"/>
            </a:endParaRPr>
          </a:p>
          <a:p>
            <a:pPr algn="l"/>
            <a:endParaRPr lang="fr-FR" sz="2400" i="1" dirty="0">
              <a:latin typeface="+mn-lt"/>
              <a:sym typeface="Wingding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1" y="2348880"/>
            <a:ext cx="4896544" cy="5133337"/>
          </a:xfrm>
          <a:prstGeom prst="roundRect">
            <a:avLst>
              <a:gd name="adj" fmla="val 5941"/>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9" name="Rectangle 8"/>
          <p:cNvSpPr/>
          <p:nvPr/>
        </p:nvSpPr>
        <p:spPr>
          <a:xfrm>
            <a:off x="5661439" y="6550223"/>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
        <p:nvSpPr>
          <p:cNvPr id="11" name="Rounded Rectangle 10"/>
          <p:cNvSpPr/>
          <p:nvPr/>
        </p:nvSpPr>
        <p:spPr>
          <a:xfrm>
            <a:off x="2146300" y="2336676"/>
            <a:ext cx="2534439" cy="1800200"/>
          </a:xfrm>
          <a:prstGeom prst="roundRect">
            <a:avLst>
              <a:gd name="adj" fmla="val 16715"/>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5135912" y="4505536"/>
            <a:ext cx="568993"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5056833" y="4411216"/>
            <a:ext cx="648071" cy="18002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ounded Rectangle 16"/>
          <p:cNvSpPr/>
          <p:nvPr/>
        </p:nvSpPr>
        <p:spPr>
          <a:xfrm>
            <a:off x="4680740" y="2348880"/>
            <a:ext cx="2362105" cy="1800200"/>
          </a:xfrm>
          <a:prstGeom prst="roundRect">
            <a:avLst>
              <a:gd name="adj" fmla="val 16715"/>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2988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30314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a:t>
            </a:r>
            <a:r>
              <a:rPr lang="fr-FR" sz="1800" b="1" i="1" dirty="0">
                <a:solidFill>
                  <a:srgbClr val="FFFFCC"/>
                </a:solidFill>
                <a:effectLst>
                  <a:outerShdw blurRad="38100" dist="38100" dir="2700000" algn="tl">
                    <a:srgbClr val="000000">
                      <a:alpha val="43137"/>
                    </a:srgbClr>
                  </a:outerShdw>
                </a:effectLst>
              </a:rPr>
              <a:t>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Evolutions</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600" b="1" i="1" dirty="0">
                <a:solidFill>
                  <a:schemeClr val="accent1">
                    <a:lumMod val="20000"/>
                    <a:lumOff val="80000"/>
                  </a:schemeClr>
                </a:solidFill>
                <a:effectLst>
                  <a:outerShdw blurRad="38100" dist="38100" dir="2700000" algn="tl">
                    <a:srgbClr val="000000">
                      <a:alpha val="43137"/>
                    </a:srgbClr>
                  </a:outerShdw>
                </a:effectLst>
                <a:sym typeface="Wingdings"/>
              </a:rPr>
              <a:t>	</a:t>
            </a:r>
            <a:r>
              <a:rPr lang="fr-FR" sz="1200" b="1" dirty="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253604" y="1303139"/>
            <a:ext cx="8892480" cy="183782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En même temps que les architectures des </a:t>
            </a:r>
            <a:r>
              <a:rPr lang="fr-FR" sz="2400" i="1" dirty="0" err="1" smtClean="0">
                <a:latin typeface="+mn-lt"/>
                <a:sym typeface="Wingdings"/>
              </a:rPr>
              <a:t>CPU’s</a:t>
            </a:r>
            <a:r>
              <a:rPr lang="fr-FR" sz="2400" i="1" dirty="0" smtClean="0">
                <a:latin typeface="+mn-lt"/>
                <a:sym typeface="Wingdings"/>
              </a:rPr>
              <a:t> évoluent, le nombre et les tailles des registres de travail évoluent également. Observons les principaux registres de travail généralistes (</a:t>
            </a:r>
            <a:r>
              <a:rPr lang="fr-FR" sz="2400" i="1" dirty="0" err="1" smtClean="0">
                <a:latin typeface="+mn-lt"/>
                <a:sym typeface="Wingdings"/>
              </a:rPr>
              <a:t>iL</a:t>
            </a:r>
            <a:r>
              <a:rPr lang="fr-FR" sz="2400" i="1" dirty="0" smtClean="0">
                <a:latin typeface="+mn-lt"/>
                <a:sym typeface="Wingdings"/>
              </a:rPr>
              <a:t>/</a:t>
            </a:r>
            <a:r>
              <a:rPr lang="fr-FR" sz="2400" i="1" dirty="0" err="1" smtClean="0">
                <a:latin typeface="+mn-lt"/>
                <a:sym typeface="Wingdings"/>
              </a:rPr>
              <a:t>iH</a:t>
            </a:r>
            <a:r>
              <a:rPr lang="fr-FR" sz="2400" i="1" dirty="0" smtClean="0">
                <a:latin typeface="+mn-lt"/>
                <a:sym typeface="Wingdings"/>
              </a:rPr>
              <a:t> imbriqué dans </a:t>
            </a:r>
            <a:r>
              <a:rPr lang="fr-FR" sz="2400" i="1" dirty="0" err="1" smtClean="0">
                <a:latin typeface="+mn-lt"/>
                <a:sym typeface="Wingdings"/>
              </a:rPr>
              <a:t>iX</a:t>
            </a:r>
            <a:r>
              <a:rPr lang="fr-FR" sz="2400" i="1" dirty="0" smtClean="0">
                <a:latin typeface="+mn-lt"/>
                <a:sym typeface="Wingdings"/>
              </a:rPr>
              <a:t> imbriqué dans </a:t>
            </a:r>
            <a:r>
              <a:rPr lang="fr-FR" sz="2400" i="1" dirty="0" err="1" smtClean="0">
                <a:latin typeface="+mn-lt"/>
                <a:sym typeface="Wingdings"/>
              </a:rPr>
              <a:t>EiX</a:t>
            </a:r>
            <a:r>
              <a:rPr lang="fr-FR" sz="2400" i="1" dirty="0" smtClean="0">
                <a:latin typeface="+mn-lt"/>
                <a:sym typeface="Wingdings"/>
              </a:rPr>
              <a:t> lui-même imbriqué </a:t>
            </a:r>
            <a:r>
              <a:rPr lang="fr-FR" sz="2400" i="1" dirty="0" err="1" smtClean="0">
                <a:latin typeface="+mn-lt"/>
                <a:sym typeface="Wingdings"/>
              </a:rPr>
              <a:t>RiX</a:t>
            </a:r>
            <a:r>
              <a:rPr lang="fr-FR" sz="2400" i="1" dirty="0" smtClean="0">
                <a:latin typeface="+mn-lt"/>
                <a:sym typeface="Wingdings"/>
              </a:rPr>
              <a:t>). Nous parlerons d’environnement d’exécution :</a:t>
            </a:r>
          </a:p>
          <a:p>
            <a:pPr algn="l"/>
            <a:endParaRPr lang="fr-FR" sz="2400" i="1" dirty="0" smtClean="0">
              <a:latin typeface="+mn-lt"/>
              <a:sym typeface="Wingdings"/>
            </a:endParaRPr>
          </a:p>
          <a:p>
            <a:pPr algn="l"/>
            <a:endParaRPr lang="fr-FR" sz="2400" i="1" dirty="0">
              <a:latin typeface="+mn-lt"/>
              <a:sym typeface="Wingdings"/>
            </a:endParaRPr>
          </a:p>
        </p:txBody>
      </p:sp>
      <p:graphicFrame>
        <p:nvGraphicFramePr>
          <p:cNvPr id="8" name="Table 7"/>
          <p:cNvGraphicFramePr>
            <a:graphicFrameLocks noGrp="1"/>
          </p:cNvGraphicFramePr>
          <p:nvPr>
            <p:extLst>
              <p:ext uri="{D42A27DB-BD31-4B8C-83A1-F6EECF244321}">
                <p14:modId xmlns:p14="http://schemas.microsoft.com/office/powerpoint/2010/main" val="253958481"/>
              </p:ext>
            </p:extLst>
          </p:nvPr>
        </p:nvGraphicFramePr>
        <p:xfrm>
          <a:off x="742065" y="3603734"/>
          <a:ext cx="5184584" cy="15240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592292"/>
                <a:gridCol w="1296146"/>
                <a:gridCol w="648073"/>
                <a:gridCol w="648073"/>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64bits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32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16</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8</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gridSpan="4">
                  <a:txBody>
                    <a:bodyPr/>
                    <a:lstStyle/>
                    <a:p>
                      <a:pPr algn="ctr"/>
                      <a:r>
                        <a:rPr lang="fr-FR" sz="1400" b="1" i="1" dirty="0" err="1" smtClean="0">
                          <a:solidFill>
                            <a:schemeClr val="tx1"/>
                          </a:solidFill>
                          <a:effectLst>
                            <a:outerShdw blurRad="38100" dist="38100" dir="2700000" algn="tl">
                              <a:srgbClr val="000000">
                                <a:alpha val="43137"/>
                              </a:srgbClr>
                            </a:outerShdw>
                          </a:effectLst>
                        </a:rPr>
                        <a:t>RiX</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3">
                  <a:txBody>
                    <a:bodyPr/>
                    <a:lstStyle/>
                    <a:p>
                      <a:pPr algn="ctr"/>
                      <a:r>
                        <a:rPr lang="fr-FR" sz="1400" b="1" i="1" dirty="0" err="1" smtClean="0">
                          <a:solidFill>
                            <a:schemeClr val="tx1"/>
                          </a:solidFill>
                          <a:effectLst>
                            <a:outerShdw blurRad="38100" dist="38100" dir="2700000" algn="tl">
                              <a:srgbClr val="000000">
                                <a:alpha val="43137"/>
                              </a:srgbClr>
                            </a:outerShdw>
                          </a:effectLst>
                        </a:rPr>
                        <a:t>EiX</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2">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fr-FR" sz="1400" b="1" i="1" dirty="0" err="1" smtClean="0">
                          <a:solidFill>
                            <a:schemeClr val="tx1"/>
                          </a:solidFill>
                          <a:effectLst>
                            <a:outerShdw blurRad="38100" dist="38100" dir="2700000" algn="tl">
                              <a:srgbClr val="000000">
                                <a:alpha val="43137"/>
                              </a:srgbClr>
                            </a:outerShdw>
                          </a:effectLst>
                        </a:rPr>
                        <a:t>iX</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2">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iH</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iL</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sp>
        <p:nvSpPr>
          <p:cNvPr id="9" name="Rectangle 8"/>
          <p:cNvSpPr/>
          <p:nvPr/>
        </p:nvSpPr>
        <p:spPr>
          <a:xfrm>
            <a:off x="755577" y="3284567"/>
            <a:ext cx="5145494"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General </a:t>
            </a:r>
            <a:r>
              <a:rPr lang="fr-FR" sz="1200" b="1" i="1" dirty="0" err="1" smtClean="0">
                <a:effectLst>
                  <a:outerShdw blurRad="38100" dist="38100" dir="2700000" algn="tl">
                    <a:srgbClr val="000000">
                      <a:alpha val="43137"/>
                    </a:srgbClr>
                  </a:outerShdw>
                </a:effectLst>
              </a:rPr>
              <a:t>Purpose</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(i = A, B, C, D)</a:t>
            </a:r>
            <a:endParaRPr lang="fr-FR" sz="1200" dirty="0"/>
          </a:p>
        </p:txBody>
      </p:sp>
      <p:sp>
        <p:nvSpPr>
          <p:cNvPr id="12" name="Rectangle 11"/>
          <p:cNvSpPr/>
          <p:nvPr/>
        </p:nvSpPr>
        <p:spPr>
          <a:xfrm>
            <a:off x="5905568" y="4478253"/>
            <a:ext cx="2338840"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8086 </a:t>
            </a:r>
            <a:r>
              <a:rPr lang="fr-FR" sz="1200" b="1" i="1" dirty="0" smtClean="0">
                <a:effectLst>
                  <a:outerShdw blurRad="38100" dist="38100" dir="2700000" algn="tl">
                    <a:srgbClr val="000000">
                      <a:alpha val="43137"/>
                    </a:srgbClr>
                  </a:outerShdw>
                </a:effectLst>
              </a:rPr>
              <a:t>architecture</a:t>
            </a:r>
            <a:endParaRPr lang="fr-FR" sz="1200" dirty="0"/>
          </a:p>
        </p:txBody>
      </p:sp>
      <p:sp>
        <p:nvSpPr>
          <p:cNvPr id="13" name="Rectangle 12"/>
          <p:cNvSpPr/>
          <p:nvPr/>
        </p:nvSpPr>
        <p:spPr>
          <a:xfrm>
            <a:off x="5905567" y="4194909"/>
            <a:ext cx="3238433"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80386 </a:t>
            </a:r>
            <a:r>
              <a:rPr lang="fr-FR" sz="1200" b="1" i="1" dirty="0" smtClean="0">
                <a:effectLst>
                  <a:outerShdw blurRad="38100" dist="38100" dir="2700000" algn="tl">
                    <a:srgbClr val="000000">
                      <a:alpha val="43137"/>
                    </a:srgbClr>
                  </a:outerShdw>
                </a:effectLst>
              </a:rPr>
              <a:t>architecture (E = Extended)</a:t>
            </a:r>
            <a:endParaRPr lang="fr-FR" sz="1200" dirty="0"/>
          </a:p>
        </p:txBody>
      </p:sp>
      <p:sp>
        <p:nvSpPr>
          <p:cNvPr id="14" name="Rectangle 13"/>
          <p:cNvSpPr/>
          <p:nvPr/>
        </p:nvSpPr>
        <p:spPr>
          <a:xfrm>
            <a:off x="5905567" y="3917910"/>
            <a:ext cx="3238433"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Intel </a:t>
            </a:r>
            <a:r>
              <a:rPr lang="fr-FR" sz="1200" b="1" i="1" dirty="0" smtClean="0">
                <a:effectLst>
                  <a:outerShdw blurRad="38100" dist="38100" dir="2700000" algn="tl">
                    <a:srgbClr val="000000">
                      <a:alpha val="43137"/>
                    </a:srgbClr>
                  </a:outerShdw>
                </a:effectLst>
              </a:rPr>
              <a:t>64 architecture (64bits mode-</a:t>
            </a:r>
            <a:r>
              <a:rPr lang="fr-FR" sz="1200" b="1" i="1" dirty="0" err="1" smtClean="0">
                <a:effectLst>
                  <a:outerShdw blurRad="38100" dist="38100" dir="2700000" algn="tl">
                    <a:srgbClr val="000000">
                      <a:alpha val="43137"/>
                    </a:srgbClr>
                  </a:outerShdw>
                </a:effectLst>
              </a:rPr>
              <a:t>only</a:t>
            </a:r>
            <a:r>
              <a:rPr lang="fr-FR" sz="1200" b="1" i="1" dirty="0" smtClean="0">
                <a:effectLst>
                  <a:outerShdw blurRad="38100" dist="38100" dir="2700000" algn="tl">
                    <a:srgbClr val="000000">
                      <a:alpha val="43137"/>
                    </a:srgbClr>
                  </a:outerShdw>
                </a:effectLst>
              </a:rPr>
              <a:t>)</a:t>
            </a:r>
            <a:endParaRPr lang="fr-FR" sz="1200" dirty="0"/>
          </a:p>
        </p:txBody>
      </p:sp>
      <p:sp>
        <p:nvSpPr>
          <p:cNvPr id="16" name="Rectangle 15"/>
          <p:cNvSpPr/>
          <p:nvPr/>
        </p:nvSpPr>
        <p:spPr>
          <a:xfrm>
            <a:off x="107503" y="5476744"/>
            <a:ext cx="6857223"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General </a:t>
            </a:r>
            <a:r>
              <a:rPr lang="fr-FR" sz="1200" b="1" i="1" dirty="0" err="1" smtClean="0">
                <a:effectLst>
                  <a:outerShdw blurRad="38100" dist="38100" dir="2700000" algn="tl">
                    <a:srgbClr val="000000">
                      <a:alpha val="43137"/>
                    </a:srgbClr>
                  </a:outerShdw>
                </a:effectLst>
              </a:rPr>
              <a:t>Purpose</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for </a:t>
            </a:r>
            <a:r>
              <a:rPr lang="fr-FR" sz="1200" b="1" i="1" dirty="0" err="1" smtClean="0">
                <a:solidFill>
                  <a:srgbClr val="FF0000"/>
                </a:solidFill>
                <a:effectLst>
                  <a:outerShdw blurRad="38100" dist="38100" dir="2700000" algn="tl">
                    <a:srgbClr val="000000">
                      <a:alpha val="43137"/>
                    </a:srgbClr>
                  </a:outerShdw>
                </a:effectLst>
              </a:rPr>
              <a:t>Floating</a:t>
            </a:r>
            <a:r>
              <a:rPr lang="fr-FR" sz="1200" b="1" i="1" dirty="0" smtClean="0">
                <a:solidFill>
                  <a:srgbClr val="FF0000"/>
                </a:solidFill>
                <a:effectLst>
                  <a:outerShdw blurRad="38100" dist="38100" dir="2700000" algn="tl">
                    <a:srgbClr val="000000">
                      <a:alpha val="43137"/>
                    </a:srgbClr>
                  </a:outerShdw>
                </a:effectLst>
              </a:rPr>
              <a:t> Point Unit : x87 and MMX extensions </a:t>
            </a:r>
            <a:r>
              <a:rPr lang="fr-FR" sz="1200" b="1" i="1" dirty="0" smtClean="0">
                <a:effectLst>
                  <a:outerShdw blurRad="38100" dist="38100" dir="2700000" algn="tl">
                    <a:srgbClr val="000000">
                      <a:alpha val="43137"/>
                    </a:srgbClr>
                  </a:outerShdw>
                </a:effectLst>
              </a:rPr>
              <a:t>(i = 0 to 7)</a:t>
            </a:r>
            <a:endParaRPr lang="fr-FR" sz="1200" dirty="0"/>
          </a:p>
        </p:txBody>
      </p:sp>
      <p:sp>
        <p:nvSpPr>
          <p:cNvPr id="17" name="Rectangle 16"/>
          <p:cNvSpPr/>
          <p:nvPr/>
        </p:nvSpPr>
        <p:spPr>
          <a:xfrm>
            <a:off x="5901070" y="6101777"/>
            <a:ext cx="3242930"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80486 </a:t>
            </a:r>
            <a:r>
              <a:rPr lang="fr-FR" sz="1200" b="1" i="1" dirty="0" smtClean="0">
                <a:effectLst>
                  <a:outerShdw blurRad="38100" dist="38100" dir="2700000" algn="tl">
                    <a:srgbClr val="000000">
                      <a:alpha val="43137"/>
                    </a:srgbClr>
                  </a:outerShdw>
                </a:effectLst>
              </a:rPr>
              <a:t>architecture (x87 extension)</a:t>
            </a:r>
            <a:endParaRPr lang="fr-FR" sz="1200" dirty="0"/>
          </a:p>
        </p:txBody>
      </p:sp>
      <p:graphicFrame>
        <p:nvGraphicFramePr>
          <p:cNvPr id="18" name="Table 17"/>
          <p:cNvGraphicFramePr>
            <a:graphicFrameLocks noGrp="1"/>
          </p:cNvGraphicFramePr>
          <p:nvPr>
            <p:extLst>
              <p:ext uri="{D42A27DB-BD31-4B8C-83A1-F6EECF244321}">
                <p14:modId xmlns:p14="http://schemas.microsoft.com/office/powerpoint/2010/main" val="3776750461"/>
              </p:ext>
            </p:extLst>
          </p:nvPr>
        </p:nvGraphicFramePr>
        <p:xfrm>
          <a:off x="107504" y="5750445"/>
          <a:ext cx="5842034" cy="9144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648072"/>
                <a:gridCol w="5193962"/>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80bits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64bits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gridSpan="2">
                  <a:txBody>
                    <a:bodyPr/>
                    <a:lstStyle/>
                    <a:p>
                      <a:pPr algn="ctr"/>
                      <a:r>
                        <a:rPr lang="fr-FR" sz="1400" b="1" i="1" dirty="0" err="1" smtClean="0">
                          <a:solidFill>
                            <a:schemeClr val="tx1"/>
                          </a:solidFill>
                          <a:effectLst>
                            <a:outerShdw blurRad="38100" dist="38100" dir="2700000" algn="tl">
                              <a:srgbClr val="000000">
                                <a:alpha val="43137"/>
                              </a:srgbClr>
                            </a:outerShdw>
                          </a:effectLst>
                        </a:rPr>
                        <a:t>STi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a:p>
                  </a:txBody>
                  <a:tcPr/>
                </a:tc>
              </a:tr>
              <a:tr h="0">
                <a:tc>
                  <a:txBody>
                    <a:bodyPr/>
                    <a:lstStyle/>
                    <a:p>
                      <a:pPr algn="ctr"/>
                      <a:r>
                        <a:rPr lang="fr-FR" sz="1400" b="1" i="1" dirty="0" smtClean="0">
                          <a:solidFill>
                            <a:schemeClr val="tx1"/>
                          </a:solidFill>
                          <a:effectLst>
                            <a:outerShdw blurRad="38100" dist="38100" dir="2700000" algn="tl">
                              <a:srgbClr val="000000">
                                <a:alpha val="43137"/>
                              </a:srgbClr>
                            </a:outerShdw>
                          </a:effectLst>
                        </a:rPr>
                        <a:t>                </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MMXi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9" name="Rectangle 18"/>
          <p:cNvSpPr/>
          <p:nvPr/>
        </p:nvSpPr>
        <p:spPr>
          <a:xfrm>
            <a:off x="5901070" y="6298393"/>
            <a:ext cx="2631370"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Pentium </a:t>
            </a:r>
            <a:r>
              <a:rPr lang="fr-FR" sz="1200" b="1" i="1" dirty="0" smtClean="0">
                <a:effectLst>
                  <a:outerShdw blurRad="38100" dist="38100" dir="2700000" algn="tl">
                    <a:srgbClr val="000000">
                      <a:alpha val="43137"/>
                    </a:srgbClr>
                  </a:outerShdw>
                </a:effectLst>
              </a:rPr>
              <a:t>MMX architecture</a:t>
            </a:r>
            <a:endParaRPr lang="fr-FR" sz="1200" dirty="0"/>
          </a:p>
        </p:txBody>
      </p:sp>
    </p:spTree>
    <p:extLst>
      <p:ext uri="{BB962C8B-B14F-4D97-AF65-F5344CB8AC3E}">
        <p14:creationId xmlns:p14="http://schemas.microsoft.com/office/powerpoint/2010/main" val="317221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6" grpId="0"/>
      <p:bldP spid="17" grpId="0"/>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49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a:t>
            </a:r>
            <a:r>
              <a:rPr lang="fr-FR" sz="1800" b="1" i="1" dirty="0">
                <a:solidFill>
                  <a:srgbClr val="FFFFCC"/>
                </a:solidFill>
                <a:effectLst>
                  <a:outerShdw blurRad="38100" dist="38100" dir="2700000" algn="tl">
                    <a:srgbClr val="000000">
                      <a:alpha val="43137"/>
                    </a:srgbClr>
                  </a:outerShdw>
                </a:effectLst>
              </a:rPr>
              <a:t>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Evolutions</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200" b="1" i="1" dirty="0">
                <a:solidFill>
                  <a:schemeClr val="accent1">
                    <a:lumMod val="20000"/>
                    <a:lumOff val="80000"/>
                  </a:schemeClr>
                </a:solidFill>
                <a:effectLst>
                  <a:outerShdw blurRad="38100" dist="38100" dir="2700000" algn="tl">
                    <a:srgbClr val="000000">
                      <a:alpha val="43137"/>
                    </a:srgbClr>
                  </a:outerShdw>
                </a:effectLst>
                <a:sym typeface="Wingdings"/>
              </a:rPr>
              <a:t>	</a:t>
            </a:r>
            <a:r>
              <a:rPr lang="fr-FR" sz="1200" b="1" dirty="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graphicFrame>
        <p:nvGraphicFramePr>
          <p:cNvPr id="18" name="Table 17"/>
          <p:cNvGraphicFramePr>
            <a:graphicFrameLocks noGrp="1"/>
          </p:cNvGraphicFramePr>
          <p:nvPr>
            <p:extLst>
              <p:ext uri="{D42A27DB-BD31-4B8C-83A1-F6EECF244321}">
                <p14:modId xmlns:p14="http://schemas.microsoft.com/office/powerpoint/2010/main" val="3821139204"/>
              </p:ext>
            </p:extLst>
          </p:nvPr>
        </p:nvGraphicFramePr>
        <p:xfrm>
          <a:off x="302446" y="5031566"/>
          <a:ext cx="5184584" cy="9144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592292"/>
                <a:gridCol w="2592292"/>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256bits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128bits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gridSpan="2">
                  <a:txBody>
                    <a:bodyPr/>
                    <a:lstStyle/>
                    <a:p>
                      <a:pPr algn="ctr"/>
                      <a:r>
                        <a:rPr lang="fr-FR" sz="1400" b="1" i="1" dirty="0" err="1" smtClean="0">
                          <a:solidFill>
                            <a:schemeClr val="tx1"/>
                          </a:solidFill>
                          <a:effectLst>
                            <a:outerShdw blurRad="38100" dist="38100" dir="2700000" algn="tl">
                              <a:srgbClr val="000000">
                                <a:alpha val="43137"/>
                              </a:srgbClr>
                            </a:outerShdw>
                          </a:effectLst>
                        </a:rPr>
                        <a:t>YMMi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XMMi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9" name="Rectangle 18"/>
          <p:cNvSpPr/>
          <p:nvPr/>
        </p:nvSpPr>
        <p:spPr>
          <a:xfrm>
            <a:off x="302446" y="4343967"/>
            <a:ext cx="5176946" cy="646331"/>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General </a:t>
            </a:r>
            <a:r>
              <a:rPr lang="fr-FR" sz="1200" b="1" i="1" dirty="0" err="1" smtClean="0">
                <a:effectLst>
                  <a:outerShdw blurRad="38100" dist="38100" dir="2700000" algn="tl">
                    <a:srgbClr val="000000">
                      <a:alpha val="43137"/>
                    </a:srgbClr>
                  </a:outerShdw>
                </a:effectLst>
              </a:rPr>
              <a:t>Purpose</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for </a:t>
            </a:r>
            <a:r>
              <a:rPr lang="fr-FR" sz="1200" b="1" i="1" dirty="0" smtClean="0">
                <a:solidFill>
                  <a:srgbClr val="FF0000"/>
                </a:solidFill>
                <a:effectLst>
                  <a:outerShdw blurRad="38100" dist="38100" dir="2700000" algn="tl">
                    <a:srgbClr val="000000">
                      <a:alpha val="43137"/>
                    </a:srgbClr>
                  </a:outerShdw>
                </a:effectLst>
              </a:rPr>
              <a:t>SIMD </a:t>
            </a:r>
            <a:r>
              <a:rPr lang="fr-FR" sz="1200" b="1" i="1" dirty="0" err="1" smtClean="0">
                <a:solidFill>
                  <a:srgbClr val="FF0000"/>
                </a:solidFill>
                <a:effectLst>
                  <a:outerShdw blurRad="38100" dist="38100" dir="2700000" algn="tl">
                    <a:srgbClr val="000000">
                      <a:alpha val="43137"/>
                    </a:srgbClr>
                  </a:outerShdw>
                </a:effectLst>
              </a:rPr>
              <a:t>Execution</a:t>
            </a:r>
            <a:r>
              <a:rPr lang="fr-FR" sz="1200" b="1" i="1" dirty="0" smtClean="0">
                <a:solidFill>
                  <a:srgbClr val="FF0000"/>
                </a:solidFill>
                <a:effectLst>
                  <a:outerShdw blurRad="38100" dist="38100" dir="2700000" algn="tl">
                    <a:srgbClr val="000000">
                      <a:alpha val="43137"/>
                    </a:srgbClr>
                  </a:outerShdw>
                </a:effectLst>
              </a:rPr>
              <a:t> </a:t>
            </a:r>
            <a:r>
              <a:rPr lang="fr-FR" sz="1200" b="1" i="1" dirty="0" err="1" smtClean="0">
                <a:solidFill>
                  <a:srgbClr val="FF0000"/>
                </a:solidFill>
                <a:effectLst>
                  <a:outerShdw blurRad="38100" dist="38100" dir="2700000" algn="tl">
                    <a:srgbClr val="000000">
                      <a:alpha val="43137"/>
                    </a:srgbClr>
                  </a:outerShdw>
                </a:effectLst>
              </a:rPr>
              <a:t>Units</a:t>
            </a:r>
            <a:r>
              <a:rPr lang="fr-FR" sz="1200" b="1" i="1" dirty="0" smtClean="0">
                <a:solidFill>
                  <a:srgbClr val="FF0000"/>
                </a:solidFill>
                <a:effectLst>
                  <a:outerShdw blurRad="38100" dist="38100" dir="2700000" algn="tl">
                    <a:srgbClr val="000000">
                      <a:alpha val="43137"/>
                    </a:srgbClr>
                  </a:outerShdw>
                </a:effectLst>
              </a:rPr>
              <a:t> (SSE extensions)</a:t>
            </a:r>
          </a:p>
          <a:p>
            <a:pPr algn="ctr"/>
            <a:r>
              <a:rPr lang="fr-FR" sz="1200" b="1" i="1" dirty="0" smtClean="0">
                <a:effectLst>
                  <a:outerShdw blurRad="38100" dist="38100" dir="2700000" algn="tl">
                    <a:srgbClr val="000000">
                      <a:alpha val="43137"/>
                    </a:srgbClr>
                  </a:outerShdw>
                </a:effectLst>
              </a:rPr>
              <a:t> (i = 0 à 7 </a:t>
            </a:r>
            <a:r>
              <a:rPr lang="fr-FR" sz="1200" b="1" i="1" dirty="0" err="1" smtClean="0">
                <a:effectLst>
                  <a:outerShdw blurRad="38100" dist="38100" dir="2700000" algn="tl">
                    <a:srgbClr val="000000">
                      <a:alpha val="43137"/>
                    </a:srgbClr>
                  </a:outerShdw>
                </a:effectLst>
              </a:rPr>
              <a:t>with</a:t>
            </a:r>
            <a:r>
              <a:rPr lang="fr-FR" sz="1200" b="1" i="1" dirty="0" smtClean="0">
                <a:effectLst>
                  <a:outerShdw blurRad="38100" dist="38100" dir="2700000" algn="tl">
                    <a:srgbClr val="000000">
                      <a:alpha val="43137"/>
                    </a:srgbClr>
                  </a:outerShdw>
                </a:effectLst>
              </a:rPr>
              <a:t> Pentium III SSE )</a:t>
            </a:r>
          </a:p>
          <a:p>
            <a:pPr algn="ctr"/>
            <a:r>
              <a:rPr lang="fr-FR" sz="1200" b="1" i="1" dirty="0" smtClean="0">
                <a:effectLst>
                  <a:outerShdw blurRad="38100" dist="38100" dir="2700000" algn="tl">
                    <a:srgbClr val="000000">
                      <a:alpha val="43137"/>
                    </a:srgbClr>
                  </a:outerShdw>
                </a:effectLst>
              </a:rPr>
              <a:t> (i = 0 à 15 </a:t>
            </a:r>
            <a:r>
              <a:rPr lang="fr-FR" sz="1200" b="1" i="1" dirty="0" err="1" smtClean="0">
                <a:effectLst>
                  <a:outerShdw blurRad="38100" dist="38100" dir="2700000" algn="tl">
                    <a:srgbClr val="000000">
                      <a:alpha val="43137"/>
                    </a:srgbClr>
                  </a:outerShdw>
                </a:effectLst>
              </a:rPr>
              <a:t>with</a:t>
            </a:r>
            <a:r>
              <a:rPr lang="fr-FR" sz="1200" b="1" i="1" dirty="0" smtClean="0">
                <a:effectLst>
                  <a:outerShdw blurRad="38100" dist="38100" dir="2700000" algn="tl">
                    <a:srgbClr val="000000">
                      <a:alpha val="43137"/>
                    </a:srgbClr>
                  </a:outerShdw>
                </a:effectLst>
              </a:rPr>
              <a:t> Intel 64)</a:t>
            </a:r>
            <a:endParaRPr lang="fr-FR" sz="1200" dirty="0"/>
          </a:p>
        </p:txBody>
      </p:sp>
      <p:sp>
        <p:nvSpPr>
          <p:cNvPr id="21" name="Rectangle 20"/>
          <p:cNvSpPr/>
          <p:nvPr/>
        </p:nvSpPr>
        <p:spPr>
          <a:xfrm>
            <a:off x="5479392" y="5648894"/>
            <a:ext cx="3485096"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Pentium </a:t>
            </a:r>
            <a:r>
              <a:rPr lang="fr-FR" sz="1200" b="1" i="1" dirty="0" smtClean="0">
                <a:effectLst>
                  <a:outerShdw blurRad="38100" dist="38100" dir="2700000" algn="tl">
                    <a:srgbClr val="000000">
                      <a:alpha val="43137"/>
                    </a:srgbClr>
                  </a:outerShdw>
                </a:effectLst>
              </a:rPr>
              <a:t>III architecture (SSE extension)</a:t>
            </a:r>
            <a:endParaRPr lang="fr-FR" sz="1200" dirty="0"/>
          </a:p>
        </p:txBody>
      </p:sp>
      <p:sp>
        <p:nvSpPr>
          <p:cNvPr id="23" name="Rectangle 22"/>
          <p:cNvSpPr/>
          <p:nvPr/>
        </p:nvSpPr>
        <p:spPr>
          <a:xfrm>
            <a:off x="5465948" y="5345742"/>
            <a:ext cx="3678052"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Sandy </a:t>
            </a:r>
            <a:r>
              <a:rPr lang="fr-FR" sz="1200" b="1" i="1" dirty="0" smtClean="0">
                <a:effectLst>
                  <a:outerShdw blurRad="38100" dist="38100" dir="2700000" algn="tl">
                    <a:srgbClr val="000000">
                      <a:alpha val="43137"/>
                    </a:srgbClr>
                  </a:outerShdw>
                </a:effectLst>
              </a:rPr>
              <a:t>Bridge architecture (AVX extension)</a:t>
            </a:r>
            <a:endParaRPr lang="fr-FR" sz="1200" dirty="0"/>
          </a:p>
        </p:txBody>
      </p:sp>
      <p:graphicFrame>
        <p:nvGraphicFramePr>
          <p:cNvPr id="26" name="Table 25"/>
          <p:cNvGraphicFramePr>
            <a:graphicFrameLocks noGrp="1"/>
          </p:cNvGraphicFramePr>
          <p:nvPr>
            <p:extLst>
              <p:ext uri="{D42A27DB-BD31-4B8C-83A1-F6EECF244321}">
                <p14:modId xmlns:p14="http://schemas.microsoft.com/office/powerpoint/2010/main" val="2135466761"/>
              </p:ext>
            </p:extLst>
          </p:nvPr>
        </p:nvGraphicFramePr>
        <p:xfrm>
          <a:off x="294808" y="2024903"/>
          <a:ext cx="5184584" cy="15240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592292"/>
                <a:gridCol w="1296146"/>
                <a:gridCol w="648073"/>
                <a:gridCol w="648073"/>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64bits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32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16</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8</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gridSpan="4">
                  <a:txBody>
                    <a:bodyPr/>
                    <a:lstStyle/>
                    <a:p>
                      <a:pPr algn="ctr"/>
                      <a:r>
                        <a:rPr lang="fr-FR" sz="1400" b="1" i="1" dirty="0" smtClean="0">
                          <a:solidFill>
                            <a:schemeClr val="tx1"/>
                          </a:solidFill>
                          <a:effectLst>
                            <a:outerShdw blurRad="38100" dist="38100" dir="2700000" algn="tl">
                              <a:srgbClr val="000000">
                                <a:alpha val="43137"/>
                              </a:srgbClr>
                            </a:outerShdw>
                          </a:effectLst>
                        </a:rPr>
                        <a:t>Ri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3">
                  <a:txBody>
                    <a:bodyPr/>
                    <a:lstStyle/>
                    <a:p>
                      <a:pPr algn="ctr"/>
                      <a:r>
                        <a:rPr lang="fr-FR" sz="1400" b="1" i="1" dirty="0" err="1" smtClean="0">
                          <a:solidFill>
                            <a:schemeClr val="tx1"/>
                          </a:solidFill>
                          <a:effectLst>
                            <a:outerShdw blurRad="38100" dist="38100" dir="2700000" algn="tl">
                              <a:srgbClr val="000000">
                                <a:alpha val="43137"/>
                              </a:srgbClr>
                            </a:outerShdw>
                          </a:effectLst>
                        </a:rPr>
                        <a:t>RiD</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2">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fr-FR" sz="1400" b="1" i="1" dirty="0" err="1" smtClean="0">
                          <a:solidFill>
                            <a:schemeClr val="tx1"/>
                          </a:solidFill>
                          <a:effectLst>
                            <a:outerShdw blurRad="38100" dist="38100" dir="2700000" algn="tl">
                              <a:srgbClr val="000000">
                                <a:alpha val="43137"/>
                              </a:srgbClr>
                            </a:outerShdw>
                          </a:effectLst>
                        </a:rPr>
                        <a:t>RiX</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3">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RiB</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7" name="Rectangle 26"/>
          <p:cNvSpPr/>
          <p:nvPr/>
        </p:nvSpPr>
        <p:spPr>
          <a:xfrm>
            <a:off x="302446" y="1696438"/>
            <a:ext cx="5176946"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64bits mode-</a:t>
            </a:r>
            <a:r>
              <a:rPr lang="fr-FR" sz="1200" b="1" i="1" dirty="0" err="1" smtClean="0">
                <a:effectLst>
                  <a:outerShdw blurRad="38100" dist="38100" dir="2700000" algn="tl">
                    <a:srgbClr val="000000">
                      <a:alpha val="43137"/>
                    </a:srgbClr>
                  </a:outerShdw>
                </a:effectLst>
              </a:rPr>
              <a:t>only</a:t>
            </a:r>
            <a:r>
              <a:rPr lang="fr-FR" sz="1200" b="1" i="1" dirty="0" smtClean="0">
                <a:effectLst>
                  <a:outerShdw blurRad="38100" dist="38100" dir="2700000" algn="tl">
                    <a:srgbClr val="000000">
                      <a:alpha val="43137"/>
                    </a:srgbClr>
                  </a:outerShdw>
                </a:effectLst>
              </a:rPr>
              <a:t> General </a:t>
            </a:r>
            <a:r>
              <a:rPr lang="fr-FR" sz="1200" b="1" i="1" dirty="0" err="1" smtClean="0">
                <a:effectLst>
                  <a:outerShdw blurRad="38100" dist="38100" dir="2700000" algn="tl">
                    <a:srgbClr val="000000">
                      <a:alpha val="43137"/>
                    </a:srgbClr>
                  </a:outerShdw>
                </a:effectLst>
              </a:rPr>
              <a:t>Purpose</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(i = 8 to 15)</a:t>
            </a:r>
            <a:endParaRPr lang="fr-FR" sz="1200" dirty="0"/>
          </a:p>
        </p:txBody>
      </p:sp>
      <p:sp>
        <p:nvSpPr>
          <p:cNvPr id="30" name="Rectangle 29"/>
          <p:cNvSpPr/>
          <p:nvPr/>
        </p:nvSpPr>
        <p:spPr>
          <a:xfrm>
            <a:off x="5458310" y="2339079"/>
            <a:ext cx="3506178"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Depuis Intel 64 architecture (64bits mode-</a:t>
            </a:r>
            <a:r>
              <a:rPr lang="fr-FR" sz="1200" b="1" i="1" dirty="0" err="1" smtClean="0">
                <a:effectLst>
                  <a:outerShdw blurRad="38100" dist="38100" dir="2700000" algn="tl">
                    <a:srgbClr val="000000">
                      <a:alpha val="43137"/>
                    </a:srgbClr>
                  </a:outerShdw>
                </a:effectLst>
              </a:rPr>
              <a:t>only</a:t>
            </a:r>
            <a:r>
              <a:rPr lang="fr-FR" sz="1200" b="1" i="1" dirty="0" smtClean="0">
                <a:effectLst>
                  <a:outerShdw blurRad="38100" dist="38100" dir="2700000" algn="tl">
                    <a:srgbClr val="000000">
                      <a:alpha val="43137"/>
                    </a:srgbClr>
                  </a:outerShdw>
                </a:effectLst>
              </a:rPr>
              <a:t>)</a:t>
            </a:r>
            <a:endParaRPr lang="fr-FR" sz="1200" dirty="0"/>
          </a:p>
        </p:txBody>
      </p:sp>
    </p:spTree>
    <p:extLst>
      <p:ext uri="{BB962C8B-B14F-4D97-AF65-F5344CB8AC3E}">
        <p14:creationId xmlns:p14="http://schemas.microsoft.com/office/powerpoint/2010/main" val="407417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txBox="1">
            <a:spLocks/>
          </p:cNvSpPr>
          <p:nvPr/>
        </p:nvSpPr>
        <p:spPr>
          <a:xfrm>
            <a:off x="395536" y="1412388"/>
            <a:ext cx="8748464" cy="30113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Pour un CPU, posséder un pipeline hardware est donc intéressant. Cependant, un pipeline trop profond peut entraîner des ralentissement (souvent lié aux instructions de saut). Il devient alors très difficile d’accélérer l’architecture (mécanismes d’accélération). </a:t>
            </a:r>
          </a:p>
          <a:p>
            <a:pPr algn="l"/>
            <a:endParaRPr lang="fr-FR" sz="2400" i="1" dirty="0">
              <a:sym typeface="Wingdings"/>
            </a:endParaRPr>
          </a:p>
          <a:p>
            <a:pPr algn="l"/>
            <a:r>
              <a:rPr lang="fr-FR" sz="2400" i="1" dirty="0" smtClean="0">
                <a:sym typeface="Wingdings"/>
              </a:rPr>
              <a:t>	A titre d’exemple, les architectures </a:t>
            </a:r>
            <a:r>
              <a:rPr lang="fr-FR" sz="2400" i="1" dirty="0" err="1" smtClean="0">
                <a:sym typeface="Wingdings"/>
              </a:rPr>
              <a:t>Penryn’s</a:t>
            </a:r>
            <a:r>
              <a:rPr lang="fr-FR" sz="2400" i="1" dirty="0" smtClean="0">
                <a:sym typeface="Wingdings"/>
              </a:rPr>
              <a:t> de Intel possèdent un pipeline Hardware de 14 niveaux et </a:t>
            </a:r>
            <a:r>
              <a:rPr lang="fr-FR" sz="2400" i="1" dirty="0" err="1" smtClean="0">
                <a:sym typeface="Wingdings"/>
              </a:rPr>
              <a:t>Nehalem</a:t>
            </a:r>
            <a:r>
              <a:rPr lang="fr-FR" sz="2400" i="1" dirty="0">
                <a:sym typeface="Wingdings"/>
              </a:rPr>
              <a:t> </a:t>
            </a:r>
            <a:r>
              <a:rPr lang="fr-FR" sz="2400" i="1" dirty="0" smtClean="0">
                <a:sym typeface="Wingdings"/>
              </a:rPr>
              <a:t>20-24 étages. Pipeline matériel de la famille </a:t>
            </a:r>
            <a:r>
              <a:rPr lang="fr-FR" sz="2400" i="1" dirty="0" err="1" smtClean="0">
                <a:sym typeface="Wingdings"/>
              </a:rPr>
              <a:t>sandy</a:t>
            </a:r>
            <a:r>
              <a:rPr lang="fr-FR" sz="2400" i="1" dirty="0" smtClean="0">
                <a:sym typeface="Wingdings"/>
              </a:rPr>
              <a:t> bridge :</a:t>
            </a:r>
            <a:endParaRPr lang="fr-FR" sz="2400" i="1" dirty="0">
              <a:latin typeface="+mn-lt"/>
            </a:endParaRPr>
          </a:p>
        </p:txBody>
      </p: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37"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Introduction</a:t>
            </a:r>
            <a:r>
              <a:rPr lang="fr-FR" sz="1800" b="1" i="1" dirty="0">
                <a:solidFill>
                  <a:srgbClr val="DCE6F2"/>
                </a:solidFill>
                <a:effectLst>
                  <a:outerShdw blurRad="38100" dist="38100" dir="2700000" algn="tl">
                    <a:srgbClr val="000000">
                      <a:alpha val="43137"/>
                    </a:srgbClr>
                  </a:outerShdw>
                </a:effectLst>
              </a:rPr>
              <a:t> – 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8851" y="4561017"/>
            <a:ext cx="2946401" cy="2101628"/>
          </a:xfrm>
          <a:prstGeom prst="roundRect">
            <a:avLst>
              <a:gd name="adj" fmla="val 4773"/>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9" name="Rectangle 8"/>
          <p:cNvSpPr/>
          <p:nvPr/>
        </p:nvSpPr>
        <p:spPr>
          <a:xfrm>
            <a:off x="2704323" y="6631565"/>
            <a:ext cx="1430200" cy="253916"/>
          </a:xfrm>
          <a:prstGeom prst="rect">
            <a:avLst/>
          </a:prstGeom>
        </p:spPr>
        <p:txBody>
          <a:bodyPr wrap="none">
            <a:spAutoFit/>
          </a:bodyPr>
          <a:lstStyle/>
          <a:p>
            <a:r>
              <a:rPr lang="fr-FR" sz="1050" b="1" i="1" dirty="0">
                <a:effectLst>
                  <a:outerShdw blurRad="38100" dist="38100" dir="2700000" algn="tl">
                    <a:srgbClr val="000000">
                      <a:alpha val="43137"/>
                    </a:srgbClr>
                  </a:outerShdw>
                </a:effectLst>
                <a:hlinkClick r:id="rId4"/>
              </a:rPr>
              <a:t>http://www.intel.com</a:t>
            </a:r>
            <a:endParaRPr lang="fr-FR" sz="1050" b="1" i="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716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50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a:t>
            </a:r>
            <a:r>
              <a:rPr lang="fr-FR" sz="1800" b="1" i="1" dirty="0">
                <a:solidFill>
                  <a:srgbClr val="FFFFCC"/>
                </a:solidFill>
                <a:effectLst>
                  <a:outerShdw blurRad="38100" dist="38100" dir="2700000" algn="tl">
                    <a:srgbClr val="000000">
                      <a:alpha val="43137"/>
                    </a:srgbClr>
                  </a:outerShdw>
                </a:effectLst>
              </a:rPr>
              <a:t>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Evolutions</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200" b="1" i="1" dirty="0">
                <a:solidFill>
                  <a:schemeClr val="accent1">
                    <a:lumMod val="20000"/>
                    <a:lumOff val="80000"/>
                  </a:schemeClr>
                </a:solidFill>
                <a:effectLst>
                  <a:outerShdw blurRad="38100" dist="38100" dir="2700000" algn="tl">
                    <a:srgbClr val="000000">
                      <a:alpha val="43137"/>
                    </a:srgbClr>
                  </a:outerShdw>
                </a:effectLst>
                <a:sym typeface="Wingdings"/>
              </a:rPr>
              <a:t>	</a:t>
            </a:r>
            <a:r>
              <a:rPr lang="fr-FR" sz="1200" b="1" dirty="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13" name="Title 3"/>
          <p:cNvSpPr txBox="1">
            <a:spLocks/>
          </p:cNvSpPr>
          <p:nvPr/>
        </p:nvSpPr>
        <p:spPr>
          <a:xfrm>
            <a:off x="305780" y="1412776"/>
            <a:ext cx="8748464" cy="136815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latin typeface="+mn-lt"/>
              </a:rPr>
              <a:t>Pour rappel, l’instruction </a:t>
            </a:r>
            <a:r>
              <a:rPr lang="fr-FR" sz="2400" b="1" i="1" dirty="0" err="1" smtClean="0">
                <a:effectLst>
                  <a:outerShdw blurRad="38100" dist="38100" dir="2700000" algn="tl">
                    <a:srgbClr val="000000">
                      <a:alpha val="43137"/>
                    </a:srgbClr>
                  </a:outerShdw>
                </a:effectLst>
                <a:latin typeface="+mn-lt"/>
              </a:rPr>
              <a:t>dpps</a:t>
            </a:r>
            <a:r>
              <a:rPr lang="fr-FR" sz="2400" i="1" dirty="0" smtClean="0">
                <a:latin typeface="+mn-lt"/>
              </a:rPr>
              <a:t> précédemment étudiée durant le chapitre précédent fut introduite avec l’extension SSE4.1 et utilise donc les registres 128bits </a:t>
            </a:r>
            <a:r>
              <a:rPr lang="fr-FR" sz="2400" i="1" dirty="0" err="1" smtClean="0">
                <a:latin typeface="+mn-lt"/>
              </a:rPr>
              <a:t>XMMi</a:t>
            </a:r>
            <a:r>
              <a:rPr lang="fr-FR" sz="2400" i="1" dirty="0" smtClean="0">
                <a:latin typeface="+mn-lt"/>
              </a:rPr>
              <a:t> : </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901941"/>
            <a:ext cx="7560840" cy="155324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453412"/>
            <a:ext cx="7560840" cy="250317"/>
          </a:xfrm>
          <a:prstGeom prst="rect">
            <a:avLst/>
          </a:prstGeom>
        </p:spPr>
      </p:pic>
    </p:spTree>
    <p:extLst>
      <p:ext uri="{BB962C8B-B14F-4D97-AF65-F5344CB8AC3E}">
        <p14:creationId xmlns:p14="http://schemas.microsoft.com/office/powerpoint/2010/main" val="64858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51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t>
            </a:r>
            <a:r>
              <a:rPr lang="fr-FR" sz="1800" b="1" i="1" dirty="0" smtClean="0">
                <a:solidFill>
                  <a:srgbClr val="DCE6F2"/>
                </a:solidFill>
                <a:effectLst>
                  <a:outerShdw blurRad="38100" dist="38100" dir="2700000" algn="tl">
                    <a:srgbClr val="000000">
                      <a:alpha val="43137"/>
                    </a:srgbClr>
                  </a:outerShdw>
                </a:effectLst>
              </a:rPr>
              <a:t>Architectures </a:t>
            </a:r>
            <a:r>
              <a:rPr lang="fr-FR" sz="1800" b="1" i="1" dirty="0">
                <a:solidFill>
                  <a:srgbClr val="DCE6F2"/>
                </a:solidFill>
                <a:effectLst>
                  <a:outerShdw blurRad="38100" dist="38100" dir="2700000" algn="tl">
                    <a:srgbClr val="000000">
                      <a:alpha val="43137"/>
                    </a:srgbClr>
                  </a:outerShdw>
                </a:effectLst>
              </a:rPr>
              <a:t>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a:t>
            </a:r>
            <a:r>
              <a:rPr lang="fr-FR" sz="1800" b="1" i="1" dirty="0">
                <a:solidFill>
                  <a:srgbClr val="FFFFCC"/>
                </a:solidFill>
                <a:effectLst>
                  <a:outerShdw blurRad="38100" dist="38100" dir="2700000" algn="tl">
                    <a:srgbClr val="000000">
                      <a:alpha val="43137"/>
                    </a:srgbClr>
                  </a:outerShdw>
                </a:effectLst>
              </a:rPr>
              <a:t>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Evolutions</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200" b="1" i="1" dirty="0">
                <a:solidFill>
                  <a:schemeClr val="accent1">
                    <a:lumMod val="20000"/>
                    <a:lumOff val="80000"/>
                  </a:schemeClr>
                </a:solidFill>
                <a:effectLst>
                  <a:outerShdw blurRad="38100" dist="38100" dir="2700000" algn="tl">
                    <a:srgbClr val="000000">
                      <a:alpha val="43137"/>
                    </a:srgbClr>
                  </a:outerShdw>
                </a:effectLst>
                <a:sym typeface="Wingdings"/>
              </a:rPr>
              <a:t>	</a:t>
            </a:r>
            <a:r>
              <a:rPr lang="fr-FR" sz="1200" b="1" dirty="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graphicFrame>
        <p:nvGraphicFramePr>
          <p:cNvPr id="26" name="Table 25"/>
          <p:cNvGraphicFramePr>
            <a:graphicFrameLocks noGrp="1"/>
          </p:cNvGraphicFramePr>
          <p:nvPr>
            <p:extLst>
              <p:ext uri="{D42A27DB-BD31-4B8C-83A1-F6EECF244321}">
                <p14:modId xmlns:p14="http://schemas.microsoft.com/office/powerpoint/2010/main" val="3140000375"/>
              </p:ext>
            </p:extLst>
          </p:nvPr>
        </p:nvGraphicFramePr>
        <p:xfrm>
          <a:off x="311640" y="2441998"/>
          <a:ext cx="5184584" cy="15240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592292"/>
                <a:gridCol w="1296146"/>
                <a:gridCol w="648073"/>
                <a:gridCol w="648073"/>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64bits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32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16</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8</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gridSpan="4">
                  <a:txBody>
                    <a:bodyPr/>
                    <a:lstStyle/>
                    <a:p>
                      <a:pPr algn="ctr"/>
                      <a:r>
                        <a:rPr lang="fr-FR" sz="1400" b="1" i="1" dirty="0" err="1" smtClean="0">
                          <a:solidFill>
                            <a:schemeClr val="tx1"/>
                          </a:solidFill>
                          <a:effectLst>
                            <a:outerShdw blurRad="38100" dist="38100" dir="2700000" algn="tl">
                              <a:srgbClr val="000000">
                                <a:alpha val="43137"/>
                              </a:srgbClr>
                            </a:outerShdw>
                          </a:effectLst>
                        </a:rPr>
                        <a:t>RiP</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3">
                  <a:txBody>
                    <a:bodyPr/>
                    <a:lstStyle/>
                    <a:p>
                      <a:pPr algn="ctr"/>
                      <a:r>
                        <a:rPr lang="fr-FR" sz="1400" b="1" i="1" dirty="0" err="1" smtClean="0">
                          <a:solidFill>
                            <a:schemeClr val="tx1"/>
                          </a:solidFill>
                          <a:effectLst>
                            <a:outerShdw blurRad="38100" dist="38100" dir="2700000" algn="tl">
                              <a:srgbClr val="000000">
                                <a:alpha val="43137"/>
                              </a:srgbClr>
                            </a:outerShdw>
                          </a:effectLst>
                        </a:rPr>
                        <a:t>EiP</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2">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fr-FR" sz="1400" b="1" i="1" dirty="0" err="1" smtClean="0">
                          <a:solidFill>
                            <a:schemeClr val="tx1"/>
                          </a:solidFill>
                          <a:effectLst>
                            <a:outerShdw blurRad="38100" dist="38100" dir="2700000" algn="tl">
                              <a:srgbClr val="000000">
                                <a:alpha val="43137"/>
                              </a:srgbClr>
                            </a:outerShdw>
                          </a:effectLst>
                        </a:rPr>
                        <a:t>iP</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3">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iPL</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7" name="Rectangle 26"/>
          <p:cNvSpPr/>
          <p:nvPr/>
        </p:nvSpPr>
        <p:spPr>
          <a:xfrm>
            <a:off x="301146" y="2177824"/>
            <a:ext cx="5176946"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Pointer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(i = S and B)</a:t>
            </a:r>
            <a:endParaRPr lang="fr-FR" sz="1200" dirty="0"/>
          </a:p>
        </p:txBody>
      </p:sp>
      <p:sp>
        <p:nvSpPr>
          <p:cNvPr id="13" name="Title 3"/>
          <p:cNvSpPr txBox="1">
            <a:spLocks/>
          </p:cNvSpPr>
          <p:nvPr/>
        </p:nvSpPr>
        <p:spPr>
          <a:xfrm>
            <a:off x="107504" y="1303140"/>
            <a:ext cx="9038580" cy="4696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Registres pour la manipulation de pointeurs (SP, BP, SI, DI et </a:t>
            </a:r>
            <a:r>
              <a:rPr lang="fr-FR" sz="2400" i="1" dirty="0" err="1" smtClean="0">
                <a:latin typeface="+mn-lt"/>
                <a:sym typeface="Wingdings"/>
              </a:rPr>
              <a:t>xS</a:t>
            </a:r>
            <a:r>
              <a:rPr lang="fr-FR" sz="2400" i="1" dirty="0" smtClean="0">
                <a:latin typeface="+mn-lt"/>
                <a:sym typeface="Wingdings"/>
              </a:rPr>
              <a:t>) :</a:t>
            </a:r>
          </a:p>
          <a:p>
            <a:pPr algn="l"/>
            <a:endParaRPr lang="fr-FR" sz="2400" i="1" dirty="0" smtClean="0">
              <a:latin typeface="+mn-lt"/>
              <a:sym typeface="Wingdings"/>
            </a:endParaRPr>
          </a:p>
          <a:p>
            <a:pPr algn="l"/>
            <a:endParaRPr lang="fr-FR" sz="2400" i="1" dirty="0">
              <a:latin typeface="+mn-lt"/>
              <a:sym typeface="Wingdings"/>
            </a:endParaRPr>
          </a:p>
        </p:txBody>
      </p:sp>
      <p:graphicFrame>
        <p:nvGraphicFramePr>
          <p:cNvPr id="14" name="Table 13"/>
          <p:cNvGraphicFramePr>
            <a:graphicFrameLocks noGrp="1"/>
          </p:cNvGraphicFramePr>
          <p:nvPr>
            <p:extLst>
              <p:ext uri="{D42A27DB-BD31-4B8C-83A1-F6EECF244321}">
                <p14:modId xmlns:p14="http://schemas.microsoft.com/office/powerpoint/2010/main" val="3019763807"/>
              </p:ext>
            </p:extLst>
          </p:nvPr>
        </p:nvGraphicFramePr>
        <p:xfrm>
          <a:off x="7361336" y="2802982"/>
          <a:ext cx="1274790" cy="6096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274790"/>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16bits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algn="ctr"/>
                      <a:r>
                        <a:rPr lang="fr-FR" sz="1400" b="1" i="1" dirty="0" err="1" smtClean="0">
                          <a:solidFill>
                            <a:schemeClr val="tx1"/>
                          </a:solidFill>
                          <a:effectLst>
                            <a:outerShdw blurRad="38100" dist="38100" dir="2700000" algn="tl">
                              <a:srgbClr val="000000">
                                <a:alpha val="43137"/>
                              </a:srgbClr>
                            </a:outerShdw>
                          </a:effectLst>
                        </a:rPr>
                        <a:t>iS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sp>
        <p:nvSpPr>
          <p:cNvPr id="15" name="Rectangle 14"/>
          <p:cNvSpPr/>
          <p:nvPr/>
        </p:nvSpPr>
        <p:spPr>
          <a:xfrm>
            <a:off x="6981538" y="2389661"/>
            <a:ext cx="2034386"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Segment </a:t>
            </a:r>
            <a:r>
              <a:rPr lang="fr-FR" sz="1200" b="1" i="1" dirty="0" err="1" smtClean="0">
                <a:effectLst>
                  <a:outerShdw blurRad="38100" dist="38100" dir="2700000" algn="tl">
                    <a:srgbClr val="000000">
                      <a:alpha val="43137"/>
                    </a:srgbClr>
                  </a:outerShdw>
                </a:effectLst>
              </a:rPr>
              <a:t>Registers</a:t>
            </a:r>
            <a:endParaRPr lang="fr-FR" sz="1200" b="1" i="1" dirty="0" smtClean="0">
              <a:effectLst>
                <a:outerShdw blurRad="38100" dist="38100" dir="2700000" algn="tl">
                  <a:srgbClr val="000000">
                    <a:alpha val="43137"/>
                  </a:srgbClr>
                </a:outerShdw>
              </a:effectLst>
            </a:endParaRPr>
          </a:p>
          <a:p>
            <a:pPr algn="ctr"/>
            <a:r>
              <a:rPr lang="fr-FR" sz="1200" b="1" i="1" dirty="0" smtClean="0">
                <a:effectLst>
                  <a:outerShdw blurRad="38100" dist="38100" dir="2700000" algn="tl">
                    <a:srgbClr val="000000">
                      <a:alpha val="43137"/>
                    </a:srgbClr>
                  </a:outerShdw>
                </a:effectLst>
              </a:rPr>
              <a:t> (i = C, D, S, E, F and G)</a:t>
            </a:r>
            <a:endParaRPr lang="fr-FR" sz="1200" dirty="0"/>
          </a:p>
        </p:txBody>
      </p:sp>
      <p:sp>
        <p:nvSpPr>
          <p:cNvPr id="16" name="Rectangle 15"/>
          <p:cNvSpPr/>
          <p:nvPr/>
        </p:nvSpPr>
        <p:spPr>
          <a:xfrm>
            <a:off x="5478093" y="3691276"/>
            <a:ext cx="1620462"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(64bits mode-</a:t>
            </a:r>
            <a:r>
              <a:rPr lang="fr-FR" sz="1200" b="1" i="1" dirty="0" err="1" smtClean="0">
                <a:effectLst>
                  <a:outerShdw blurRad="38100" dist="38100" dir="2700000" algn="tl">
                    <a:srgbClr val="000000">
                      <a:alpha val="43137"/>
                    </a:srgbClr>
                  </a:outerShdw>
                </a:effectLst>
              </a:rPr>
              <a:t>only</a:t>
            </a:r>
            <a:r>
              <a:rPr lang="fr-FR" sz="1200" b="1" i="1" dirty="0" smtClean="0">
                <a:effectLst>
                  <a:outerShdw blurRad="38100" dist="38100" dir="2700000" algn="tl">
                    <a:srgbClr val="000000">
                      <a:alpha val="43137"/>
                    </a:srgbClr>
                  </a:outerShdw>
                </a:effectLst>
              </a:rPr>
              <a:t>)</a:t>
            </a:r>
            <a:endParaRPr lang="fr-FR" sz="1200" dirty="0"/>
          </a:p>
        </p:txBody>
      </p:sp>
      <p:graphicFrame>
        <p:nvGraphicFramePr>
          <p:cNvPr id="17" name="Table 16"/>
          <p:cNvGraphicFramePr>
            <a:graphicFrameLocks noGrp="1"/>
          </p:cNvGraphicFramePr>
          <p:nvPr>
            <p:extLst>
              <p:ext uri="{D42A27DB-BD31-4B8C-83A1-F6EECF244321}">
                <p14:modId xmlns:p14="http://schemas.microsoft.com/office/powerpoint/2010/main" val="71177037"/>
              </p:ext>
            </p:extLst>
          </p:nvPr>
        </p:nvGraphicFramePr>
        <p:xfrm>
          <a:off x="293508" y="4851812"/>
          <a:ext cx="5184584" cy="15240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592292"/>
                <a:gridCol w="1296146"/>
                <a:gridCol w="648073"/>
                <a:gridCol w="648073"/>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64bits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32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16</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8</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gridSpan="4">
                  <a:txBody>
                    <a:bodyPr/>
                    <a:lstStyle/>
                    <a:p>
                      <a:pPr algn="ctr"/>
                      <a:r>
                        <a:rPr lang="fr-FR" sz="1400" b="1" i="1" dirty="0" err="1" smtClean="0">
                          <a:solidFill>
                            <a:schemeClr val="tx1"/>
                          </a:solidFill>
                          <a:effectLst>
                            <a:outerShdw blurRad="38100" dist="38100" dir="2700000" algn="tl">
                              <a:srgbClr val="000000">
                                <a:alpha val="43137"/>
                              </a:srgbClr>
                            </a:outerShdw>
                          </a:effectLst>
                        </a:rPr>
                        <a:t>RiI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3">
                  <a:txBody>
                    <a:bodyPr/>
                    <a:lstStyle/>
                    <a:p>
                      <a:pPr algn="ctr"/>
                      <a:r>
                        <a:rPr lang="fr-FR" sz="1400" b="1" i="1" dirty="0" err="1" smtClean="0">
                          <a:solidFill>
                            <a:schemeClr val="tx1"/>
                          </a:solidFill>
                          <a:effectLst>
                            <a:outerShdw blurRad="38100" dist="38100" dir="2700000" algn="tl">
                              <a:srgbClr val="000000">
                                <a:alpha val="43137"/>
                              </a:srgbClr>
                            </a:outerShdw>
                          </a:effectLst>
                        </a:rPr>
                        <a:t>EiI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2">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fr-FR" sz="1400" b="1" i="1" dirty="0" err="1" smtClean="0">
                          <a:solidFill>
                            <a:schemeClr val="tx1"/>
                          </a:solidFill>
                          <a:effectLst>
                            <a:outerShdw blurRad="38100" dist="38100" dir="2700000" algn="tl">
                              <a:srgbClr val="000000">
                                <a:alpha val="43137"/>
                              </a:srgbClr>
                            </a:outerShdw>
                          </a:effectLst>
                        </a:rPr>
                        <a:t>iI</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3">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iIL</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0" name="Rectangle 19"/>
          <p:cNvSpPr/>
          <p:nvPr/>
        </p:nvSpPr>
        <p:spPr>
          <a:xfrm>
            <a:off x="283014" y="4587638"/>
            <a:ext cx="5176946"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Index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(i = S and D)</a:t>
            </a:r>
            <a:endParaRPr lang="fr-FR" sz="1200" dirty="0"/>
          </a:p>
        </p:txBody>
      </p:sp>
      <p:sp>
        <p:nvSpPr>
          <p:cNvPr id="24" name="Rectangle 23"/>
          <p:cNvSpPr/>
          <p:nvPr/>
        </p:nvSpPr>
        <p:spPr>
          <a:xfrm>
            <a:off x="5459961" y="6101090"/>
            <a:ext cx="1620462"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(64bits mode-</a:t>
            </a:r>
            <a:r>
              <a:rPr lang="fr-FR" sz="1200" b="1" i="1" dirty="0" err="1" smtClean="0">
                <a:effectLst>
                  <a:outerShdw blurRad="38100" dist="38100" dir="2700000" algn="tl">
                    <a:srgbClr val="000000">
                      <a:alpha val="43137"/>
                    </a:srgbClr>
                  </a:outerShdw>
                </a:effectLst>
              </a:rPr>
              <a:t>only</a:t>
            </a:r>
            <a:r>
              <a:rPr lang="fr-FR" sz="1200" b="1" i="1" dirty="0" smtClean="0">
                <a:effectLst>
                  <a:outerShdw blurRad="38100" dist="38100" dir="2700000" algn="tl">
                    <a:srgbClr val="000000">
                      <a:alpha val="43137"/>
                    </a:srgbClr>
                  </a:outerShdw>
                </a:effectLst>
              </a:rPr>
              <a:t>)</a:t>
            </a:r>
            <a:endParaRPr lang="fr-FR" sz="1200" dirty="0"/>
          </a:p>
        </p:txBody>
      </p:sp>
      <p:sp>
        <p:nvSpPr>
          <p:cNvPr id="18" name="Rectangle 17"/>
          <p:cNvSpPr/>
          <p:nvPr/>
        </p:nvSpPr>
        <p:spPr>
          <a:xfrm>
            <a:off x="5479209" y="3396729"/>
            <a:ext cx="2338840"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8086 </a:t>
            </a:r>
            <a:r>
              <a:rPr lang="fr-FR" sz="1200" b="1" i="1" dirty="0" smtClean="0">
                <a:effectLst>
                  <a:outerShdw blurRad="38100" dist="38100" dir="2700000" algn="tl">
                    <a:srgbClr val="000000">
                      <a:alpha val="43137"/>
                    </a:srgbClr>
                  </a:outerShdw>
                </a:effectLst>
              </a:rPr>
              <a:t>architecture</a:t>
            </a:r>
            <a:endParaRPr lang="fr-FR" sz="1200" dirty="0"/>
          </a:p>
        </p:txBody>
      </p:sp>
      <p:sp>
        <p:nvSpPr>
          <p:cNvPr id="19" name="Rectangle 18"/>
          <p:cNvSpPr/>
          <p:nvPr/>
        </p:nvSpPr>
        <p:spPr>
          <a:xfrm>
            <a:off x="5479209" y="5738812"/>
            <a:ext cx="2338840"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8086 </a:t>
            </a:r>
            <a:r>
              <a:rPr lang="fr-FR" sz="1200" b="1" i="1" dirty="0" smtClean="0">
                <a:effectLst>
                  <a:outerShdw blurRad="38100" dist="38100" dir="2700000" algn="tl">
                    <a:srgbClr val="000000">
                      <a:alpha val="43137"/>
                    </a:srgbClr>
                  </a:outerShdw>
                </a:effectLst>
              </a:rPr>
              <a:t>architecture</a:t>
            </a:r>
            <a:endParaRPr lang="fr-FR" sz="1200" dirty="0"/>
          </a:p>
        </p:txBody>
      </p:sp>
    </p:spTree>
    <p:extLst>
      <p:ext uri="{BB962C8B-B14F-4D97-AF65-F5344CB8AC3E}">
        <p14:creationId xmlns:p14="http://schemas.microsoft.com/office/powerpoint/2010/main" val="356102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16" grpId="0"/>
      <p:bldP spid="20" grpId="0"/>
      <p:bldP spid="24" grpId="0"/>
      <p:bldP spid="18" grpId="0"/>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52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a:t>
            </a:r>
            <a:r>
              <a:rPr lang="fr-FR" sz="1800" b="1" i="1" dirty="0">
                <a:solidFill>
                  <a:srgbClr val="FFFFCC"/>
                </a:solidFill>
                <a:effectLst>
                  <a:outerShdw blurRad="38100" dist="38100" dir="2700000" algn="tl">
                    <a:srgbClr val="000000">
                      <a:alpha val="43137"/>
                    </a:srgbClr>
                  </a:outerShdw>
                </a:effectLst>
              </a:rPr>
              <a:t>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Evolutions</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200" b="1" i="1" dirty="0">
                <a:solidFill>
                  <a:schemeClr val="accent1">
                    <a:lumMod val="20000"/>
                    <a:lumOff val="80000"/>
                  </a:schemeClr>
                </a:solidFill>
                <a:effectLst>
                  <a:outerShdw blurRad="38100" dist="38100" dir="2700000" algn="tl">
                    <a:srgbClr val="000000">
                      <a:alpha val="43137"/>
                    </a:srgbClr>
                  </a:outerShdw>
                </a:effectLst>
                <a:sym typeface="Wingdings"/>
              </a:rPr>
              <a:t>	</a:t>
            </a:r>
            <a:r>
              <a:rPr lang="fr-FR" sz="1200" b="1" dirty="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graphicFrame>
        <p:nvGraphicFramePr>
          <p:cNvPr id="26" name="Table 25"/>
          <p:cNvGraphicFramePr>
            <a:graphicFrameLocks noGrp="1"/>
          </p:cNvGraphicFramePr>
          <p:nvPr>
            <p:extLst>
              <p:ext uri="{D42A27DB-BD31-4B8C-83A1-F6EECF244321}">
                <p14:modId xmlns:p14="http://schemas.microsoft.com/office/powerpoint/2010/main" val="3435746642"/>
              </p:ext>
            </p:extLst>
          </p:nvPr>
        </p:nvGraphicFramePr>
        <p:xfrm>
          <a:off x="406030" y="1693373"/>
          <a:ext cx="5184584" cy="12192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592292"/>
                <a:gridCol w="1296146"/>
                <a:gridCol w="648073"/>
                <a:gridCol w="648073"/>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64bits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32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fr-FR" sz="1400" b="1" i="1" dirty="0" smtClean="0">
                          <a:solidFill>
                            <a:schemeClr val="tx1"/>
                          </a:solidFill>
                          <a:effectLst>
                            <a:outerShdw blurRad="38100" dist="38100" dir="2700000" algn="tl">
                              <a:srgbClr val="000000">
                                <a:alpha val="43137"/>
                              </a:srgbClr>
                            </a:outerShdw>
                          </a:effectLst>
                        </a:rPr>
                        <a:t>16</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8</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gridSpan="4">
                  <a:txBody>
                    <a:bodyPr/>
                    <a:lstStyle/>
                    <a:p>
                      <a:pPr algn="ctr"/>
                      <a:r>
                        <a:rPr lang="fr-FR" sz="1400" b="1" i="1" dirty="0" smtClean="0">
                          <a:solidFill>
                            <a:schemeClr val="tx1"/>
                          </a:solidFill>
                          <a:effectLst>
                            <a:outerShdw blurRad="38100" dist="38100" dir="2700000" algn="tl">
                              <a:srgbClr val="000000">
                                <a:alpha val="43137"/>
                              </a:srgbClr>
                            </a:outerShdw>
                          </a:effectLst>
                        </a:rPr>
                        <a:t>RIP</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3">
                  <a:txBody>
                    <a:bodyPr/>
                    <a:lstStyle/>
                    <a:p>
                      <a:pPr algn="ctr"/>
                      <a:r>
                        <a:rPr lang="fr-FR" sz="1400" b="1" i="1" dirty="0" smtClean="0">
                          <a:solidFill>
                            <a:schemeClr val="tx1"/>
                          </a:solidFill>
                          <a:effectLst>
                            <a:outerShdw blurRad="38100" dist="38100" dir="2700000" algn="tl">
                              <a:srgbClr val="000000">
                                <a:alpha val="43137"/>
                              </a:srgbClr>
                            </a:outerShdw>
                          </a:effectLst>
                        </a:rPr>
                        <a:t>EIP</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2">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fr-FR" sz="1400" b="1" i="1" dirty="0" smtClean="0">
                          <a:solidFill>
                            <a:schemeClr val="tx1"/>
                          </a:solidFill>
                          <a:effectLst>
                            <a:outerShdw blurRad="38100" dist="38100" dir="2700000" algn="tl">
                              <a:srgbClr val="000000">
                                <a:alpha val="43137"/>
                              </a:srgbClr>
                            </a:outerShdw>
                          </a:effectLst>
                        </a:rPr>
                        <a:t>IP</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pPr algn="ct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7" name="Rectangle 26"/>
          <p:cNvSpPr/>
          <p:nvPr/>
        </p:nvSpPr>
        <p:spPr>
          <a:xfrm>
            <a:off x="395536" y="1429199"/>
            <a:ext cx="5176946"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Instruction Pointer </a:t>
            </a:r>
            <a:r>
              <a:rPr lang="fr-FR" sz="1200" b="1" i="1" dirty="0" err="1" smtClean="0">
                <a:effectLst>
                  <a:outerShdw blurRad="38100" dist="38100" dir="2700000" algn="tl">
                    <a:srgbClr val="000000">
                      <a:alpha val="43137"/>
                    </a:srgbClr>
                  </a:outerShdw>
                </a:effectLst>
              </a:rPr>
              <a:t>Register</a:t>
            </a:r>
            <a:endParaRPr lang="fr-FR" sz="1200" dirty="0"/>
          </a:p>
        </p:txBody>
      </p:sp>
      <p:sp>
        <p:nvSpPr>
          <p:cNvPr id="18" name="Title 3"/>
          <p:cNvSpPr txBox="1">
            <a:spLocks/>
          </p:cNvSpPr>
          <p:nvPr/>
        </p:nvSpPr>
        <p:spPr>
          <a:xfrm>
            <a:off x="253604" y="3573016"/>
            <a:ext cx="8892480" cy="17281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D’autres registres divers ou spécialisés sont également arrivés au cours des évolutions des architectures : </a:t>
            </a:r>
            <a:r>
              <a:rPr lang="fr-FR" sz="2400" i="1" dirty="0" err="1">
                <a:latin typeface="+mn-lt"/>
                <a:sym typeface="Wingdings"/>
              </a:rPr>
              <a:t>D</a:t>
            </a:r>
            <a:r>
              <a:rPr lang="fr-FR" sz="2400" i="1" dirty="0" err="1" smtClean="0">
                <a:latin typeface="+mn-lt"/>
                <a:sym typeface="Wingdings"/>
              </a:rPr>
              <a:t>escriptor</a:t>
            </a:r>
            <a:r>
              <a:rPr lang="fr-FR" sz="2400" i="1" dirty="0" smtClean="0">
                <a:latin typeface="+mn-lt"/>
                <a:sym typeface="Wingdings"/>
              </a:rPr>
              <a:t> Table </a:t>
            </a:r>
            <a:r>
              <a:rPr lang="fr-FR" sz="2400" i="1" dirty="0" err="1">
                <a:latin typeface="+mn-lt"/>
                <a:sym typeface="Wingdings"/>
              </a:rPr>
              <a:t>R</a:t>
            </a:r>
            <a:r>
              <a:rPr lang="fr-FR" sz="2400" i="1" dirty="0" err="1" smtClean="0">
                <a:latin typeface="+mn-lt"/>
                <a:sym typeface="Wingdings"/>
              </a:rPr>
              <a:t>egisters</a:t>
            </a:r>
            <a:r>
              <a:rPr lang="fr-FR" sz="2400" i="1" dirty="0" smtClean="0">
                <a:latin typeface="+mn-lt"/>
                <a:sym typeface="Wingdings"/>
              </a:rPr>
              <a:t> (GDTR, LDTR, IDTR), </a:t>
            </a:r>
            <a:r>
              <a:rPr lang="fr-FR" sz="2400" i="1" dirty="0" err="1" smtClean="0">
                <a:latin typeface="+mn-lt"/>
                <a:sym typeface="Wingdings"/>
              </a:rPr>
              <a:t>task</a:t>
            </a:r>
            <a:r>
              <a:rPr lang="fr-FR" sz="2400" i="1" dirty="0" smtClean="0">
                <a:latin typeface="+mn-lt"/>
                <a:sym typeface="Wingdings"/>
              </a:rPr>
              <a:t> </a:t>
            </a:r>
            <a:r>
              <a:rPr lang="fr-FR" sz="2400" i="1" dirty="0" err="1" smtClean="0">
                <a:latin typeface="+mn-lt"/>
                <a:sym typeface="Wingdings"/>
              </a:rPr>
              <a:t>register</a:t>
            </a:r>
            <a:r>
              <a:rPr lang="fr-FR" sz="2400" i="1" dirty="0" smtClean="0">
                <a:latin typeface="+mn-lt"/>
                <a:sym typeface="Wingdings"/>
              </a:rPr>
              <a:t> (TR), control </a:t>
            </a:r>
            <a:r>
              <a:rPr lang="fr-FR" sz="2400" i="1" dirty="0" err="1" smtClean="0">
                <a:latin typeface="+mn-lt"/>
                <a:sym typeface="Wingdings"/>
              </a:rPr>
              <a:t>registers</a:t>
            </a:r>
            <a:r>
              <a:rPr lang="fr-FR" sz="2400" i="1" dirty="0" smtClean="0">
                <a:latin typeface="+mn-lt"/>
                <a:sym typeface="Wingdings"/>
              </a:rPr>
              <a:t> CR0-CR8 64bits mode-</a:t>
            </a:r>
            <a:r>
              <a:rPr lang="fr-FR" sz="2400" i="1" dirty="0" err="1" smtClean="0">
                <a:latin typeface="+mn-lt"/>
                <a:sym typeface="Wingdings"/>
              </a:rPr>
              <a:t>only</a:t>
            </a:r>
            <a:r>
              <a:rPr lang="fr-FR" sz="2400" i="1" dirty="0" smtClean="0">
                <a:latin typeface="+mn-lt"/>
                <a:sym typeface="Wingdings"/>
              </a:rPr>
              <a:t> …</a:t>
            </a:r>
          </a:p>
          <a:p>
            <a:pPr algn="l"/>
            <a:endParaRPr lang="fr-FR" sz="2400" i="1" dirty="0" smtClean="0">
              <a:latin typeface="+mn-lt"/>
              <a:sym typeface="Wingdings"/>
            </a:endParaRPr>
          </a:p>
          <a:p>
            <a:pPr algn="l"/>
            <a:endParaRPr lang="fr-FR" sz="2400" i="1" dirty="0">
              <a:latin typeface="+mn-lt"/>
              <a:sym typeface="Wingdings"/>
            </a:endParaRPr>
          </a:p>
        </p:txBody>
      </p:sp>
      <p:sp>
        <p:nvSpPr>
          <p:cNvPr id="10" name="Rectangle 9"/>
          <p:cNvSpPr/>
          <p:nvPr/>
        </p:nvSpPr>
        <p:spPr>
          <a:xfrm>
            <a:off x="5572482" y="2636912"/>
            <a:ext cx="2338840"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Depuis 8086 </a:t>
            </a:r>
            <a:r>
              <a:rPr lang="fr-FR" sz="1200" b="1" i="1" dirty="0" smtClean="0">
                <a:effectLst>
                  <a:outerShdw blurRad="38100" dist="38100" dir="2700000" algn="tl">
                    <a:srgbClr val="000000">
                      <a:alpha val="43137"/>
                    </a:srgbClr>
                  </a:outerShdw>
                </a:effectLst>
              </a:rPr>
              <a:t>architecture</a:t>
            </a:r>
            <a:endParaRPr lang="fr-FR" sz="1200" dirty="0"/>
          </a:p>
        </p:txBody>
      </p:sp>
    </p:spTree>
    <p:extLst>
      <p:ext uri="{BB962C8B-B14F-4D97-AF65-F5344CB8AC3E}">
        <p14:creationId xmlns:p14="http://schemas.microsoft.com/office/powerpoint/2010/main" val="32036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492875"/>
            <a:ext cx="1763688" cy="365125"/>
          </a:xfrm>
        </p:spPr>
        <p:txBody>
          <a:bodyPr/>
          <a:lstStyle/>
          <a:p>
            <a:fld id="{6B6F9A8F-BF42-49C4-B13D-A9E60ACFB25C}" type="slidenum">
              <a:rPr lang="fr-FR" sz="1600" b="1" i="1" smtClean="0">
                <a:solidFill>
                  <a:schemeClr val="accent1">
                    <a:lumMod val="20000"/>
                    <a:lumOff val="80000"/>
                  </a:schemeClr>
                </a:solidFill>
              </a:rPr>
              <a:t>53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72" name="Title 3"/>
          <p:cNvSpPr txBox="1">
            <a:spLocks/>
          </p:cNvSpPr>
          <p:nvPr/>
        </p:nvSpPr>
        <p:spPr>
          <a:xfrm>
            <a:off x="1444083" y="0"/>
            <a:ext cx="7699917" cy="11247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CPU élémentaire –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a:t>
            </a:r>
            <a:r>
              <a:rPr lang="fr-FR" sz="1800" b="1" i="1" dirty="0">
                <a:solidFill>
                  <a:srgbClr val="FFFFCC"/>
                </a:solidFill>
                <a:effectLst>
                  <a:outerShdw blurRad="38100" dist="38100" dir="2700000" algn="tl">
                    <a:srgbClr val="000000">
                      <a:alpha val="43137"/>
                    </a:srgbClr>
                  </a:outerShdw>
                </a:effectLst>
              </a:rPr>
              <a:t>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Evolutions</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200" b="1" i="1" dirty="0">
                <a:solidFill>
                  <a:schemeClr val="accent1">
                    <a:lumMod val="20000"/>
                    <a:lumOff val="80000"/>
                  </a:schemeClr>
                </a:solidFill>
                <a:effectLst>
                  <a:outerShdw blurRad="38100" dist="38100" dir="2700000" algn="tl">
                    <a:srgbClr val="000000">
                      <a:alpha val="43137"/>
                    </a:srgbClr>
                  </a:outerShdw>
                </a:effectLst>
                <a:sym typeface="Wingdings"/>
              </a:rPr>
              <a:t>	</a:t>
            </a:r>
            <a:r>
              <a:rPr lang="fr-FR" sz="1200" b="1" dirty="0">
                <a:solidFill>
                  <a:srgbClr val="FFFFCC"/>
                </a:solidFill>
                <a:effectLst>
                  <a:outerShdw blurRad="38100" dist="38100" dir="2700000" algn="tl">
                    <a:srgbClr val="000000">
                      <a:alpha val="43137"/>
                    </a:srgbClr>
                  </a:outerShdw>
                </a:effectLst>
                <a:sym typeface="Wingdings"/>
              </a:rPr>
              <a:t>				</a:t>
            </a:r>
            <a:r>
              <a:rPr lang="fr-FR" sz="12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18" name="Title 3"/>
          <p:cNvSpPr txBox="1">
            <a:spLocks/>
          </p:cNvSpPr>
          <p:nvPr/>
        </p:nvSpPr>
        <p:spPr>
          <a:xfrm>
            <a:off x="253604" y="1340767"/>
            <a:ext cx="8892480" cy="50405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Environnements d’exécution en modes 32bits et 64bits :</a:t>
            </a:r>
          </a:p>
          <a:p>
            <a:pPr algn="l"/>
            <a:endParaRPr lang="fr-FR" sz="2400" i="1" dirty="0" smtClean="0">
              <a:latin typeface="+mn-lt"/>
              <a:sym typeface="Wingdings"/>
            </a:endParaRPr>
          </a:p>
          <a:p>
            <a:pPr algn="l"/>
            <a:endParaRPr lang="fr-FR" sz="2400" i="1" dirty="0">
              <a:latin typeface="+mn-lt"/>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44823"/>
            <a:ext cx="3737442" cy="4941168"/>
          </a:xfrm>
          <a:prstGeom prst="roundRect">
            <a:avLst>
              <a:gd name="adj" fmla="val 2478"/>
            </a:avLst>
          </a:prstGeom>
          <a:solidFill>
            <a:srgbClr val="FFFFFF">
              <a:shade val="85000"/>
            </a:srgbClr>
          </a:solidFill>
          <a:ln w="12700">
            <a:solidFill>
              <a:schemeClr val="accent1">
                <a:lumMod val="60000"/>
                <a:lumOff val="40000"/>
              </a:schemeClr>
            </a:solid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844823"/>
            <a:ext cx="3737442" cy="4752131"/>
          </a:xfrm>
          <a:prstGeom prst="roundRect">
            <a:avLst>
              <a:gd name="adj" fmla="val 2478"/>
            </a:avLst>
          </a:prstGeom>
          <a:solidFill>
            <a:srgbClr val="FFFFFF">
              <a:shade val="85000"/>
            </a:srgbClr>
          </a:solidFill>
          <a:ln w="12700">
            <a:solidFill>
              <a:schemeClr val="accent1">
                <a:lumMod val="60000"/>
                <a:lumOff val="40000"/>
              </a:schemeClr>
            </a:solidFill>
          </a:ln>
          <a:effectLst>
            <a:reflection blurRad="12700" stA="38000" endPos="28000" dist="5000" dir="5400000" sy="-100000" algn="bl" rotWithShape="0"/>
          </a:effectLst>
        </p:spPr>
      </p:pic>
      <p:sp>
        <p:nvSpPr>
          <p:cNvPr id="10" name="Rectangle 9"/>
          <p:cNvSpPr/>
          <p:nvPr/>
        </p:nvSpPr>
        <p:spPr>
          <a:xfrm>
            <a:off x="5126242" y="6596954"/>
            <a:ext cx="1839671" cy="307777"/>
          </a:xfrm>
          <a:prstGeom prst="rect">
            <a:avLst/>
          </a:prstGeom>
        </p:spPr>
        <p:txBody>
          <a:bodyPr wrap="none">
            <a:spAutoFit/>
          </a:bodyPr>
          <a:lstStyle/>
          <a:p>
            <a:r>
              <a:rPr lang="fr-FR" sz="1400" b="1" i="1" dirty="0">
                <a:effectLst>
                  <a:outerShdw blurRad="38100" dist="38100" dir="2700000" algn="tl">
                    <a:srgbClr val="000000">
                      <a:alpha val="43137"/>
                    </a:srgbClr>
                  </a:outerShdw>
                </a:effectLst>
                <a:hlinkClick r:id="rId5"/>
              </a:rPr>
              <a:t>http://www.intel.com</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368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sz="5400" b="1" i="1" dirty="0" smtClean="0">
                <a:solidFill>
                  <a:srgbClr val="FFFFCC"/>
                </a:solidFill>
                <a:effectLst>
                  <a:outerShdw blurRad="38100" dist="38100" dir="2700000" algn="tl">
                    <a:srgbClr val="000000">
                      <a:alpha val="43137"/>
                    </a:srgbClr>
                  </a:outerShdw>
                </a:effectLst>
                <a:latin typeface="+mn-lt"/>
              </a:rPr>
              <a:t>Merci de votre attention !</a:t>
            </a:r>
            <a:endParaRPr lang="fr-FR" sz="54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27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37"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19" name="Title 3"/>
          <p:cNvSpPr txBox="1">
            <a:spLocks/>
          </p:cNvSpPr>
          <p:nvPr/>
        </p:nvSpPr>
        <p:spPr>
          <a:xfrm>
            <a:off x="395536" y="1412388"/>
            <a:ext cx="8748464" cy="122452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Etudions un CPU élémentaire RISC-</a:t>
            </a:r>
            <a:r>
              <a:rPr lang="fr-FR" sz="2400" i="1" dirty="0" err="1" smtClean="0">
                <a:sym typeface="Wingdings"/>
              </a:rPr>
              <a:t>like</a:t>
            </a:r>
            <a:r>
              <a:rPr lang="fr-FR" sz="2400" i="1" dirty="0" smtClean="0">
                <a:sym typeface="Wingdings"/>
              </a:rPr>
              <a:t> n’étant rattaché à aucune architecture connue. Observons le jeu d’instruction très </a:t>
            </a:r>
            <a:r>
              <a:rPr lang="fr-FR" sz="2400" i="1" dirty="0" err="1" smtClean="0">
                <a:sym typeface="Wingdings"/>
              </a:rPr>
              <a:t>très</a:t>
            </a:r>
            <a:r>
              <a:rPr lang="fr-FR" sz="2400" i="1" dirty="0" smtClean="0">
                <a:sym typeface="Wingdings"/>
              </a:rPr>
              <a:t> très réduit associé : </a:t>
            </a:r>
            <a:endParaRPr lang="fr-FR" sz="2400" i="1" dirty="0">
              <a:latin typeface="+mn-lt"/>
            </a:endParaRPr>
          </a:p>
        </p:txBody>
      </p:sp>
      <p:graphicFrame>
        <p:nvGraphicFramePr>
          <p:cNvPr id="21" name="Table 20"/>
          <p:cNvGraphicFramePr>
            <a:graphicFrameLocks noGrp="1"/>
          </p:cNvGraphicFramePr>
          <p:nvPr>
            <p:extLst>
              <p:ext uri="{D42A27DB-BD31-4B8C-83A1-F6EECF244321}">
                <p14:modId xmlns:p14="http://schemas.microsoft.com/office/powerpoint/2010/main" val="2339327853"/>
              </p:ext>
            </p:extLst>
          </p:nvPr>
        </p:nvGraphicFramePr>
        <p:xfrm>
          <a:off x="107504" y="3284984"/>
          <a:ext cx="8856984" cy="195834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78380"/>
                <a:gridCol w="1713909"/>
                <a:gridCol w="4104456"/>
                <a:gridCol w="1224136"/>
                <a:gridCol w="936103"/>
              </a:tblGrid>
              <a:tr h="0">
                <a:tc>
                  <a:txBody>
                    <a:bodyPr/>
                    <a:lstStyle/>
                    <a:p>
                      <a:pPr algn="ctr"/>
                      <a:r>
                        <a:rPr lang="fr-FR" sz="1000" b="1" i="1" dirty="0" err="1" smtClean="0">
                          <a:solidFill>
                            <a:schemeClr val="tx1"/>
                          </a:solidFill>
                          <a:effectLst>
                            <a:outerShdw blurRad="38100" dist="38100" dir="2700000" algn="tl">
                              <a:srgbClr val="000000">
                                <a:alpha val="43137"/>
                              </a:srgbClr>
                            </a:outerShdw>
                          </a:effectLst>
                        </a:rPr>
                        <a:t>Mnemonic</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050" b="1" i="1" dirty="0" smtClean="0">
                          <a:solidFill>
                            <a:schemeClr val="tx1"/>
                          </a:solidFill>
                          <a:effectLst>
                            <a:outerShdw blurRad="38100" dist="38100" dir="2700000" algn="tl">
                              <a:srgbClr val="000000">
                                <a:alpha val="43137"/>
                              </a:srgbClr>
                            </a:outerShdw>
                          </a:effectLst>
                        </a:rPr>
                        <a:t>Syntax</a:t>
                      </a:r>
                      <a:endParaRPr lang="en-US" sz="105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a:r>
                        <a:rPr lang="en-US" sz="1050" b="1" i="1" dirty="0" smtClean="0">
                          <a:solidFill>
                            <a:schemeClr val="tx1"/>
                          </a:solidFill>
                          <a:effectLst>
                            <a:outerShdw blurRad="38100" dist="38100" dir="2700000" algn="tl">
                              <a:srgbClr val="000000">
                                <a:alpha val="43137"/>
                              </a:srgbClr>
                            </a:outerShdw>
                          </a:effectLst>
                        </a:rPr>
                        <a:t>Description</a:t>
                      </a:r>
                      <a:endParaRPr lang="en-US" sz="105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a:r>
                        <a:rPr lang="en-US" sz="1050" b="1" i="1" dirty="0" smtClean="0">
                          <a:solidFill>
                            <a:schemeClr val="tx1"/>
                          </a:solidFill>
                          <a:effectLst>
                            <a:outerShdw blurRad="38100" dist="38100" dir="2700000" algn="tl">
                              <a:srgbClr val="000000">
                                <a:alpha val="43137"/>
                              </a:srgbClr>
                            </a:outerShdw>
                          </a:effectLst>
                        </a:rPr>
                        <a:t>Example</a:t>
                      </a:r>
                      <a:endParaRPr lang="en-US" sz="105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a:r>
                        <a:rPr lang="en-US" sz="1050" b="1" i="1" dirty="0" smtClean="0">
                          <a:solidFill>
                            <a:schemeClr val="tx1"/>
                          </a:solidFill>
                          <a:effectLst>
                            <a:outerShdw blurRad="38100" dist="38100" dir="2700000" algn="tl">
                              <a:srgbClr val="000000">
                                <a:alpha val="43137"/>
                              </a:srgbClr>
                            </a:outerShdw>
                          </a:effectLst>
                        </a:rPr>
                        <a:t>Binary (bits)</a:t>
                      </a:r>
                      <a:endParaRPr lang="en-US" sz="105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188208">
                <a:tc>
                  <a:txBody>
                    <a:bodyPr/>
                    <a:lstStyle/>
                    <a:p>
                      <a:pPr algn="ctr"/>
                      <a:r>
                        <a:rPr lang="fr-FR" sz="1000" b="1" i="1" dirty="0" smtClean="0">
                          <a:solidFill>
                            <a:schemeClr val="tx1"/>
                          </a:solidFill>
                          <a:effectLst>
                            <a:outerShdw blurRad="38100" dist="38100" dir="2700000" algn="tl">
                              <a:srgbClr val="000000">
                                <a:alpha val="43137"/>
                              </a:srgbClr>
                            </a:outerShdw>
                          </a:effectLst>
                        </a:rPr>
                        <a:t>ADD</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smtClean="0">
                          <a:solidFill>
                            <a:schemeClr val="tx1"/>
                          </a:solidFill>
                          <a:effectLst/>
                        </a:rPr>
                        <a:t>ADD</a:t>
                      </a:r>
                      <a:r>
                        <a:rPr lang="en-US" sz="1000" b="0" i="1" baseline="0" dirty="0" smtClean="0">
                          <a:solidFill>
                            <a:schemeClr val="tx1"/>
                          </a:solidFill>
                          <a:effectLst/>
                        </a:rPr>
                        <a:t>  </a:t>
                      </a:r>
                      <a:r>
                        <a:rPr lang="en-US" sz="1000" b="0" i="1" baseline="0" dirty="0" err="1" smtClean="0">
                          <a:solidFill>
                            <a:schemeClr val="tx1"/>
                          </a:solidFill>
                          <a:effectLst/>
                        </a:rPr>
                        <a:t>regSrc</a:t>
                      </a:r>
                      <a:r>
                        <a:rPr lang="en-US" sz="1000" b="0" i="1" baseline="0" dirty="0" smtClean="0">
                          <a:solidFill>
                            <a:schemeClr val="tx1"/>
                          </a:solidFill>
                          <a:effectLst/>
                        </a:rPr>
                        <a:t>, </a:t>
                      </a:r>
                      <a:r>
                        <a:rPr lang="en-US" sz="1000" b="0" i="1" baseline="0" dirty="0" err="1" smtClean="0">
                          <a:solidFill>
                            <a:schemeClr val="tx1"/>
                          </a:solidFill>
                          <a:effectLst/>
                        </a:rPr>
                        <a:t>regSrc</a:t>
                      </a:r>
                      <a:r>
                        <a:rPr lang="en-US" sz="1000" b="0" i="1" baseline="0" dirty="0" smtClean="0">
                          <a:solidFill>
                            <a:schemeClr val="tx1"/>
                          </a:solidFill>
                          <a:effectLst/>
                        </a:rPr>
                        <a:t>, </a:t>
                      </a:r>
                      <a:r>
                        <a:rPr lang="en-US" sz="1000" b="0" i="1" baseline="0" dirty="0" err="1" smtClean="0">
                          <a:solidFill>
                            <a:schemeClr val="tx1"/>
                          </a:solidFill>
                          <a:effectLst/>
                        </a:rPr>
                        <a:t>regDst</a:t>
                      </a:r>
                      <a:endParaRPr lang="en-US"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Addition</a:t>
                      </a:r>
                      <a:r>
                        <a:rPr lang="fr-FR" sz="1000" b="0" i="1" baseline="0" dirty="0" smtClean="0">
                          <a:solidFill>
                            <a:schemeClr val="tx1"/>
                          </a:solidFill>
                          <a:effectLst/>
                        </a:rPr>
                        <a:t> contenu de 2 registres</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ADD  R1, R2, R1</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000 r </a:t>
                      </a:r>
                      <a:r>
                        <a:rPr lang="fr-FR" sz="1000" b="0" i="1" dirty="0" err="1" smtClean="0">
                          <a:solidFill>
                            <a:schemeClr val="tx1"/>
                          </a:solidFill>
                          <a:effectLst/>
                        </a:rPr>
                        <a:t>r</a:t>
                      </a:r>
                      <a:r>
                        <a:rPr lang="fr-FR" sz="1000" b="0" i="1" dirty="0" smtClean="0">
                          <a:solidFill>
                            <a:schemeClr val="tx1"/>
                          </a:solidFill>
                          <a:effectLst/>
                        </a:rPr>
                        <a:t> </a:t>
                      </a:r>
                      <a:r>
                        <a:rPr lang="fr-FR" sz="1000" b="0" i="1" dirty="0" err="1" smtClean="0">
                          <a:solidFill>
                            <a:schemeClr val="tx1"/>
                          </a:solidFill>
                          <a:effectLst/>
                        </a:rPr>
                        <a:t>r</a:t>
                      </a:r>
                      <a:r>
                        <a:rPr lang="fr-FR" sz="1000" b="0" i="1" dirty="0" smtClean="0">
                          <a:solidFill>
                            <a:schemeClr val="tx1"/>
                          </a:solidFill>
                          <a:effectLst/>
                        </a:rPr>
                        <a:t> </a:t>
                      </a:r>
                      <a:r>
                        <a:rPr lang="fr-FR" sz="1000" b="0" i="1" dirty="0" err="1" smtClean="0">
                          <a:solidFill>
                            <a:schemeClr val="tx1"/>
                          </a:solidFill>
                          <a:effectLst/>
                        </a:rPr>
                        <a:t>uu</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JMP</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effectLst/>
                        </a:rPr>
                        <a:t>JMP</a:t>
                      </a:r>
                      <a:r>
                        <a:rPr lang="fr-FR" sz="1000" b="0" i="1" baseline="0" dirty="0" smtClean="0">
                          <a:solidFill>
                            <a:schemeClr val="tx1"/>
                          </a:solidFill>
                          <a:effectLst/>
                        </a:rPr>
                        <a:t>  label</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Saut en mémoire programme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JMP   </a:t>
                      </a:r>
                      <a:r>
                        <a:rPr lang="fr-FR" sz="1000" b="0" i="1" dirty="0" err="1" smtClean="0">
                          <a:solidFill>
                            <a:schemeClr val="tx1"/>
                          </a:solidFill>
                          <a:effectLst/>
                        </a:rPr>
                        <a:t>addInst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001 </a:t>
                      </a:r>
                      <a:r>
                        <a:rPr lang="fr-FR" sz="1000" b="0" i="1" dirty="0" err="1" smtClean="0">
                          <a:solidFill>
                            <a:schemeClr val="tx1"/>
                          </a:solidFill>
                          <a:effectLst/>
                        </a:rPr>
                        <a:t>aaaa</a:t>
                      </a:r>
                      <a:r>
                        <a:rPr lang="fr-FR" sz="1000" b="0" i="1" dirty="0" smtClean="0">
                          <a:solidFill>
                            <a:schemeClr val="tx1"/>
                          </a:solidFill>
                          <a:effectLst/>
                        </a:rPr>
                        <a:t> u</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LOAD</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effectLst/>
                        </a:rPr>
                        <a:t>LOAD  </a:t>
                      </a:r>
                      <a:r>
                        <a:rPr lang="fr-FR" sz="1000" b="0" i="1" dirty="0" err="1" smtClean="0">
                          <a:solidFill>
                            <a:schemeClr val="tx1"/>
                          </a:solidFill>
                          <a:effectLst/>
                        </a:rPr>
                        <a:t>address</a:t>
                      </a:r>
                      <a:r>
                        <a:rPr lang="fr-FR" sz="1000" b="0" i="1" dirty="0" smtClean="0">
                          <a:solidFill>
                            <a:schemeClr val="tx1"/>
                          </a:solidFill>
                          <a:effectLst/>
                        </a:rPr>
                        <a:t>,</a:t>
                      </a:r>
                      <a:r>
                        <a:rPr lang="fr-FR" sz="1000" b="0" i="1" baseline="0" dirty="0" smtClean="0">
                          <a:solidFill>
                            <a:schemeClr val="tx1"/>
                          </a:solidFill>
                          <a:effectLst/>
                        </a:rPr>
                        <a:t> </a:t>
                      </a:r>
                      <a:r>
                        <a:rPr lang="fr-FR" sz="1000" b="0" i="1" baseline="0" dirty="0" err="1" smtClean="0">
                          <a:solidFill>
                            <a:schemeClr val="tx1"/>
                          </a:solidFill>
                          <a:effectLst/>
                        </a:rPr>
                        <a:t>regDst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i="1" dirty="0" err="1" smtClean="0">
                          <a:solidFill>
                            <a:schemeClr val="tx1"/>
                          </a:solidFill>
                          <a:effectLst/>
                        </a:rPr>
                        <a:t>Chargement</a:t>
                      </a:r>
                      <a:r>
                        <a:rPr lang="en-US" sz="1000" b="0" i="1" baseline="0" dirty="0" smtClean="0">
                          <a:solidFill>
                            <a:schemeClr val="tx1"/>
                          </a:solidFill>
                          <a:effectLst/>
                        </a:rPr>
                        <a:t> </a:t>
                      </a:r>
                      <a:r>
                        <a:rPr lang="en-US" sz="1000" b="0" i="1" baseline="0" dirty="0" err="1" smtClean="0">
                          <a:solidFill>
                            <a:schemeClr val="tx1"/>
                          </a:solidFill>
                          <a:effectLst/>
                        </a:rPr>
                        <a:t>d’une</a:t>
                      </a:r>
                      <a:r>
                        <a:rPr lang="en-US" sz="1000" b="0" i="1" baseline="0" dirty="0" smtClean="0">
                          <a:solidFill>
                            <a:schemeClr val="tx1"/>
                          </a:solidFill>
                          <a:effectLst/>
                        </a:rPr>
                        <a:t> </a:t>
                      </a:r>
                      <a:r>
                        <a:rPr lang="en-US" sz="1000" b="0" i="1" baseline="0" dirty="0" err="1" smtClean="0">
                          <a:solidFill>
                            <a:schemeClr val="tx1"/>
                          </a:solidFill>
                          <a:effectLst/>
                        </a:rPr>
                        <a:t>donnée</a:t>
                      </a:r>
                      <a:r>
                        <a:rPr lang="en-US" sz="1000" b="0" i="1" baseline="0" dirty="0" smtClean="0">
                          <a:solidFill>
                            <a:schemeClr val="tx1"/>
                          </a:solidFill>
                          <a:effectLst/>
                        </a:rPr>
                        <a:t> </a:t>
                      </a:r>
                      <a:r>
                        <a:rPr lang="en-US" sz="1000" b="0" i="1" baseline="0" dirty="0" err="1" smtClean="0">
                          <a:solidFill>
                            <a:schemeClr val="tx1"/>
                          </a:solidFill>
                          <a:effectLst/>
                        </a:rPr>
                        <a:t>depuis</a:t>
                      </a:r>
                      <a:r>
                        <a:rPr lang="en-US" sz="1000" b="0" i="1" baseline="0" dirty="0" smtClean="0">
                          <a:solidFill>
                            <a:schemeClr val="tx1"/>
                          </a:solidFill>
                          <a:effectLst/>
                        </a:rPr>
                        <a:t> la </a:t>
                      </a:r>
                      <a:r>
                        <a:rPr lang="en-US" sz="1000" b="0" i="1" baseline="0" dirty="0" err="1" smtClean="0">
                          <a:solidFill>
                            <a:schemeClr val="tx1"/>
                          </a:solidFill>
                          <a:effectLst/>
                        </a:rPr>
                        <a:t>mémoire</a:t>
                      </a:r>
                      <a:r>
                        <a:rPr lang="en-US" sz="1000" b="0" i="1" baseline="0" dirty="0" smtClean="0">
                          <a:solidFill>
                            <a:schemeClr val="tx1"/>
                          </a:solidFill>
                          <a:effectLst/>
                        </a:rPr>
                        <a:t> </a:t>
                      </a:r>
                      <a:r>
                        <a:rPr lang="en-US" sz="1000" b="0" i="1" baseline="0" dirty="0" err="1" smtClean="0">
                          <a:solidFill>
                            <a:schemeClr val="tx1"/>
                          </a:solidFill>
                          <a:effectLst/>
                        </a:rPr>
                        <a:t>vers</a:t>
                      </a:r>
                      <a:r>
                        <a:rPr lang="en-US" sz="1000" b="0" i="1" baseline="0" dirty="0" smtClean="0">
                          <a:solidFill>
                            <a:schemeClr val="tx1"/>
                          </a:solidFill>
                          <a:effectLst/>
                        </a:rPr>
                        <a:t> le CPU</a:t>
                      </a:r>
                      <a:endParaRPr lang="en-US"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i="1" dirty="0" smtClean="0">
                          <a:solidFill>
                            <a:schemeClr val="tx1"/>
                          </a:solidFill>
                          <a:effectLst/>
                        </a:rPr>
                        <a:t>LOAD  </a:t>
                      </a:r>
                      <a:r>
                        <a:rPr lang="en-US" sz="1000" b="0" i="1" dirty="0" err="1" smtClean="0">
                          <a:solidFill>
                            <a:schemeClr val="tx1"/>
                          </a:solidFill>
                          <a:effectLst/>
                        </a:rPr>
                        <a:t>addData</a:t>
                      </a:r>
                      <a:r>
                        <a:rPr lang="en-US" sz="1000" b="0" i="1" dirty="0" smtClean="0">
                          <a:solidFill>
                            <a:schemeClr val="tx1"/>
                          </a:solidFill>
                          <a:effectLst/>
                        </a:rPr>
                        <a:t>,</a:t>
                      </a:r>
                      <a:r>
                        <a:rPr lang="en-US" sz="1000" b="0" i="1" baseline="0" dirty="0" smtClean="0">
                          <a:solidFill>
                            <a:schemeClr val="tx1"/>
                          </a:solidFill>
                          <a:effectLst/>
                        </a:rPr>
                        <a:t> R2</a:t>
                      </a:r>
                      <a:endParaRPr lang="en-US"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i="1" dirty="0" smtClean="0">
                          <a:solidFill>
                            <a:schemeClr val="tx1"/>
                          </a:solidFill>
                          <a:effectLst/>
                        </a:rPr>
                        <a:t>010 </a:t>
                      </a:r>
                      <a:r>
                        <a:rPr lang="en-US" sz="1000" b="0" i="1" dirty="0" err="1" smtClean="0">
                          <a:solidFill>
                            <a:schemeClr val="tx1"/>
                          </a:solidFill>
                          <a:effectLst/>
                        </a:rPr>
                        <a:t>aaa</a:t>
                      </a:r>
                      <a:r>
                        <a:rPr lang="en-US" sz="1000" b="0" i="1" baseline="0" dirty="0" smtClean="0">
                          <a:solidFill>
                            <a:schemeClr val="tx1"/>
                          </a:solidFill>
                          <a:effectLst/>
                        </a:rPr>
                        <a:t> r u</a:t>
                      </a:r>
                      <a:endParaRPr lang="en-US"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MOV</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effectLst/>
                        </a:rPr>
                        <a:t>MOV  </a:t>
                      </a:r>
                      <a:r>
                        <a:rPr lang="fr-FR" sz="1000" b="0" i="1" dirty="0" err="1" smtClean="0">
                          <a:solidFill>
                            <a:schemeClr val="tx1"/>
                          </a:solidFill>
                          <a:effectLst/>
                        </a:rPr>
                        <a:t>regSrc</a:t>
                      </a:r>
                      <a:r>
                        <a:rPr lang="fr-FR" sz="1000" b="0" i="1" dirty="0" smtClean="0">
                          <a:solidFill>
                            <a:schemeClr val="tx1"/>
                          </a:solidFill>
                          <a:effectLst/>
                        </a:rPr>
                        <a:t>, </a:t>
                      </a:r>
                      <a:r>
                        <a:rPr lang="fr-FR" sz="1000" b="0" i="1" dirty="0" err="1" smtClean="0">
                          <a:solidFill>
                            <a:schemeClr val="tx1"/>
                          </a:solidFill>
                          <a:effectLst/>
                        </a:rPr>
                        <a:t>regDst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Copie</a:t>
                      </a:r>
                      <a:r>
                        <a:rPr lang="fr-FR" sz="1000" b="0" i="1" baseline="0" dirty="0" smtClean="0">
                          <a:solidFill>
                            <a:schemeClr val="tx1"/>
                          </a:solidFill>
                          <a:effectLst/>
                        </a:rPr>
                        <a:t> le contenu d’un registre vers un autre registre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MOV  R2,</a:t>
                      </a:r>
                      <a:r>
                        <a:rPr lang="fr-FR" sz="1000" b="0" i="1" baseline="0" dirty="0" smtClean="0">
                          <a:solidFill>
                            <a:schemeClr val="tx1"/>
                          </a:solidFill>
                          <a:effectLst/>
                        </a:rPr>
                        <a:t> R1</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011 r </a:t>
                      </a:r>
                      <a:r>
                        <a:rPr lang="fr-FR" sz="1000" b="0" i="1" dirty="0" err="1" smtClean="0">
                          <a:solidFill>
                            <a:schemeClr val="tx1"/>
                          </a:solidFill>
                          <a:effectLst/>
                        </a:rPr>
                        <a:t>r</a:t>
                      </a:r>
                      <a:r>
                        <a:rPr lang="fr-FR" sz="1000" b="0" i="1" dirty="0" smtClean="0">
                          <a:solidFill>
                            <a:schemeClr val="tx1"/>
                          </a:solidFill>
                          <a:effectLst/>
                        </a:rPr>
                        <a:t> </a:t>
                      </a:r>
                      <a:r>
                        <a:rPr lang="fr-FR" sz="1000" b="0" i="1" dirty="0" err="1" smtClean="0">
                          <a:solidFill>
                            <a:schemeClr val="tx1"/>
                          </a:solidFill>
                          <a:effectLst/>
                        </a:rPr>
                        <a:t>uuu</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MOVK</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effectLst/>
                        </a:rPr>
                        <a:t>MOVK  constant, </a:t>
                      </a:r>
                      <a:r>
                        <a:rPr lang="fr-FR" sz="1000" b="0" i="1" dirty="0" err="1" smtClean="0">
                          <a:solidFill>
                            <a:schemeClr val="tx1"/>
                          </a:solidFill>
                          <a:effectLst/>
                        </a:rPr>
                        <a:t>regDst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Charge une constante dans un registre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MOVK  cst3bits,</a:t>
                      </a:r>
                      <a:r>
                        <a:rPr lang="fr-FR" sz="1000" b="0" i="1" baseline="0" dirty="0" smtClean="0">
                          <a:solidFill>
                            <a:schemeClr val="tx1"/>
                          </a:solidFill>
                          <a:effectLst/>
                        </a:rPr>
                        <a:t> R1</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100 </a:t>
                      </a:r>
                      <a:r>
                        <a:rPr lang="fr-FR" sz="1000" b="0" i="1" dirty="0" err="1" smtClean="0">
                          <a:solidFill>
                            <a:schemeClr val="tx1"/>
                          </a:solidFill>
                          <a:effectLst/>
                        </a:rPr>
                        <a:t>kkk</a:t>
                      </a:r>
                      <a:r>
                        <a:rPr lang="fr-FR" sz="1000" b="0" i="1" dirty="0" smtClean="0">
                          <a:solidFill>
                            <a:schemeClr val="tx1"/>
                          </a:solidFill>
                          <a:effectLst/>
                        </a:rPr>
                        <a:t> r u</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STR</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smtClean="0">
                          <a:solidFill>
                            <a:schemeClr val="tx1"/>
                          </a:solidFill>
                          <a:effectLst/>
                        </a:rPr>
                        <a:t>STR  </a:t>
                      </a:r>
                      <a:r>
                        <a:rPr lang="en-US" sz="1000" b="0" i="1" dirty="0" err="1" smtClean="0">
                          <a:solidFill>
                            <a:schemeClr val="tx1"/>
                          </a:solidFill>
                          <a:effectLst/>
                        </a:rPr>
                        <a:t>regSrc</a:t>
                      </a:r>
                      <a:r>
                        <a:rPr lang="en-US" sz="1000" b="0" i="1" dirty="0" smtClean="0">
                          <a:solidFill>
                            <a:schemeClr val="tx1"/>
                          </a:solidFill>
                          <a:effectLst/>
                        </a:rPr>
                        <a:t>, address</a:t>
                      </a:r>
                      <a:endParaRPr lang="en-US"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Sauvegarde</a:t>
                      </a:r>
                      <a:r>
                        <a:rPr lang="fr-FR" sz="1000" b="0" i="1" baseline="0" dirty="0" smtClean="0">
                          <a:solidFill>
                            <a:schemeClr val="tx1"/>
                          </a:solidFill>
                          <a:effectLst/>
                        </a:rPr>
                        <a:t> une donnée contenu dans un </a:t>
                      </a:r>
                      <a:r>
                        <a:rPr lang="fr-FR" sz="1000" b="0" i="1" baseline="0" dirty="0" err="1" smtClean="0">
                          <a:solidFill>
                            <a:schemeClr val="tx1"/>
                          </a:solidFill>
                          <a:effectLst/>
                        </a:rPr>
                        <a:t>regsitre</a:t>
                      </a:r>
                      <a:r>
                        <a:rPr lang="fr-FR" sz="1000" b="0" i="1" baseline="0" dirty="0" smtClean="0">
                          <a:solidFill>
                            <a:schemeClr val="tx1"/>
                          </a:solidFill>
                          <a:effectLst/>
                        </a:rPr>
                        <a:t> vers la mémoire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STR  R1, </a:t>
                      </a:r>
                      <a:r>
                        <a:rPr lang="fr-FR" sz="1000" b="0" i="1" dirty="0" err="1" smtClean="0">
                          <a:solidFill>
                            <a:schemeClr val="tx1"/>
                          </a:solidFill>
                          <a:effectLst/>
                        </a:rPr>
                        <a:t>addData</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dirty="0" smtClean="0">
                          <a:solidFill>
                            <a:schemeClr val="tx1"/>
                          </a:solidFill>
                          <a:effectLst/>
                        </a:rPr>
                        <a:t>101</a:t>
                      </a:r>
                      <a:r>
                        <a:rPr lang="fr-FR" sz="1000" b="0" i="1" baseline="0" dirty="0" smtClean="0">
                          <a:solidFill>
                            <a:schemeClr val="tx1"/>
                          </a:solidFill>
                          <a:effectLst/>
                        </a:rPr>
                        <a:t> r </a:t>
                      </a:r>
                      <a:r>
                        <a:rPr lang="fr-FR" sz="1000" b="0" i="1" baseline="0" dirty="0" err="1" smtClean="0">
                          <a:solidFill>
                            <a:schemeClr val="tx1"/>
                          </a:solidFill>
                          <a:effectLst/>
                        </a:rPr>
                        <a:t>aaa</a:t>
                      </a:r>
                      <a:r>
                        <a:rPr lang="fr-FR" sz="1000" b="0" i="1" baseline="0" dirty="0" smtClean="0">
                          <a:solidFill>
                            <a:schemeClr val="tx1"/>
                          </a:solidFill>
                          <a:effectLst/>
                        </a:rPr>
                        <a:t> u</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5">
                  <a:txBody>
                    <a:bodyPr/>
                    <a:lstStyle/>
                    <a:p>
                      <a:pPr algn="l"/>
                      <a:r>
                        <a:rPr lang="fr-FR" sz="1000" b="1" i="1" dirty="0" err="1" smtClean="0">
                          <a:solidFill>
                            <a:schemeClr val="tx1"/>
                          </a:solidFill>
                          <a:effectLst>
                            <a:outerShdw blurRad="38100" dist="38100" dir="2700000" algn="tl">
                              <a:srgbClr val="000000">
                                <a:alpha val="43137"/>
                              </a:srgbClr>
                            </a:outerShdw>
                          </a:effectLst>
                        </a:rPr>
                        <a:t>Glossary</a:t>
                      </a:r>
                      <a:r>
                        <a:rPr lang="fr-FR" sz="1000" b="1" i="1" dirty="0" smtClean="0">
                          <a:solidFill>
                            <a:schemeClr val="tx1"/>
                          </a:solidFill>
                          <a:effectLst>
                            <a:outerShdw blurRad="38100" dist="38100" dir="2700000" algn="tl">
                              <a:srgbClr val="000000">
                                <a:alpha val="43137"/>
                              </a:srgbClr>
                            </a:outerShdw>
                          </a:effectLst>
                        </a:rPr>
                        <a:t> : r=registre</a:t>
                      </a:r>
                      <a:r>
                        <a:rPr lang="fr-FR" sz="1000" b="1" i="1" baseline="0" dirty="0" smtClean="0">
                          <a:solidFill>
                            <a:schemeClr val="tx1"/>
                          </a:solidFill>
                          <a:effectLst>
                            <a:outerShdw blurRad="38100" dist="38100" dir="2700000" algn="tl">
                              <a:srgbClr val="000000">
                                <a:alpha val="43137"/>
                              </a:srgbClr>
                            </a:outerShdw>
                          </a:effectLst>
                        </a:rPr>
                        <a:t>     a=</a:t>
                      </a:r>
                      <a:r>
                        <a:rPr lang="fr-FR" sz="1000" b="1" i="1" baseline="0" dirty="0" err="1" smtClean="0">
                          <a:solidFill>
                            <a:schemeClr val="tx1"/>
                          </a:solidFill>
                          <a:effectLst>
                            <a:outerShdw blurRad="38100" dist="38100" dir="2700000" algn="tl">
                              <a:srgbClr val="000000">
                                <a:alpha val="43137"/>
                              </a:srgbClr>
                            </a:outerShdw>
                          </a:effectLst>
                        </a:rPr>
                        <a:t>address</a:t>
                      </a:r>
                      <a:r>
                        <a:rPr lang="fr-FR" sz="1000" b="1" i="1" baseline="0" dirty="0" smtClean="0">
                          <a:solidFill>
                            <a:schemeClr val="tx1"/>
                          </a:solidFill>
                          <a:effectLst>
                            <a:outerShdw blurRad="38100" dist="38100" dir="2700000" algn="tl">
                              <a:srgbClr val="000000">
                                <a:alpha val="43137"/>
                              </a:srgbClr>
                            </a:outerShdw>
                          </a:effectLst>
                        </a:rPr>
                        <a:t>     u=</a:t>
                      </a:r>
                      <a:r>
                        <a:rPr lang="fr-FR" sz="1000" b="1" i="1" baseline="0" dirty="0" err="1" smtClean="0">
                          <a:solidFill>
                            <a:schemeClr val="tx1"/>
                          </a:solidFill>
                          <a:effectLst>
                            <a:outerShdw blurRad="38100" dist="38100" dir="2700000" algn="tl">
                              <a:srgbClr val="000000">
                                <a:alpha val="43137"/>
                              </a:srgbClr>
                            </a:outerShdw>
                          </a:effectLst>
                        </a:rPr>
                        <a:t>unused</a:t>
                      </a:r>
                      <a:r>
                        <a:rPr lang="fr-FR" sz="1000" b="1" i="1" baseline="0" dirty="0" smtClean="0">
                          <a:solidFill>
                            <a:schemeClr val="tx1"/>
                          </a:solidFill>
                          <a:effectLst>
                            <a:outerShdw blurRad="38100" dist="38100" dir="2700000" algn="tl">
                              <a:srgbClr val="000000">
                                <a:alpha val="43137"/>
                              </a:srgbClr>
                            </a:outerShdw>
                          </a:effectLst>
                        </a:rPr>
                        <a:t>      k=constant     R1=</a:t>
                      </a:r>
                      <a:r>
                        <a:rPr lang="fr-FR" sz="1000" b="1" i="1" baseline="0" dirty="0" err="1" smtClean="0">
                          <a:solidFill>
                            <a:schemeClr val="tx1"/>
                          </a:solidFill>
                          <a:effectLst>
                            <a:outerShdw blurRad="38100" dist="38100" dir="2700000" algn="tl">
                              <a:srgbClr val="000000">
                                <a:alpha val="43137"/>
                              </a:srgbClr>
                            </a:outerShdw>
                          </a:effectLst>
                        </a:rPr>
                        <a:t>register</a:t>
                      </a:r>
                      <a:r>
                        <a:rPr lang="fr-FR" sz="1000" b="1" i="1" baseline="0" dirty="0" smtClean="0">
                          <a:solidFill>
                            <a:schemeClr val="tx1"/>
                          </a:solidFill>
                          <a:effectLst>
                            <a:outerShdw blurRad="38100" dist="38100" dir="2700000" algn="tl">
                              <a:srgbClr val="000000">
                                <a:alpha val="43137"/>
                              </a:srgbClr>
                            </a:outerShdw>
                          </a:effectLst>
                        </a:rPr>
                        <a:t>     R2=</a:t>
                      </a:r>
                      <a:r>
                        <a:rPr lang="fr-FR" sz="1000" b="1" i="1" baseline="0" dirty="0" err="1" smtClean="0">
                          <a:solidFill>
                            <a:schemeClr val="tx1"/>
                          </a:solidFill>
                          <a:effectLst>
                            <a:outerShdw blurRad="38100" dist="38100" dir="2700000" algn="tl">
                              <a:srgbClr val="000000">
                                <a:alpha val="43137"/>
                              </a:srgbClr>
                            </a:outerShdw>
                          </a:effectLst>
                        </a:rPr>
                        <a:t>register</a:t>
                      </a:r>
                      <a:r>
                        <a:rPr lang="fr-FR" sz="1000" b="1" i="1" baseline="0" dirty="0" smtClean="0">
                          <a:solidFill>
                            <a:schemeClr val="tx1"/>
                          </a:solidFill>
                          <a:effectLst>
                            <a:outerShdw blurRad="38100" dist="38100" dir="2700000" algn="tl">
                              <a:srgbClr val="000000">
                                <a:alpha val="43137"/>
                              </a:srgbClr>
                            </a:outerShdw>
                          </a:effectLst>
                        </a:rPr>
                        <a:t>     </a:t>
                      </a:r>
                      <a:r>
                        <a:rPr lang="fr-FR" sz="1000" b="1" i="1" baseline="0" dirty="0" err="1" smtClean="0">
                          <a:solidFill>
                            <a:schemeClr val="tx1"/>
                          </a:solidFill>
                          <a:effectLst>
                            <a:outerShdw blurRad="38100" dist="38100" dir="2700000" algn="tl">
                              <a:srgbClr val="000000">
                                <a:alpha val="43137"/>
                              </a:srgbClr>
                            </a:outerShdw>
                          </a:effectLst>
                        </a:rPr>
                        <a:t>addInst</a:t>
                      </a:r>
                      <a:r>
                        <a:rPr lang="fr-FR" sz="1000" b="1" i="1" baseline="0" dirty="0" smtClean="0">
                          <a:solidFill>
                            <a:schemeClr val="tx1"/>
                          </a:solidFill>
                          <a:effectLst>
                            <a:outerShdw blurRad="38100" dist="38100" dir="2700000" algn="tl">
                              <a:srgbClr val="000000">
                                <a:alpha val="43137"/>
                              </a:srgbClr>
                            </a:outerShdw>
                          </a:effectLst>
                        </a:rPr>
                        <a:t>=Program </a:t>
                      </a:r>
                      <a:r>
                        <a:rPr lang="fr-FR" sz="1000" b="1" i="1" baseline="0" dirty="0" err="1" smtClean="0">
                          <a:solidFill>
                            <a:schemeClr val="tx1"/>
                          </a:solidFill>
                          <a:effectLst>
                            <a:outerShdw blurRad="38100" dist="38100" dir="2700000" algn="tl">
                              <a:srgbClr val="000000">
                                <a:alpha val="43137"/>
                              </a:srgbClr>
                            </a:outerShdw>
                          </a:effectLst>
                        </a:rPr>
                        <a:t>memory</a:t>
                      </a:r>
                      <a:r>
                        <a:rPr lang="fr-FR" sz="1000" b="1" i="1" baseline="0" dirty="0" smtClean="0">
                          <a:solidFill>
                            <a:schemeClr val="tx1"/>
                          </a:solidFill>
                          <a:effectLst>
                            <a:outerShdw blurRad="38100" dist="38100" dir="2700000" algn="tl">
                              <a:srgbClr val="000000">
                                <a:alpha val="43137"/>
                              </a:srgbClr>
                            </a:outerShdw>
                          </a:effectLst>
                        </a:rPr>
                        <a:t> </a:t>
                      </a:r>
                      <a:r>
                        <a:rPr lang="fr-FR" sz="1000" b="1" i="1" baseline="0" dirty="0" err="1" smtClean="0">
                          <a:solidFill>
                            <a:schemeClr val="tx1"/>
                          </a:solidFill>
                          <a:effectLst>
                            <a:outerShdw blurRad="38100" dist="38100" dir="2700000" algn="tl">
                              <a:srgbClr val="000000">
                                <a:alpha val="43137"/>
                              </a:srgbClr>
                            </a:outerShdw>
                          </a:effectLst>
                        </a:rPr>
                        <a:t>address</a:t>
                      </a:r>
                      <a:r>
                        <a:rPr lang="fr-FR" sz="1000" b="1" i="1" baseline="0" dirty="0" smtClean="0">
                          <a:solidFill>
                            <a:schemeClr val="tx1"/>
                          </a:solidFill>
                          <a:effectLst>
                            <a:outerShdw blurRad="38100" dist="38100" dir="2700000" algn="tl">
                              <a:srgbClr val="000000">
                                <a:alpha val="43137"/>
                              </a:srgbClr>
                            </a:outerShdw>
                          </a:effectLst>
                        </a:rPr>
                        <a:t>      </a:t>
                      </a:r>
                      <a:r>
                        <a:rPr lang="fr-FR" sz="1000" b="1" i="1" baseline="0" dirty="0" err="1" smtClean="0">
                          <a:solidFill>
                            <a:schemeClr val="tx1"/>
                          </a:solidFill>
                          <a:effectLst>
                            <a:outerShdw blurRad="38100" dist="38100" dir="2700000" algn="tl">
                              <a:srgbClr val="000000">
                                <a:alpha val="43137"/>
                              </a:srgbClr>
                            </a:outerShdw>
                          </a:effectLst>
                        </a:rPr>
                        <a:t>addData</a:t>
                      </a:r>
                      <a:r>
                        <a:rPr lang="fr-FR" sz="1000" b="1" i="1" baseline="0" dirty="0" smtClean="0">
                          <a:solidFill>
                            <a:schemeClr val="tx1"/>
                          </a:solidFill>
                          <a:effectLst>
                            <a:outerShdw blurRad="38100" dist="38100" dir="2700000" algn="tl">
                              <a:srgbClr val="000000">
                                <a:alpha val="43137"/>
                              </a:srgbClr>
                            </a:outerShdw>
                          </a:effectLst>
                        </a:rPr>
                        <a:t>=Data </a:t>
                      </a:r>
                      <a:r>
                        <a:rPr lang="fr-FR" sz="1000" b="1" i="1" baseline="0" dirty="0" err="1" smtClean="0">
                          <a:solidFill>
                            <a:schemeClr val="tx1"/>
                          </a:solidFill>
                          <a:effectLst>
                            <a:outerShdw blurRad="38100" dist="38100" dir="2700000" algn="tl">
                              <a:srgbClr val="000000">
                                <a:alpha val="43137"/>
                              </a:srgbClr>
                            </a:outerShdw>
                          </a:effectLst>
                        </a:rPr>
                        <a:t>memory</a:t>
                      </a:r>
                      <a:r>
                        <a:rPr lang="fr-FR" sz="1000" b="1" i="1" baseline="0" dirty="0" smtClean="0">
                          <a:solidFill>
                            <a:schemeClr val="tx1"/>
                          </a:solidFill>
                          <a:effectLst>
                            <a:outerShdw blurRad="38100" dist="38100" dir="2700000" algn="tl">
                              <a:srgbClr val="000000">
                                <a:alpha val="43137"/>
                              </a:srgbClr>
                            </a:outerShdw>
                          </a:effectLst>
                        </a:rPr>
                        <a:t> </a:t>
                      </a:r>
                      <a:r>
                        <a:rPr lang="fr-FR" sz="1000" b="1" i="1" baseline="0" dirty="0" err="1" smtClean="0">
                          <a:solidFill>
                            <a:schemeClr val="tx1"/>
                          </a:solidFill>
                          <a:effectLst>
                            <a:outerShdw blurRad="38100" dist="38100" dir="2700000" algn="tl">
                              <a:srgbClr val="000000">
                                <a:alpha val="43137"/>
                              </a:srgbClr>
                            </a:outerShdw>
                          </a:effectLst>
                        </a:rPr>
                        <a:t>address</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US"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0334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9" name="Title 3"/>
          <p:cNvSpPr txBox="1">
            <a:spLocks/>
          </p:cNvSpPr>
          <p:nvPr/>
        </p:nvSpPr>
        <p:spPr>
          <a:xfrm>
            <a:off x="395536" y="1412388"/>
            <a:ext cx="8748464" cy="57645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Implémentation assembleur du langage C ci-dessous :</a:t>
            </a:r>
            <a:endParaRPr lang="fr-FR" sz="2400" i="1" dirty="0">
              <a:latin typeface="+mn-lt"/>
            </a:endParaRPr>
          </a:p>
        </p:txBody>
      </p:sp>
      <p:sp>
        <p:nvSpPr>
          <p:cNvPr id="23" name="Rectangle 22"/>
          <p:cNvSpPr>
            <a:spLocks noChangeArrowheads="1"/>
          </p:cNvSpPr>
          <p:nvPr/>
        </p:nvSpPr>
        <p:spPr bwMode="auto">
          <a:xfrm>
            <a:off x="134114" y="3093591"/>
            <a:ext cx="2584667" cy="1569660"/>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a:effectLst>
                  <a:outerShdw blurRad="38100" dist="38100" dir="2700000" algn="tl">
                    <a:srgbClr val="000000">
                      <a:alpha val="43137"/>
                    </a:srgbClr>
                  </a:outerShdw>
                </a:effectLst>
              </a:rPr>
              <a:t>c</a:t>
            </a:r>
            <a:r>
              <a:rPr lang="fr-FR" sz="1200" b="1" i="1" dirty="0" smtClean="0">
                <a:effectLst>
                  <a:outerShdw blurRad="38100" dist="38100" dir="2700000" algn="tl">
                    <a:srgbClr val="000000">
                      <a:alpha val="43137"/>
                    </a:srgbClr>
                  </a:outerShdw>
                </a:effectLst>
              </a:rPr>
              <a:t>har value=3, </a:t>
            </a:r>
            <a:r>
              <a:rPr lang="fr-FR" sz="1200" b="1" i="1" dirty="0" err="1" smtClean="0">
                <a:effectLst>
                  <a:outerShdw blurRad="38100" dist="38100" dir="2700000" algn="tl">
                    <a:srgbClr val="000000">
                      <a:alpha val="43137"/>
                    </a:srgbClr>
                  </a:outerShdw>
                </a:effectLst>
              </a:rPr>
              <a:t>saveValue</a:t>
            </a:r>
            <a:r>
              <a:rPr lang="fr-FR" sz="1200" b="1" i="1" dirty="0" smtClean="0">
                <a:effectLst>
                  <a:outerShdw blurRad="38100" dist="38100" dir="2700000" algn="tl">
                    <a:srgbClr val="000000">
                      <a:alpha val="43137"/>
                    </a:srgbClr>
                  </a:outerShdw>
                </a:effectLst>
              </a:rPr>
              <a:t>;</a:t>
            </a:r>
          </a:p>
          <a:p>
            <a:pPr lvl="1"/>
            <a:endParaRPr lang="fr-FR" sz="1200" b="1" i="1" dirty="0">
              <a:effectLst>
                <a:outerShdw blurRad="38100" dist="38100" dir="2700000" algn="tl">
                  <a:srgbClr val="000000">
                    <a:alpha val="43137"/>
                  </a:srgbClr>
                </a:outerShdw>
              </a:effectLst>
            </a:endParaRPr>
          </a:p>
          <a:p>
            <a:pPr lvl="1"/>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lvl="1"/>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while</a:t>
            </a:r>
            <a:r>
              <a:rPr lang="fr-FR" sz="1200" b="1" i="1" dirty="0" smtClean="0">
                <a:effectLst>
                  <a:outerShdw blurRad="38100" dist="38100" dir="2700000" algn="tl">
                    <a:srgbClr val="000000">
                      <a:alpha val="43137"/>
                    </a:srgbClr>
                  </a:outerShdw>
                </a:effectLst>
              </a:rPr>
              <a:t> (1) {</a:t>
            </a:r>
          </a:p>
          <a:p>
            <a:pPr lvl="1"/>
            <a:r>
              <a:rPr lang="fr-FR" sz="1200" b="1" i="1" dirty="0" smtClean="0">
                <a:effectLst>
                  <a:outerShdw blurRad="38100" dist="38100" dir="2700000" algn="tl">
                    <a:srgbClr val="000000">
                      <a:alpha val="43137"/>
                    </a:srgbClr>
                  </a:outerShdw>
                </a:effectLst>
              </a:rPr>
              <a:t>	     value += 2;</a:t>
            </a:r>
          </a:p>
          <a:p>
            <a:pPr lvl="1"/>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saveValue</a:t>
            </a:r>
            <a:r>
              <a:rPr lang="fr-FR" sz="1200" b="1" i="1" dirty="0" smtClean="0">
                <a:effectLst>
                  <a:outerShdw blurRad="38100" dist="38100" dir="2700000" algn="tl">
                    <a:srgbClr val="000000">
                      <a:alpha val="43137"/>
                    </a:srgbClr>
                  </a:outerShdw>
                </a:effectLst>
              </a:rPr>
              <a:t> = value;</a:t>
            </a:r>
          </a:p>
          <a:p>
            <a:pPr lvl="1"/>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t>
            </a:r>
          </a:p>
          <a:p>
            <a:pPr lvl="1"/>
            <a:r>
              <a:rPr lang="fr-FR" sz="1200" b="1" i="1" dirty="0" smtClean="0">
                <a:effectLst>
                  <a:outerShdw blurRad="38100" dist="38100" dir="2700000" algn="tl">
                    <a:srgbClr val="000000">
                      <a:alpha val="43137"/>
                    </a:srgbClr>
                  </a:outerShdw>
                </a:effectLst>
              </a:rPr>
              <a:t>}</a:t>
            </a:r>
          </a:p>
        </p:txBody>
      </p:sp>
      <p:sp>
        <p:nvSpPr>
          <p:cNvPr id="28" name="Rectangle 27"/>
          <p:cNvSpPr/>
          <p:nvPr/>
        </p:nvSpPr>
        <p:spPr>
          <a:xfrm>
            <a:off x="134114" y="2380689"/>
            <a:ext cx="2584667" cy="369332"/>
          </a:xfrm>
          <a:prstGeom prst="rect">
            <a:avLst/>
          </a:prstGeom>
        </p:spPr>
        <p:txBody>
          <a:bodyPr wrap="square">
            <a:spAutoFit/>
          </a:bodyPr>
          <a:lstStyle/>
          <a:p>
            <a:pPr algn="ctr"/>
            <a:r>
              <a:rPr lang="fr-FR" b="1" i="1" dirty="0">
                <a:effectLst>
                  <a:outerShdw blurRad="38100" dist="38100" dir="2700000" algn="tl">
                    <a:srgbClr val="000000">
                      <a:alpha val="43137"/>
                    </a:srgbClr>
                  </a:outerShdw>
                </a:effectLst>
              </a:rPr>
              <a:t> </a:t>
            </a:r>
            <a:r>
              <a:rPr lang="fr-FR" b="1" i="1" dirty="0" smtClean="0">
                <a:effectLst>
                  <a:outerShdw blurRad="38100" dist="38100" dir="2700000" algn="tl">
                    <a:srgbClr val="000000">
                      <a:alpha val="43137"/>
                    </a:srgbClr>
                  </a:outerShdw>
                </a:effectLst>
              </a:rPr>
              <a:t>Programme en C</a:t>
            </a:r>
            <a:endParaRPr lang="fr-FR" dirty="0"/>
          </a:p>
        </p:txBody>
      </p:sp>
      <p:sp>
        <p:nvSpPr>
          <p:cNvPr id="31" name="Rectangle 30"/>
          <p:cNvSpPr>
            <a:spLocks noChangeArrowheads="1"/>
          </p:cNvSpPr>
          <p:nvPr/>
        </p:nvSpPr>
        <p:spPr bwMode="auto">
          <a:xfrm>
            <a:off x="3186213" y="3093591"/>
            <a:ext cx="5832648" cy="2123658"/>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main :	LOAD	&amp;value, R2		01000010	</a:t>
            </a:r>
          </a:p>
          <a:p>
            <a:pPr lvl="1"/>
            <a:r>
              <a:rPr lang="fr-FR" sz="1200" b="1" i="1" dirty="0" smtClean="0">
                <a:effectLst>
                  <a:outerShdw blurRad="38100" dist="38100" dir="2700000" algn="tl">
                    <a:srgbClr val="000000">
                      <a:alpha val="43137"/>
                    </a:srgbClr>
                  </a:outerShdw>
                </a:effectLst>
              </a:rPr>
              <a:t>0x1		MOVK	2, R1		10001000</a:t>
            </a:r>
          </a:p>
          <a:p>
            <a:pPr lvl="1"/>
            <a:r>
              <a:rPr lang="fr-FR" sz="1200" b="1" i="1" dirty="0" smtClean="0">
                <a:effectLst>
                  <a:outerShdw blurRad="38100" dist="38100" dir="2700000" algn="tl">
                    <a:srgbClr val="000000">
                      <a:alpha val="43137"/>
                    </a:srgbClr>
                  </a:outerShdw>
                </a:effectLst>
              </a:rPr>
              <a:t>0x2		ADD	R1, R2, R1		00001000</a:t>
            </a:r>
          </a:p>
          <a:p>
            <a:pPr lvl="1"/>
            <a:r>
              <a:rPr lang="fr-FR" sz="1200" b="1" i="1" dirty="0" smtClean="0">
                <a:effectLst>
                  <a:outerShdw blurRad="38100" dist="38100" dir="2700000" algn="tl">
                    <a:srgbClr val="000000">
                      <a:alpha val="43137"/>
                    </a:srgbClr>
                  </a:outerShdw>
                </a:effectLst>
              </a:rPr>
              <a:t>0x3		STR	R1, &amp;value		10100000</a:t>
            </a:r>
          </a:p>
          <a:p>
            <a:pPr lvl="1"/>
            <a:r>
              <a:rPr lang="fr-FR" sz="1200" b="1" i="1" dirty="0" smtClean="0">
                <a:effectLst>
                  <a:outerShdw blurRad="38100" dist="38100" dir="2700000" algn="tl">
                    <a:srgbClr val="000000">
                      <a:alpha val="43137"/>
                    </a:srgbClr>
                  </a:outerShdw>
                </a:effectLst>
              </a:rPr>
              <a:t>0x4		LOAD	&amp;value, R2		01000010</a:t>
            </a:r>
          </a:p>
          <a:p>
            <a:pPr lvl="1"/>
            <a:r>
              <a:rPr lang="fr-FR" sz="1200" b="1" i="1" dirty="0" smtClean="0">
                <a:effectLst>
                  <a:outerShdw blurRad="38100" dist="38100" dir="2700000" algn="tl">
                    <a:srgbClr val="000000">
                      <a:alpha val="43137"/>
                    </a:srgbClr>
                  </a:outerShdw>
                </a:effectLst>
              </a:rPr>
              <a:t>0x5		STR	R2, &amp;</a:t>
            </a:r>
            <a:r>
              <a:rPr lang="fr-FR" sz="1200" b="1" i="1" dirty="0" err="1" smtClean="0">
                <a:effectLst>
                  <a:outerShdw blurRad="38100" dist="38100" dir="2700000" algn="tl">
                    <a:srgbClr val="000000">
                      <a:alpha val="43137"/>
                    </a:srgbClr>
                  </a:outerShdw>
                </a:effectLst>
              </a:rPr>
              <a:t>saveValue</a:t>
            </a:r>
            <a:r>
              <a:rPr lang="fr-FR" sz="1200" b="1" i="1" dirty="0" smtClean="0">
                <a:effectLst>
                  <a:outerShdw blurRad="38100" dist="38100" dir="2700000" algn="tl">
                    <a:srgbClr val="000000">
                      <a:alpha val="43137"/>
                    </a:srgbClr>
                  </a:outerShdw>
                </a:effectLst>
              </a:rPr>
              <a:t>	10110010</a:t>
            </a:r>
          </a:p>
          <a:p>
            <a:pPr lvl="1"/>
            <a:r>
              <a:rPr lang="fr-FR" sz="1200" b="1" i="1" dirty="0" smtClean="0">
                <a:effectLst>
                  <a:outerShdw blurRad="38100" dist="38100" dir="2700000" algn="tl">
                    <a:srgbClr val="000000">
                      <a:alpha val="43137"/>
                    </a:srgbClr>
                  </a:outerShdw>
                </a:effectLst>
              </a:rPr>
              <a:t>0x6		JMP	main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undefined</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undefined</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			…</a:t>
            </a:r>
          </a:p>
          <a:p>
            <a:pPr lvl="1"/>
            <a:r>
              <a:rPr lang="fr-FR" sz="1200" b="1" i="1" dirty="0" smtClean="0">
                <a:effectLst>
                  <a:outerShdw blurRad="38100" dist="38100" dir="2700000" algn="tl">
                    <a:srgbClr val="000000">
                      <a:alpha val="43137"/>
                    </a:srgbClr>
                  </a:outerShdw>
                </a:effectLst>
              </a:rPr>
              <a:t>0xF		</a:t>
            </a:r>
            <a:r>
              <a:rPr lang="fr-FR" sz="1200" b="1" i="1" dirty="0" err="1">
                <a:effectLst>
                  <a:outerShdw blurRad="38100" dist="38100" dir="2700000" algn="tl">
                    <a:srgbClr val="000000">
                      <a:alpha val="43137"/>
                    </a:srgbClr>
                  </a:outerShdw>
                </a:effectLst>
              </a:rPr>
              <a:t>undefined</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p:txBody>
      </p:sp>
      <p:sp>
        <p:nvSpPr>
          <p:cNvPr id="32" name="Rectangle 31"/>
          <p:cNvSpPr/>
          <p:nvPr/>
        </p:nvSpPr>
        <p:spPr>
          <a:xfrm>
            <a:off x="3193481" y="2380689"/>
            <a:ext cx="5819948" cy="369332"/>
          </a:xfrm>
          <a:prstGeom prst="rect">
            <a:avLst/>
          </a:prstGeom>
        </p:spPr>
        <p:txBody>
          <a:bodyPr wrap="square">
            <a:spAutoFit/>
          </a:bodyPr>
          <a:lstStyle/>
          <a:p>
            <a:pPr algn="ctr"/>
            <a:r>
              <a:rPr lang="fr-FR" b="1" i="1" dirty="0">
                <a:effectLst>
                  <a:outerShdw blurRad="38100" dist="38100" dir="2700000" algn="tl">
                    <a:srgbClr val="000000">
                      <a:alpha val="43137"/>
                    </a:srgbClr>
                  </a:outerShdw>
                </a:effectLst>
              </a:rPr>
              <a:t> </a:t>
            </a:r>
            <a:r>
              <a:rPr lang="fr-FR" b="1" i="1" dirty="0" smtClean="0">
                <a:effectLst>
                  <a:outerShdw blurRad="38100" dist="38100" dir="2700000" algn="tl">
                    <a:srgbClr val="000000">
                      <a:alpha val="43137"/>
                    </a:srgbClr>
                  </a:outerShdw>
                </a:effectLst>
              </a:rPr>
              <a:t>Programme assembleur</a:t>
            </a:r>
            <a:endParaRPr lang="fr-FR" dirty="0"/>
          </a:p>
        </p:txBody>
      </p:sp>
      <p:sp>
        <p:nvSpPr>
          <p:cNvPr id="33" name="Rectangle 32"/>
          <p:cNvSpPr/>
          <p:nvPr/>
        </p:nvSpPr>
        <p:spPr>
          <a:xfrm>
            <a:off x="3193482" y="2831981"/>
            <a:ext cx="5819948" cy="261610"/>
          </a:xfrm>
          <a:prstGeom prst="rect">
            <a:avLst/>
          </a:prstGeom>
        </p:spPr>
        <p:txBody>
          <a:bodyPr wrap="square">
            <a:spAutoFit/>
          </a:bodyPr>
          <a:lstStyle/>
          <a:p>
            <a:pPr lvl="1"/>
            <a:r>
              <a:rPr lang="fr-FR" sz="1050" dirty="0" smtClean="0"/>
              <a:t>Program </a:t>
            </a:r>
            <a:r>
              <a:rPr lang="fr-FR" sz="1050" dirty="0" err="1" smtClean="0"/>
              <a:t>Address</a:t>
            </a:r>
            <a:r>
              <a:rPr lang="fr-FR" sz="1050" dirty="0" smtClean="0"/>
              <a:t>	</a:t>
            </a:r>
            <a:r>
              <a:rPr lang="fr-FR" sz="1050" dirty="0" err="1" smtClean="0"/>
              <a:t>Mnemonic</a:t>
            </a:r>
            <a:r>
              <a:rPr lang="fr-FR" sz="1050" dirty="0" smtClean="0"/>
              <a:t>	</a:t>
            </a:r>
            <a:r>
              <a:rPr lang="fr-FR" sz="1050" dirty="0" err="1" smtClean="0"/>
              <a:t>operands</a:t>
            </a:r>
            <a:r>
              <a:rPr lang="fr-FR" sz="1050" dirty="0" smtClean="0"/>
              <a:t>		</a:t>
            </a:r>
            <a:r>
              <a:rPr lang="fr-FR" sz="1050" dirty="0" err="1" smtClean="0"/>
              <a:t>Binary</a:t>
            </a:r>
            <a:endParaRPr lang="fr-FR" sz="1050" dirty="0"/>
          </a:p>
        </p:txBody>
      </p:sp>
      <p:sp>
        <p:nvSpPr>
          <p:cNvPr id="34"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35" name="Rectangle 34"/>
          <p:cNvSpPr>
            <a:spLocks noChangeArrowheads="1"/>
          </p:cNvSpPr>
          <p:nvPr/>
        </p:nvSpPr>
        <p:spPr bwMode="auto">
          <a:xfrm>
            <a:off x="3210002" y="5373216"/>
            <a:ext cx="2266291" cy="1015663"/>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err="1" smtClean="0">
                <a:effectLst>
                  <a:outerShdw blurRad="38100" dist="38100" dir="2700000" algn="tl">
                    <a:srgbClr val="000000">
                      <a:alpha val="43137"/>
                    </a:srgbClr>
                  </a:outerShdw>
                </a:effectLst>
              </a:rPr>
              <a:t>Glossary</a:t>
            </a:r>
            <a:r>
              <a:rPr lang="fr-FR" sz="1200" b="1" i="1" dirty="0" smtClean="0">
                <a:effectLst>
                  <a:outerShdw blurRad="38100" dist="38100" dir="2700000" algn="tl">
                    <a:srgbClr val="000000">
                      <a:alpha val="43137"/>
                    </a:srgbClr>
                  </a:outerShdw>
                </a:effectLst>
              </a:rPr>
              <a:t> : </a:t>
            </a:r>
          </a:p>
          <a:p>
            <a:pPr lvl="1"/>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R1=0</a:t>
            </a:r>
          </a:p>
          <a:p>
            <a:pPr lvl="1"/>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R2=1</a:t>
            </a:r>
          </a:p>
          <a:p>
            <a:pPr lvl="1"/>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&amp;value=0x0</a:t>
            </a:r>
          </a:p>
          <a:p>
            <a:pPr lvl="1"/>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&amp;</a:t>
            </a:r>
            <a:r>
              <a:rPr lang="fr-FR" sz="1200" b="1" i="1" dirty="0" err="1" smtClean="0">
                <a:effectLst>
                  <a:outerShdw blurRad="38100" dist="38100" dir="2700000" algn="tl">
                    <a:srgbClr val="000000">
                      <a:alpha val="43137"/>
                    </a:srgbClr>
                  </a:outerShdw>
                </a:effectLst>
              </a:rPr>
              <a:t>saveValue</a:t>
            </a:r>
            <a:r>
              <a:rPr lang="fr-FR" sz="1200" b="1" i="1" dirty="0" smtClean="0">
                <a:effectLst>
                  <a:outerShdw blurRad="38100" dist="38100" dir="2700000" algn="tl">
                    <a:srgbClr val="000000">
                      <a:alpha val="43137"/>
                    </a:srgbClr>
                  </a:outerShdw>
                </a:effectLst>
              </a:rPr>
              <a:t>=0x1</a:t>
            </a:r>
          </a:p>
        </p:txBody>
      </p:sp>
    </p:spTree>
    <p:extLst>
      <p:ext uri="{BB962C8B-B14F-4D97-AF65-F5344CB8AC3E}">
        <p14:creationId xmlns:p14="http://schemas.microsoft.com/office/powerpoint/2010/main" val="342104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P spid="31" grpId="0" animBg="1"/>
      <p:bldP spid="32" grpId="0"/>
      <p:bldP spid="33" grpId="0"/>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Rectangle 113"/>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115" name="Rectangle 114"/>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00000011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116"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117"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118" name="Rounded Rectangle 117"/>
          <p:cNvSpPr/>
          <p:nvPr/>
        </p:nvSpPr>
        <p:spPr>
          <a:xfrm>
            <a:off x="3362049" y="3939478"/>
            <a:ext cx="835720" cy="17886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effectLst>
                  <a:outerShdw blurRad="38100" dist="38100" dir="2700000" algn="tl">
                    <a:srgbClr val="000000">
                      <a:alpha val="43137"/>
                    </a:srgbClr>
                  </a:outerShdw>
                </a:effectLst>
                <a:latin typeface="+mn-lt"/>
                <a:cs typeface="+mn-cs"/>
              </a:rPr>
              <a:t>0x0</a:t>
            </a:r>
            <a:endParaRPr lang="fr-FR" sz="1100" i="1" dirty="0">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63372" y="951006"/>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711537" y="2677270"/>
            <a:ext cx="2452400"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762847" y="4293178"/>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396026"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6" name="Title 3"/>
          <p:cNvSpPr txBox="1">
            <a:spLocks/>
          </p:cNvSpPr>
          <p:nvPr/>
        </p:nvSpPr>
        <p:spPr>
          <a:xfrm>
            <a:off x="5172808" y="813391"/>
            <a:ext cx="3712777" cy="1117239"/>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000" i="1" dirty="0" smtClean="0"/>
              <a:t>Etudions l’évolution de notre programme assembleur ainsi que le travail du CPU</a:t>
            </a:r>
            <a:endParaRPr lang="fr-FR" sz="2000" i="1" dirty="0"/>
          </a:p>
        </p:txBody>
      </p:sp>
      <p:sp>
        <p:nvSpPr>
          <p:cNvPr id="157" name="Rectangle 156"/>
          <p:cNvSpPr>
            <a:spLocks noChangeArrowheads="1"/>
          </p:cNvSpPr>
          <p:nvPr/>
        </p:nvSpPr>
        <p:spPr bwMode="auto">
          <a:xfrm>
            <a:off x="5196441" y="2763062"/>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158"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403080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CPU</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6992682" y="6393648"/>
            <a:ext cx="1763688" cy="365125"/>
          </a:xfrm>
        </p:spPr>
        <p:txBody>
          <a:bodyPr/>
          <a:lstStyle/>
          <a:p>
            <a:fld id="{6B6F9A8F-BF42-49C4-B13D-A9E60ACFB25C}" type="slidenum">
              <a:rPr lang="fr-FR" sz="1600" b="1" i="1" smtClean="0">
                <a:solidFill>
                  <a:schemeClr val="accent1">
                    <a:lumMod val="20000"/>
                    <a:lumOff val="80000"/>
                  </a:schemeClr>
                </a:solidFill>
              </a:rPr>
              <a:t>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05" name="Rounded Rectangle 104"/>
          <p:cNvSpPr/>
          <p:nvPr/>
        </p:nvSpPr>
        <p:spPr>
          <a:xfrm>
            <a:off x="357762" y="3655150"/>
            <a:ext cx="4286246" cy="3014210"/>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ounded Rectangle 106"/>
          <p:cNvSpPr/>
          <p:nvPr/>
        </p:nvSpPr>
        <p:spPr>
          <a:xfrm>
            <a:off x="1680719" y="38871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61"/>
          <p:cNvSpPr txBox="1"/>
          <p:nvPr/>
        </p:nvSpPr>
        <p:spPr>
          <a:xfrm>
            <a:off x="525850" y="3875248"/>
            <a:ext cx="1154869"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Fetch</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9" name="ZoneTexte 61"/>
          <p:cNvSpPr txBox="1"/>
          <p:nvPr/>
        </p:nvSpPr>
        <p:spPr>
          <a:xfrm>
            <a:off x="1122167" y="3305553"/>
            <a:ext cx="1221884"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Instruction Bus</a:t>
            </a:r>
            <a:endParaRPr lang="fr-FR" sz="1100" i="1" dirty="0">
              <a:solidFill>
                <a:schemeClr val="accent1">
                  <a:lumMod val="75000"/>
                </a:schemeClr>
              </a:solidFill>
              <a:latin typeface="+mn-lt"/>
              <a:cs typeface="+mn-cs"/>
            </a:endParaRPr>
          </a:p>
        </p:txBody>
      </p:sp>
      <p:sp>
        <p:nvSpPr>
          <p:cNvPr id="110" name="Rounded Rectangle 109"/>
          <p:cNvSpPr/>
          <p:nvPr/>
        </p:nvSpPr>
        <p:spPr>
          <a:xfrm>
            <a:off x="1680719" y="4435371"/>
            <a:ext cx="1469992" cy="315164"/>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ZoneTexte 61"/>
          <p:cNvSpPr txBox="1"/>
          <p:nvPr/>
        </p:nvSpPr>
        <p:spPr>
          <a:xfrm>
            <a:off x="395536" y="4423259"/>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Decode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stage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2" name="ZoneTexte 61"/>
          <p:cNvSpPr txBox="1"/>
          <p:nvPr/>
        </p:nvSpPr>
        <p:spPr>
          <a:xfrm>
            <a:off x="393754" y="4945050"/>
            <a:ext cx="1285183"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Execution</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Unit</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13" name="Rounded Rectangle 112"/>
          <p:cNvSpPr/>
          <p:nvPr/>
        </p:nvSpPr>
        <p:spPr>
          <a:xfrm>
            <a:off x="1680719" y="4964432"/>
            <a:ext cx="1469992" cy="27640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3362049" y="3939478"/>
            <a:ext cx="835721" cy="15879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Arrow Connector 118"/>
          <p:cNvCxnSpPr/>
          <p:nvPr/>
        </p:nvCxnSpPr>
        <p:spPr>
          <a:xfrm>
            <a:off x="3160572" y="4031692"/>
            <a:ext cx="201477" cy="227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61"/>
          <p:cNvSpPr txBox="1"/>
          <p:nvPr/>
        </p:nvSpPr>
        <p:spPr>
          <a:xfrm>
            <a:off x="3362048" y="3871330"/>
            <a:ext cx="835722" cy="284386"/>
          </a:xfrm>
          <a:prstGeom prst="rect">
            <a:avLst/>
          </a:prstGeom>
          <a:noFill/>
        </p:spPr>
        <p:txBody>
          <a:bodyPr wrap="square" lIns="98755" tIns="49378" rIns="98755" bIns="49378">
            <a:spAutoFit/>
          </a:bodyPr>
          <a:lstStyle/>
          <a:p>
            <a:pPr fontAlgn="auto">
              <a:spcBef>
                <a:spcPts val="0"/>
              </a:spcBef>
              <a:spcAft>
                <a:spcPts val="0"/>
              </a:spcAft>
              <a:defRPr/>
            </a:pPr>
            <a:r>
              <a:rPr lang="fr-FR" sz="1200" b="1" i="1" dirty="0" smtClean="0">
                <a:solidFill>
                  <a:schemeClr val="accent1">
                    <a:lumMod val="75000"/>
                  </a:schemeClr>
                </a:solidFill>
                <a:effectLst>
                  <a:outerShdw blurRad="38100" dist="38100" dir="2700000" algn="tl">
                    <a:srgbClr val="000000">
                      <a:alpha val="43137"/>
                    </a:srgbClr>
                  </a:outerShdw>
                </a:effectLst>
                <a:latin typeface="+mn-lt"/>
                <a:cs typeface="+mn-cs"/>
              </a:rPr>
              <a:t>PC = </a:t>
            </a:r>
            <a:r>
              <a:rPr lang="fr-FR" sz="1200" b="1" i="1" dirty="0" smtClean="0">
                <a:solidFill>
                  <a:srgbClr val="FF0000"/>
                </a:solidFill>
                <a:effectLst>
                  <a:outerShdw blurRad="38100" dist="38100" dir="2700000" algn="tl">
                    <a:srgbClr val="000000">
                      <a:alpha val="43137"/>
                    </a:srgbClr>
                  </a:outerShdw>
                </a:effectLst>
                <a:latin typeface="+mn-lt"/>
                <a:cs typeface="+mn-cs"/>
              </a:rPr>
              <a:t>0x1</a:t>
            </a:r>
            <a:endParaRPr lang="fr-FR" sz="1100" i="1" dirty="0">
              <a:solidFill>
                <a:srgbClr val="FF0000"/>
              </a:solidFill>
              <a:effectLst>
                <a:outerShdw blurRad="38100" dist="38100" dir="2700000" algn="tl">
                  <a:srgbClr val="000000">
                    <a:alpha val="43137"/>
                  </a:srgbClr>
                </a:outerShdw>
              </a:effectLst>
              <a:latin typeface="+mn-lt"/>
              <a:cs typeface="+mn-cs"/>
            </a:endParaRPr>
          </a:p>
        </p:txBody>
      </p:sp>
      <p:sp>
        <p:nvSpPr>
          <p:cNvPr id="121" name="Down Arrow 120"/>
          <p:cNvSpPr/>
          <p:nvPr/>
        </p:nvSpPr>
        <p:spPr>
          <a:xfrm>
            <a:off x="2324347" y="3293708"/>
            <a:ext cx="143327" cy="5815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Down Arrow 121"/>
          <p:cNvSpPr/>
          <p:nvPr/>
        </p:nvSpPr>
        <p:spPr>
          <a:xfrm>
            <a:off x="2324347" y="4202335"/>
            <a:ext cx="143327" cy="22092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Down Arrow 122"/>
          <p:cNvSpPr/>
          <p:nvPr/>
        </p:nvSpPr>
        <p:spPr>
          <a:xfrm>
            <a:off x="2344051" y="4750534"/>
            <a:ext cx="123623" cy="203609"/>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4" name="Straight Connector 123"/>
          <p:cNvCxnSpPr/>
          <p:nvPr/>
        </p:nvCxnSpPr>
        <p:spPr>
          <a:xfrm flipV="1">
            <a:off x="2273676" y="3351444"/>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ZoneTexte 61"/>
          <p:cNvSpPr txBox="1"/>
          <p:nvPr/>
        </p:nvSpPr>
        <p:spPr>
          <a:xfrm>
            <a:off x="2415715" y="3297978"/>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6" name="Down Arrow 125"/>
          <p:cNvSpPr/>
          <p:nvPr/>
        </p:nvSpPr>
        <p:spPr>
          <a:xfrm rot="5400000">
            <a:off x="3363372" y="1123320"/>
            <a:ext cx="148602" cy="10721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rot="16200000">
            <a:off x="2797694" y="2763426"/>
            <a:ext cx="2280086" cy="720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8" name="Straight Connector 127"/>
          <p:cNvCxnSpPr/>
          <p:nvPr/>
        </p:nvCxnSpPr>
        <p:spPr>
          <a:xfrm flipV="1">
            <a:off x="3830886" y="3293708"/>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ZoneTexte 61"/>
          <p:cNvSpPr txBox="1"/>
          <p:nvPr/>
        </p:nvSpPr>
        <p:spPr>
          <a:xfrm>
            <a:off x="3614862" y="3222329"/>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4</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0" name="ZoneTexte 61"/>
          <p:cNvSpPr txBox="1"/>
          <p:nvPr/>
        </p:nvSpPr>
        <p:spPr>
          <a:xfrm>
            <a:off x="3950924" y="3120887"/>
            <a:ext cx="1221884"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Program</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r>
              <a:rPr lang="fr-FR" sz="1200" i="1" dirty="0" smtClean="0">
                <a:solidFill>
                  <a:schemeClr val="accent1">
                    <a:lumMod val="75000"/>
                  </a:schemeClr>
                </a:solidFill>
                <a:latin typeface="+mn-lt"/>
                <a:cs typeface="+mn-cs"/>
              </a:rPr>
              <a:t> Bus</a:t>
            </a:r>
            <a:endParaRPr lang="fr-FR" sz="1100" i="1" dirty="0">
              <a:solidFill>
                <a:schemeClr val="accent1">
                  <a:lumMod val="75000"/>
                </a:schemeClr>
              </a:solidFill>
              <a:latin typeface="+mn-lt"/>
              <a:cs typeface="+mn-cs"/>
            </a:endParaRPr>
          </a:p>
        </p:txBody>
      </p:sp>
      <p:sp>
        <p:nvSpPr>
          <p:cNvPr id="131" name="Rounded Rectangle 130"/>
          <p:cNvSpPr/>
          <p:nvPr/>
        </p:nvSpPr>
        <p:spPr>
          <a:xfrm>
            <a:off x="966476" y="6116727"/>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ezoid 131"/>
          <p:cNvSpPr/>
          <p:nvPr/>
        </p:nvSpPr>
        <p:spPr>
          <a:xfrm flipV="1">
            <a:off x="1122167" y="5479096"/>
            <a:ext cx="2492695" cy="116670"/>
          </a:xfrm>
          <a:prstGeom prst="trapezoid">
            <a:avLst>
              <a:gd name="adj" fmla="val 64064"/>
            </a:avLst>
          </a:prstGeom>
          <a:solidFill>
            <a:srgbClr val="DCE6F2">
              <a:alpha val="18824"/>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2131228" y="5418321"/>
            <a:ext cx="568972" cy="238220"/>
          </a:xfrm>
          <a:prstGeom prst="rect">
            <a:avLst/>
          </a:prstGeom>
          <a:noFill/>
        </p:spPr>
        <p:txBody>
          <a:bodyPr wrap="square" lIns="98755" tIns="49378" rIns="98755" bIns="49378">
            <a:spAutoFit/>
          </a:bodyPr>
          <a:lstStyle/>
          <a:p>
            <a:pPr fontAlgn="auto">
              <a:spcBef>
                <a:spcPts val="0"/>
              </a:spcBef>
              <a:spcAft>
                <a:spcPts val="0"/>
              </a:spcAft>
              <a:defRPr/>
            </a:pPr>
            <a:r>
              <a:rPr lang="fr-FR" sz="900" b="1" i="1" dirty="0" smtClean="0">
                <a:solidFill>
                  <a:schemeClr val="accent1">
                    <a:lumMod val="75000"/>
                  </a:schemeClr>
                </a:solidFill>
                <a:effectLst>
                  <a:outerShdw blurRad="38100" dist="38100" dir="2700000" algn="tl">
                    <a:srgbClr val="000000">
                      <a:alpha val="43137"/>
                    </a:srgbClr>
                  </a:outerShdw>
                </a:effectLst>
                <a:latin typeface="+mn-lt"/>
                <a:cs typeface="+mn-cs"/>
              </a:rPr>
              <a:t>MUX</a:t>
            </a:r>
            <a:endParaRPr lang="fr-FR" sz="8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34" name="Up-Down Arrow 133"/>
          <p:cNvSpPr/>
          <p:nvPr/>
        </p:nvSpPr>
        <p:spPr>
          <a:xfrm>
            <a:off x="2332608" y="5260739"/>
            <a:ext cx="135065" cy="218357"/>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Up-Down Arrow 134"/>
          <p:cNvSpPr/>
          <p:nvPr/>
        </p:nvSpPr>
        <p:spPr>
          <a:xfrm>
            <a:off x="1355165" y="5596553"/>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ounded Rectangle 135"/>
          <p:cNvSpPr/>
          <p:nvPr/>
        </p:nvSpPr>
        <p:spPr>
          <a:xfrm>
            <a:off x="2240477" y="6128408"/>
            <a:ext cx="912444" cy="244025"/>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Up-Down Arrow 137"/>
          <p:cNvSpPr/>
          <p:nvPr/>
        </p:nvSpPr>
        <p:spPr>
          <a:xfrm>
            <a:off x="2629166" y="5608234"/>
            <a:ext cx="135065" cy="517992"/>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Down Arrow 138"/>
          <p:cNvSpPr/>
          <p:nvPr/>
        </p:nvSpPr>
        <p:spPr>
          <a:xfrm flipV="1">
            <a:off x="3261310" y="5597400"/>
            <a:ext cx="143327" cy="727344"/>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3150712" y="5102632"/>
            <a:ext cx="2094114"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rot="16200000">
            <a:off x="4964048" y="4862598"/>
            <a:ext cx="489540" cy="72016"/>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Down Arrow 141"/>
          <p:cNvSpPr/>
          <p:nvPr/>
        </p:nvSpPr>
        <p:spPr>
          <a:xfrm rot="5400000" flipV="1">
            <a:off x="5227865" y="4542306"/>
            <a:ext cx="153176" cy="26328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3306178" y="6324745"/>
            <a:ext cx="3519475" cy="72014"/>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Down Arrow 143"/>
          <p:cNvSpPr/>
          <p:nvPr/>
        </p:nvSpPr>
        <p:spPr>
          <a:xfrm flipV="1">
            <a:off x="6744118" y="6136571"/>
            <a:ext cx="143327" cy="22464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flipV="1">
            <a:off x="4827189" y="505474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ZoneTexte 61"/>
          <p:cNvSpPr txBox="1"/>
          <p:nvPr/>
        </p:nvSpPr>
        <p:spPr>
          <a:xfrm>
            <a:off x="4885943" y="5155644"/>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3</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47" name="ZoneTexte 61"/>
          <p:cNvSpPr txBox="1"/>
          <p:nvPr/>
        </p:nvSpPr>
        <p:spPr>
          <a:xfrm>
            <a:off x="4573972" y="4489658"/>
            <a:ext cx="730481" cy="653718"/>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err="1" smtClean="0">
                <a:solidFill>
                  <a:schemeClr val="accent1">
                    <a:lumMod val="75000"/>
                  </a:schemeClr>
                </a:solidFill>
                <a:latin typeface="+mn-lt"/>
                <a:cs typeface="+mn-cs"/>
              </a:rPr>
              <a:t>Address</a:t>
            </a:r>
            <a:endParaRPr lang="fr-FR" sz="1200" i="1" dirty="0">
              <a:solidFill>
                <a:schemeClr val="accent1">
                  <a:lumMod val="75000"/>
                </a:schemeClr>
              </a:solidFill>
            </a:endParaRP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cxnSp>
        <p:nvCxnSpPr>
          <p:cNvPr id="148" name="Straight Connector 147"/>
          <p:cNvCxnSpPr/>
          <p:nvPr/>
        </p:nvCxnSpPr>
        <p:spPr>
          <a:xfrm flipV="1">
            <a:off x="4995116" y="6274270"/>
            <a:ext cx="213702" cy="1738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ZoneTexte 61"/>
          <p:cNvSpPr txBox="1"/>
          <p:nvPr/>
        </p:nvSpPr>
        <p:spPr>
          <a:xfrm>
            <a:off x="5196441" y="6040420"/>
            <a:ext cx="216024"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8</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0" name="ZoneTexte 61"/>
          <p:cNvSpPr txBox="1"/>
          <p:nvPr/>
        </p:nvSpPr>
        <p:spPr>
          <a:xfrm>
            <a:off x="4736726" y="5891700"/>
            <a:ext cx="798890" cy="469052"/>
          </a:xfrm>
          <a:prstGeom prst="rect">
            <a:avLst/>
          </a:prstGeom>
          <a:noFill/>
        </p:spPr>
        <p:txBody>
          <a:bodyPr wrap="square" lIns="98755" tIns="49378" rIns="98755" bIns="49378">
            <a:spAutoFit/>
          </a:bodyPr>
          <a:lstStyle/>
          <a:p>
            <a:pPr fontAlgn="auto">
              <a:spcBef>
                <a:spcPts val="0"/>
              </a:spcBef>
              <a:spcAft>
                <a:spcPts val="0"/>
              </a:spcAft>
              <a:defRPr/>
            </a:pPr>
            <a:r>
              <a:rPr lang="fr-FR" sz="1200" i="1" dirty="0" smtClean="0">
                <a:solidFill>
                  <a:schemeClr val="accent1">
                    <a:lumMod val="75000"/>
                  </a:schemeClr>
                </a:solidFill>
                <a:latin typeface="+mn-lt"/>
                <a:cs typeface="+mn-cs"/>
              </a:rPr>
              <a:t>Data</a:t>
            </a:r>
          </a:p>
          <a:p>
            <a:pPr fontAlgn="auto">
              <a:spcBef>
                <a:spcPts val="0"/>
              </a:spcBef>
              <a:spcAft>
                <a:spcPts val="0"/>
              </a:spcAft>
              <a:defRPr/>
            </a:pPr>
            <a:r>
              <a:rPr lang="fr-FR" sz="1200" i="1" dirty="0" smtClean="0">
                <a:solidFill>
                  <a:schemeClr val="accent1">
                    <a:lumMod val="75000"/>
                  </a:schemeClr>
                </a:solidFill>
                <a:latin typeface="+mn-lt"/>
                <a:cs typeface="+mn-cs"/>
              </a:rPr>
              <a:t>Bus</a:t>
            </a:r>
            <a:endParaRPr lang="fr-FR" sz="1100" i="1" dirty="0">
              <a:solidFill>
                <a:schemeClr val="accent1">
                  <a:lumMod val="75000"/>
                </a:schemeClr>
              </a:solidFill>
              <a:latin typeface="+mn-lt"/>
              <a:cs typeface="+mn-cs"/>
            </a:endParaRPr>
          </a:p>
        </p:txBody>
      </p:sp>
      <p:sp>
        <p:nvSpPr>
          <p:cNvPr id="151" name="ZoneTexte 61"/>
          <p:cNvSpPr txBox="1"/>
          <p:nvPr/>
        </p:nvSpPr>
        <p:spPr>
          <a:xfrm>
            <a:off x="302524" y="3594191"/>
            <a:ext cx="65846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CPU</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2" name="ZoneTexte 61"/>
          <p:cNvSpPr txBox="1"/>
          <p:nvPr/>
        </p:nvSpPr>
        <p:spPr>
          <a:xfrm>
            <a:off x="5868144" y="4281066"/>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3" name="ZoneTexte 61"/>
          <p:cNvSpPr txBox="1"/>
          <p:nvPr/>
        </p:nvSpPr>
        <p:spPr>
          <a:xfrm>
            <a:off x="1519160" y="1087625"/>
            <a:ext cx="1224136" cy="284386"/>
          </a:xfrm>
          <a:prstGeom prst="rect">
            <a:avLst/>
          </a:prstGeom>
          <a:noFill/>
        </p:spPr>
        <p:txBody>
          <a:bodyPr wrap="square" lIns="98755" tIns="49378" rIns="98755" bIns="49378">
            <a:spAutoFit/>
          </a:bodyPr>
          <a:lstStyle/>
          <a:p>
            <a:pPr fontAlgn="auto">
              <a:spcBef>
                <a:spcPts val="0"/>
              </a:spcBef>
              <a:spcAft>
                <a:spcPts val="0"/>
              </a:spcAft>
              <a:defRPr/>
            </a:pPr>
            <a:r>
              <a:rPr lang="fr-FR" sz="1200" i="1" dirty="0" err="1" smtClean="0">
                <a:latin typeface="+mn-lt"/>
                <a:cs typeface="+mn-cs"/>
              </a:rPr>
              <a:t>Address</a:t>
            </a:r>
            <a:r>
              <a:rPr lang="fr-FR" sz="1200" i="1" dirty="0" smtClean="0">
                <a:latin typeface="+mn-lt"/>
                <a:cs typeface="+mn-cs"/>
              </a:rPr>
              <a:t>    </a:t>
            </a:r>
            <a:r>
              <a:rPr lang="fr-FR" sz="1200" i="1" dirty="0" err="1" smtClean="0">
                <a:latin typeface="+mn-lt"/>
                <a:cs typeface="+mn-cs"/>
              </a:rPr>
              <a:t>Binary</a:t>
            </a:r>
            <a:r>
              <a:rPr lang="fr-FR" sz="1200" i="1" dirty="0" smtClean="0">
                <a:latin typeface="+mn-lt"/>
                <a:cs typeface="+mn-cs"/>
              </a:rPr>
              <a:t> </a:t>
            </a:r>
            <a:endParaRPr lang="fr-FR" sz="1100" i="1" dirty="0">
              <a:latin typeface="+mn-lt"/>
              <a:cs typeface="+mn-cs"/>
            </a:endParaRPr>
          </a:p>
        </p:txBody>
      </p:sp>
      <p:sp>
        <p:nvSpPr>
          <p:cNvPr id="154" name="ZoneTexte 61"/>
          <p:cNvSpPr txBox="1"/>
          <p:nvPr/>
        </p:nvSpPr>
        <p:spPr>
          <a:xfrm>
            <a:off x="621723"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R1</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5" name="ZoneTexte 61"/>
          <p:cNvSpPr txBox="1"/>
          <p:nvPr/>
        </p:nvSpPr>
        <p:spPr>
          <a:xfrm>
            <a:off x="1890447" y="6091310"/>
            <a:ext cx="481561"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R2</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56" name="Title 3"/>
          <p:cNvSpPr txBox="1">
            <a:spLocks/>
          </p:cNvSpPr>
          <p:nvPr/>
        </p:nvSpPr>
        <p:spPr>
          <a:xfrm>
            <a:off x="5196441" y="764704"/>
            <a:ext cx="3712777" cy="1616816"/>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i="1" dirty="0" smtClean="0"/>
              <a:t>Démarrage application</a:t>
            </a:r>
          </a:p>
          <a:p>
            <a:pPr marL="342900" indent="-342900" algn="l">
              <a:buFont typeface="Arial" pitchFamily="34" charset="0"/>
              <a:buChar char="•"/>
            </a:pPr>
            <a:endParaRPr lang="fr-FR" sz="2000" i="1" dirty="0"/>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Cycle n°1 : </a:t>
            </a:r>
            <a:r>
              <a:rPr lang="fr-FR" sz="2000" i="1" dirty="0" err="1" smtClean="0"/>
              <a:t>Fetch</a:t>
            </a:r>
            <a:r>
              <a:rPr lang="fr-FR" sz="2000" i="1" dirty="0" smtClean="0"/>
              <a:t> instruction adresse 0x0, modification PC (Program </a:t>
            </a:r>
            <a:r>
              <a:rPr lang="fr-FR" sz="2000" i="1" dirty="0" err="1" smtClean="0"/>
              <a:t>Counter</a:t>
            </a:r>
            <a:r>
              <a:rPr lang="fr-FR" sz="2000" i="1" dirty="0" smtClean="0"/>
              <a:t>)</a:t>
            </a:r>
          </a:p>
          <a:p>
            <a:pPr marL="342900" indent="-342900" algn="l">
              <a:buFont typeface="Arial" pitchFamily="34" charset="0"/>
              <a:buChar char="•"/>
            </a:pPr>
            <a:endParaRPr lang="fr-FR" sz="2000" i="1" dirty="0"/>
          </a:p>
        </p:txBody>
      </p:sp>
      <p:sp>
        <p:nvSpPr>
          <p:cNvPr id="60" name="ZoneTexte 61"/>
          <p:cNvSpPr txBox="1"/>
          <p:nvPr/>
        </p:nvSpPr>
        <p:spPr>
          <a:xfrm>
            <a:off x="1881039" y="3887171"/>
            <a:ext cx="998975" cy="315164"/>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smtClean="0">
                <a:effectLst>
                  <a:outerShdw blurRad="38100" dist="38100" dir="2700000" algn="tl">
                    <a:srgbClr val="000000">
                      <a:alpha val="43137"/>
                    </a:srgbClr>
                  </a:outerShdw>
                </a:effectLst>
                <a:latin typeface="+mn-lt"/>
                <a:cs typeface="+mn-cs"/>
              </a:rPr>
              <a:t>01000010</a:t>
            </a:r>
            <a:endParaRPr lang="fr-FR" sz="1200" i="1" dirty="0">
              <a:effectLst>
                <a:outerShdw blurRad="38100" dist="38100" dir="2700000" algn="tl">
                  <a:srgbClr val="000000">
                    <a:alpha val="43137"/>
                  </a:srgbClr>
                </a:outerShdw>
              </a:effectLst>
              <a:latin typeface="+mn-lt"/>
              <a:cs typeface="+mn-cs"/>
            </a:endParaRPr>
          </a:p>
        </p:txBody>
      </p:sp>
      <p:sp>
        <p:nvSpPr>
          <p:cNvPr id="61" name="Rectangle 60"/>
          <p:cNvSpPr>
            <a:spLocks noChangeArrowheads="1"/>
          </p:cNvSpPr>
          <p:nvPr/>
        </p:nvSpPr>
        <p:spPr bwMode="auto">
          <a:xfrm>
            <a:off x="5165861" y="2713276"/>
            <a:ext cx="3712776" cy="138499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smtClean="0">
                <a:effectLst>
                  <a:outerShdw blurRad="38100" dist="38100" dir="2700000" algn="tl">
                    <a:srgbClr val="000000">
                      <a:alpha val="43137"/>
                    </a:srgbClr>
                  </a:outerShdw>
                </a:effectLst>
              </a:rPr>
              <a:t>main :	LOAD	&amp;value, R2	</a:t>
            </a:r>
          </a:p>
          <a:p>
            <a:pPr lvl="1"/>
            <a:r>
              <a:rPr lang="fr-FR" sz="1200" b="1" i="1" dirty="0" smtClean="0">
                <a:effectLst>
                  <a:outerShdw blurRad="38100" dist="38100" dir="2700000" algn="tl">
                    <a:srgbClr val="000000">
                      <a:alpha val="43137"/>
                    </a:srgbClr>
                  </a:outerShdw>
                </a:effectLst>
              </a:rPr>
              <a:t>	MOVK	2, R1</a:t>
            </a:r>
          </a:p>
          <a:p>
            <a:pPr lvl="1"/>
            <a:r>
              <a:rPr lang="fr-FR" sz="1200" b="1" i="1" dirty="0" smtClean="0">
                <a:effectLst>
                  <a:outerShdw blurRad="38100" dist="38100" dir="2700000" algn="tl">
                    <a:srgbClr val="000000">
                      <a:alpha val="43137"/>
                    </a:srgbClr>
                  </a:outerShdw>
                </a:effectLst>
              </a:rPr>
              <a:t>	ADD	R1, R2, R1</a:t>
            </a:r>
          </a:p>
          <a:p>
            <a:pPr lvl="1"/>
            <a:r>
              <a:rPr lang="fr-FR" sz="1200" b="1" i="1" dirty="0" smtClean="0">
                <a:effectLst>
                  <a:outerShdw blurRad="38100" dist="38100" dir="2700000" algn="tl">
                    <a:srgbClr val="000000">
                      <a:alpha val="43137"/>
                    </a:srgbClr>
                  </a:outerShdw>
                </a:effectLst>
              </a:rPr>
              <a:t>	STR	R1, &amp;value</a:t>
            </a:r>
          </a:p>
          <a:p>
            <a:pPr lvl="1"/>
            <a:r>
              <a:rPr lang="fr-FR" sz="1200" b="1" i="1" dirty="0" smtClean="0">
                <a:effectLst>
                  <a:outerShdw blurRad="38100" dist="38100" dir="2700000" algn="tl">
                    <a:srgbClr val="000000">
                      <a:alpha val="43137"/>
                    </a:srgbClr>
                  </a:outerShdw>
                </a:effectLst>
              </a:rPr>
              <a:t>	LOAD	&amp;value, R2</a:t>
            </a:r>
          </a:p>
          <a:p>
            <a:pPr lvl="1"/>
            <a:r>
              <a:rPr lang="fr-FR" sz="1200" b="1" i="1" dirty="0" smtClean="0">
                <a:effectLst>
                  <a:outerShdw blurRad="38100" dist="38100" dir="2700000" algn="tl">
                    <a:srgbClr val="000000">
                      <a:alpha val="43137"/>
                    </a:srgbClr>
                  </a:outerShdw>
                </a:effectLst>
              </a:rPr>
              <a:t>	STR	R2, &amp;</a:t>
            </a:r>
            <a:r>
              <a:rPr lang="fr-FR" sz="1200" b="1" i="1" dirty="0" err="1" smtClean="0">
                <a:effectLst>
                  <a:outerShdw blurRad="38100" dist="38100" dir="2700000" algn="tl">
                    <a:srgbClr val="000000">
                      <a:alpha val="43137"/>
                    </a:srgbClr>
                  </a:outerShdw>
                </a:effectLst>
              </a:rPr>
              <a:t>saveValue</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JMP	main</a:t>
            </a:r>
          </a:p>
        </p:txBody>
      </p:sp>
      <p:sp>
        <p:nvSpPr>
          <p:cNvPr id="62" name="Rectangle 61"/>
          <p:cNvSpPr>
            <a:spLocks noChangeArrowheads="1"/>
          </p:cNvSpPr>
          <p:nvPr/>
        </p:nvSpPr>
        <p:spPr bwMode="auto">
          <a:xfrm>
            <a:off x="981624" y="1341024"/>
            <a:ext cx="1877639" cy="1938992"/>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01000010</a:t>
            </a:r>
          </a:p>
          <a:p>
            <a:pPr lvl="1"/>
            <a:r>
              <a:rPr lang="fr-FR" sz="1200" b="1" i="1" dirty="0" smtClean="0">
                <a:effectLst>
                  <a:outerShdw blurRad="38100" dist="38100" dir="2700000" algn="tl">
                    <a:srgbClr val="000000">
                      <a:alpha val="43137"/>
                    </a:srgbClr>
                  </a:outerShdw>
                </a:effectLst>
              </a:rPr>
              <a:t>0x1   10001000</a:t>
            </a:r>
          </a:p>
          <a:p>
            <a:pPr lvl="1"/>
            <a:r>
              <a:rPr lang="fr-FR" sz="1200" b="1" i="1" dirty="0" smtClean="0">
                <a:effectLst>
                  <a:outerShdw blurRad="38100" dist="38100" dir="2700000" algn="tl">
                    <a:srgbClr val="000000">
                      <a:alpha val="43137"/>
                    </a:srgbClr>
                  </a:outerShdw>
                </a:effectLst>
              </a:rPr>
              <a:t>0x2   00001000</a:t>
            </a:r>
          </a:p>
          <a:p>
            <a:pPr lvl="1"/>
            <a:r>
              <a:rPr lang="fr-FR" sz="1200" b="1" i="1" dirty="0" smtClean="0">
                <a:effectLst>
                  <a:outerShdw blurRad="38100" dist="38100" dir="2700000" algn="tl">
                    <a:srgbClr val="000000">
                      <a:alpha val="43137"/>
                    </a:srgbClr>
                  </a:outerShdw>
                </a:effectLst>
              </a:rPr>
              <a:t>0x3   10100000</a:t>
            </a:r>
          </a:p>
          <a:p>
            <a:pPr lvl="1"/>
            <a:r>
              <a:rPr lang="fr-FR" sz="1200" b="1" i="1" dirty="0" smtClean="0">
                <a:effectLst>
                  <a:outerShdw blurRad="38100" dist="38100" dir="2700000" algn="tl">
                    <a:srgbClr val="000000">
                      <a:alpha val="43137"/>
                    </a:srgbClr>
                  </a:outerShdw>
                </a:effectLst>
              </a:rPr>
              <a:t>0x4   01000010</a:t>
            </a:r>
          </a:p>
          <a:p>
            <a:pPr lvl="1"/>
            <a:r>
              <a:rPr lang="fr-FR" sz="1200" b="1" i="1" dirty="0" smtClean="0">
                <a:effectLst>
                  <a:outerShdw blurRad="38100" dist="38100" dir="2700000" algn="tl">
                    <a:srgbClr val="000000">
                      <a:alpha val="43137"/>
                    </a:srgbClr>
                  </a:outerShdw>
                </a:effectLst>
              </a:rPr>
              <a:t>0x5   10110010</a:t>
            </a:r>
          </a:p>
          <a:p>
            <a:pPr lvl="1"/>
            <a:r>
              <a:rPr lang="fr-FR" sz="1200" b="1" i="1" dirty="0" smtClean="0">
                <a:effectLst>
                  <a:outerShdw blurRad="38100" dist="38100" dir="2700000" algn="tl">
                    <a:srgbClr val="000000">
                      <a:alpha val="43137"/>
                    </a:srgbClr>
                  </a:outerShdw>
                </a:effectLst>
              </a:rPr>
              <a:t>0x6   00100000</a:t>
            </a: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0x8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	   …</a:t>
            </a:r>
          </a:p>
        </p:txBody>
      </p:sp>
      <p:sp>
        <p:nvSpPr>
          <p:cNvPr id="63" name="Rectangle 62"/>
          <p:cNvSpPr>
            <a:spLocks noChangeArrowheads="1"/>
          </p:cNvSpPr>
          <p:nvPr/>
        </p:nvSpPr>
        <p:spPr bwMode="auto">
          <a:xfrm>
            <a:off x="5436096" y="4544885"/>
            <a:ext cx="1877639" cy="1569660"/>
          </a:xfrm>
          <a:prstGeom prst="rect">
            <a:avLst/>
          </a:prstGeom>
          <a:solidFill>
            <a:srgbClr val="92D050">
              <a:alpha val="20000"/>
            </a:srgbClr>
          </a:solidFill>
          <a:ln>
            <a:solidFill>
              <a:srgbClr val="00B050"/>
            </a:solidFill>
          </a:ln>
          <a:effectLst>
            <a:outerShdw blurRad="50800" dist="38100" dir="2700000" algn="tl" rotWithShape="0">
              <a:prstClr val="black">
                <a:alpha val="40000"/>
              </a:prstClr>
            </a:outerShdw>
          </a:effectLst>
          <a:extLst/>
        </p:spPr>
        <p:txBody>
          <a:bodyPr wrap="square">
            <a:spAutoFit/>
          </a:bodyPr>
          <a:lstStyle/>
          <a:p>
            <a:pPr lvl="1"/>
            <a:r>
              <a:rPr lang="fr-FR" sz="1200" b="1" i="1" dirty="0" smtClean="0">
                <a:effectLst>
                  <a:outerShdw blurRad="38100" dist="38100" dir="2700000" algn="tl">
                    <a:srgbClr val="000000">
                      <a:alpha val="43137"/>
                    </a:srgbClr>
                  </a:outerShdw>
                </a:effectLst>
              </a:rPr>
              <a:t>0x0   00000011</a:t>
            </a:r>
          </a:p>
          <a:p>
            <a:pPr lvl="1"/>
            <a:r>
              <a:rPr lang="fr-FR" sz="1200" b="1" i="1" dirty="0" smtClean="0">
                <a:effectLst>
                  <a:outerShdw blurRad="38100" dist="38100" dir="2700000" algn="tl">
                    <a:srgbClr val="000000">
                      <a:alpha val="43137"/>
                    </a:srgbClr>
                  </a:outerShdw>
                </a:effectLst>
              </a:rPr>
              <a:t>0x1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0x2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0x3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0x4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0x5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0x6   </a:t>
            </a:r>
            <a:r>
              <a:rPr lang="fr-FR" sz="1200" b="1" i="1" dirty="0" err="1">
                <a:effectLst>
                  <a:outerShdw blurRad="38100" dist="38100" dir="2700000" algn="tl">
                    <a:srgbClr val="000000">
                      <a:alpha val="43137"/>
                    </a:srgbClr>
                  </a:outerShdw>
                </a:effectLst>
              </a:rPr>
              <a:t>uuuuuuuu</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0x7   </a:t>
            </a:r>
            <a:r>
              <a:rPr lang="fr-FR" sz="1200" b="1" i="1" dirty="0" err="1" smtClean="0">
                <a:effectLst>
                  <a:outerShdw blurRad="38100" dist="38100" dir="2700000" algn="tl">
                    <a:srgbClr val="000000">
                      <a:alpha val="43137"/>
                    </a:srgbClr>
                  </a:outerShdw>
                </a:effectLst>
              </a:rPr>
              <a:t>uuuuuuuu</a:t>
            </a:r>
            <a:endParaRPr lang="fr-FR" sz="1200" b="1" i="1" dirty="0" smtClean="0">
              <a:effectLst>
                <a:outerShdw blurRad="38100" dist="38100" dir="2700000" algn="tl">
                  <a:srgbClr val="000000">
                    <a:alpha val="43137"/>
                  </a:srgbClr>
                </a:outerShdw>
              </a:effectLst>
            </a:endParaRPr>
          </a:p>
        </p:txBody>
      </p:sp>
      <p:sp>
        <p:nvSpPr>
          <p:cNvPr id="64" name="ZoneTexte 61"/>
          <p:cNvSpPr txBox="1"/>
          <p:nvPr/>
        </p:nvSpPr>
        <p:spPr>
          <a:xfrm rot="16200000">
            <a:off x="-132021" y="2122160"/>
            <a:ext cx="187701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Program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5" name="ZoneTexte 61"/>
          <p:cNvSpPr txBox="1"/>
          <p:nvPr/>
        </p:nvSpPr>
        <p:spPr>
          <a:xfrm rot="16200000">
            <a:off x="6719784" y="5138836"/>
            <a:ext cx="1564624"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00B050"/>
                </a:solidFill>
                <a:effectLst>
                  <a:outerShdw blurRad="38100" dist="38100" dir="2700000" algn="tl">
                    <a:srgbClr val="000000">
                      <a:alpha val="43137"/>
                    </a:srgbClr>
                  </a:outerShdw>
                </a:effectLst>
                <a:latin typeface="+mn-lt"/>
                <a:cs typeface="+mn-cs"/>
              </a:rPr>
              <a:t>Data </a:t>
            </a:r>
            <a:r>
              <a:rPr lang="fr-FR" sz="1600" b="1" i="1" dirty="0" smtClean="0">
                <a:solidFill>
                  <a:srgbClr val="00B050"/>
                </a:solidFill>
                <a:effectLst>
                  <a:outerShdw blurRad="38100" dist="38100" dir="2700000" algn="tl">
                    <a:srgbClr val="000000">
                      <a:alpha val="43137"/>
                    </a:srgbClr>
                  </a:outerShdw>
                </a:effectLst>
              </a:rPr>
              <a:t>Memory</a:t>
            </a:r>
            <a:endParaRPr lang="fr-FR" sz="1600" i="1" dirty="0">
              <a:solidFill>
                <a:srgbClr val="00B050"/>
              </a:solidFill>
            </a:endParaRPr>
          </a:p>
        </p:txBody>
      </p:sp>
      <p:sp>
        <p:nvSpPr>
          <p:cNvPr id="66"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Introduction –</a:t>
            </a:r>
            <a:r>
              <a:rPr lang="fr-FR" sz="1800" b="1" i="1" dirty="0">
                <a:solidFill>
                  <a:srgbClr val="FFFFCC"/>
                </a:solidFill>
                <a:effectLst>
                  <a:outerShdw blurRad="38100" dist="38100" dir="2700000" algn="tl">
                    <a:srgbClr val="000000">
                      <a:alpha val="43137"/>
                    </a:srgbClr>
                  </a:outerShdw>
                </a:effectLst>
              </a:rPr>
              <a:t> CPU élémentaire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Intel 8086 – Evolutions </a:t>
            </a:r>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338296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7860</TotalTime>
  <Words>3642</Words>
  <Application>Microsoft Office PowerPoint</Application>
  <PresentationFormat>On-screen Show (4:3)</PresentationFormat>
  <Paragraphs>1603</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CENTRAL PROCESSING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 de votre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Architecture – Memory – Peripheral – Conclusion     CPU PIC18     Memory Map     CPU PIC18</dc:title>
  <dc:creator>admin</dc:creator>
  <cp:lastModifiedBy>admin</cp:lastModifiedBy>
  <cp:revision>789</cp:revision>
  <cp:lastPrinted>2012-10-23T11:01:57Z</cp:lastPrinted>
  <dcterms:created xsi:type="dcterms:W3CDTF">2012-09-05T22:43:53Z</dcterms:created>
  <dcterms:modified xsi:type="dcterms:W3CDTF">2015-04-15T09:17:02Z</dcterms:modified>
</cp:coreProperties>
</file>