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56" r:id="rId2"/>
    <p:sldId id="342" r:id="rId3"/>
    <p:sldId id="344" r:id="rId4"/>
    <p:sldId id="343" r:id="rId5"/>
    <p:sldId id="345" r:id="rId6"/>
    <p:sldId id="411" r:id="rId7"/>
    <p:sldId id="357" r:id="rId8"/>
    <p:sldId id="346" r:id="rId9"/>
    <p:sldId id="409" r:id="rId10"/>
    <p:sldId id="400" r:id="rId11"/>
    <p:sldId id="401" r:id="rId12"/>
    <p:sldId id="347" r:id="rId13"/>
    <p:sldId id="349" r:id="rId14"/>
    <p:sldId id="351" r:id="rId15"/>
    <p:sldId id="361" r:id="rId16"/>
    <p:sldId id="350" r:id="rId17"/>
    <p:sldId id="353" r:id="rId18"/>
    <p:sldId id="352" r:id="rId19"/>
    <p:sldId id="354" r:id="rId20"/>
    <p:sldId id="355" r:id="rId21"/>
    <p:sldId id="356" r:id="rId22"/>
    <p:sldId id="358" r:id="rId23"/>
    <p:sldId id="359" r:id="rId24"/>
    <p:sldId id="360" r:id="rId25"/>
    <p:sldId id="363" r:id="rId26"/>
    <p:sldId id="365" r:id="rId27"/>
    <p:sldId id="410" r:id="rId28"/>
    <p:sldId id="367" r:id="rId29"/>
    <p:sldId id="366" r:id="rId30"/>
    <p:sldId id="368" r:id="rId31"/>
    <p:sldId id="369" r:id="rId32"/>
    <p:sldId id="381" r:id="rId33"/>
    <p:sldId id="370" r:id="rId34"/>
    <p:sldId id="372" r:id="rId35"/>
    <p:sldId id="373" r:id="rId36"/>
    <p:sldId id="374" r:id="rId37"/>
    <p:sldId id="375" r:id="rId38"/>
    <p:sldId id="376" r:id="rId39"/>
    <p:sldId id="377" r:id="rId40"/>
    <p:sldId id="378" r:id="rId41"/>
    <p:sldId id="380" r:id="rId42"/>
    <p:sldId id="379" r:id="rId43"/>
    <p:sldId id="382" r:id="rId44"/>
    <p:sldId id="383" r:id="rId45"/>
    <p:sldId id="384" r:id="rId46"/>
    <p:sldId id="385" r:id="rId47"/>
    <p:sldId id="387" r:id="rId48"/>
    <p:sldId id="388" r:id="rId49"/>
    <p:sldId id="389" r:id="rId50"/>
    <p:sldId id="390" r:id="rId51"/>
    <p:sldId id="391" r:id="rId52"/>
    <p:sldId id="392" r:id="rId53"/>
    <p:sldId id="393" r:id="rId54"/>
    <p:sldId id="394" r:id="rId55"/>
    <p:sldId id="398" r:id="rId56"/>
    <p:sldId id="412" r:id="rId57"/>
    <p:sldId id="395" r:id="rId58"/>
    <p:sldId id="396" r:id="rId59"/>
    <p:sldId id="397" r:id="rId60"/>
    <p:sldId id="399" r:id="rId61"/>
    <p:sldId id="402" r:id="rId62"/>
    <p:sldId id="406" r:id="rId63"/>
    <p:sldId id="407" r:id="rId64"/>
    <p:sldId id="408" r:id="rId65"/>
    <p:sldId id="413"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14" r:id="rId81"/>
    <p:sldId id="403" r:id="rId82"/>
    <p:sldId id="404" r:id="rId83"/>
    <p:sldId id="405" r:id="rId84"/>
    <p:sldId id="311" r:id="rId85"/>
  </p:sldIdLst>
  <p:sldSz cx="9144000" cy="6858000" type="screen4x3"/>
  <p:notesSz cx="9874250" cy="67976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CE6F2"/>
    <a:srgbClr val="92D050"/>
    <a:srgbClr val="95B3D7"/>
    <a:srgbClr val="F2DCDB"/>
    <a:srgbClr val="FFFFFF"/>
    <a:srgbClr val="000000"/>
    <a:srgbClr val="385D8A"/>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3428" autoAdjust="0"/>
  </p:normalViewPr>
  <p:slideViewPr>
    <p:cSldViewPr>
      <p:cViewPr varScale="1">
        <p:scale>
          <a:sx n="69" d="100"/>
          <a:sy n="69" d="100"/>
        </p:scale>
        <p:origin x="-154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1716" y="-102"/>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noFill/>
        <a:ln w="9525">
          <a:noFill/>
        </a:ln>
      </c:spPr>
    </c:floor>
    <c:sideWall>
      <c:thickness val="0"/>
      <c:spPr>
        <a:noFill/>
        <a:ln w="25400">
          <a:noFill/>
        </a:ln>
      </c:spPr>
    </c:sideWall>
    <c:backWall>
      <c:thickness val="0"/>
      <c:spPr>
        <a:noFill/>
        <a:ln w="25400">
          <a:noFill/>
        </a:ln>
      </c:spPr>
    </c:backWall>
    <c:plotArea>
      <c:layout>
        <c:manualLayout>
          <c:layoutTarget val="inner"/>
          <c:xMode val="edge"/>
          <c:yMode val="edge"/>
          <c:x val="5.3022637795275593E-2"/>
          <c:y val="6.5585875984251973E-2"/>
          <c:w val="0.55326328740157482"/>
          <c:h val="0.8253464566929134"/>
        </c:manualLayout>
      </c:layout>
      <c:bar3DChart>
        <c:barDir val="col"/>
        <c:grouping val="stacked"/>
        <c:varyColors val="0"/>
        <c:ser>
          <c:idx val="0"/>
          <c:order val="0"/>
          <c:tx>
            <c:strRef>
              <c:f>Sheet1!$B$1</c:f>
              <c:strCache>
                <c:ptCount val="1"/>
                <c:pt idx="0">
                  <c:v>Mass Storage (Hard Disk, SD, DVD, Blue-Ray...)</c:v>
                </c:pt>
              </c:strCache>
            </c:strRef>
          </c:tx>
          <c:invertIfNegative val="0"/>
          <c:cat>
            <c:strRef>
              <c:f>Sheet1!$A$2</c:f>
              <c:strCache>
                <c:ptCount val="1"/>
                <c:pt idx="0">
                  <c:v>System</c:v>
                </c:pt>
              </c:strCache>
            </c:strRef>
          </c:cat>
          <c:val>
            <c:numRef>
              <c:f>Sheet1!$B$2</c:f>
              <c:numCache>
                <c:formatCode>General</c:formatCode>
                <c:ptCount val="1"/>
                <c:pt idx="0">
                  <c:v>10</c:v>
                </c:pt>
              </c:numCache>
            </c:numRef>
          </c:val>
        </c:ser>
        <c:ser>
          <c:idx val="1"/>
          <c:order val="1"/>
          <c:tx>
            <c:strRef>
              <c:f>Sheet1!$C$1</c:f>
              <c:strCache>
                <c:ptCount val="1"/>
                <c:pt idx="0">
                  <c:v>Main Memory (SDRAM, DDRAM...)</c:v>
                </c:pt>
              </c:strCache>
            </c:strRef>
          </c:tx>
          <c:invertIfNegative val="0"/>
          <c:cat>
            <c:strRef>
              <c:f>Sheet1!$A$2</c:f>
              <c:strCache>
                <c:ptCount val="1"/>
                <c:pt idx="0">
                  <c:v>System</c:v>
                </c:pt>
              </c:strCache>
            </c:strRef>
          </c:cat>
          <c:val>
            <c:numRef>
              <c:f>Sheet1!$C$2</c:f>
              <c:numCache>
                <c:formatCode>General</c:formatCode>
                <c:ptCount val="1"/>
                <c:pt idx="0">
                  <c:v>10</c:v>
                </c:pt>
              </c:numCache>
            </c:numRef>
          </c:val>
        </c:ser>
        <c:ser>
          <c:idx val="2"/>
          <c:order val="2"/>
          <c:tx>
            <c:strRef>
              <c:f>Sheet1!$D$1</c:f>
              <c:strCache>
                <c:ptCount val="1"/>
                <c:pt idx="0">
                  <c:v>Cache (L1D/L1P, L2, L3, Cacheable Main Memory)</c:v>
                </c:pt>
              </c:strCache>
            </c:strRef>
          </c:tx>
          <c:invertIfNegative val="0"/>
          <c:cat>
            <c:strRef>
              <c:f>Sheet1!$A$2</c:f>
              <c:strCache>
                <c:ptCount val="1"/>
                <c:pt idx="0">
                  <c:v>System</c:v>
                </c:pt>
              </c:strCache>
            </c:strRef>
          </c:cat>
          <c:val>
            <c:numRef>
              <c:f>Sheet1!$D$2</c:f>
              <c:numCache>
                <c:formatCode>General</c:formatCode>
                <c:ptCount val="1"/>
                <c:pt idx="0">
                  <c:v>10</c:v>
                </c:pt>
              </c:numCache>
            </c:numRef>
          </c:val>
        </c:ser>
        <c:ser>
          <c:idx val="3"/>
          <c:order val="3"/>
          <c:tx>
            <c:strRef>
              <c:f>Sheet1!$E$1</c:f>
              <c:strCache>
                <c:ptCount val="1"/>
                <c:pt idx="0">
                  <c:v>Core Registers </c:v>
                </c:pt>
              </c:strCache>
            </c:strRef>
          </c:tx>
          <c:invertIfNegative val="0"/>
          <c:cat>
            <c:strRef>
              <c:f>Sheet1!$A$2</c:f>
              <c:strCache>
                <c:ptCount val="1"/>
                <c:pt idx="0">
                  <c:v>System</c:v>
                </c:pt>
              </c:strCache>
            </c:strRef>
          </c:cat>
          <c:val>
            <c:numRef>
              <c:f>Sheet1!$E$2</c:f>
              <c:numCache>
                <c:formatCode>General</c:formatCode>
                <c:ptCount val="1"/>
                <c:pt idx="0">
                  <c:v>10</c:v>
                </c:pt>
              </c:numCache>
            </c:numRef>
          </c:val>
        </c:ser>
        <c:dLbls>
          <c:showLegendKey val="0"/>
          <c:showVal val="0"/>
          <c:showCatName val="0"/>
          <c:showSerName val="0"/>
          <c:showPercent val="0"/>
          <c:showBubbleSize val="0"/>
        </c:dLbls>
        <c:gapWidth val="150"/>
        <c:shape val="cone"/>
        <c:axId val="37264384"/>
        <c:axId val="37278464"/>
        <c:axId val="0"/>
      </c:bar3DChart>
      <c:catAx>
        <c:axId val="37264384"/>
        <c:scaling>
          <c:orientation val="minMax"/>
        </c:scaling>
        <c:delete val="1"/>
        <c:axPos val="b"/>
        <c:majorTickMark val="out"/>
        <c:minorTickMark val="none"/>
        <c:tickLblPos val="nextTo"/>
        <c:crossAx val="37278464"/>
        <c:crosses val="autoZero"/>
        <c:auto val="1"/>
        <c:lblAlgn val="ctr"/>
        <c:lblOffset val="100"/>
        <c:noMultiLvlLbl val="0"/>
      </c:catAx>
      <c:valAx>
        <c:axId val="37278464"/>
        <c:scaling>
          <c:orientation val="minMax"/>
        </c:scaling>
        <c:delete val="1"/>
        <c:axPos val="l"/>
        <c:numFmt formatCode="General" sourceLinked="1"/>
        <c:majorTickMark val="out"/>
        <c:minorTickMark val="none"/>
        <c:tickLblPos val="nextTo"/>
        <c:crossAx val="37264384"/>
        <c:crosses val="autoZero"/>
        <c:crossBetween val="between"/>
      </c:valAx>
      <c:spPr>
        <a:noFill/>
        <a:ln w="25400">
          <a:noFill/>
        </a:ln>
      </c:spPr>
    </c:plotArea>
    <c:legend>
      <c:legendPos val="r"/>
      <c:layout>
        <c:manualLayout>
          <c:xMode val="edge"/>
          <c:yMode val="edge"/>
          <c:x val="0.40504677040241716"/>
          <c:y val="0.19851266525941563"/>
          <c:w val="0.45542198288788538"/>
          <c:h val="0.56369461364196249"/>
        </c:manualLayout>
      </c:layout>
      <c:overlay val="0"/>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26263" y="6386417"/>
            <a:ext cx="2099483" cy="411258"/>
          </a:xfrm>
          <a:prstGeom prst="rect">
            <a:avLst/>
          </a:prstGeom>
        </p:spPr>
        <p:txBody>
          <a:bodyPr vert="horz" lIns="91440" tIns="45720" rIns="91440" bIns="45720" rtlCol="0" anchor="b"/>
          <a:lstStyle>
            <a:lvl1pPr algn="r">
              <a:defRPr sz="1200"/>
            </a:lvl1pPr>
          </a:lstStyle>
          <a:p>
            <a:pPr algn="ctr"/>
            <a:r>
              <a:rPr lang="fr-FR" b="1" i="1" dirty="0" smtClean="0">
                <a:effectLst>
                  <a:outerShdw blurRad="38100" dist="38100" dir="2700000" algn="tl">
                    <a:srgbClr val="000000">
                      <a:alpha val="43137"/>
                    </a:srgbClr>
                  </a:outerShdw>
                </a:effectLst>
              </a:rPr>
              <a:t>Mémoire</a:t>
            </a:r>
          </a:p>
          <a:p>
            <a:pPr algn="ctr"/>
            <a:r>
              <a:rPr lang="fr-FR" b="1" i="1" dirty="0" smtClean="0">
                <a:effectLst>
                  <a:outerShdw blurRad="38100" dist="38100" dir="2700000" algn="tl">
                    <a:srgbClr val="000000">
                      <a:alpha val="43137"/>
                    </a:srgbClr>
                  </a:outerShdw>
                </a:effectLst>
              </a:rPr>
              <a:t>- </a:t>
            </a:r>
            <a:fld id="{DE9D355A-C30C-47E8-BA10-FB8524B9ADCB}" type="slidenum">
              <a:rPr lang="fr-FR" b="1" i="1" smtClean="0">
                <a:effectLst>
                  <a:outerShdw blurRad="38100" dist="38100" dir="2700000" algn="tl">
                    <a:srgbClr val="000000">
                      <a:alpha val="43137"/>
                    </a:srgbClr>
                  </a:outerShdw>
                </a:effectLst>
              </a:rPr>
              <a:pPr algn="ctr"/>
              <a:t>‹#›</a:t>
            </a:fld>
            <a:r>
              <a:rPr lang="fr-FR" b="1" i="1" dirty="0" smtClean="0">
                <a:effectLst>
                  <a:outerShdw blurRad="38100" dist="38100" dir="2700000" algn="tl">
                    <a:srgbClr val="000000">
                      <a:alpha val="43137"/>
                    </a:srgbClr>
                  </a:outerShdw>
                </a:effectLst>
              </a:rPr>
              <a:t> -</a:t>
            </a:r>
            <a:endParaRPr lang="fr-FR" b="1" i="1" dirty="0">
              <a:effectLst>
                <a:outerShdw blurRad="38100" dist="38100" dir="2700000" algn="tl">
                  <a:srgbClr val="000000">
                    <a:alpha val="43137"/>
                  </a:srgbClr>
                </a:outerShdw>
              </a:effectLst>
            </a:endParaRPr>
          </a:p>
        </p:txBody>
      </p:sp>
      <p:sp>
        <p:nvSpPr>
          <p:cNvPr id="6" name="Espace réservé de l'en-tête 1"/>
          <p:cNvSpPr>
            <a:spLocks noGrp="1"/>
          </p:cNvSpPr>
          <p:nvPr>
            <p:ph type="hdr" sz="quarter"/>
          </p:nvPr>
        </p:nvSpPr>
        <p:spPr>
          <a:xfrm>
            <a:off x="933988" y="161289"/>
            <a:ext cx="7559973" cy="372928"/>
          </a:xfrm>
          <a:prstGeom prst="rect">
            <a:avLst/>
          </a:prstGeom>
        </p:spPr>
        <p:txBody>
          <a:bodyPr vert="horz" lIns="108144" tIns="54071" rIns="108144" bIns="54071" rtlCol="0"/>
          <a:lstStyle>
            <a:lvl1pPr algn="ctr" fontAlgn="auto">
              <a:spcBef>
                <a:spcPts val="0"/>
              </a:spcBef>
              <a:spcAft>
                <a:spcPts val="0"/>
              </a:spcAft>
              <a:defRPr sz="1400" b="0" i="1">
                <a:effectLst>
                  <a:outerShdw blurRad="38100" dist="38100" dir="2700000" algn="tl">
                    <a:srgbClr val="000000">
                      <a:alpha val="43137"/>
                    </a:srgbClr>
                  </a:outerShdw>
                </a:effectLst>
                <a:latin typeface="+mj-lt"/>
                <a:cs typeface="Times New Roman" pitchFamily="18" charset="0"/>
              </a:defRPr>
            </a:lvl1pPr>
          </a:lstStyle>
          <a:p>
            <a:pPr algn="l">
              <a:defRPr/>
            </a:pPr>
            <a:r>
              <a:rPr lang="fr-FR" sz="2000" b="1" dirty="0">
                <a:solidFill>
                  <a:schemeClr val="accent1">
                    <a:lumMod val="60000"/>
                    <a:lumOff val="40000"/>
                  </a:schemeClr>
                </a:solidFill>
              </a:rPr>
              <a:t>Architecture et technologie des ordinateurs</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25" y="511400"/>
            <a:ext cx="8633112" cy="4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5" descr="logo-ensicaen-couleur.png"/>
          <p:cNvPicPr>
            <a:picLocks noChangeAspect="1"/>
          </p:cNvPicPr>
          <p:nvPr/>
        </p:nvPicPr>
        <p:blipFill>
          <a:blip r:embed="rId3" cstate="print"/>
          <a:srcRect/>
          <a:stretch>
            <a:fillRect/>
          </a:stretch>
        </p:blipFill>
        <p:spPr bwMode="auto">
          <a:xfrm>
            <a:off x="8917226" y="113315"/>
            <a:ext cx="622069" cy="2784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2744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A6345C60-D3AB-43B6-BBF1-C32D554AF3CF}" type="datetimeFigureOut">
              <a:rPr lang="fr-FR" smtClean="0"/>
              <a:t>14/11/2014</a:t>
            </a:fld>
            <a:endParaRPr lang="fr-FR"/>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987425" y="3228896"/>
            <a:ext cx="789940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D95D36FF-BDF5-49A8-BCA1-FBFB7AB8C877}" type="slidenum">
              <a:rPr lang="fr-FR" smtClean="0"/>
              <a:t>‹#›</a:t>
            </a:fld>
            <a:endParaRPr lang="fr-FR"/>
          </a:p>
        </p:txBody>
      </p:sp>
    </p:spTree>
    <p:extLst>
      <p:ext uri="{BB962C8B-B14F-4D97-AF65-F5344CB8AC3E}">
        <p14:creationId xmlns:p14="http://schemas.microsoft.com/office/powerpoint/2010/main" val="31548098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9</a:t>
            </a:fld>
            <a:endParaRPr lang="fr-FR"/>
          </a:p>
        </p:txBody>
      </p:sp>
    </p:spTree>
    <p:extLst>
      <p:ext uri="{BB962C8B-B14F-4D97-AF65-F5344CB8AC3E}">
        <p14:creationId xmlns:p14="http://schemas.microsoft.com/office/powerpoint/2010/main" val="11553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FD98D97-3364-47CF-B099-8073A60EEA73}" type="datetime1">
              <a:rPr lang="fr-FR" smtClean="0"/>
              <a:t>14/11/2014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412125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7C09391-45F9-4157-9792-E5F18634C7B0}" type="datetime1">
              <a:rPr lang="fr-FR" smtClean="0"/>
              <a:t>14/11/2014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45049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265D69B-D675-4A05-8DFB-59C9A1B6DE29}" type="datetime1">
              <a:rPr lang="fr-FR" smtClean="0"/>
              <a:t>14/11/2014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81459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B64D40B-0414-44DB-B697-9732B44C8EB7}" type="datetime1">
              <a:rPr lang="fr-FR" smtClean="0"/>
              <a:t>14/11/2014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0113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39F75-CF80-4F9D-8507-878A36818787}" type="datetime1">
              <a:rPr lang="fr-FR" smtClean="0"/>
              <a:t>14/11/2014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69285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92DF3F16-CF09-4A77-910F-7AE42CB1FA4F}" type="datetime1">
              <a:rPr lang="fr-FR" smtClean="0"/>
              <a:t>14/11/2014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72671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339BE69-68B6-41EE-8250-E8B70F263F72}" type="datetime1">
              <a:rPr lang="fr-FR" smtClean="0"/>
              <a:t>14/11/2014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36511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2D619F38-C17A-4DC4-80BE-E93DE411BE68}" type="datetime1">
              <a:rPr lang="fr-FR" smtClean="0"/>
              <a:t>14/11/2014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6801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2419B-1371-4249-AD38-371CDB446DFD}" type="datetime1">
              <a:rPr lang="fr-FR" smtClean="0"/>
              <a:t>14/11/2014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97266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735B3-E621-46A4-A49A-1067AAE29846}" type="datetime1">
              <a:rPr lang="fr-FR" smtClean="0"/>
              <a:t>14/11/2014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81763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EA48A-47F7-4B5A-9F01-B5EC7D58C766}" type="datetime1">
              <a:rPr lang="fr-FR" smtClean="0"/>
              <a:t>14/11/2014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06379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D85CD-7E21-4A7D-B3C5-0B8AF2DBEF68}" type="datetime1">
              <a:rPr lang="fr-FR" smtClean="0"/>
              <a:t>14/11/2014</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F9A8F-BF42-49C4-B13D-A9E60ACFB25C}" type="slidenum">
              <a:rPr lang="fr-FR" smtClean="0"/>
              <a:t>‹#›</a:t>
            </a:fld>
            <a:endParaRPr lang="fr-FR"/>
          </a:p>
        </p:txBody>
      </p:sp>
    </p:spTree>
    <p:extLst>
      <p:ext uri="{BB962C8B-B14F-4D97-AF65-F5344CB8AC3E}">
        <p14:creationId xmlns:p14="http://schemas.microsoft.com/office/powerpoint/2010/main" val="85872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b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bm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bmp"/></Relationships>
</file>

<file path=ppt/slides/_rels/slide14.xml.rels><?xml version="1.0" encoding="UTF-8" standalone="yes"?>
<Relationships xmlns="http://schemas.openxmlformats.org/package/2006/relationships"><Relationship Id="rId3" Type="http://schemas.openxmlformats.org/officeDocument/2006/relationships/image" Target="../media/image13.b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bmp"/><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bmp"/><Relationship Id="rId4" Type="http://schemas.openxmlformats.org/officeDocument/2006/relationships/hyperlink" Target="http://www.intel.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bmp"/><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intel.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bmp"/></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bm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b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bmp"/><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bmp"/></Relationships>
</file>

<file path=ppt/slides/_rels/slide43.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bmp"/><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4.bmp"/><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bmp"/><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bmp"/><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bmp"/><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2.bmp"/></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bm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bmp"/><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b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bmp"/><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bmp"/><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bmp"/><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bmp"/><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0.bmp"/></Relationships>
</file>

<file path=ppt/slides/_rels/slide69.xml.rels><?xml version="1.0" encoding="UTF-8" standalone="yes"?>
<Relationships xmlns="http://schemas.openxmlformats.org/package/2006/relationships"><Relationship Id="rId3" Type="http://schemas.openxmlformats.org/officeDocument/2006/relationships/image" Target="../media/image41.bmp"/><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bmp"/><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44.bmp"/><Relationship Id="rId4" Type="http://schemas.openxmlformats.org/officeDocument/2006/relationships/image" Target="../media/image43.bmp"/></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bmp"/><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bmp"/><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7.bmp"/></Relationships>
</file>

<file path=ppt/slides/_rels/slide77.xml.rels><?xml version="1.0" encoding="UTF-8" standalone="yes"?>
<Relationships xmlns="http://schemas.openxmlformats.org/package/2006/relationships"><Relationship Id="rId3" Type="http://schemas.openxmlformats.org/officeDocument/2006/relationships/image" Target="../media/image46.bmp"/><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7.bmp"/></Relationships>
</file>

<file path=ppt/slides/_rels/slide78.xml.rels><?xml version="1.0" encoding="UTF-8" standalone="yes"?>
<Relationships xmlns="http://schemas.openxmlformats.org/package/2006/relationships"><Relationship Id="rId3" Type="http://schemas.openxmlformats.org/officeDocument/2006/relationships/image" Target="../media/image48.bmp"/><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51.bmp"/><Relationship Id="rId5" Type="http://schemas.openxmlformats.org/officeDocument/2006/relationships/image" Target="../media/image50.bmp"/><Relationship Id="rId4" Type="http://schemas.openxmlformats.org/officeDocument/2006/relationships/image" Target="../media/image49.bmp"/></Relationships>
</file>

<file path=ppt/slides/_rels/slide79.xml.rels><?xml version="1.0" encoding="UTF-8" standalone="yes"?>
<Relationships xmlns="http://schemas.openxmlformats.org/package/2006/relationships"><Relationship Id="rId3" Type="http://schemas.openxmlformats.org/officeDocument/2006/relationships/image" Target="../media/image52.bmp"/><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54.bmp"/><Relationship Id="rId4" Type="http://schemas.openxmlformats.org/officeDocument/2006/relationships/image" Target="../media/image53.b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5.bmp"/><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57.bmp"/><Relationship Id="rId4" Type="http://schemas.openxmlformats.org/officeDocument/2006/relationships/image" Target="../media/image56.bmp"/></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sz="5400" b="1" i="1" dirty="0" smtClean="0">
                <a:solidFill>
                  <a:srgbClr val="FFFFCC"/>
                </a:solidFill>
                <a:effectLst>
                  <a:outerShdw blurRad="38100" dist="38100" dir="2700000" algn="tl">
                    <a:srgbClr val="000000">
                      <a:alpha val="43137"/>
                    </a:srgbClr>
                  </a:outerShdw>
                </a:effectLst>
                <a:latin typeface="+mn-lt"/>
              </a:rPr>
              <a:t>MEMOIRE</a:t>
            </a:r>
            <a:endParaRPr lang="fr-FR" sz="54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5" name="Slide Number Placeholder 5"/>
          <p:cNvSpPr txBox="1">
            <a:spLocks/>
          </p:cNvSpPr>
          <p:nvPr/>
        </p:nvSpPr>
        <p:spPr>
          <a:xfrm>
            <a:off x="6300192" y="6525343"/>
            <a:ext cx="2843808" cy="332469"/>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i="1" dirty="0" smtClean="0">
                <a:solidFill>
                  <a:srgbClr val="FFFFCC"/>
                </a:solidFill>
              </a:rPr>
              <a:t>Hugo </a:t>
            </a:r>
            <a:r>
              <a:rPr lang="fr-FR" sz="1600" b="1" i="1" dirty="0" err="1" smtClean="0">
                <a:solidFill>
                  <a:srgbClr val="FFFFCC"/>
                </a:solidFill>
              </a:rPr>
              <a:t>Descoubes</a:t>
            </a:r>
            <a:r>
              <a:rPr lang="fr-FR" sz="1600" b="1" i="1" dirty="0">
                <a:solidFill>
                  <a:srgbClr val="FFFFCC"/>
                </a:solidFill>
              </a:rPr>
              <a:t> </a:t>
            </a:r>
            <a:r>
              <a:rPr lang="fr-FR" b="1" i="1" dirty="0">
                <a:solidFill>
                  <a:schemeClr val="accent1">
                    <a:lumMod val="20000"/>
                    <a:lumOff val="80000"/>
                  </a:schemeClr>
                </a:solidFill>
              </a:rPr>
              <a:t>- Juin 2013</a:t>
            </a: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8470" y="4581128"/>
            <a:ext cx="8995529" cy="584775"/>
          </a:xfrm>
          <a:prstGeom prst="rect">
            <a:avLst/>
          </a:prstGeom>
        </p:spPr>
        <p:txBody>
          <a:bodyPr wrap="square">
            <a:spAutoFit/>
          </a:bodyPr>
          <a:lstStyle/>
          <a:p>
            <a:r>
              <a:rPr lang="fr-FR" sz="3200" b="1" i="1" dirty="0" smtClean="0">
                <a:solidFill>
                  <a:schemeClr val="accent1">
                    <a:lumMod val="20000"/>
                    <a:lumOff val="80000"/>
                  </a:schemeClr>
                </a:solidFill>
                <a:effectLst>
                  <a:outerShdw blurRad="38100" dist="38100" dir="2700000" algn="tl">
                    <a:srgbClr val="000000">
                      <a:alpha val="43137"/>
                    </a:srgbClr>
                  </a:outerShdw>
                </a:effectLst>
              </a:rPr>
              <a:t>Architecture et Technologie des Ordinateurs</a:t>
            </a:r>
            <a:endParaRPr lang="fr-FR" sz="3200" dirty="0"/>
          </a:p>
        </p:txBody>
      </p:sp>
    </p:spTree>
    <p:extLst>
      <p:ext uri="{BB962C8B-B14F-4D97-AF65-F5344CB8AC3E}">
        <p14:creationId xmlns:p14="http://schemas.microsoft.com/office/powerpoint/2010/main" val="219079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15845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Depuis la famille 80286 de Intel, un mode protégé avec privilèges à été introduit. La notion de privilège est utilisée par l’unité de segmentation en cas d’accès mémoire illégaux. Il s’agit d’un mécanisme de protection mémoire. Les CPU Intel proposent jusqu’à 4 niveaux de privilèges :</a:t>
            </a:r>
            <a:endParaRPr lang="fr-FR" sz="2400" i="1" dirty="0"/>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12" y="3401404"/>
            <a:ext cx="4104456" cy="2683000"/>
          </a:xfrm>
          <a:prstGeom prst="roundRect">
            <a:avLst>
              <a:gd name="adj" fmla="val 8594"/>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288" y="4742904"/>
            <a:ext cx="3744416" cy="1711974"/>
          </a:xfrm>
          <a:prstGeom prst="roundRect">
            <a:avLst>
              <a:gd name="adj" fmla="val 4723"/>
            </a:avLst>
          </a:prstGeom>
          <a:solidFill>
            <a:srgbClr val="FFFFFF">
              <a:shade val="85000"/>
            </a:srgbClr>
          </a:solidFill>
          <a:ln>
            <a:noFill/>
          </a:ln>
          <a:effectLst>
            <a:reflection blurRad="12700" stA="38000" endPos="28000" dist="5000" dir="5400000" sy="-100000" algn="bl" rotWithShape="0"/>
          </a:effectLst>
        </p:spPr>
      </p:pic>
      <p:sp>
        <p:nvSpPr>
          <p:cNvPr id="9" name="Title 3"/>
          <p:cNvSpPr txBox="1">
            <a:spLocks/>
          </p:cNvSpPr>
          <p:nvPr/>
        </p:nvSpPr>
        <p:spPr>
          <a:xfrm>
            <a:off x="5669384" y="4495552"/>
            <a:ext cx="2016224" cy="49470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200" b="1" i="1" dirty="0" smtClean="0">
                <a:effectLst>
                  <a:outerShdw blurRad="38100" dist="38100" dir="2700000" algn="tl">
                    <a:srgbClr val="000000">
                      <a:alpha val="43137"/>
                    </a:srgbClr>
                  </a:outerShdw>
                </a:effectLst>
                <a:latin typeface="+mn-lt"/>
              </a:rPr>
              <a:t>Vu dans la suite du cours !</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103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266468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 titre indicatif, sur machine réelle linux n’utilise que 2 de ces 4 niveaux de privilèges. Ces deux niveaux sont alors appelés :</a:t>
            </a:r>
          </a:p>
          <a:p>
            <a:pPr algn="l"/>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Mode </a:t>
            </a:r>
            <a:r>
              <a:rPr lang="fr-FR" sz="2400" b="1" i="1" dirty="0" err="1" smtClean="0">
                <a:effectLst>
                  <a:outerShdw blurRad="38100" dist="38100" dir="2700000" algn="tl">
                    <a:srgbClr val="000000">
                      <a:alpha val="43137"/>
                    </a:srgbClr>
                  </a:outerShdw>
                </a:effectLst>
                <a:latin typeface="+mn-lt"/>
              </a:rPr>
              <a:t>kernel</a:t>
            </a:r>
            <a:r>
              <a:rPr lang="fr-FR" sz="2400" b="1" i="1" dirty="0" smtClean="0">
                <a:effectLst>
                  <a:outerShdw blurRad="38100" dist="38100" dir="2700000" algn="tl">
                    <a:srgbClr val="000000">
                      <a:alpha val="43137"/>
                    </a:srgbClr>
                  </a:outerShdw>
                </a:effectLst>
                <a:latin typeface="+mn-lt"/>
              </a:rPr>
              <a:t> : </a:t>
            </a:r>
            <a:r>
              <a:rPr lang="fr-FR" sz="2400" i="1" dirty="0" smtClean="0">
                <a:latin typeface="+mn-lt"/>
              </a:rPr>
              <a:t>espace </a:t>
            </a:r>
            <a:r>
              <a:rPr lang="fr-FR" sz="2400" i="1" dirty="0" err="1" smtClean="0">
                <a:latin typeface="+mn-lt"/>
              </a:rPr>
              <a:t>kernel</a:t>
            </a:r>
            <a:r>
              <a:rPr lang="fr-FR" sz="2400" i="1" dirty="0" smtClean="0">
                <a:latin typeface="+mn-lt"/>
              </a:rPr>
              <a:t> ou noyau (privilège n°0 du CPU). Privilège processeur n°1 ou supérieur sur machine virtuelle (XEN, KVM …). La machine de virtualisation s’approprie le privilège n°0.</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Mode User : </a:t>
            </a:r>
            <a:r>
              <a:rPr lang="fr-FR" sz="2400" i="1" dirty="0" smtClean="0">
                <a:latin typeface="+mn-lt"/>
              </a:rPr>
              <a:t>espace utilisateur </a:t>
            </a:r>
            <a:r>
              <a:rPr lang="fr-FR" sz="2400" i="1" dirty="0"/>
              <a:t>(privilège </a:t>
            </a:r>
            <a:r>
              <a:rPr lang="fr-FR" sz="2400" i="1" dirty="0" smtClean="0"/>
              <a:t>n°3 </a:t>
            </a:r>
            <a:r>
              <a:rPr lang="fr-FR" sz="2400" i="1" dirty="0"/>
              <a:t>du CPU)</a:t>
            </a: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782795" y="5297826"/>
            <a:ext cx="1071610" cy="30862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4211681"/>
            <a:ext cx="5184576" cy="2480915"/>
          </a:xfrm>
          <a:prstGeom prst="roundRect">
            <a:avLst>
              <a:gd name="adj" fmla="val 8594"/>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164830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6754" y="1285983"/>
            <a:ext cx="8748464" cy="29933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Intéressons-nous à l’unité de segmentation matérielle faisant partie intégrante de la MMU. Sont but est de séparer en espaces logiquement indépendants le code, les variables statiques, les variables dynamiques … Ce mécanisme de virtualisation mémoire assure historiquement une meilleure structuration des développement logiciel, facilite l’édition des liens et peut aider au partage de ressources dans le cadre d’application multithread. Exemple de segmentation mémoire :</a:t>
            </a: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5" name="Rounded Rectangle 14"/>
          <p:cNvSpPr/>
          <p:nvPr/>
        </p:nvSpPr>
        <p:spPr>
          <a:xfrm>
            <a:off x="3008221" y="4612439"/>
            <a:ext cx="1368456" cy="2116323"/>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61"/>
          <p:cNvSpPr txBox="1"/>
          <p:nvPr/>
        </p:nvSpPr>
        <p:spPr>
          <a:xfrm>
            <a:off x="2714044" y="4297275"/>
            <a:ext cx="2012402"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Segmented</a:t>
            </a:r>
            <a:r>
              <a:rPr lang="fr-FR" sz="1400" b="1" i="1" dirty="0" smtClean="0">
                <a:solidFill>
                  <a:schemeClr val="accent1">
                    <a:lumMod val="75000"/>
                  </a:schemeClr>
                </a:solidFill>
                <a:effectLst>
                  <a:outerShdw blurRad="38100" dist="38100" dir="2700000" algn="tl">
                    <a:srgbClr val="000000">
                      <a:alpha val="43137"/>
                    </a:srgbClr>
                  </a:outerShdw>
                </a:effectLst>
              </a:rPr>
              <a:t> Memory</a:t>
            </a:r>
          </a:p>
        </p:txBody>
      </p:sp>
      <p:sp>
        <p:nvSpPr>
          <p:cNvPr id="23" name="Rounded Rectangle 22"/>
          <p:cNvSpPr/>
          <p:nvPr/>
        </p:nvSpPr>
        <p:spPr>
          <a:xfrm>
            <a:off x="3008222" y="6463120"/>
            <a:ext cx="1368455" cy="261748"/>
          </a:xfrm>
          <a:prstGeom prst="roundRect">
            <a:avLst>
              <a:gd name="adj" fmla="val 34055"/>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Straight Connector 2"/>
          <p:cNvCxnSpPr/>
          <p:nvPr/>
        </p:nvCxnSpPr>
        <p:spPr>
          <a:xfrm>
            <a:off x="3008221" y="6234331"/>
            <a:ext cx="136845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08221" y="5637188"/>
            <a:ext cx="136845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734830" y="6328515"/>
            <a:ext cx="1164208"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Code Segment</a:t>
            </a:r>
            <a:endParaRPr lang="fr-FR" sz="1200" dirty="0"/>
          </a:p>
        </p:txBody>
      </p:sp>
      <p:sp>
        <p:nvSpPr>
          <p:cNvPr id="52" name="Right Brace 51"/>
          <p:cNvSpPr/>
          <p:nvPr/>
        </p:nvSpPr>
        <p:spPr>
          <a:xfrm>
            <a:off x="4526637" y="6254345"/>
            <a:ext cx="144017" cy="426372"/>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Right Brace 52"/>
          <p:cNvSpPr/>
          <p:nvPr/>
        </p:nvSpPr>
        <p:spPr>
          <a:xfrm>
            <a:off x="4526637" y="5719846"/>
            <a:ext cx="144017" cy="426372"/>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5" name="Right Brace 54"/>
          <p:cNvSpPr/>
          <p:nvPr/>
        </p:nvSpPr>
        <p:spPr>
          <a:xfrm>
            <a:off x="4526636" y="4618294"/>
            <a:ext cx="144018" cy="950835"/>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6" name="Rectangle 55"/>
          <p:cNvSpPr/>
          <p:nvPr/>
        </p:nvSpPr>
        <p:spPr>
          <a:xfrm>
            <a:off x="4670654" y="5794532"/>
            <a:ext cx="1164208" cy="276999"/>
          </a:xfrm>
          <a:prstGeom prst="rect">
            <a:avLst/>
          </a:prstGeom>
        </p:spPr>
        <p:txBody>
          <a:bodyPr wrap="square">
            <a:spAutoFit/>
          </a:bodyPr>
          <a:lstStyle/>
          <a:p>
            <a:r>
              <a:rPr lang="fr-FR" sz="1200" b="1" i="1" dirty="0" err="1" smtClean="0">
                <a:effectLst>
                  <a:outerShdw blurRad="38100" dist="38100" dir="2700000" algn="tl">
                    <a:srgbClr val="000000">
                      <a:alpha val="43137"/>
                    </a:srgbClr>
                  </a:outerShdw>
                </a:effectLst>
              </a:rPr>
              <a:t>Static</a:t>
            </a:r>
            <a:r>
              <a:rPr lang="fr-FR" sz="1200" b="1" i="1" dirty="0" smtClean="0">
                <a:effectLst>
                  <a:outerShdw blurRad="38100" dist="38100" dir="2700000" algn="tl">
                    <a:srgbClr val="000000">
                      <a:alpha val="43137"/>
                    </a:srgbClr>
                  </a:outerShdw>
                </a:effectLst>
              </a:rPr>
              <a:t> variables </a:t>
            </a:r>
            <a:endParaRPr lang="fr-FR" sz="1200" dirty="0"/>
          </a:p>
        </p:txBody>
      </p:sp>
      <p:sp>
        <p:nvSpPr>
          <p:cNvPr id="57" name="Rectangle 56"/>
          <p:cNvSpPr/>
          <p:nvPr/>
        </p:nvSpPr>
        <p:spPr>
          <a:xfrm>
            <a:off x="4688213" y="4685402"/>
            <a:ext cx="2421649" cy="276999"/>
          </a:xfrm>
          <a:prstGeom prst="rect">
            <a:avLst/>
          </a:prstGeom>
        </p:spPr>
        <p:txBody>
          <a:bodyPr wrap="square">
            <a:spAutoFit/>
          </a:bodyPr>
          <a:lstStyle/>
          <a:p>
            <a:r>
              <a:rPr lang="fr-FR" sz="1200" b="1" i="1" dirty="0" err="1" smtClean="0">
                <a:effectLst>
                  <a:outerShdw blurRad="38100" dist="38100" dir="2700000" algn="tl">
                    <a:srgbClr val="000000">
                      <a:alpha val="43137"/>
                    </a:srgbClr>
                  </a:outerShdw>
                </a:effectLst>
              </a:rPr>
              <a:t>Dynamic</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variables allocation</a:t>
            </a:r>
            <a:endParaRPr lang="fr-FR" sz="1200" dirty="0"/>
          </a:p>
        </p:txBody>
      </p:sp>
      <p:sp>
        <p:nvSpPr>
          <p:cNvPr id="58" name="Rectangle 57"/>
          <p:cNvSpPr/>
          <p:nvPr/>
        </p:nvSpPr>
        <p:spPr>
          <a:xfrm>
            <a:off x="4670654" y="5206722"/>
            <a:ext cx="3349369" cy="276999"/>
          </a:xfrm>
          <a:prstGeom prst="rect">
            <a:avLst/>
          </a:prstGeom>
        </p:spPr>
        <p:txBody>
          <a:bodyPr wrap="square">
            <a:spAutoFit/>
          </a:bodyPr>
          <a:lstStyle/>
          <a:p>
            <a:r>
              <a:rPr lang="fr-FR" sz="1200" b="1" i="1" dirty="0">
                <a:effectLst>
                  <a:outerShdw blurRad="38100" dist="38100" dir="2700000" algn="tl">
                    <a:srgbClr val="000000">
                      <a:alpha val="43137"/>
                    </a:srgbClr>
                  </a:outerShdw>
                </a:effectLst>
              </a:rPr>
              <a:t>L</a:t>
            </a:r>
            <a:r>
              <a:rPr lang="fr-FR" sz="1200" b="1" i="1" dirty="0" smtClean="0">
                <a:effectLst>
                  <a:outerShdw blurRad="38100" dist="38100" dir="2700000" algn="tl">
                    <a:srgbClr val="000000">
                      <a:alpha val="43137"/>
                    </a:srgbClr>
                  </a:outerShdw>
                </a:effectLst>
              </a:rPr>
              <a:t>ocal variables, </a:t>
            </a:r>
            <a:r>
              <a:rPr lang="fr-FR" sz="1200" b="1" i="1" dirty="0" err="1" smtClean="0">
                <a:effectLst>
                  <a:outerShdw blurRad="38100" dist="38100" dir="2700000" algn="tl">
                    <a:srgbClr val="000000">
                      <a:alpha val="43137"/>
                    </a:srgbClr>
                  </a:outerShdw>
                </a:effectLst>
              </a:rPr>
              <a:t>procedures</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contexts</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dynamic</a:t>
            </a:r>
            <a:r>
              <a:rPr lang="fr-FR" sz="1200" b="1" i="1" dirty="0" smtClean="0">
                <a:effectLst>
                  <a:outerShdw blurRad="38100" dist="38100" dir="2700000" algn="tl">
                    <a:srgbClr val="000000">
                      <a:alpha val="43137"/>
                    </a:srgbClr>
                  </a:outerShdw>
                </a:effectLst>
              </a:rPr>
              <a:t>) </a:t>
            </a:r>
            <a:endParaRPr lang="fr-FR" sz="1200" dirty="0"/>
          </a:p>
        </p:txBody>
      </p:sp>
      <p:sp>
        <p:nvSpPr>
          <p:cNvPr id="59" name="Rounded Rectangle 58"/>
          <p:cNvSpPr/>
          <p:nvPr/>
        </p:nvSpPr>
        <p:spPr>
          <a:xfrm>
            <a:off x="3008222" y="5961488"/>
            <a:ext cx="1368455" cy="261748"/>
          </a:xfrm>
          <a:prstGeom prst="roundRect">
            <a:avLst>
              <a:gd name="adj" fmla="val 13823"/>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3036017" y="6443099"/>
            <a:ext cx="1340658" cy="276999"/>
          </a:xfrm>
          <a:prstGeom prst="rect">
            <a:avLst/>
          </a:prstGeom>
        </p:spPr>
        <p:txBody>
          <a:bodyPr wrap="square">
            <a:spAutoFit/>
          </a:bodyPr>
          <a:lstStyle/>
          <a:p>
            <a:pPr algn="ctr"/>
            <a:r>
              <a:rPr lang="fr-FR" sz="1200" i="1" dirty="0" smtClean="0"/>
              <a:t>code</a:t>
            </a:r>
            <a:endParaRPr lang="fr-FR" sz="1200" dirty="0"/>
          </a:p>
        </p:txBody>
      </p:sp>
      <p:sp>
        <p:nvSpPr>
          <p:cNvPr id="61" name="Rounded Rectangle 60"/>
          <p:cNvSpPr/>
          <p:nvPr/>
        </p:nvSpPr>
        <p:spPr>
          <a:xfrm>
            <a:off x="3022119" y="5484697"/>
            <a:ext cx="1368455" cy="130874"/>
          </a:xfrm>
          <a:prstGeom prst="roundRect">
            <a:avLst>
              <a:gd name="adj" fmla="val 13823"/>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ounded Rectangle 61"/>
          <p:cNvSpPr/>
          <p:nvPr/>
        </p:nvSpPr>
        <p:spPr>
          <a:xfrm>
            <a:off x="3008221" y="4627506"/>
            <a:ext cx="1368455" cy="311138"/>
          </a:xfrm>
          <a:prstGeom prst="roundRect">
            <a:avLst>
              <a:gd name="adj" fmla="val 23619"/>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Down Arrow 62"/>
          <p:cNvSpPr/>
          <p:nvPr/>
        </p:nvSpPr>
        <p:spPr>
          <a:xfrm>
            <a:off x="3579439" y="4939263"/>
            <a:ext cx="207775" cy="101584"/>
          </a:xfrm>
          <a:prstGeom prst="downArrow">
            <a:avLst/>
          </a:prstGeom>
          <a:solidFill>
            <a:srgbClr val="92D050">
              <a:alpha val="36863"/>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Down Arrow 63"/>
          <p:cNvSpPr/>
          <p:nvPr/>
        </p:nvSpPr>
        <p:spPr>
          <a:xfrm flipV="1">
            <a:off x="3579439" y="5354207"/>
            <a:ext cx="207159" cy="130490"/>
          </a:xfrm>
          <a:prstGeom prst="downArrow">
            <a:avLst/>
          </a:prstGeom>
          <a:solidFill>
            <a:srgbClr val="92D050">
              <a:alpha val="36863"/>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3036017" y="5957105"/>
            <a:ext cx="1317638" cy="276999"/>
          </a:xfrm>
          <a:prstGeom prst="rect">
            <a:avLst/>
          </a:prstGeom>
        </p:spPr>
        <p:txBody>
          <a:bodyPr wrap="square">
            <a:spAutoFit/>
          </a:bodyPr>
          <a:lstStyle/>
          <a:p>
            <a:pPr algn="ctr"/>
            <a:r>
              <a:rPr lang="fr-FR" sz="1200" i="1" dirty="0" err="1" smtClean="0"/>
              <a:t>Static</a:t>
            </a:r>
            <a:r>
              <a:rPr lang="fr-FR" sz="1200" i="1" dirty="0" smtClean="0"/>
              <a:t> variables</a:t>
            </a:r>
            <a:endParaRPr lang="fr-FR" sz="1200" dirty="0"/>
          </a:p>
        </p:txBody>
      </p:sp>
      <p:sp>
        <p:nvSpPr>
          <p:cNvPr id="66" name="Rectangle 65"/>
          <p:cNvSpPr/>
          <p:nvPr/>
        </p:nvSpPr>
        <p:spPr>
          <a:xfrm>
            <a:off x="3180185" y="4632447"/>
            <a:ext cx="1080120" cy="276999"/>
          </a:xfrm>
          <a:prstGeom prst="rect">
            <a:avLst/>
          </a:prstGeom>
        </p:spPr>
        <p:txBody>
          <a:bodyPr wrap="square">
            <a:spAutoFit/>
          </a:bodyPr>
          <a:lstStyle/>
          <a:p>
            <a:pPr algn="ctr"/>
            <a:r>
              <a:rPr lang="fr-FR" sz="1200" i="1" dirty="0" err="1" smtClean="0"/>
              <a:t>heap</a:t>
            </a:r>
            <a:endParaRPr lang="fr-FR" sz="1200" dirty="0"/>
          </a:p>
        </p:txBody>
      </p:sp>
      <p:sp>
        <p:nvSpPr>
          <p:cNvPr id="67" name="Rectangle 66"/>
          <p:cNvSpPr/>
          <p:nvPr/>
        </p:nvSpPr>
        <p:spPr>
          <a:xfrm>
            <a:off x="3152388" y="5393601"/>
            <a:ext cx="1080120" cy="276999"/>
          </a:xfrm>
          <a:prstGeom prst="rect">
            <a:avLst/>
          </a:prstGeom>
        </p:spPr>
        <p:txBody>
          <a:bodyPr wrap="square">
            <a:spAutoFit/>
          </a:bodyPr>
          <a:lstStyle/>
          <a:p>
            <a:pPr algn="ctr"/>
            <a:r>
              <a:rPr lang="fr-FR" sz="1200" i="1" dirty="0" err="1" smtClean="0"/>
              <a:t>stack</a:t>
            </a:r>
            <a:endParaRPr lang="fr-FR" sz="1200" dirty="0"/>
          </a:p>
        </p:txBody>
      </p:sp>
    </p:spTree>
    <p:extLst>
      <p:ext uri="{BB962C8B-B14F-4D97-AF65-F5344CB8AC3E}">
        <p14:creationId xmlns:p14="http://schemas.microsoft.com/office/powerpoint/2010/main" val="4344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1" grpId="0"/>
      <p:bldP spid="52" grpId="0" animBg="1"/>
      <p:bldP spid="53" grpId="0" animBg="1"/>
      <p:bldP spid="55" grpId="0" animBg="1"/>
      <p:bldP spid="56" grpId="0"/>
      <p:bldP spid="57" grpId="0"/>
      <p:bldP spid="58" grpId="0"/>
      <p:bldP spid="59" grpId="0" animBg="1"/>
      <p:bldP spid="60" grpId="0"/>
      <p:bldP spid="61" grpId="0" animBg="1"/>
      <p:bldP spid="62" grpId="0" animBg="1"/>
      <p:bldP spid="63" grpId="0" animBg="1"/>
      <p:bldP spid="64" grpId="0" animBg="1"/>
      <p:bldP spid="65" grpId="0"/>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88824"/>
            <a:ext cx="8748464" cy="16801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Etudions la segmentation mémoire implémentée sur CPU 8086 de Intel. Le 8086 possède un espace mémoire adressable de 1Mo (20bits d’adresse physique). </a:t>
            </a:r>
            <a:endParaRPr lang="fr-FR" sz="2400" i="1" dirty="0"/>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02" y="3793308"/>
            <a:ext cx="2746265" cy="124268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653" y="2987604"/>
            <a:ext cx="1749487" cy="2971021"/>
          </a:xfrm>
          <a:prstGeom prst="rect">
            <a:avLst/>
          </a:prstGeom>
        </p:spPr>
      </p:pic>
      <p:sp>
        <p:nvSpPr>
          <p:cNvPr id="14" name="Rounded Rectangle 13"/>
          <p:cNvSpPr/>
          <p:nvPr/>
        </p:nvSpPr>
        <p:spPr>
          <a:xfrm>
            <a:off x="4481653" y="3222321"/>
            <a:ext cx="300620" cy="2088233"/>
          </a:xfrm>
          <a:prstGeom prst="roundRect">
            <a:avLst>
              <a:gd name="adj" fmla="val 11586"/>
            </a:avLst>
          </a:prstGeom>
          <a:solidFill>
            <a:srgbClr val="DCE6F2">
              <a:alpha val="25098"/>
            </a:srgb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ounded Rectangle 17"/>
          <p:cNvSpPr/>
          <p:nvPr/>
        </p:nvSpPr>
        <p:spPr>
          <a:xfrm>
            <a:off x="5808278" y="3222322"/>
            <a:ext cx="422862" cy="669954"/>
          </a:xfrm>
          <a:prstGeom prst="roundRect">
            <a:avLst>
              <a:gd name="adj" fmla="val 11586"/>
            </a:avLst>
          </a:prstGeom>
          <a:solidFill>
            <a:srgbClr val="DCE6F2">
              <a:alpha val="25098"/>
            </a:srgb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ounded Rectangle 18"/>
          <p:cNvSpPr/>
          <p:nvPr/>
        </p:nvSpPr>
        <p:spPr>
          <a:xfrm>
            <a:off x="6562120" y="3417059"/>
            <a:ext cx="273720" cy="320370"/>
          </a:xfrm>
          <a:prstGeom prst="roundRect">
            <a:avLst>
              <a:gd name="adj" fmla="val 11586"/>
            </a:avLst>
          </a:prstGeom>
          <a:solidFill>
            <a:srgbClr val="DCE6F2">
              <a:alpha val="25098"/>
            </a:srgb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61"/>
          <p:cNvSpPr txBox="1"/>
          <p:nvPr/>
        </p:nvSpPr>
        <p:spPr>
          <a:xfrm>
            <a:off x="6835840" y="3422265"/>
            <a:ext cx="2282056" cy="530608"/>
          </a:xfrm>
          <a:prstGeom prst="rect">
            <a:avLst/>
          </a:prstGeom>
          <a:noFill/>
        </p:spPr>
        <p:txBody>
          <a:bodyPr wrap="square" lIns="98755" tIns="49378" rIns="98755" bIns="49378">
            <a:spAutoFit/>
          </a:bodyPr>
          <a:lstStyle/>
          <a:p>
            <a:pPr fontAlgn="auto">
              <a:spcBef>
                <a:spcPts val="0"/>
              </a:spcBef>
              <a:spcAft>
                <a:spcPts val="0"/>
              </a:spcAft>
              <a:defRPr/>
            </a:pPr>
            <a:r>
              <a:rPr lang="fr-FR" sz="1400" b="1" i="1" dirty="0">
                <a:solidFill>
                  <a:schemeClr val="accent1">
                    <a:lumMod val="75000"/>
                  </a:schemeClr>
                </a:solidFill>
                <a:effectLst>
                  <a:outerShdw blurRad="38100" dist="38100" dir="2700000" algn="tl">
                    <a:srgbClr val="000000">
                      <a:alpha val="43137"/>
                    </a:srgbClr>
                  </a:outerShdw>
                </a:effectLst>
              </a:rPr>
              <a:t>: bus d’adresse 20 bits </a:t>
            </a:r>
            <a:endPar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endParaRPr>
          </a:p>
          <a:p>
            <a:pP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(adresse physique)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a:t>
            </a:r>
            <a:endParaRPr lang="fr-FR" sz="1200" i="1" dirty="0">
              <a:solidFill>
                <a:schemeClr val="accent1">
                  <a:lumMod val="75000"/>
                </a:schemeClr>
              </a:solidFill>
            </a:endParaRPr>
          </a:p>
        </p:txBody>
      </p:sp>
    </p:spTree>
    <p:extLst>
      <p:ext uri="{BB962C8B-B14F-4D97-AF65-F5344CB8AC3E}">
        <p14:creationId xmlns:p14="http://schemas.microsoft.com/office/powerpoint/2010/main" val="379179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88824"/>
            <a:ext cx="8748464" cy="154028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 8086 autorise la manipulation de 4 segments mémoire de 16bits d’adresse (DS=Data Segment, SS=</a:t>
            </a:r>
            <a:r>
              <a:rPr lang="fr-FR" sz="2400" i="1" dirty="0" err="1" smtClean="0">
                <a:latin typeface="+mn-lt"/>
              </a:rPr>
              <a:t>Stack</a:t>
            </a:r>
            <a:r>
              <a:rPr lang="fr-FR" sz="2400" i="1" dirty="0"/>
              <a:t> Segment</a:t>
            </a:r>
            <a:r>
              <a:rPr lang="fr-FR" sz="2400" i="1" dirty="0" smtClean="0">
                <a:latin typeface="+mn-lt"/>
              </a:rPr>
              <a:t>, CS=Code</a:t>
            </a:r>
            <a:r>
              <a:rPr lang="fr-FR" sz="2400" i="1" dirty="0"/>
              <a:t> Segment</a:t>
            </a:r>
            <a:r>
              <a:rPr lang="fr-FR" sz="2400" i="1" dirty="0" smtClean="0">
                <a:latin typeface="+mn-lt"/>
              </a:rPr>
              <a:t> et ES=Extra</a:t>
            </a:r>
            <a:r>
              <a:rPr lang="fr-FR" sz="2400" i="1" dirty="0"/>
              <a:t> </a:t>
            </a:r>
            <a:r>
              <a:rPr lang="fr-FR" sz="2400" i="1" dirty="0" smtClean="0"/>
              <a:t>Segment</a:t>
            </a:r>
            <a:r>
              <a:rPr lang="fr-FR" sz="2400" i="1" dirty="0" smtClean="0">
                <a:latin typeface="+mn-lt"/>
              </a:rPr>
              <a:t>) :</a:t>
            </a: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554" y="3021889"/>
            <a:ext cx="4896544" cy="5133337"/>
          </a:xfrm>
          <a:prstGeom prst="roundRect">
            <a:avLst>
              <a:gd name="adj" fmla="val 5941"/>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16" name="Rectangle 15"/>
          <p:cNvSpPr/>
          <p:nvPr/>
        </p:nvSpPr>
        <p:spPr>
          <a:xfrm>
            <a:off x="5257144" y="6503152"/>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
        <p:nvSpPr>
          <p:cNvPr id="21" name="Rounded Rectangle 20"/>
          <p:cNvSpPr/>
          <p:nvPr/>
        </p:nvSpPr>
        <p:spPr>
          <a:xfrm>
            <a:off x="4305199" y="3381928"/>
            <a:ext cx="2320900" cy="968525"/>
          </a:xfrm>
          <a:prstGeom prst="roundRect">
            <a:avLst>
              <a:gd name="adj" fmla="val 13579"/>
            </a:avLst>
          </a:prstGeom>
          <a:solidFill>
            <a:srgbClr val="FF0000">
              <a:alpha val="5882"/>
            </a:srgbClr>
          </a:solid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ounded Rectangle 22"/>
          <p:cNvSpPr/>
          <p:nvPr/>
        </p:nvSpPr>
        <p:spPr>
          <a:xfrm>
            <a:off x="4593230" y="5038113"/>
            <a:ext cx="763799" cy="280865"/>
          </a:xfrm>
          <a:prstGeom prst="roundRect">
            <a:avLst>
              <a:gd name="adj" fmla="val 13579"/>
            </a:avLst>
          </a:prstGeom>
          <a:solidFill>
            <a:srgbClr val="FF0000">
              <a:alpha val="5882"/>
            </a:srgbClr>
          </a:solid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6877484" y="2790605"/>
            <a:ext cx="1460162" cy="646331"/>
          </a:xfrm>
          <a:prstGeom prst="rect">
            <a:avLst/>
          </a:prstGeom>
        </p:spPr>
        <p:txBody>
          <a:bodyPr wrap="square">
            <a:spAutoFit/>
          </a:bodyPr>
          <a:lstStyle/>
          <a:p>
            <a:pPr algn="ctr">
              <a:defRPr/>
            </a:pPr>
            <a:r>
              <a:rPr lang="fr-FR" sz="1200" b="1" i="1" dirty="0" smtClean="0">
                <a:solidFill>
                  <a:srgbClr val="C00000"/>
                </a:solidFill>
                <a:effectLst>
                  <a:outerShdw blurRad="38100" dist="38100" dir="2700000" algn="tl">
                    <a:srgbClr val="000000">
                      <a:alpha val="43137"/>
                    </a:srgbClr>
                  </a:outerShdw>
                </a:effectLst>
              </a:rPr>
              <a:t>Segments </a:t>
            </a:r>
            <a:r>
              <a:rPr lang="fr-FR" sz="1200" b="1" i="1" dirty="0" err="1" smtClean="0">
                <a:solidFill>
                  <a:srgbClr val="C00000"/>
                </a:solidFill>
                <a:effectLst>
                  <a:outerShdw blurRad="38100" dist="38100" dir="2700000" algn="tl">
                    <a:srgbClr val="000000">
                      <a:alpha val="43137"/>
                    </a:srgbClr>
                  </a:outerShdw>
                </a:effectLst>
              </a:rPr>
              <a:t>Registers</a:t>
            </a:r>
            <a:endParaRPr lang="fr-FR" sz="1200" b="1" i="1" dirty="0" smtClean="0">
              <a:solidFill>
                <a:srgbClr val="C00000"/>
              </a:solidFill>
              <a:effectLst>
                <a:outerShdw blurRad="38100" dist="38100" dir="2700000" algn="tl">
                  <a:srgbClr val="000000">
                    <a:alpha val="43137"/>
                  </a:srgbClr>
                </a:outerShdw>
              </a:effectLst>
            </a:endParaRPr>
          </a:p>
          <a:p>
            <a:pPr algn="ctr">
              <a:defRPr/>
            </a:pPr>
            <a:r>
              <a:rPr lang="fr-FR" sz="1200" b="1" i="1" dirty="0">
                <a:solidFill>
                  <a:srgbClr val="C00000"/>
                </a:solidFill>
                <a:effectLst>
                  <a:outerShdw blurRad="38100" dist="38100" dir="2700000" algn="tl">
                    <a:srgbClr val="000000">
                      <a:alpha val="43137"/>
                    </a:srgbClr>
                  </a:outerShdw>
                </a:effectLst>
              </a:rPr>
              <a:t>o</a:t>
            </a:r>
            <a:r>
              <a:rPr lang="fr-FR" sz="1200" b="1" i="1" dirty="0" smtClean="0">
                <a:solidFill>
                  <a:srgbClr val="C00000"/>
                </a:solidFill>
                <a:effectLst>
                  <a:outerShdw blurRad="38100" dist="38100" dir="2700000" algn="tl">
                    <a:srgbClr val="000000">
                      <a:alpha val="43137"/>
                    </a:srgbClr>
                  </a:outerShdw>
                </a:effectLst>
              </a:rPr>
              <a:t>r</a:t>
            </a:r>
          </a:p>
          <a:p>
            <a:pPr algn="ctr">
              <a:defRPr/>
            </a:pPr>
            <a:r>
              <a:rPr lang="fr-FR" sz="1200" b="1" i="1" dirty="0" smtClean="0">
                <a:solidFill>
                  <a:srgbClr val="C00000"/>
                </a:solidFill>
                <a:effectLst>
                  <a:outerShdw blurRad="38100" dist="38100" dir="2700000" algn="tl">
                    <a:srgbClr val="000000">
                      <a:alpha val="43137"/>
                    </a:srgbClr>
                  </a:outerShdw>
                </a:effectLst>
              </a:rPr>
              <a:t>Segments </a:t>
            </a:r>
            <a:r>
              <a:rPr lang="fr-FR" sz="1200" b="1" i="1" dirty="0" err="1" smtClean="0">
                <a:solidFill>
                  <a:srgbClr val="C00000"/>
                </a:solidFill>
                <a:effectLst>
                  <a:outerShdw blurRad="38100" dist="38100" dir="2700000" algn="tl">
                    <a:srgbClr val="000000">
                      <a:alpha val="43137"/>
                    </a:srgbClr>
                  </a:outerShdw>
                </a:effectLst>
              </a:rPr>
              <a:t>Selectors</a:t>
            </a:r>
            <a:endParaRPr lang="fr-FR" sz="1200" b="1" i="1" dirty="0">
              <a:solidFill>
                <a:srgbClr val="C00000"/>
              </a:solidFill>
              <a:effectLst>
                <a:outerShdw blurRad="38100" dist="38100" dir="2700000" algn="tl">
                  <a:srgbClr val="000000">
                    <a:alpha val="43137"/>
                  </a:srgbClr>
                </a:outerShdw>
              </a:effectLst>
            </a:endParaRPr>
          </a:p>
        </p:txBody>
      </p:sp>
      <p:cxnSp>
        <p:nvCxnSpPr>
          <p:cNvPr id="25" name="Straight Connector 24"/>
          <p:cNvCxnSpPr/>
          <p:nvPr/>
        </p:nvCxnSpPr>
        <p:spPr>
          <a:xfrm flipV="1">
            <a:off x="6496032" y="3043674"/>
            <a:ext cx="475423" cy="3382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57029" y="4534057"/>
            <a:ext cx="1376714" cy="51874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733742" y="4257058"/>
            <a:ext cx="2251975" cy="461665"/>
          </a:xfrm>
          <a:prstGeom prst="rect">
            <a:avLst/>
          </a:prstGeom>
        </p:spPr>
        <p:txBody>
          <a:bodyPr wrap="square">
            <a:spAutoFit/>
          </a:bodyPr>
          <a:lstStyle/>
          <a:p>
            <a:pPr algn="ctr">
              <a:defRPr/>
            </a:pPr>
            <a:r>
              <a:rPr lang="fr-FR" sz="1200" b="1" i="1" dirty="0" smtClean="0">
                <a:solidFill>
                  <a:srgbClr val="C00000"/>
                </a:solidFill>
                <a:effectLst>
                  <a:outerShdw blurRad="38100" dist="38100" dir="2700000" algn="tl">
                    <a:srgbClr val="000000">
                      <a:alpha val="43137"/>
                    </a:srgbClr>
                  </a:outerShdw>
                </a:effectLst>
              </a:rPr>
              <a:t>Segmentation Unit</a:t>
            </a:r>
          </a:p>
          <a:p>
            <a:pPr algn="ctr">
              <a:defRPr/>
            </a:pPr>
            <a:r>
              <a:rPr lang="fr-FR" sz="1200" b="1" i="1" dirty="0" smtClean="0">
                <a:solidFill>
                  <a:srgbClr val="C00000"/>
                </a:solidFill>
                <a:effectLst>
                  <a:outerShdw blurRad="38100" dist="38100" dir="2700000" algn="tl">
                    <a:srgbClr val="000000">
                      <a:alpha val="43137"/>
                    </a:srgbClr>
                  </a:outerShdw>
                </a:effectLst>
              </a:rPr>
              <a:t>(</a:t>
            </a:r>
            <a:r>
              <a:rPr lang="fr-FR" sz="1200" b="1" i="1" dirty="0" err="1" smtClean="0">
                <a:solidFill>
                  <a:srgbClr val="C00000"/>
                </a:solidFill>
                <a:effectLst>
                  <a:outerShdw blurRad="38100" dist="38100" dir="2700000" algn="tl">
                    <a:srgbClr val="000000">
                      <a:alpha val="43137"/>
                    </a:srgbClr>
                  </a:outerShdw>
                </a:effectLst>
              </a:rPr>
              <a:t>physical</a:t>
            </a:r>
            <a:r>
              <a:rPr lang="fr-FR" sz="1200" b="1" i="1" dirty="0" smtClean="0">
                <a:solidFill>
                  <a:srgbClr val="C00000"/>
                </a:solidFill>
                <a:effectLst>
                  <a:outerShdw blurRad="38100" dist="38100" dir="2700000" algn="tl">
                    <a:srgbClr val="000000">
                      <a:alpha val="43137"/>
                    </a:srgbClr>
                  </a:outerShdw>
                </a:effectLst>
              </a:rPr>
              <a:t> </a:t>
            </a:r>
            <a:r>
              <a:rPr lang="fr-FR" sz="1200" b="1" i="1" dirty="0" err="1" smtClean="0">
                <a:solidFill>
                  <a:srgbClr val="C00000"/>
                </a:solidFill>
                <a:effectLst>
                  <a:outerShdw blurRad="38100" dist="38100" dir="2700000" algn="tl">
                    <a:srgbClr val="000000">
                      <a:alpha val="43137"/>
                    </a:srgbClr>
                  </a:outerShdw>
                </a:effectLst>
              </a:rPr>
              <a:t>address</a:t>
            </a:r>
            <a:r>
              <a:rPr lang="fr-FR" sz="1200" b="1" i="1" dirty="0" smtClean="0">
                <a:solidFill>
                  <a:srgbClr val="C00000"/>
                </a:solidFill>
                <a:effectLst>
                  <a:outerShdw blurRad="38100" dist="38100" dir="2700000" algn="tl">
                    <a:srgbClr val="000000">
                      <a:alpha val="43137"/>
                    </a:srgbClr>
                  </a:outerShdw>
                </a:effectLst>
              </a:rPr>
              <a:t> </a:t>
            </a:r>
            <a:r>
              <a:rPr lang="fr-FR" sz="1200" b="1" i="1" dirty="0" err="1" smtClean="0">
                <a:solidFill>
                  <a:srgbClr val="C00000"/>
                </a:solidFill>
                <a:effectLst>
                  <a:outerShdw blurRad="38100" dist="38100" dir="2700000" algn="tl">
                    <a:srgbClr val="000000">
                      <a:alpha val="43137"/>
                    </a:srgbClr>
                  </a:outerShdw>
                </a:effectLst>
              </a:rPr>
              <a:t>generation</a:t>
            </a:r>
            <a:r>
              <a:rPr lang="fr-FR" sz="1200" b="1" i="1" dirty="0" smtClean="0">
                <a:solidFill>
                  <a:srgbClr val="C00000"/>
                </a:solidFill>
                <a:effectLst>
                  <a:outerShdw blurRad="38100" dist="38100" dir="2700000" algn="tl">
                    <a:srgbClr val="000000">
                      <a:alpha val="43137"/>
                    </a:srgbClr>
                  </a:outerShdw>
                </a:effectLst>
              </a:rPr>
              <a:t>)</a:t>
            </a:r>
            <a:endParaRPr lang="fr-FR" sz="1200" b="1" i="1" dirty="0">
              <a:solidFill>
                <a:srgbClr val="C00000"/>
              </a:solidFill>
              <a:effectLst>
                <a:outerShdw blurRad="38100" dist="38100" dir="2700000" algn="tl">
                  <a:srgbClr val="000000">
                    <a:alpha val="43137"/>
                  </a:srgbClr>
                </a:outerShdw>
              </a:effectLst>
            </a:endParaRPr>
          </a:p>
        </p:txBody>
      </p:sp>
      <p:sp>
        <p:nvSpPr>
          <p:cNvPr id="18" name="Rounded Rectangle 17"/>
          <p:cNvSpPr/>
          <p:nvPr/>
        </p:nvSpPr>
        <p:spPr>
          <a:xfrm>
            <a:off x="1729554" y="4005064"/>
            <a:ext cx="2572073" cy="713659"/>
          </a:xfrm>
          <a:prstGeom prst="roundRect">
            <a:avLst>
              <a:gd name="adj" fmla="val 13579"/>
            </a:avLst>
          </a:prstGeom>
          <a:solidFill>
            <a:srgbClr val="FF0000">
              <a:alpha val="5882"/>
            </a:srgbClr>
          </a:solid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Straight Connector 18"/>
          <p:cNvCxnSpPr/>
          <p:nvPr/>
        </p:nvCxnSpPr>
        <p:spPr>
          <a:xfrm>
            <a:off x="1264094" y="3717032"/>
            <a:ext cx="465460" cy="2880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745" y="3361456"/>
            <a:ext cx="1615156" cy="830997"/>
          </a:xfrm>
          <a:prstGeom prst="rect">
            <a:avLst/>
          </a:prstGeom>
        </p:spPr>
        <p:txBody>
          <a:bodyPr wrap="square">
            <a:spAutoFit/>
          </a:bodyPr>
          <a:lstStyle/>
          <a:p>
            <a:pPr algn="ctr">
              <a:defRPr/>
            </a:pPr>
            <a:r>
              <a:rPr lang="fr-FR" sz="1200" b="1" i="1" dirty="0" smtClean="0">
                <a:solidFill>
                  <a:srgbClr val="C00000"/>
                </a:solidFill>
                <a:effectLst>
                  <a:outerShdw blurRad="38100" dist="38100" dir="2700000" algn="tl">
                    <a:srgbClr val="000000">
                      <a:alpha val="43137"/>
                    </a:srgbClr>
                  </a:outerShdw>
                </a:effectLst>
              </a:rPr>
              <a:t>Index </a:t>
            </a:r>
            <a:r>
              <a:rPr lang="fr-FR" sz="1200" b="1" i="1" dirty="0" err="1" smtClean="0">
                <a:solidFill>
                  <a:srgbClr val="C00000"/>
                </a:solidFill>
                <a:effectLst>
                  <a:outerShdw blurRad="38100" dist="38100" dir="2700000" algn="tl">
                    <a:srgbClr val="000000">
                      <a:alpha val="43137"/>
                    </a:srgbClr>
                  </a:outerShdw>
                </a:effectLst>
              </a:rPr>
              <a:t>Registers</a:t>
            </a:r>
            <a:endParaRPr lang="fr-FR" sz="1200" b="1" i="1" dirty="0" smtClean="0">
              <a:solidFill>
                <a:srgbClr val="C00000"/>
              </a:solidFill>
              <a:effectLst>
                <a:outerShdw blurRad="38100" dist="38100" dir="2700000" algn="tl">
                  <a:srgbClr val="000000">
                    <a:alpha val="43137"/>
                  </a:srgbClr>
                </a:outerShdw>
              </a:effectLst>
            </a:endParaRPr>
          </a:p>
          <a:p>
            <a:pPr algn="ctr">
              <a:defRPr/>
            </a:pPr>
            <a:r>
              <a:rPr lang="fr-FR" sz="1200" b="1" i="1" dirty="0">
                <a:solidFill>
                  <a:srgbClr val="C00000"/>
                </a:solidFill>
                <a:effectLst>
                  <a:outerShdw blurRad="38100" dist="38100" dir="2700000" algn="tl">
                    <a:srgbClr val="000000">
                      <a:alpha val="43137"/>
                    </a:srgbClr>
                  </a:outerShdw>
                </a:effectLst>
              </a:rPr>
              <a:t>a</a:t>
            </a:r>
            <a:r>
              <a:rPr lang="fr-FR" sz="1200" b="1" i="1" dirty="0" smtClean="0">
                <a:solidFill>
                  <a:srgbClr val="C00000"/>
                </a:solidFill>
                <a:effectLst>
                  <a:outerShdw blurRad="38100" dist="38100" dir="2700000" algn="tl">
                    <a:srgbClr val="000000">
                      <a:alpha val="43137"/>
                    </a:srgbClr>
                  </a:outerShdw>
                </a:effectLst>
              </a:rPr>
              <a:t>nd</a:t>
            </a:r>
          </a:p>
          <a:p>
            <a:pPr algn="ctr">
              <a:defRPr/>
            </a:pPr>
            <a:r>
              <a:rPr lang="fr-FR" sz="1200" b="1" i="1" dirty="0" err="1" smtClean="0">
                <a:solidFill>
                  <a:srgbClr val="C00000"/>
                </a:solidFill>
                <a:effectLst>
                  <a:outerShdw blurRad="38100" dist="38100" dir="2700000" algn="tl">
                    <a:srgbClr val="000000">
                      <a:alpha val="43137"/>
                    </a:srgbClr>
                  </a:outerShdw>
                </a:effectLst>
              </a:rPr>
              <a:t>Stack</a:t>
            </a:r>
            <a:r>
              <a:rPr lang="fr-FR" sz="1200" b="1" i="1" dirty="0" smtClean="0">
                <a:solidFill>
                  <a:srgbClr val="C00000"/>
                </a:solidFill>
                <a:effectLst>
                  <a:outerShdw blurRad="38100" dist="38100" dir="2700000" algn="tl">
                    <a:srgbClr val="000000">
                      <a:alpha val="43137"/>
                    </a:srgbClr>
                  </a:outerShdw>
                </a:effectLst>
              </a:rPr>
              <a:t> manipulation </a:t>
            </a:r>
            <a:r>
              <a:rPr lang="fr-FR" sz="1200" b="1" i="1" dirty="0" err="1" smtClean="0">
                <a:solidFill>
                  <a:srgbClr val="C00000"/>
                </a:solidFill>
                <a:effectLst>
                  <a:outerShdw blurRad="38100" dist="38100" dir="2700000" algn="tl">
                    <a:srgbClr val="000000">
                      <a:alpha val="43137"/>
                    </a:srgbClr>
                  </a:outerShdw>
                </a:effectLst>
              </a:rPr>
              <a:t>registers</a:t>
            </a:r>
            <a:endParaRPr lang="fr-FR" sz="1200" b="1"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659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7" grpId="0"/>
      <p:bldP spid="18"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88824"/>
            <a:ext cx="8748464" cy="1206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Sur processeurs x86-64 modernes, les  sélecteurs de segment font toujours 16bits, néanmoins de nouveaux sélecteurs ont été ajoutés (FS et GS).</a:t>
            </a: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593973795"/>
              </p:ext>
            </p:extLst>
          </p:nvPr>
        </p:nvGraphicFramePr>
        <p:xfrm>
          <a:off x="4123865" y="2682896"/>
          <a:ext cx="1274790" cy="6096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274790"/>
              </a:tblGrid>
              <a:tr h="0">
                <a:tc>
                  <a:txBody>
                    <a:bodyPr/>
                    <a:lstStyle/>
                    <a:p>
                      <a:pPr algn="l"/>
                      <a:r>
                        <a:rPr lang="fr-FR" sz="1400" b="1" i="1" dirty="0" smtClean="0">
                          <a:solidFill>
                            <a:schemeClr val="tx1"/>
                          </a:solidFill>
                          <a:effectLst>
                            <a:outerShdw blurRad="38100" dist="38100" dir="2700000" algn="tl">
                              <a:srgbClr val="000000">
                                <a:alpha val="43137"/>
                              </a:srgbClr>
                            </a:outerShdw>
                          </a:effectLst>
                        </a:rPr>
                        <a:t>16bits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algn="ctr"/>
                      <a:r>
                        <a:rPr lang="fr-FR" sz="1400" b="1" i="1" dirty="0" err="1" smtClean="0">
                          <a:solidFill>
                            <a:schemeClr val="tx1"/>
                          </a:solidFill>
                          <a:effectLst>
                            <a:outerShdw blurRad="38100" dist="38100" dir="2700000" algn="tl">
                              <a:srgbClr val="000000">
                                <a:alpha val="43137"/>
                              </a:srgbClr>
                            </a:outerShdw>
                          </a:effectLst>
                        </a:rPr>
                        <a:t>iS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sp>
        <p:nvSpPr>
          <p:cNvPr id="29" name="Rectangle 28"/>
          <p:cNvSpPr/>
          <p:nvPr/>
        </p:nvSpPr>
        <p:spPr>
          <a:xfrm>
            <a:off x="3275856" y="2407633"/>
            <a:ext cx="327620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Segment </a:t>
            </a:r>
            <a:r>
              <a:rPr lang="fr-FR" sz="1200" b="1" i="1" dirty="0" err="1" smtClean="0">
                <a:effectLst>
                  <a:outerShdw blurRad="38100" dist="38100" dir="2700000" algn="tl">
                    <a:srgbClr val="000000">
                      <a:alpha val="43137"/>
                    </a:srgbClr>
                  </a:outerShdw>
                </a:effectLst>
              </a:rPr>
              <a:t>Selector</a:t>
            </a:r>
            <a:r>
              <a:rPr lang="fr-FR" sz="1200" b="1" i="1" dirty="0" smtClean="0">
                <a:effectLst>
                  <a:outerShdw blurRad="38100" dist="38100" dir="2700000" algn="tl">
                    <a:srgbClr val="000000">
                      <a:alpha val="43137"/>
                    </a:srgbClr>
                  </a:outerShdw>
                </a:effectLst>
              </a:rPr>
              <a:t> (i = C, D, S, E, F and G)</a:t>
            </a:r>
            <a:endParaRPr lang="fr-FR" sz="1200" dirty="0"/>
          </a:p>
        </p:txBody>
      </p:sp>
      <p:sp>
        <p:nvSpPr>
          <p:cNvPr id="30" name="Title 3"/>
          <p:cNvSpPr txBox="1">
            <a:spLocks/>
          </p:cNvSpPr>
          <p:nvPr/>
        </p:nvSpPr>
        <p:spPr>
          <a:xfrm>
            <a:off x="355700" y="3356992"/>
            <a:ext cx="8748464" cy="316835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 segments DS, ES, FS et GS sont 4 segments de données. Ils permettent notamment d’assurer des accès plus efficaces et sécurisés en fonction des structures de données manipulées. Exemple d’utilisation de ces segments :</a:t>
            </a:r>
          </a:p>
          <a:p>
            <a:pPr algn="l"/>
            <a:endParaRPr lang="fr-FR" sz="2400" i="1" dirty="0">
              <a:latin typeface="+mn-lt"/>
            </a:endParaRPr>
          </a:p>
          <a:p>
            <a:pPr marL="342900" indent="-342900" algn="l">
              <a:buFont typeface="Arial" pitchFamily="34" charset="0"/>
              <a:buChar char="•"/>
            </a:pPr>
            <a:r>
              <a:rPr lang="fr-FR" sz="2400" i="1" dirty="0" smtClean="0">
                <a:latin typeface="+mn-lt"/>
              </a:rPr>
              <a:t>Contenir les données statiques du module courant</a:t>
            </a:r>
          </a:p>
          <a:p>
            <a:pPr marL="342900" indent="-342900" algn="l">
              <a:buFont typeface="Arial" pitchFamily="34" charset="0"/>
              <a:buChar char="•"/>
            </a:pPr>
            <a:r>
              <a:rPr lang="fr-FR" sz="2400" i="1" dirty="0"/>
              <a:t>Contenir les données </a:t>
            </a:r>
            <a:r>
              <a:rPr lang="fr-FR" sz="2400" i="1" dirty="0" smtClean="0"/>
              <a:t>dynamiques </a:t>
            </a:r>
            <a:r>
              <a:rPr lang="fr-FR" sz="2400" i="1" dirty="0"/>
              <a:t>du module courant </a:t>
            </a:r>
            <a:endParaRPr lang="fr-FR" sz="2400" i="1" dirty="0" smtClean="0"/>
          </a:p>
          <a:p>
            <a:pPr marL="342900" indent="-342900" algn="l">
              <a:buFont typeface="Arial" pitchFamily="34" charset="0"/>
              <a:buChar char="•"/>
            </a:pPr>
            <a:r>
              <a:rPr lang="fr-FR" sz="2400" i="1" dirty="0" smtClean="0"/>
              <a:t>Partager des données avec un autre programme</a:t>
            </a:r>
          </a:p>
          <a:p>
            <a:pPr marL="342900" indent="-342900" algn="l">
              <a:buFont typeface="Arial" pitchFamily="34" charset="0"/>
              <a:buChar char="•"/>
            </a:pPr>
            <a:r>
              <a:rPr lang="fr-FR" sz="2400" i="1" dirty="0" smtClean="0"/>
              <a:t>…</a:t>
            </a:r>
            <a:endParaRPr lang="fr-FR" sz="2400" i="1" dirty="0"/>
          </a:p>
        </p:txBody>
      </p:sp>
    </p:spTree>
    <p:extLst>
      <p:ext uri="{BB962C8B-B14F-4D97-AF65-F5344CB8AC3E}">
        <p14:creationId xmlns:p14="http://schemas.microsoft.com/office/powerpoint/2010/main" val="19668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88824"/>
            <a:ext cx="8748464" cy="47044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L’espace adressable est divisé en segments de 64Ko dont les 4 bits de poids faibles d’adresse sont multiples de 16. Une case mémoire est repérée par :</a:t>
            </a:r>
          </a:p>
          <a:p>
            <a:pPr algn="l"/>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Adresse de base du segment </a:t>
            </a:r>
            <a:r>
              <a:rPr lang="fr-FR" sz="2400" i="1" dirty="0" smtClean="0">
                <a:latin typeface="+mn-lt"/>
              </a:rPr>
              <a:t>(16bits)</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Offset </a:t>
            </a:r>
            <a:r>
              <a:rPr lang="fr-FR" sz="2400" i="1" dirty="0" smtClean="0">
                <a:latin typeface="+mn-lt"/>
              </a:rPr>
              <a:t>ou adresse effective dans le segment (16bits)</a:t>
            </a:r>
          </a:p>
          <a:p>
            <a:pPr marL="342900" indent="-342900" algn="l">
              <a:buFont typeface="Arial" pitchFamily="34" charset="0"/>
              <a:buChar char="•"/>
            </a:pPr>
            <a:endParaRPr lang="fr-FR" sz="2400" i="1" dirty="0">
              <a:latin typeface="+mn-lt"/>
            </a:endParaRPr>
          </a:p>
          <a:p>
            <a:pPr algn="l"/>
            <a:r>
              <a:rPr lang="fr-FR" sz="2400" i="1" dirty="0" smtClean="0">
                <a:latin typeface="+mn-lt"/>
              </a:rPr>
              <a:t>	L’unité de segmentation est chargée de réaliser la translation d’une adresse logique (couple </a:t>
            </a:r>
            <a:r>
              <a:rPr lang="fr-FR" sz="2400" i="1" dirty="0" err="1" smtClean="0">
                <a:latin typeface="+mn-lt"/>
              </a:rPr>
              <a:t>segment:offset</a:t>
            </a:r>
            <a:r>
              <a:rPr lang="fr-FR" sz="2400" i="1" dirty="0" smtClean="0">
                <a:latin typeface="+mn-lt"/>
              </a:rPr>
              <a:t>) vers une adresse physique sur 20 bits (broches en sortie du CPU). Etudions la correspondance adresse logique adresse physique :</a:t>
            </a:r>
          </a:p>
          <a:p>
            <a:pPr algn="l"/>
            <a:endParaRPr lang="fr-FR" sz="2400" i="1" dirty="0" smtClean="0">
              <a:latin typeface="+mn-lt"/>
            </a:endParaRPr>
          </a:p>
          <a:p>
            <a:r>
              <a:rPr lang="fr-FR" sz="2400" b="1" i="1" dirty="0" smtClean="0">
                <a:effectLst>
                  <a:outerShdw blurRad="38100" dist="38100" dir="2700000" algn="tl">
                    <a:srgbClr val="000000">
                      <a:alpha val="43137"/>
                    </a:srgbClr>
                  </a:outerShdw>
                </a:effectLst>
                <a:latin typeface="+mn-lt"/>
              </a:rPr>
              <a:t>Adresse physique = segment &lt;&lt; 4 + offset</a:t>
            </a:r>
            <a:endParaRPr lang="fr-FR" sz="2400" b="1" i="1" dirty="0">
              <a:effectLst>
                <a:outerShdw blurRad="38100" dist="38100" dir="2700000" algn="tl">
                  <a:srgbClr val="000000">
                    <a:alpha val="43137"/>
                  </a:srgbClr>
                </a:outerShdw>
              </a:effectLst>
              <a:latin typeface="+mn-lt"/>
            </a:endParaRPr>
          </a:p>
          <a:p>
            <a:pPr algn="l"/>
            <a:endParaRPr lang="fr-FR" sz="2400" i="1" dirty="0" smtClean="0">
              <a:latin typeface="+mn-lt"/>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327165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88824"/>
            <a:ext cx="8748464" cy="12480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Etudions quelques couples </a:t>
            </a:r>
            <a:r>
              <a:rPr lang="fr-FR" sz="2400" i="1" dirty="0" err="1" smtClean="0">
                <a:latin typeface="+mn-lt"/>
              </a:rPr>
              <a:t>segment:offset</a:t>
            </a:r>
            <a:r>
              <a:rPr lang="fr-FR" sz="2400" i="1" dirty="0" smtClean="0">
                <a:latin typeface="+mn-lt"/>
              </a:rPr>
              <a:t> générant les adresses physiques :</a:t>
            </a:r>
          </a:p>
          <a:p>
            <a:pPr algn="l"/>
            <a:endParaRPr lang="fr-FR" sz="2400" i="1" dirty="0" smtClean="0">
              <a:latin typeface="+mn-lt"/>
            </a:endParaRPr>
          </a:p>
          <a:p>
            <a:r>
              <a:rPr lang="fr-FR" sz="2400" b="1" i="1" dirty="0">
                <a:effectLst>
                  <a:outerShdw blurRad="38100" dist="38100" dir="2700000" algn="tl">
                    <a:srgbClr val="000000">
                      <a:alpha val="43137"/>
                    </a:srgbClr>
                  </a:outerShdw>
                </a:effectLst>
              </a:rPr>
              <a:t>Adresse physique = segment &lt;&lt; 4 + offset</a:t>
            </a:r>
          </a:p>
          <a:p>
            <a:pPr algn="l"/>
            <a:endParaRPr lang="fr-FR" sz="2400" i="1" dirty="0" smtClean="0">
              <a:latin typeface="+mn-lt"/>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910750900"/>
              </p:ext>
            </p:extLst>
          </p:nvPr>
        </p:nvGraphicFramePr>
        <p:xfrm>
          <a:off x="2051720" y="3356992"/>
          <a:ext cx="5861055" cy="1528936"/>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953685"/>
                <a:gridCol w="1953685"/>
                <a:gridCol w="1953685"/>
              </a:tblGrid>
              <a:tr h="252028">
                <a:tc>
                  <a:txBody>
                    <a:bodyPr/>
                    <a:lstStyle/>
                    <a:p>
                      <a:pPr algn="ctr"/>
                      <a:r>
                        <a:rPr lang="fr-FR" sz="1400" b="1" i="1" dirty="0" smtClean="0">
                          <a:solidFill>
                            <a:schemeClr val="tx1"/>
                          </a:solidFill>
                          <a:effectLst>
                            <a:outerShdw blurRad="38100" dist="38100" dir="2700000" algn="tl">
                              <a:srgbClr val="000000">
                                <a:alpha val="43137"/>
                              </a:srgbClr>
                            </a:outerShdw>
                          </a:effectLst>
                        </a:rPr>
                        <a:t>DS</a:t>
                      </a:r>
                      <a:r>
                        <a:rPr lang="fr-FR" sz="1400" b="1" i="1" baseline="0" dirty="0">
                          <a:solidFill>
                            <a:schemeClr val="tx1"/>
                          </a:solidFill>
                          <a:effectLst>
                            <a:outerShdw blurRad="38100" dist="38100" dir="2700000" algn="tl">
                              <a:srgbClr val="000000">
                                <a:alpha val="43137"/>
                              </a:srgbClr>
                            </a:outerShdw>
                          </a:effectLst>
                        </a:rPr>
                        <a:t> </a:t>
                      </a:r>
                      <a:r>
                        <a:rPr lang="fr-FR" sz="1400" b="1" i="1" baseline="0" dirty="0" smtClean="0">
                          <a:solidFill>
                            <a:schemeClr val="tx1"/>
                          </a:solidFill>
                          <a:effectLst>
                            <a:outerShdw blurRad="38100" dist="38100" dir="2700000" algn="tl">
                              <a:srgbClr val="000000">
                                <a:alpha val="43137"/>
                              </a:srgbClr>
                            </a:outerShdw>
                          </a:effectLst>
                        </a:rPr>
                        <a:t>(Data Segment)</a:t>
                      </a:r>
                      <a:endParaRPr lang="fr-FR" sz="1400" b="1" i="1" dirty="0" smtClean="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Segment:offset</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rPr>
                        <a:t>Physical</a:t>
                      </a:r>
                      <a:r>
                        <a:rPr lang="fr-FR" sz="1400" b="1" i="1" dirty="0" smtClean="0">
                          <a:solidFill>
                            <a:schemeClr val="tx1"/>
                          </a:solidFill>
                          <a:effectLst>
                            <a:outerShdw blurRad="38100" dist="38100" dir="2700000" algn="tl">
                              <a:srgbClr val="000000">
                                <a:alpha val="43137"/>
                              </a:srgbClr>
                            </a:outerShdw>
                          </a:effectLst>
                        </a:rPr>
                        <a:t> </a:t>
                      </a:r>
                      <a:r>
                        <a:rPr lang="fr-FR" sz="1400" b="1" i="1" dirty="0" err="1" smtClean="0">
                          <a:solidFill>
                            <a:schemeClr val="tx1"/>
                          </a:solidFill>
                          <a:effectLst>
                            <a:outerShdw blurRad="38100" dist="38100" dir="2700000" algn="tl">
                              <a:srgbClr val="000000">
                                <a:alpha val="43137"/>
                              </a:srgbClr>
                            </a:outerShdw>
                          </a:effectLst>
                        </a:rPr>
                        <a:t>Address</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028">
                <a:tc>
                  <a:txBody>
                    <a:bodyPr/>
                    <a:lstStyle/>
                    <a:p>
                      <a:pPr algn="ctr"/>
                      <a:r>
                        <a:rPr lang="fr-FR" sz="1400" b="1" i="1" dirty="0" smtClean="0">
                          <a:solidFill>
                            <a:schemeClr val="tx1"/>
                          </a:solidFill>
                          <a:effectLst>
                            <a:outerShdw blurRad="38100" dist="38100" dir="2700000" algn="tl">
                              <a:srgbClr val="000000">
                                <a:alpha val="43137"/>
                              </a:srgbClr>
                            </a:outerShdw>
                          </a:effectLst>
                        </a:rPr>
                        <a:t>0xFB0A</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DS:0x0005</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0xFB0A5</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28">
                <a:tc>
                  <a:txBody>
                    <a:bodyPr/>
                    <a:lstStyle/>
                    <a:p>
                      <a:pPr algn="ctr"/>
                      <a:r>
                        <a:rPr lang="fr-FR" sz="1400" b="1" i="1" dirty="0" smtClean="0">
                          <a:solidFill>
                            <a:schemeClr val="tx1"/>
                          </a:solidFill>
                          <a:effectLst>
                            <a:outerShdw blurRad="38100" dist="38100" dir="2700000" algn="tl">
                              <a:srgbClr val="000000">
                                <a:alpha val="43137"/>
                              </a:srgbClr>
                            </a:outerShdw>
                          </a:effectLst>
                        </a:rPr>
                        <a:t>0xF000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DS:0xB0A5</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i="1" dirty="0" smtClean="0">
                          <a:solidFill>
                            <a:schemeClr val="tx1"/>
                          </a:solidFill>
                          <a:effectLst>
                            <a:outerShdw blurRad="38100" dist="38100" dir="2700000" algn="tl">
                              <a:srgbClr val="000000">
                                <a:alpha val="43137"/>
                              </a:srgbClr>
                            </a:outerShdw>
                          </a:effectLst>
                        </a:rPr>
                        <a:t>0xFB0A5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9736">
                <a:tc>
                  <a:txBody>
                    <a:bodyPr/>
                    <a:lstStyle/>
                    <a:p>
                      <a:pPr algn="ctr"/>
                      <a:r>
                        <a:rPr lang="fr-FR" sz="1400" b="1" i="1" dirty="0" smtClean="0">
                          <a:solidFill>
                            <a:schemeClr val="tx1"/>
                          </a:solidFill>
                          <a:effectLst>
                            <a:outerShdw blurRad="38100" dist="38100" dir="2700000" algn="tl">
                              <a:srgbClr val="000000">
                                <a:alpha val="43137"/>
                              </a:srgbClr>
                            </a:outerShdw>
                          </a:effectLst>
                        </a:rPr>
                        <a:t>0xF203</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DS:0x9075</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i="1" dirty="0" smtClean="0">
                          <a:solidFill>
                            <a:schemeClr val="tx1"/>
                          </a:solidFill>
                          <a:effectLst>
                            <a:outerShdw blurRad="38100" dist="38100" dir="2700000" algn="tl">
                              <a:srgbClr val="000000">
                                <a:alpha val="43137"/>
                              </a:srgbClr>
                            </a:outerShdw>
                          </a:effectLst>
                        </a:rPr>
                        <a:t>0xFB0A5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28">
                <a:tc>
                  <a:txBody>
                    <a:bodyPr/>
                    <a:lstStyle/>
                    <a:p>
                      <a:pPr algn="ctr"/>
                      <a:r>
                        <a:rPr lang="fr-FR" sz="1400" b="1" i="1" dirty="0" smtClean="0">
                          <a:solidFill>
                            <a:schemeClr val="tx1"/>
                          </a:solidFill>
                          <a:effectLst>
                            <a:outerShdw blurRad="38100" dist="38100" dir="2700000" algn="tl">
                              <a:srgbClr val="000000">
                                <a:alpha val="43137"/>
                              </a:srgbClr>
                            </a:outerShdw>
                          </a:effectLst>
                        </a:rPr>
                        <a:t>…</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61559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88824"/>
            <a:ext cx="8748464" cy="12480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Observons un exemple de </a:t>
            </a:r>
            <a:r>
              <a:rPr lang="fr-FR" sz="2400" i="1" dirty="0" err="1" smtClean="0">
                <a:latin typeface="+mn-lt"/>
              </a:rPr>
              <a:t>mapping</a:t>
            </a:r>
            <a:r>
              <a:rPr lang="fr-FR" sz="2400" i="1" dirty="0" smtClean="0">
                <a:latin typeface="+mn-lt"/>
              </a:rPr>
              <a:t> mémoire :</a:t>
            </a: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9" name="Rounded Rectangle 8"/>
          <p:cNvSpPr/>
          <p:nvPr/>
        </p:nvSpPr>
        <p:spPr>
          <a:xfrm>
            <a:off x="1303159" y="2239546"/>
            <a:ext cx="1368456" cy="2952944"/>
          </a:xfrm>
          <a:prstGeom prst="roundRect">
            <a:avLst>
              <a:gd name="adj" fmla="val 11586"/>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ounded Rectangle 10"/>
          <p:cNvSpPr/>
          <p:nvPr/>
        </p:nvSpPr>
        <p:spPr>
          <a:xfrm>
            <a:off x="1319559" y="3501640"/>
            <a:ext cx="1338415"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1153010" y="1924382"/>
            <a:ext cx="2012402"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Unified</a:t>
            </a:r>
            <a:r>
              <a:rPr lang="fr-FR" sz="1400" b="1" i="1" dirty="0" smtClean="0">
                <a:solidFill>
                  <a:schemeClr val="accent1">
                    <a:lumMod val="75000"/>
                  </a:schemeClr>
                </a:solidFill>
                <a:effectLst>
                  <a:outerShdw blurRad="38100" dist="38100" dir="2700000" algn="tl">
                    <a:srgbClr val="000000">
                      <a:alpha val="43137"/>
                    </a:srgbClr>
                  </a:outerShdw>
                </a:effectLst>
              </a:rPr>
              <a:t> Memory</a:t>
            </a:r>
          </a:p>
        </p:txBody>
      </p:sp>
      <p:sp>
        <p:nvSpPr>
          <p:cNvPr id="13" name="Rectangle 12"/>
          <p:cNvSpPr/>
          <p:nvPr/>
        </p:nvSpPr>
        <p:spPr>
          <a:xfrm>
            <a:off x="2637985" y="497515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0x00000</a:t>
            </a:r>
            <a:endParaRPr lang="fr-FR" sz="1200" dirty="0"/>
          </a:p>
        </p:txBody>
      </p:sp>
      <p:sp>
        <p:nvSpPr>
          <p:cNvPr id="14" name="Rectangle 13"/>
          <p:cNvSpPr/>
          <p:nvPr/>
        </p:nvSpPr>
        <p:spPr>
          <a:xfrm>
            <a:off x="2651754" y="2168154"/>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0xFFFFF</a:t>
            </a:r>
            <a:endParaRPr lang="fr-FR" sz="1200" dirty="0"/>
          </a:p>
        </p:txBody>
      </p:sp>
      <p:sp>
        <p:nvSpPr>
          <p:cNvPr id="15" name="Rectangle 14"/>
          <p:cNvSpPr/>
          <p:nvPr/>
        </p:nvSpPr>
        <p:spPr>
          <a:xfrm>
            <a:off x="727096" y="2188676"/>
            <a:ext cx="576063"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1Mo</a:t>
            </a:r>
            <a:endParaRPr lang="fr-FR" sz="1200" dirty="0"/>
          </a:p>
        </p:txBody>
      </p:sp>
      <p:sp>
        <p:nvSpPr>
          <p:cNvPr id="17" name="Rounded Rectangle 16"/>
          <p:cNvSpPr/>
          <p:nvPr/>
        </p:nvSpPr>
        <p:spPr>
          <a:xfrm>
            <a:off x="1303160" y="4015760"/>
            <a:ext cx="1363874"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ounded Rectangle 17"/>
          <p:cNvSpPr/>
          <p:nvPr/>
        </p:nvSpPr>
        <p:spPr>
          <a:xfrm>
            <a:off x="1303159" y="4466527"/>
            <a:ext cx="1368455"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53010" y="2378043"/>
            <a:ext cx="1669578" cy="335172"/>
          </a:xfrm>
          <a:prstGeom prst="rect">
            <a:avLst/>
          </a:prstGeom>
          <a:ln>
            <a:solidFill>
              <a:schemeClr val="accent1">
                <a:lumMod val="20000"/>
                <a:lumOff val="80000"/>
              </a:schemeClr>
            </a:solidFill>
          </a:ln>
          <a:effectLst>
            <a:softEdge rad="63500"/>
          </a:effectLst>
        </p:spPr>
      </p:pic>
      <p:sp>
        <p:nvSpPr>
          <p:cNvPr id="23" name="Rounded Rectangle 22"/>
          <p:cNvSpPr/>
          <p:nvPr/>
        </p:nvSpPr>
        <p:spPr>
          <a:xfrm>
            <a:off x="1303159" y="2882034"/>
            <a:ext cx="1363876"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2606261" y="4650853"/>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CS:0x0000</a:t>
            </a:r>
            <a:endParaRPr lang="fr-FR" sz="1200" dirty="0"/>
          </a:p>
        </p:txBody>
      </p:sp>
      <p:sp>
        <p:nvSpPr>
          <p:cNvPr id="25" name="Rectangle 24"/>
          <p:cNvSpPr/>
          <p:nvPr/>
        </p:nvSpPr>
        <p:spPr>
          <a:xfrm>
            <a:off x="2604600" y="4189528"/>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DS:0x0000</a:t>
            </a:r>
            <a:endParaRPr lang="fr-FR" sz="1200" dirty="0"/>
          </a:p>
        </p:txBody>
      </p:sp>
      <p:sp>
        <p:nvSpPr>
          <p:cNvPr id="26" name="Rectangle 25"/>
          <p:cNvSpPr/>
          <p:nvPr/>
        </p:nvSpPr>
        <p:spPr>
          <a:xfrm>
            <a:off x="55356" y="4435908"/>
            <a:ext cx="1343480"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Code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27" name="Rounded Rectangle 26"/>
          <p:cNvSpPr/>
          <p:nvPr/>
        </p:nvSpPr>
        <p:spPr>
          <a:xfrm>
            <a:off x="1303159" y="4648510"/>
            <a:ext cx="1368455" cy="181985"/>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2795179" y="4462503"/>
            <a:ext cx="1658145" cy="276999"/>
          </a:xfrm>
          <a:prstGeom prst="rect">
            <a:avLst/>
          </a:prstGeom>
        </p:spPr>
        <p:txBody>
          <a:bodyPr wrap="square">
            <a:spAutoFit/>
          </a:bodyPr>
          <a:lstStyle/>
          <a:p>
            <a:r>
              <a:rPr lang="fr-FR" sz="1200" b="1" i="1" dirty="0" smtClean="0">
                <a:solidFill>
                  <a:srgbClr val="FF0000"/>
                </a:solidFill>
                <a:effectLst>
                  <a:outerShdw blurRad="38100" dist="38100" dir="2700000" algn="tl">
                    <a:srgbClr val="000000">
                      <a:alpha val="43137"/>
                    </a:srgbClr>
                  </a:outerShdw>
                </a:effectLst>
              </a:rPr>
              <a:t>CS:IP</a:t>
            </a:r>
            <a:endParaRPr lang="fr-FR" sz="1200" dirty="0">
              <a:solidFill>
                <a:srgbClr val="FF0000"/>
              </a:solidFill>
            </a:endParaRPr>
          </a:p>
        </p:txBody>
      </p:sp>
      <p:sp>
        <p:nvSpPr>
          <p:cNvPr id="29" name="Rounded Rectangle 28"/>
          <p:cNvSpPr/>
          <p:nvPr/>
        </p:nvSpPr>
        <p:spPr>
          <a:xfrm>
            <a:off x="1303160" y="4112369"/>
            <a:ext cx="1368455" cy="259143"/>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2834886" y="3977848"/>
            <a:ext cx="962924" cy="276999"/>
          </a:xfrm>
          <a:prstGeom prst="rect">
            <a:avLst/>
          </a:prstGeom>
        </p:spPr>
        <p:txBody>
          <a:bodyPr wrap="square">
            <a:spAutoFit/>
          </a:bodyPr>
          <a:lstStyle/>
          <a:p>
            <a:r>
              <a:rPr lang="fr-FR" sz="1200" b="1" i="1" dirty="0" smtClean="0">
                <a:solidFill>
                  <a:srgbClr val="C00000"/>
                </a:solidFill>
                <a:effectLst>
                  <a:outerShdw blurRad="38100" dist="38100" dir="2700000" algn="tl">
                    <a:srgbClr val="000000">
                      <a:alpha val="43137"/>
                    </a:srgbClr>
                  </a:outerShdw>
                </a:effectLst>
              </a:rPr>
              <a:t>DS:0x1400</a:t>
            </a:r>
            <a:endParaRPr lang="fr-FR" sz="1200" dirty="0">
              <a:solidFill>
                <a:srgbClr val="C00000"/>
              </a:solidFill>
            </a:endParaRPr>
          </a:p>
        </p:txBody>
      </p:sp>
      <p:sp>
        <p:nvSpPr>
          <p:cNvPr id="31" name="Rectangle 30"/>
          <p:cNvSpPr/>
          <p:nvPr/>
        </p:nvSpPr>
        <p:spPr>
          <a:xfrm>
            <a:off x="2627819" y="3683623"/>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SS:0x0000</a:t>
            </a:r>
            <a:endParaRPr lang="fr-FR" sz="1200" dirty="0"/>
          </a:p>
        </p:txBody>
      </p:sp>
      <p:sp>
        <p:nvSpPr>
          <p:cNvPr id="32" name="Rounded Rectangle 31"/>
          <p:cNvSpPr/>
          <p:nvPr/>
        </p:nvSpPr>
        <p:spPr>
          <a:xfrm>
            <a:off x="1324505" y="3573065"/>
            <a:ext cx="1342530" cy="292542"/>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2787900" y="3417694"/>
            <a:ext cx="1658145" cy="276999"/>
          </a:xfrm>
          <a:prstGeom prst="rect">
            <a:avLst/>
          </a:prstGeom>
        </p:spPr>
        <p:txBody>
          <a:bodyPr wrap="square">
            <a:spAutoFit/>
          </a:bodyPr>
          <a:lstStyle/>
          <a:p>
            <a:r>
              <a:rPr lang="fr-FR" sz="1200" b="1" i="1" dirty="0" smtClean="0">
                <a:solidFill>
                  <a:srgbClr val="C00000"/>
                </a:solidFill>
                <a:effectLst>
                  <a:outerShdw blurRad="38100" dist="38100" dir="2700000" algn="tl">
                    <a:srgbClr val="000000">
                      <a:alpha val="43137"/>
                    </a:srgbClr>
                  </a:outerShdw>
                </a:effectLst>
              </a:rPr>
              <a:t>SS:SP</a:t>
            </a:r>
            <a:endParaRPr lang="fr-FR" sz="1200" dirty="0">
              <a:solidFill>
                <a:srgbClr val="C00000"/>
              </a:solidFill>
            </a:endParaRPr>
          </a:p>
        </p:txBody>
      </p:sp>
      <p:sp>
        <p:nvSpPr>
          <p:cNvPr id="34" name="Rectangle 33"/>
          <p:cNvSpPr/>
          <p:nvPr/>
        </p:nvSpPr>
        <p:spPr>
          <a:xfrm>
            <a:off x="2604601" y="3107501"/>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ES:0x0000</a:t>
            </a:r>
            <a:endParaRPr lang="fr-FR" sz="1200" dirty="0"/>
          </a:p>
        </p:txBody>
      </p:sp>
      <p:sp>
        <p:nvSpPr>
          <p:cNvPr id="36" name="Rounded Rectangle 35"/>
          <p:cNvSpPr/>
          <p:nvPr/>
        </p:nvSpPr>
        <p:spPr>
          <a:xfrm>
            <a:off x="1324506" y="3153725"/>
            <a:ext cx="1333468" cy="84843"/>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2795178" y="2961569"/>
            <a:ext cx="1658145" cy="276999"/>
          </a:xfrm>
          <a:prstGeom prst="rect">
            <a:avLst/>
          </a:prstGeom>
        </p:spPr>
        <p:txBody>
          <a:bodyPr wrap="square">
            <a:spAutoFit/>
          </a:bodyPr>
          <a:lstStyle/>
          <a:p>
            <a:r>
              <a:rPr lang="fr-FR" sz="1200" b="1" i="1" dirty="0" smtClean="0">
                <a:solidFill>
                  <a:srgbClr val="C00000"/>
                </a:solidFill>
                <a:effectLst>
                  <a:outerShdw blurRad="38100" dist="38100" dir="2700000" algn="tl">
                    <a:srgbClr val="000000">
                      <a:alpha val="43137"/>
                    </a:srgbClr>
                  </a:outerShdw>
                </a:effectLst>
              </a:rPr>
              <a:t>ES:0x00FF</a:t>
            </a:r>
            <a:endParaRPr lang="fr-FR" sz="1200" dirty="0">
              <a:solidFill>
                <a:srgbClr val="C00000"/>
              </a:solidFill>
            </a:endParaRPr>
          </a:p>
        </p:txBody>
      </p:sp>
      <p:cxnSp>
        <p:nvCxnSpPr>
          <p:cNvPr id="3" name="Straight Connector 2"/>
          <p:cNvCxnSpPr/>
          <p:nvPr/>
        </p:nvCxnSpPr>
        <p:spPr>
          <a:xfrm>
            <a:off x="1322261" y="3132667"/>
            <a:ext cx="1500327" cy="21058"/>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324506" y="3573064"/>
            <a:ext cx="1510380"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0" idx="1"/>
          </p:cNvCxnSpPr>
          <p:nvPr/>
        </p:nvCxnSpPr>
        <p:spPr>
          <a:xfrm>
            <a:off x="1322261" y="4112369"/>
            <a:ext cx="1512625" cy="3979"/>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319559" y="4638587"/>
            <a:ext cx="1503029" cy="9923"/>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5356" y="3966910"/>
            <a:ext cx="1343480"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Data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48" name="Rectangle 47"/>
          <p:cNvSpPr/>
          <p:nvPr/>
        </p:nvSpPr>
        <p:spPr>
          <a:xfrm>
            <a:off x="27848" y="3452790"/>
            <a:ext cx="1343480" cy="461665"/>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49" name="Rectangle 48"/>
          <p:cNvSpPr/>
          <p:nvPr/>
        </p:nvSpPr>
        <p:spPr>
          <a:xfrm>
            <a:off x="55356" y="2833184"/>
            <a:ext cx="1343480"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Extra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50" name="Title 3"/>
          <p:cNvSpPr txBox="1">
            <a:spLocks/>
          </p:cNvSpPr>
          <p:nvPr/>
        </p:nvSpPr>
        <p:spPr>
          <a:xfrm>
            <a:off x="395536" y="5343012"/>
            <a:ext cx="8748464" cy="12480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 registres de segments peuvent être associés à des registres de d’index (SI, DI, BP et SP). Observons les principaux couples : SS:BP, SS:SP, DS:SI, DS:DI, ES:SI et ES:DI</a:t>
            </a:r>
          </a:p>
        </p:txBody>
      </p:sp>
      <p:sp>
        <p:nvSpPr>
          <p:cNvPr id="78" name="Rounded Rectangle 77"/>
          <p:cNvSpPr/>
          <p:nvPr/>
        </p:nvSpPr>
        <p:spPr>
          <a:xfrm>
            <a:off x="6402596" y="2239546"/>
            <a:ext cx="1368456" cy="2952944"/>
          </a:xfrm>
          <a:prstGeom prst="roundRect">
            <a:avLst>
              <a:gd name="adj" fmla="val 11586"/>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ounded Rectangle 78"/>
          <p:cNvSpPr/>
          <p:nvPr/>
        </p:nvSpPr>
        <p:spPr>
          <a:xfrm>
            <a:off x="6418996" y="3501640"/>
            <a:ext cx="1338415"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ZoneTexte 61"/>
          <p:cNvSpPr txBox="1"/>
          <p:nvPr/>
        </p:nvSpPr>
        <p:spPr>
          <a:xfrm>
            <a:off x="6252447" y="1924382"/>
            <a:ext cx="2012402"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Unified</a:t>
            </a:r>
            <a:r>
              <a:rPr lang="fr-FR" sz="1400" b="1" i="1" dirty="0" smtClean="0">
                <a:solidFill>
                  <a:schemeClr val="accent1">
                    <a:lumMod val="75000"/>
                  </a:schemeClr>
                </a:solidFill>
                <a:effectLst>
                  <a:outerShdw blurRad="38100" dist="38100" dir="2700000" algn="tl">
                    <a:srgbClr val="000000">
                      <a:alpha val="43137"/>
                    </a:srgbClr>
                  </a:outerShdw>
                </a:effectLst>
              </a:rPr>
              <a:t> Memory</a:t>
            </a:r>
          </a:p>
        </p:txBody>
      </p:sp>
      <p:sp>
        <p:nvSpPr>
          <p:cNvPr id="81" name="Rectangle 80"/>
          <p:cNvSpPr/>
          <p:nvPr/>
        </p:nvSpPr>
        <p:spPr>
          <a:xfrm>
            <a:off x="7737422" y="497515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0x00000</a:t>
            </a:r>
            <a:endParaRPr lang="fr-FR" sz="1200" dirty="0"/>
          </a:p>
        </p:txBody>
      </p:sp>
      <p:sp>
        <p:nvSpPr>
          <p:cNvPr id="82" name="Rectangle 81"/>
          <p:cNvSpPr/>
          <p:nvPr/>
        </p:nvSpPr>
        <p:spPr>
          <a:xfrm>
            <a:off x="7751191" y="2168154"/>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0xFFFFF</a:t>
            </a:r>
            <a:endParaRPr lang="fr-FR" sz="1200" dirty="0"/>
          </a:p>
        </p:txBody>
      </p:sp>
      <p:sp>
        <p:nvSpPr>
          <p:cNvPr id="83" name="Rectangle 82"/>
          <p:cNvSpPr/>
          <p:nvPr/>
        </p:nvSpPr>
        <p:spPr>
          <a:xfrm>
            <a:off x="5826533" y="2188676"/>
            <a:ext cx="576063"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1Mo</a:t>
            </a:r>
            <a:endParaRPr lang="fr-FR" sz="1200" dirty="0"/>
          </a:p>
        </p:txBody>
      </p:sp>
      <p:sp>
        <p:nvSpPr>
          <p:cNvPr id="84" name="Rounded Rectangle 83"/>
          <p:cNvSpPr/>
          <p:nvPr/>
        </p:nvSpPr>
        <p:spPr>
          <a:xfrm>
            <a:off x="6402597" y="4015760"/>
            <a:ext cx="1363874"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ounded Rectangle 84"/>
          <p:cNvSpPr/>
          <p:nvPr/>
        </p:nvSpPr>
        <p:spPr>
          <a:xfrm>
            <a:off x="6402596" y="4466527"/>
            <a:ext cx="1368455"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252447" y="2378043"/>
            <a:ext cx="1669578" cy="335172"/>
          </a:xfrm>
          <a:prstGeom prst="rect">
            <a:avLst/>
          </a:prstGeom>
          <a:ln>
            <a:solidFill>
              <a:schemeClr val="accent1">
                <a:lumMod val="20000"/>
                <a:lumOff val="80000"/>
              </a:schemeClr>
            </a:solidFill>
          </a:ln>
          <a:effectLst>
            <a:softEdge rad="63500"/>
          </a:effectLst>
        </p:spPr>
      </p:pic>
      <p:sp>
        <p:nvSpPr>
          <p:cNvPr id="87" name="Rounded Rectangle 86"/>
          <p:cNvSpPr/>
          <p:nvPr/>
        </p:nvSpPr>
        <p:spPr>
          <a:xfrm>
            <a:off x="6402596" y="2882034"/>
            <a:ext cx="1363876" cy="363967"/>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87"/>
          <p:cNvSpPr/>
          <p:nvPr/>
        </p:nvSpPr>
        <p:spPr>
          <a:xfrm>
            <a:off x="7705698" y="4650853"/>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CS:0x0000</a:t>
            </a:r>
            <a:endParaRPr lang="fr-FR" sz="1200" dirty="0"/>
          </a:p>
        </p:txBody>
      </p:sp>
      <p:sp>
        <p:nvSpPr>
          <p:cNvPr id="89" name="Rectangle 88"/>
          <p:cNvSpPr/>
          <p:nvPr/>
        </p:nvSpPr>
        <p:spPr>
          <a:xfrm>
            <a:off x="7704037" y="4189528"/>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DS:0x0000</a:t>
            </a:r>
            <a:endParaRPr lang="fr-FR" sz="1200" dirty="0"/>
          </a:p>
        </p:txBody>
      </p:sp>
      <p:sp>
        <p:nvSpPr>
          <p:cNvPr id="90" name="Rectangle 89"/>
          <p:cNvSpPr/>
          <p:nvPr/>
        </p:nvSpPr>
        <p:spPr>
          <a:xfrm>
            <a:off x="5154793" y="4435908"/>
            <a:ext cx="1343480"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Code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91" name="Rounded Rectangle 90"/>
          <p:cNvSpPr/>
          <p:nvPr/>
        </p:nvSpPr>
        <p:spPr>
          <a:xfrm>
            <a:off x="6402596" y="4648510"/>
            <a:ext cx="1368455" cy="181985"/>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Rectangle 91"/>
          <p:cNvSpPr/>
          <p:nvPr/>
        </p:nvSpPr>
        <p:spPr>
          <a:xfrm>
            <a:off x="7894616" y="4462503"/>
            <a:ext cx="1658145" cy="276999"/>
          </a:xfrm>
          <a:prstGeom prst="rect">
            <a:avLst/>
          </a:prstGeom>
        </p:spPr>
        <p:txBody>
          <a:bodyPr wrap="square">
            <a:spAutoFit/>
          </a:bodyPr>
          <a:lstStyle/>
          <a:p>
            <a:r>
              <a:rPr lang="fr-FR" sz="1200" b="1" i="1" dirty="0" smtClean="0">
                <a:solidFill>
                  <a:srgbClr val="FF0000"/>
                </a:solidFill>
                <a:effectLst>
                  <a:outerShdw blurRad="38100" dist="38100" dir="2700000" algn="tl">
                    <a:srgbClr val="000000">
                      <a:alpha val="43137"/>
                    </a:srgbClr>
                  </a:outerShdw>
                </a:effectLst>
              </a:rPr>
              <a:t>CS:IP</a:t>
            </a:r>
            <a:endParaRPr lang="fr-FR" sz="1200" dirty="0">
              <a:solidFill>
                <a:srgbClr val="FF0000"/>
              </a:solidFill>
            </a:endParaRPr>
          </a:p>
        </p:txBody>
      </p:sp>
      <p:sp>
        <p:nvSpPr>
          <p:cNvPr id="93" name="Rounded Rectangle 92"/>
          <p:cNvSpPr/>
          <p:nvPr/>
        </p:nvSpPr>
        <p:spPr>
          <a:xfrm>
            <a:off x="6402597" y="4112369"/>
            <a:ext cx="1368455" cy="259143"/>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ectangle 93"/>
          <p:cNvSpPr/>
          <p:nvPr/>
        </p:nvSpPr>
        <p:spPr>
          <a:xfrm>
            <a:off x="7934323" y="3977848"/>
            <a:ext cx="962924" cy="276999"/>
          </a:xfrm>
          <a:prstGeom prst="rect">
            <a:avLst/>
          </a:prstGeom>
        </p:spPr>
        <p:txBody>
          <a:bodyPr wrap="square">
            <a:spAutoFit/>
          </a:bodyPr>
          <a:lstStyle/>
          <a:p>
            <a:r>
              <a:rPr lang="fr-FR" sz="1200" b="1" i="1" dirty="0" smtClean="0">
                <a:solidFill>
                  <a:srgbClr val="FF0000"/>
                </a:solidFill>
                <a:effectLst>
                  <a:outerShdw blurRad="38100" dist="38100" dir="2700000" algn="tl">
                    <a:srgbClr val="000000">
                      <a:alpha val="43137"/>
                    </a:srgbClr>
                  </a:outerShdw>
                </a:effectLst>
              </a:rPr>
              <a:t>DS:DI</a:t>
            </a:r>
            <a:endParaRPr lang="fr-FR" sz="1200" dirty="0">
              <a:solidFill>
                <a:srgbClr val="FF0000"/>
              </a:solidFill>
            </a:endParaRPr>
          </a:p>
        </p:txBody>
      </p:sp>
      <p:sp>
        <p:nvSpPr>
          <p:cNvPr id="95" name="Rectangle 94"/>
          <p:cNvSpPr/>
          <p:nvPr/>
        </p:nvSpPr>
        <p:spPr>
          <a:xfrm>
            <a:off x="7727256" y="3775955"/>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SS:0x0000</a:t>
            </a:r>
            <a:endParaRPr lang="fr-FR" sz="1200" dirty="0"/>
          </a:p>
        </p:txBody>
      </p:sp>
      <p:sp>
        <p:nvSpPr>
          <p:cNvPr id="96" name="Rounded Rectangle 95"/>
          <p:cNvSpPr/>
          <p:nvPr/>
        </p:nvSpPr>
        <p:spPr>
          <a:xfrm>
            <a:off x="6423942" y="3573065"/>
            <a:ext cx="1342530" cy="292542"/>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ectangle 96"/>
          <p:cNvSpPr/>
          <p:nvPr/>
        </p:nvSpPr>
        <p:spPr>
          <a:xfrm>
            <a:off x="7887337" y="3417694"/>
            <a:ext cx="1658145" cy="276999"/>
          </a:xfrm>
          <a:prstGeom prst="rect">
            <a:avLst/>
          </a:prstGeom>
        </p:spPr>
        <p:txBody>
          <a:bodyPr wrap="square">
            <a:spAutoFit/>
          </a:bodyPr>
          <a:lstStyle/>
          <a:p>
            <a:r>
              <a:rPr lang="fr-FR" sz="1200" b="1" i="1" dirty="0" smtClean="0">
                <a:solidFill>
                  <a:srgbClr val="FF0000"/>
                </a:solidFill>
                <a:effectLst>
                  <a:outerShdw blurRad="38100" dist="38100" dir="2700000" algn="tl">
                    <a:srgbClr val="000000">
                      <a:alpha val="43137"/>
                    </a:srgbClr>
                  </a:outerShdw>
                </a:effectLst>
              </a:rPr>
              <a:t>SS:SP</a:t>
            </a:r>
            <a:endParaRPr lang="fr-FR" sz="1200" dirty="0">
              <a:solidFill>
                <a:srgbClr val="FF0000"/>
              </a:solidFill>
            </a:endParaRPr>
          </a:p>
        </p:txBody>
      </p:sp>
      <p:sp>
        <p:nvSpPr>
          <p:cNvPr id="98" name="Rectangle 97"/>
          <p:cNvSpPr/>
          <p:nvPr/>
        </p:nvSpPr>
        <p:spPr>
          <a:xfrm>
            <a:off x="7704038" y="3107501"/>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ES:0x0000</a:t>
            </a:r>
            <a:endParaRPr lang="fr-FR" sz="1200" dirty="0"/>
          </a:p>
        </p:txBody>
      </p:sp>
      <p:sp>
        <p:nvSpPr>
          <p:cNvPr id="99" name="Rounded Rectangle 98"/>
          <p:cNvSpPr/>
          <p:nvPr/>
        </p:nvSpPr>
        <p:spPr>
          <a:xfrm>
            <a:off x="6423943" y="3153725"/>
            <a:ext cx="1333468" cy="84843"/>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99"/>
          <p:cNvSpPr/>
          <p:nvPr/>
        </p:nvSpPr>
        <p:spPr>
          <a:xfrm>
            <a:off x="7894615" y="2961569"/>
            <a:ext cx="1658145" cy="276999"/>
          </a:xfrm>
          <a:prstGeom prst="rect">
            <a:avLst/>
          </a:prstGeom>
        </p:spPr>
        <p:txBody>
          <a:bodyPr wrap="square">
            <a:spAutoFit/>
          </a:bodyPr>
          <a:lstStyle/>
          <a:p>
            <a:r>
              <a:rPr lang="fr-FR" sz="1200" b="1" i="1" dirty="0" smtClean="0">
                <a:solidFill>
                  <a:srgbClr val="FF0000"/>
                </a:solidFill>
                <a:effectLst>
                  <a:outerShdw blurRad="38100" dist="38100" dir="2700000" algn="tl">
                    <a:srgbClr val="000000">
                      <a:alpha val="43137"/>
                    </a:srgbClr>
                  </a:outerShdw>
                </a:effectLst>
              </a:rPr>
              <a:t>ES:DI</a:t>
            </a:r>
            <a:endParaRPr lang="fr-FR" sz="1200" dirty="0">
              <a:solidFill>
                <a:srgbClr val="FF0000"/>
              </a:solidFill>
            </a:endParaRPr>
          </a:p>
        </p:txBody>
      </p:sp>
      <p:cxnSp>
        <p:nvCxnSpPr>
          <p:cNvPr id="101" name="Straight Connector 100"/>
          <p:cNvCxnSpPr/>
          <p:nvPr/>
        </p:nvCxnSpPr>
        <p:spPr>
          <a:xfrm>
            <a:off x="6421698" y="3132667"/>
            <a:ext cx="1500327" cy="21058"/>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94" idx="1"/>
          </p:cNvCxnSpPr>
          <p:nvPr/>
        </p:nvCxnSpPr>
        <p:spPr>
          <a:xfrm>
            <a:off x="6421698" y="4112369"/>
            <a:ext cx="1512625" cy="3979"/>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418996" y="4638587"/>
            <a:ext cx="1503029" cy="9923"/>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5154793" y="3966910"/>
            <a:ext cx="1343480"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Data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106" name="Rectangle 105"/>
          <p:cNvSpPr/>
          <p:nvPr/>
        </p:nvSpPr>
        <p:spPr>
          <a:xfrm>
            <a:off x="5127285" y="3452790"/>
            <a:ext cx="1343480" cy="461665"/>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107" name="Rectangle 106"/>
          <p:cNvSpPr/>
          <p:nvPr/>
        </p:nvSpPr>
        <p:spPr>
          <a:xfrm>
            <a:off x="5154793" y="2833184"/>
            <a:ext cx="1343480"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Extra Segment</a:t>
            </a:r>
          </a:p>
          <a:p>
            <a:pPr algn="ctr"/>
            <a:r>
              <a:rPr lang="fr-FR" sz="1200" b="1" i="1" dirty="0" smtClean="0">
                <a:effectLst>
                  <a:outerShdw blurRad="38100" dist="38100" dir="2700000" algn="tl">
                    <a:srgbClr val="000000">
                      <a:alpha val="43137"/>
                    </a:srgbClr>
                  </a:outerShdw>
                </a:effectLst>
              </a:rPr>
              <a:t>64Ko</a:t>
            </a:r>
            <a:endParaRPr lang="fr-FR" sz="1200" dirty="0"/>
          </a:p>
        </p:txBody>
      </p:sp>
      <p:sp>
        <p:nvSpPr>
          <p:cNvPr id="109" name="Rectangle 108"/>
          <p:cNvSpPr/>
          <p:nvPr/>
        </p:nvSpPr>
        <p:spPr>
          <a:xfrm>
            <a:off x="7887337" y="3580836"/>
            <a:ext cx="1658145" cy="276999"/>
          </a:xfrm>
          <a:prstGeom prst="rect">
            <a:avLst/>
          </a:prstGeom>
        </p:spPr>
        <p:txBody>
          <a:bodyPr wrap="square">
            <a:spAutoFit/>
          </a:bodyPr>
          <a:lstStyle/>
          <a:p>
            <a:r>
              <a:rPr lang="fr-FR" sz="1200" b="1" i="1" dirty="0" smtClean="0">
                <a:solidFill>
                  <a:srgbClr val="FF0000"/>
                </a:solidFill>
                <a:effectLst>
                  <a:outerShdw blurRad="38100" dist="38100" dir="2700000" algn="tl">
                    <a:srgbClr val="000000">
                      <a:alpha val="43137"/>
                    </a:srgbClr>
                  </a:outerShdw>
                </a:effectLst>
              </a:rPr>
              <a:t>SS:BP</a:t>
            </a:r>
            <a:endParaRPr lang="fr-FR" sz="1200" dirty="0">
              <a:solidFill>
                <a:srgbClr val="FF0000"/>
              </a:solidFill>
            </a:endParaRPr>
          </a:p>
        </p:txBody>
      </p:sp>
      <p:sp>
        <p:nvSpPr>
          <p:cNvPr id="110" name="Rounded Rectangle 109"/>
          <p:cNvSpPr/>
          <p:nvPr/>
        </p:nvSpPr>
        <p:spPr>
          <a:xfrm>
            <a:off x="6423942" y="3585200"/>
            <a:ext cx="1342530" cy="98422"/>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1" name="Straight Connector 110"/>
          <p:cNvCxnSpPr/>
          <p:nvPr/>
        </p:nvCxnSpPr>
        <p:spPr>
          <a:xfrm>
            <a:off x="6423943" y="3573064"/>
            <a:ext cx="1510380"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423943" y="3683623"/>
            <a:ext cx="1510380"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2834887" y="4455672"/>
            <a:ext cx="481462" cy="263051"/>
          </a:xfrm>
          <a:prstGeom prst="roundRect">
            <a:avLst>
              <a:gd name="adj" fmla="val 13579"/>
            </a:avLst>
          </a:prstGeom>
          <a:solidFill>
            <a:srgbClr val="FF0000">
              <a:alpha val="5882"/>
            </a:srgbClr>
          </a:solid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4" name="Straight Connector 113"/>
          <p:cNvCxnSpPr>
            <a:stCxn id="113" idx="3"/>
          </p:cNvCxnSpPr>
          <p:nvPr/>
        </p:nvCxnSpPr>
        <p:spPr>
          <a:xfrm>
            <a:off x="3316349" y="4587198"/>
            <a:ext cx="481461" cy="3406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657272" y="4830495"/>
            <a:ext cx="1062222" cy="461665"/>
          </a:xfrm>
          <a:prstGeom prst="rect">
            <a:avLst/>
          </a:prstGeom>
        </p:spPr>
        <p:txBody>
          <a:bodyPr wrap="square">
            <a:spAutoFit/>
          </a:bodyPr>
          <a:lstStyle/>
          <a:p>
            <a:pPr algn="ctr">
              <a:defRPr/>
            </a:pPr>
            <a:r>
              <a:rPr lang="fr-FR" sz="1200" b="1" i="1" dirty="0" smtClean="0">
                <a:solidFill>
                  <a:srgbClr val="C00000"/>
                </a:solidFill>
                <a:effectLst>
                  <a:outerShdw blurRad="38100" dist="38100" dir="2700000" algn="tl">
                    <a:srgbClr val="000000">
                      <a:alpha val="43137"/>
                    </a:srgbClr>
                  </a:outerShdw>
                </a:effectLst>
              </a:rPr>
              <a:t>Instruction </a:t>
            </a:r>
          </a:p>
          <a:p>
            <a:pPr algn="ctr">
              <a:defRPr/>
            </a:pPr>
            <a:r>
              <a:rPr lang="fr-FR" sz="1200" b="1" i="1" dirty="0" smtClean="0">
                <a:solidFill>
                  <a:srgbClr val="C00000"/>
                </a:solidFill>
                <a:effectLst>
                  <a:outerShdw blurRad="38100" dist="38100" dir="2700000" algn="tl">
                    <a:srgbClr val="000000">
                      <a:alpha val="43137"/>
                    </a:srgbClr>
                  </a:outerShdw>
                </a:effectLst>
              </a:rPr>
              <a:t>à exécuter</a:t>
            </a:r>
            <a:endParaRPr lang="fr-FR" sz="1200" b="1"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955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fade">
                                      <p:cBhvr>
                                        <p:cTn id="27" dur="500"/>
                                        <p:tgtEl>
                                          <p:spTgt spid="113"/>
                                        </p:tgtEl>
                                      </p:cBhvr>
                                    </p:animEffect>
                                  </p:childTnLst>
                                </p:cTn>
                              </p:par>
                              <p:par>
                                <p:cTn id="28" presetID="10" presetClass="entr" presetSubtype="0"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fade">
                                      <p:cBhvr>
                                        <p:cTn id="33" dur="500"/>
                                        <p:tgtEl>
                                          <p:spTgt spid="1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8"/>
                                        </p:tgtEl>
                                        <p:attrNameLst>
                                          <p:attrName>style.visibility</p:attrName>
                                        </p:attrNameLst>
                                      </p:cBhvr>
                                      <p:to>
                                        <p:strVal val="visible"/>
                                      </p:to>
                                    </p:set>
                                    <p:animEffect transition="in" filter="fade">
                                      <p:cBhvr>
                                        <p:cTn id="98" dur="500"/>
                                        <p:tgtEl>
                                          <p:spTgt spid="8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fade">
                                      <p:cBhvr>
                                        <p:cTn id="101" dur="500"/>
                                        <p:tgtEl>
                                          <p:spTgt spid="9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91"/>
                                        </p:tgtEl>
                                        <p:attrNameLst>
                                          <p:attrName>style.visibility</p:attrName>
                                        </p:attrNameLst>
                                      </p:cBhvr>
                                      <p:to>
                                        <p:strVal val="visible"/>
                                      </p:to>
                                    </p:set>
                                    <p:animEffect transition="in" filter="fade">
                                      <p:cBhvr>
                                        <p:cTn id="104" dur="500"/>
                                        <p:tgtEl>
                                          <p:spTgt spid="9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par>
                                <p:cTn id="108" presetID="10" presetClass="entr" presetSubtype="0" fill="hold"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fade">
                                      <p:cBhvr>
                                        <p:cTn id="110" dur="500"/>
                                        <p:tgtEl>
                                          <p:spTgt spid="10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fade">
                                      <p:cBhvr>
                                        <p:cTn id="113" dur="500"/>
                                        <p:tgtEl>
                                          <p:spTgt spid="8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fade">
                                      <p:cBhvr>
                                        <p:cTn id="116" dur="500"/>
                                        <p:tgtEl>
                                          <p:spTgt spid="8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3"/>
                                        </p:tgtEl>
                                        <p:attrNameLst>
                                          <p:attrName>style.visibility</p:attrName>
                                        </p:attrNameLst>
                                      </p:cBhvr>
                                      <p:to>
                                        <p:strVal val="visible"/>
                                      </p:to>
                                    </p:set>
                                    <p:animEffect transition="in" filter="fade">
                                      <p:cBhvr>
                                        <p:cTn id="119" dur="500"/>
                                        <p:tgtEl>
                                          <p:spTgt spid="9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94"/>
                                        </p:tgtEl>
                                        <p:attrNameLst>
                                          <p:attrName>style.visibility</p:attrName>
                                        </p:attrNameLst>
                                      </p:cBhvr>
                                      <p:to>
                                        <p:strVal val="visible"/>
                                      </p:to>
                                    </p:set>
                                    <p:animEffect transition="in" filter="fade">
                                      <p:cBhvr>
                                        <p:cTn id="122" dur="500"/>
                                        <p:tgtEl>
                                          <p:spTgt spid="94"/>
                                        </p:tgtEl>
                                      </p:cBhvr>
                                    </p:animEffect>
                                  </p:childTnLst>
                                </p:cTn>
                              </p:par>
                              <p:par>
                                <p:cTn id="123" presetID="10" presetClass="entr" presetSubtype="0" fill="hold" nodeType="withEffect">
                                  <p:stCondLst>
                                    <p:cond delay="0"/>
                                  </p:stCondLst>
                                  <p:childTnLst>
                                    <p:set>
                                      <p:cBhvr>
                                        <p:cTn id="124" dur="1" fill="hold">
                                          <p:stCondLst>
                                            <p:cond delay="0"/>
                                          </p:stCondLst>
                                        </p:cTn>
                                        <p:tgtEl>
                                          <p:spTgt spid="103"/>
                                        </p:tgtEl>
                                        <p:attrNameLst>
                                          <p:attrName>style.visibility</p:attrName>
                                        </p:attrNameLst>
                                      </p:cBhvr>
                                      <p:to>
                                        <p:strVal val="visible"/>
                                      </p:to>
                                    </p:set>
                                    <p:animEffect transition="in" filter="fade">
                                      <p:cBhvr>
                                        <p:cTn id="125" dur="500"/>
                                        <p:tgtEl>
                                          <p:spTgt spid="103"/>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500"/>
                                        <p:tgtEl>
                                          <p:spTgt spid="10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fade">
                                      <p:cBhvr>
                                        <p:cTn id="131" dur="500"/>
                                        <p:tgtEl>
                                          <p:spTgt spid="8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9"/>
                                        </p:tgtEl>
                                        <p:attrNameLst>
                                          <p:attrName>style.visibility</p:attrName>
                                        </p:attrNameLst>
                                      </p:cBhvr>
                                      <p:to>
                                        <p:strVal val="visible"/>
                                      </p:to>
                                    </p:set>
                                    <p:animEffect transition="in" filter="fade">
                                      <p:cBhvr>
                                        <p:cTn id="134" dur="500"/>
                                        <p:tgtEl>
                                          <p:spTgt spid="7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6"/>
                                        </p:tgtEl>
                                        <p:attrNameLst>
                                          <p:attrName>style.visibility</p:attrName>
                                        </p:attrNameLst>
                                      </p:cBhvr>
                                      <p:to>
                                        <p:strVal val="visible"/>
                                      </p:to>
                                    </p:set>
                                    <p:animEffect transition="in" filter="fade">
                                      <p:cBhvr>
                                        <p:cTn id="137" dur="500"/>
                                        <p:tgtEl>
                                          <p:spTgt spid="96"/>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06"/>
                                        </p:tgtEl>
                                        <p:attrNameLst>
                                          <p:attrName>style.visibility</p:attrName>
                                        </p:attrNameLst>
                                      </p:cBhvr>
                                      <p:to>
                                        <p:strVal val="visible"/>
                                      </p:to>
                                    </p:set>
                                    <p:animEffect transition="in" filter="fade">
                                      <p:cBhvr>
                                        <p:cTn id="140" dur="500"/>
                                        <p:tgtEl>
                                          <p:spTgt spid="10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97"/>
                                        </p:tgtEl>
                                        <p:attrNameLst>
                                          <p:attrName>style.visibility</p:attrName>
                                        </p:attrNameLst>
                                      </p:cBhvr>
                                      <p:to>
                                        <p:strVal val="visible"/>
                                      </p:to>
                                    </p:set>
                                    <p:animEffect transition="in" filter="fade">
                                      <p:cBhvr>
                                        <p:cTn id="143" dur="500"/>
                                        <p:tgtEl>
                                          <p:spTgt spid="9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5"/>
                                        </p:tgtEl>
                                        <p:attrNameLst>
                                          <p:attrName>style.visibility</p:attrName>
                                        </p:attrNameLst>
                                      </p:cBhvr>
                                      <p:to>
                                        <p:strVal val="visible"/>
                                      </p:to>
                                    </p:set>
                                    <p:animEffect transition="in" filter="fade">
                                      <p:cBhvr>
                                        <p:cTn id="146" dur="500"/>
                                        <p:tgtEl>
                                          <p:spTgt spid="95"/>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7"/>
                                        </p:tgtEl>
                                        <p:attrNameLst>
                                          <p:attrName>style.visibility</p:attrName>
                                        </p:attrNameLst>
                                      </p:cBhvr>
                                      <p:to>
                                        <p:strVal val="visible"/>
                                      </p:to>
                                    </p:set>
                                    <p:animEffect transition="in" filter="fade">
                                      <p:cBhvr>
                                        <p:cTn id="149" dur="500"/>
                                        <p:tgtEl>
                                          <p:spTgt spid="87"/>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98"/>
                                        </p:tgtEl>
                                        <p:attrNameLst>
                                          <p:attrName>style.visibility</p:attrName>
                                        </p:attrNameLst>
                                      </p:cBhvr>
                                      <p:to>
                                        <p:strVal val="visible"/>
                                      </p:to>
                                    </p:set>
                                    <p:animEffect transition="in" filter="fade">
                                      <p:cBhvr>
                                        <p:cTn id="152" dur="500"/>
                                        <p:tgtEl>
                                          <p:spTgt spid="9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Effect transition="in" filter="fade">
                                      <p:cBhvr>
                                        <p:cTn id="155" dur="500"/>
                                        <p:tgtEl>
                                          <p:spTgt spid="99"/>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fade">
                                      <p:cBhvr>
                                        <p:cTn id="158" dur="500"/>
                                        <p:tgtEl>
                                          <p:spTgt spid="100"/>
                                        </p:tgtEl>
                                      </p:cBhvr>
                                    </p:animEffect>
                                  </p:childTnLst>
                                </p:cTn>
                              </p:par>
                              <p:par>
                                <p:cTn id="159" presetID="10" presetClass="entr" presetSubtype="0" fill="hold" nodeType="withEffect">
                                  <p:stCondLst>
                                    <p:cond delay="0"/>
                                  </p:stCondLst>
                                  <p:childTnLst>
                                    <p:set>
                                      <p:cBhvr>
                                        <p:cTn id="160" dur="1" fill="hold">
                                          <p:stCondLst>
                                            <p:cond delay="0"/>
                                          </p:stCondLst>
                                        </p:cTn>
                                        <p:tgtEl>
                                          <p:spTgt spid="101"/>
                                        </p:tgtEl>
                                        <p:attrNameLst>
                                          <p:attrName>style.visibility</p:attrName>
                                        </p:attrNameLst>
                                      </p:cBhvr>
                                      <p:to>
                                        <p:strVal val="visible"/>
                                      </p:to>
                                    </p:set>
                                    <p:animEffect transition="in" filter="fade">
                                      <p:cBhvr>
                                        <p:cTn id="161" dur="500"/>
                                        <p:tgtEl>
                                          <p:spTgt spid="10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07"/>
                                        </p:tgtEl>
                                        <p:attrNameLst>
                                          <p:attrName>style.visibility</p:attrName>
                                        </p:attrNameLst>
                                      </p:cBhvr>
                                      <p:to>
                                        <p:strVal val="visible"/>
                                      </p:to>
                                    </p:set>
                                    <p:animEffect transition="in" filter="fade">
                                      <p:cBhvr>
                                        <p:cTn id="164" dur="500"/>
                                        <p:tgtEl>
                                          <p:spTgt spid="10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09"/>
                                        </p:tgtEl>
                                        <p:attrNameLst>
                                          <p:attrName>style.visibility</p:attrName>
                                        </p:attrNameLst>
                                      </p:cBhvr>
                                      <p:to>
                                        <p:strVal val="visible"/>
                                      </p:to>
                                    </p:set>
                                    <p:animEffect transition="in" filter="fade">
                                      <p:cBhvr>
                                        <p:cTn id="167" dur="500"/>
                                        <p:tgtEl>
                                          <p:spTgt spid="109"/>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10"/>
                                        </p:tgtEl>
                                        <p:attrNameLst>
                                          <p:attrName>style.visibility</p:attrName>
                                        </p:attrNameLst>
                                      </p:cBhvr>
                                      <p:to>
                                        <p:strVal val="visible"/>
                                      </p:to>
                                    </p:set>
                                    <p:animEffect transition="in" filter="fade">
                                      <p:cBhvr>
                                        <p:cTn id="170" dur="500"/>
                                        <p:tgtEl>
                                          <p:spTgt spid="110"/>
                                        </p:tgtEl>
                                      </p:cBhvr>
                                    </p:animEffect>
                                  </p:childTnLst>
                                </p:cTn>
                              </p:par>
                              <p:par>
                                <p:cTn id="171" presetID="10" presetClass="entr" presetSubtype="0" fill="hold" nodeType="withEffect">
                                  <p:stCondLst>
                                    <p:cond delay="0"/>
                                  </p:stCondLst>
                                  <p:childTnLst>
                                    <p:set>
                                      <p:cBhvr>
                                        <p:cTn id="172" dur="1" fill="hold">
                                          <p:stCondLst>
                                            <p:cond delay="0"/>
                                          </p:stCondLst>
                                        </p:cTn>
                                        <p:tgtEl>
                                          <p:spTgt spid="111"/>
                                        </p:tgtEl>
                                        <p:attrNameLst>
                                          <p:attrName>style.visibility</p:attrName>
                                        </p:attrNameLst>
                                      </p:cBhvr>
                                      <p:to>
                                        <p:strVal val="visible"/>
                                      </p:to>
                                    </p:set>
                                    <p:animEffect transition="in" filter="fade">
                                      <p:cBhvr>
                                        <p:cTn id="173" dur="500"/>
                                        <p:tgtEl>
                                          <p:spTgt spid="111"/>
                                        </p:tgtEl>
                                      </p:cBhvr>
                                    </p:animEffect>
                                  </p:childTnLst>
                                </p:cTn>
                              </p:par>
                              <p:par>
                                <p:cTn id="174" presetID="10" presetClass="entr" presetSubtype="0" fill="hold" nodeType="withEffect">
                                  <p:stCondLst>
                                    <p:cond delay="0"/>
                                  </p:stCondLst>
                                  <p:childTnLst>
                                    <p:set>
                                      <p:cBhvr>
                                        <p:cTn id="175" dur="1" fill="hold">
                                          <p:stCondLst>
                                            <p:cond delay="0"/>
                                          </p:stCondLst>
                                        </p:cTn>
                                        <p:tgtEl>
                                          <p:spTgt spid="112"/>
                                        </p:tgtEl>
                                        <p:attrNameLst>
                                          <p:attrName>style.visibility</p:attrName>
                                        </p:attrNameLst>
                                      </p:cBhvr>
                                      <p:to>
                                        <p:strVal val="visible"/>
                                      </p:to>
                                    </p:set>
                                    <p:animEffect transition="in" filter="fade">
                                      <p:cBhvr>
                                        <p:cTn id="176" dur="500"/>
                                        <p:tgtEl>
                                          <p:spTgt spid="11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0"/>
                                        </p:tgtEl>
                                        <p:attrNameLst>
                                          <p:attrName>style.visibility</p:attrName>
                                        </p:attrNameLst>
                                      </p:cBhvr>
                                      <p:to>
                                        <p:strVal val="visible"/>
                                      </p:to>
                                    </p:set>
                                    <p:animEffect transition="in" filter="fade">
                                      <p:cBhvr>
                                        <p:cTn id="17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23" grpId="0" animBg="1"/>
      <p:bldP spid="24" grpId="0"/>
      <p:bldP spid="25" grpId="0"/>
      <p:bldP spid="26" grpId="0"/>
      <p:bldP spid="27" grpId="0" animBg="1"/>
      <p:bldP spid="28" grpId="0"/>
      <p:bldP spid="29" grpId="0" animBg="1"/>
      <p:bldP spid="30" grpId="0"/>
      <p:bldP spid="31" grpId="0"/>
      <p:bldP spid="32" grpId="0" animBg="1"/>
      <p:bldP spid="33" grpId="0"/>
      <p:bldP spid="34" grpId="0"/>
      <p:bldP spid="36" grpId="0" animBg="1"/>
      <p:bldP spid="37" grpId="0"/>
      <p:bldP spid="47" grpId="0"/>
      <p:bldP spid="48" grpId="0"/>
      <p:bldP spid="49" grpId="0"/>
      <p:bldP spid="50" grpId="0"/>
      <p:bldP spid="79" grpId="0" animBg="1"/>
      <p:bldP spid="84" grpId="0" animBg="1"/>
      <p:bldP spid="85" grpId="0" animBg="1"/>
      <p:bldP spid="87" grpId="0" animBg="1"/>
      <p:bldP spid="88" grpId="0"/>
      <p:bldP spid="89" grpId="0"/>
      <p:bldP spid="90" grpId="0"/>
      <p:bldP spid="91" grpId="0" animBg="1"/>
      <p:bldP spid="92" grpId="0"/>
      <p:bldP spid="93" grpId="0" animBg="1"/>
      <p:bldP spid="94" grpId="0"/>
      <p:bldP spid="95" grpId="0"/>
      <p:bldP spid="96" grpId="0" animBg="1"/>
      <p:bldP spid="97" grpId="0"/>
      <p:bldP spid="98" grpId="0"/>
      <p:bldP spid="99" grpId="0" animBg="1"/>
      <p:bldP spid="100" grpId="0"/>
      <p:bldP spid="105" grpId="0"/>
      <p:bldP spid="106" grpId="0"/>
      <p:bldP spid="107" grpId="0"/>
      <p:bldP spid="109" grpId="0"/>
      <p:bldP spid="110" grpId="0" animBg="1"/>
      <p:bldP spid="113" grpId="0" animBg="1"/>
      <p:bldP spid="1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388824"/>
            <a:ext cx="8748464" cy="12480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 segments peuvent très bien se chevaucher voir même se recouvrir :</a:t>
            </a: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19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9" name="Rounded Rectangle 8"/>
          <p:cNvSpPr/>
          <p:nvPr/>
        </p:nvSpPr>
        <p:spPr>
          <a:xfrm>
            <a:off x="3907669" y="2238272"/>
            <a:ext cx="1368456" cy="2952944"/>
          </a:xfrm>
          <a:prstGeom prst="roundRect">
            <a:avLst>
              <a:gd name="adj" fmla="val 11586"/>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3757520" y="1923108"/>
            <a:ext cx="2012402"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Unified</a:t>
            </a:r>
            <a:r>
              <a:rPr lang="fr-FR" sz="1400" b="1" i="1" dirty="0" smtClean="0">
                <a:solidFill>
                  <a:schemeClr val="accent1">
                    <a:lumMod val="75000"/>
                  </a:schemeClr>
                </a:solidFill>
                <a:effectLst>
                  <a:outerShdw blurRad="38100" dist="38100" dir="2700000" algn="tl">
                    <a:srgbClr val="000000">
                      <a:alpha val="43137"/>
                    </a:srgbClr>
                  </a:outerShdw>
                </a:effectLst>
              </a:rPr>
              <a:t> Memory</a:t>
            </a:r>
          </a:p>
        </p:txBody>
      </p:sp>
      <p:sp>
        <p:nvSpPr>
          <p:cNvPr id="13" name="Rectangle 12"/>
          <p:cNvSpPr/>
          <p:nvPr/>
        </p:nvSpPr>
        <p:spPr>
          <a:xfrm>
            <a:off x="5242495" y="497387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0x00000</a:t>
            </a:r>
            <a:endParaRPr lang="fr-FR" sz="1200" dirty="0"/>
          </a:p>
        </p:txBody>
      </p:sp>
      <p:sp>
        <p:nvSpPr>
          <p:cNvPr id="14" name="Rectangle 13"/>
          <p:cNvSpPr/>
          <p:nvPr/>
        </p:nvSpPr>
        <p:spPr>
          <a:xfrm>
            <a:off x="5256264" y="2166880"/>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0xFFFFF</a:t>
            </a:r>
            <a:endParaRPr lang="fr-FR" sz="1200" dirty="0"/>
          </a:p>
        </p:txBody>
      </p:sp>
      <p:sp>
        <p:nvSpPr>
          <p:cNvPr id="15" name="Rectangle 14"/>
          <p:cNvSpPr/>
          <p:nvPr/>
        </p:nvSpPr>
        <p:spPr>
          <a:xfrm>
            <a:off x="3331606" y="2187402"/>
            <a:ext cx="576063"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1Mo</a:t>
            </a:r>
            <a:endParaRPr lang="fr-FR" sz="1200" dirty="0"/>
          </a:p>
        </p:txBody>
      </p:sp>
      <p:sp>
        <p:nvSpPr>
          <p:cNvPr id="18" name="Rounded Rectangle 17"/>
          <p:cNvSpPr/>
          <p:nvPr/>
        </p:nvSpPr>
        <p:spPr>
          <a:xfrm>
            <a:off x="3907669" y="3965637"/>
            <a:ext cx="1368455" cy="863584"/>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57520" y="2376769"/>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403738" y="4681652"/>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CS:0x0000</a:t>
            </a:r>
            <a:endParaRPr lang="fr-FR" sz="1200" dirty="0"/>
          </a:p>
        </p:txBody>
      </p:sp>
      <p:sp>
        <p:nvSpPr>
          <p:cNvPr id="25" name="Rectangle 24"/>
          <p:cNvSpPr/>
          <p:nvPr/>
        </p:nvSpPr>
        <p:spPr>
          <a:xfrm>
            <a:off x="5427098" y="4338226"/>
            <a:ext cx="165814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DS:0x0000</a:t>
            </a:r>
            <a:endParaRPr lang="fr-FR" sz="1200" dirty="0"/>
          </a:p>
        </p:txBody>
      </p:sp>
      <p:sp>
        <p:nvSpPr>
          <p:cNvPr id="26" name="Rectangle 25"/>
          <p:cNvSpPr/>
          <p:nvPr/>
        </p:nvSpPr>
        <p:spPr>
          <a:xfrm rot="16200000">
            <a:off x="3019210" y="4358316"/>
            <a:ext cx="1146741"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Code Segment</a:t>
            </a:r>
          </a:p>
        </p:txBody>
      </p:sp>
      <p:sp>
        <p:nvSpPr>
          <p:cNvPr id="31" name="Rectangle 30"/>
          <p:cNvSpPr/>
          <p:nvPr/>
        </p:nvSpPr>
        <p:spPr>
          <a:xfrm>
            <a:off x="5403737" y="3790621"/>
            <a:ext cx="852433"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SS:0x0000</a:t>
            </a:r>
            <a:endParaRPr lang="fr-FR" sz="1200" dirty="0"/>
          </a:p>
        </p:txBody>
      </p:sp>
      <p:sp>
        <p:nvSpPr>
          <p:cNvPr id="47" name="Rectangle 46"/>
          <p:cNvSpPr/>
          <p:nvPr/>
        </p:nvSpPr>
        <p:spPr>
          <a:xfrm rot="16200000">
            <a:off x="2749323" y="3910464"/>
            <a:ext cx="1132522"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Data Segment</a:t>
            </a:r>
          </a:p>
        </p:txBody>
      </p:sp>
      <p:sp>
        <p:nvSpPr>
          <p:cNvPr id="48" name="Rectangle 47"/>
          <p:cNvSpPr/>
          <p:nvPr/>
        </p:nvSpPr>
        <p:spPr>
          <a:xfrm rot="16200000">
            <a:off x="2464695" y="3344204"/>
            <a:ext cx="1196350"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Segment</a:t>
            </a:r>
          </a:p>
        </p:txBody>
      </p:sp>
      <p:sp>
        <p:nvSpPr>
          <p:cNvPr id="49" name="Rectangle 48"/>
          <p:cNvSpPr/>
          <p:nvPr/>
        </p:nvSpPr>
        <p:spPr>
          <a:xfrm rot="16200000">
            <a:off x="2197692" y="3151623"/>
            <a:ext cx="1176358"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Extra Segment</a:t>
            </a:r>
          </a:p>
        </p:txBody>
      </p:sp>
      <p:sp>
        <p:nvSpPr>
          <p:cNvPr id="73" name="Rounded Rectangle 72"/>
          <p:cNvSpPr/>
          <p:nvPr/>
        </p:nvSpPr>
        <p:spPr>
          <a:xfrm>
            <a:off x="3845660" y="3613142"/>
            <a:ext cx="1368455" cy="863584"/>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ounded Rectangle 73"/>
          <p:cNvSpPr/>
          <p:nvPr/>
        </p:nvSpPr>
        <p:spPr>
          <a:xfrm>
            <a:off x="3786518" y="3050911"/>
            <a:ext cx="1368455" cy="863584"/>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ounded Rectangle 74"/>
          <p:cNvSpPr/>
          <p:nvPr/>
        </p:nvSpPr>
        <p:spPr>
          <a:xfrm>
            <a:off x="3739306" y="2876299"/>
            <a:ext cx="1368455" cy="863584"/>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6" name="Straight Connector 75"/>
          <p:cNvCxnSpPr/>
          <p:nvPr/>
        </p:nvCxnSpPr>
        <p:spPr>
          <a:xfrm>
            <a:off x="3900710" y="4829221"/>
            <a:ext cx="1503029" cy="992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855983" y="4476726"/>
            <a:ext cx="1571115"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791957" y="3913181"/>
            <a:ext cx="1611782" cy="31881"/>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744983" y="3739883"/>
            <a:ext cx="1682115" cy="31881"/>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427099" y="3624578"/>
            <a:ext cx="97410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ES:0x0000</a:t>
            </a:r>
            <a:endParaRPr lang="fr-FR" sz="1200" dirty="0"/>
          </a:p>
        </p:txBody>
      </p:sp>
      <p:cxnSp>
        <p:nvCxnSpPr>
          <p:cNvPr id="20" name="Straight Arrow Connector 19"/>
          <p:cNvCxnSpPr/>
          <p:nvPr/>
        </p:nvCxnSpPr>
        <p:spPr>
          <a:xfrm>
            <a:off x="3731080" y="4019465"/>
            <a:ext cx="0" cy="791198"/>
          </a:xfrm>
          <a:prstGeom prst="straightConnector1">
            <a:avLst/>
          </a:prstGeom>
          <a:ln w="19050">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454081" y="3649335"/>
            <a:ext cx="0" cy="791198"/>
          </a:xfrm>
          <a:prstGeom prst="straightConnector1">
            <a:avLst/>
          </a:prstGeom>
          <a:ln w="19050">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3177084" y="3087103"/>
            <a:ext cx="0" cy="791198"/>
          </a:xfrm>
          <a:prstGeom prst="straightConnector1">
            <a:avLst/>
          </a:prstGeom>
          <a:ln w="19050">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2934802" y="2912492"/>
            <a:ext cx="0" cy="791198"/>
          </a:xfrm>
          <a:prstGeom prst="straightConnector1">
            <a:avLst/>
          </a:prstGeom>
          <a:ln w="19050">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9" name="Title 3"/>
          <p:cNvSpPr txBox="1">
            <a:spLocks/>
          </p:cNvSpPr>
          <p:nvPr/>
        </p:nvSpPr>
        <p:spPr>
          <a:xfrm>
            <a:off x="395536" y="5373216"/>
            <a:ext cx="8748464" cy="13235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Pour information, observons les valeurs par défaut au reset du CPU : IP=0x0000, CS=0xFFFF, DS=ES=SS=0x0000. Le CPU boot donc à l’adresse CS:IP=0xFFFF0 (</a:t>
            </a:r>
            <a:r>
              <a:rPr lang="fr-FR" sz="2400" i="1" dirty="0" err="1" smtClean="0">
                <a:latin typeface="+mn-lt"/>
              </a:rPr>
              <a:t>bootstrap</a:t>
            </a:r>
            <a:r>
              <a:rPr lang="fr-FR" sz="2400" i="1" dirty="0" smtClean="0">
                <a:latin typeface="+mn-lt"/>
              </a:rPr>
              <a:t>).</a:t>
            </a:r>
          </a:p>
        </p:txBody>
      </p:sp>
    </p:spTree>
    <p:extLst>
      <p:ext uri="{BB962C8B-B14F-4D97-AF65-F5344CB8AC3E}">
        <p14:creationId xmlns:p14="http://schemas.microsoft.com/office/powerpoint/2010/main" val="83135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500"/>
                                        <p:tgtEl>
                                          <p:spTgt spid="7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par>
                                <p:cTn id="31" presetID="10" presetClass="entr" presetSubtype="0"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fade">
                                      <p:cBhvr>
                                        <p:cTn id="50" dur="500"/>
                                        <p:tgtEl>
                                          <p:spTgt spid="1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08"/>
                                        </p:tgtEl>
                                        <p:attrNameLst>
                                          <p:attrName>style.visibility</p:attrName>
                                        </p:attrNameLst>
                                      </p:cBhvr>
                                      <p:to>
                                        <p:strVal val="visible"/>
                                      </p:to>
                                    </p:set>
                                    <p:animEffect transition="in" filter="fade">
                                      <p:cBhvr>
                                        <p:cTn id="58" dur="500"/>
                                        <p:tgtEl>
                                          <p:spTgt spid="10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3"/>
                                        </p:tgtEl>
                                        <p:attrNameLst>
                                          <p:attrName>style.visibility</p:attrName>
                                        </p:attrNameLst>
                                      </p:cBhvr>
                                      <p:to>
                                        <p:strVal val="visible"/>
                                      </p:to>
                                    </p:set>
                                    <p:animEffect transition="in" filter="fade">
                                      <p:cBhvr>
                                        <p:cTn id="61" dur="500"/>
                                        <p:tgtEl>
                                          <p:spTgt spid="1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nodeType="withEffect">
                                  <p:stCondLst>
                                    <p:cond delay="0"/>
                                  </p:stCondLst>
                                  <p:childTnLst>
                                    <p:set>
                                      <p:cBhvr>
                                        <p:cTn id="66" dur="1" fill="hold">
                                          <p:stCondLst>
                                            <p:cond delay="0"/>
                                          </p:stCondLst>
                                        </p:cTn>
                                        <p:tgtEl>
                                          <p:spTgt spid="118"/>
                                        </p:tgtEl>
                                        <p:attrNameLst>
                                          <p:attrName>style.visibility</p:attrName>
                                        </p:attrNameLst>
                                      </p:cBhvr>
                                      <p:to>
                                        <p:strVal val="visible"/>
                                      </p:to>
                                    </p:set>
                                    <p:animEffect transition="in" filter="fade">
                                      <p:cBhvr>
                                        <p:cTn id="67" dur="500"/>
                                        <p:tgtEl>
                                          <p:spTgt spid="1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9"/>
                                        </p:tgtEl>
                                        <p:attrNameLst>
                                          <p:attrName>style.visibility</p:attrName>
                                        </p:attrNameLst>
                                      </p:cBhvr>
                                      <p:to>
                                        <p:strVal val="visible"/>
                                      </p:to>
                                    </p:set>
                                    <p:animEffect transition="in" filter="fade">
                                      <p:cBhvr>
                                        <p:cTn id="7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p:bldP spid="25" grpId="0"/>
      <p:bldP spid="26" grpId="0"/>
      <p:bldP spid="31" grpId="0"/>
      <p:bldP spid="47" grpId="0"/>
      <p:bldP spid="48" grpId="0"/>
      <p:bldP spid="49" grpId="0"/>
      <p:bldP spid="73" grpId="0" animBg="1"/>
      <p:bldP spid="74" grpId="0" animBg="1"/>
      <p:bldP spid="75" grpId="0" animBg="1"/>
      <p:bldP spid="113" grpId="0"/>
      <p:bldP spid="1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FFFFCC"/>
                </a:solidFill>
                <a:effectLst>
                  <a:outerShdw blurRad="38100" dist="38100" dir="2700000" algn="tl">
                    <a:srgbClr val="000000">
                      <a:alpha val="43137"/>
                    </a:srgbClr>
                  </a:outerShdw>
                </a:effectLst>
              </a:rPr>
              <a:t>Introduction</a:t>
            </a:r>
            <a:r>
              <a:rPr lang="fr-FR" sz="1700" b="1" i="1" dirty="0">
                <a:solidFill>
                  <a:srgbClr val="DCE6F2"/>
                </a:solidFill>
                <a:effectLst>
                  <a:outerShdw blurRad="38100" dist="38100" dir="2700000" algn="tl">
                    <a:srgbClr val="000000">
                      <a:alpha val="43137"/>
                    </a:srgbClr>
                  </a:outerShdw>
                </a:effectLst>
              </a:rPr>
              <a:t> – </a:t>
            </a:r>
            <a:r>
              <a:rPr lang="fr-FR" sz="1700" b="1" i="1" dirty="0" smtClean="0">
                <a:solidFill>
                  <a:srgbClr val="DCE6F2"/>
                </a:solidFill>
                <a:effectLst>
                  <a:outerShdw blurRad="38100" dist="38100" dir="2700000" algn="tl">
                    <a:srgbClr val="000000">
                      <a:alpha val="43137"/>
                    </a:srgbClr>
                  </a:outerShdw>
                </a:effectLst>
              </a:rPr>
              <a:t>Hiérarchie –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Volatile et Non-volatile</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Morte </a:t>
            </a:r>
            <a:r>
              <a:rPr lang="fr-FR" sz="1400" b="1" i="1" dirty="0">
                <a:solidFill>
                  <a:srgbClr val="DCE6F2"/>
                </a:solidFill>
                <a:effectLst>
                  <a:outerShdw blurRad="38100" dist="38100" dir="2700000" algn="tl">
                    <a:srgbClr val="000000">
                      <a:alpha val="43137"/>
                    </a:srgbClr>
                  </a:outerShdw>
                </a:effectLst>
                <a:sym typeface="Wingdings"/>
              </a:rPr>
              <a:t>e</a:t>
            </a:r>
            <a:r>
              <a:rPr lang="fr-FR" sz="1400" b="1" i="1" dirty="0" smtClean="0">
                <a:solidFill>
                  <a:srgbClr val="DCE6F2"/>
                </a:solidFill>
                <a:effectLst>
                  <a:outerShdw blurRad="38100" dist="38100" dir="2700000" algn="tl">
                    <a:srgbClr val="000000">
                      <a:alpha val="43137"/>
                    </a:srgbClr>
                  </a:outerShdw>
                </a:effectLst>
                <a:sym typeface="Wingdings"/>
              </a:rPr>
              <a:t>t Vive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Adressable par octet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296848"/>
            <a:ext cx="8748464" cy="52284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Une mémoire peut être classée sous plusieurs critères comme la volatilité (volatile, non-volatile), l’accessibilité (accès aléatoire RAM ou séquentiel), l’adressage (par octet ou associatif), la capacité, les performances ...  Intéressons-nous à certains de ces critères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Mémoire Volatile : </a:t>
            </a:r>
            <a:r>
              <a:rPr lang="fr-FR" sz="2400" i="1" dirty="0" smtClean="0">
                <a:latin typeface="+mn-lt"/>
              </a:rPr>
              <a:t>se dit d’une mémoire ne gardant pas les informations stockées (données ou code) en cas de perte de l’alimentation. Prenons l’exemple de la mémoire principale (SDRAM, DDRAM), mémoires cache, registres processeur.</a:t>
            </a:r>
          </a:p>
          <a:p>
            <a:pPr marL="342900" indent="-342900" algn="l">
              <a:buFont typeface="Arial" pitchFamily="34" charset="0"/>
              <a:buChar char="•"/>
            </a:pPr>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Mémoire Non-volatile </a:t>
            </a:r>
            <a:r>
              <a:rPr lang="fr-FR" sz="2400" b="1" i="1" dirty="0">
                <a:effectLst>
                  <a:outerShdw blurRad="38100" dist="38100" dir="2700000" algn="tl">
                    <a:srgbClr val="000000">
                      <a:alpha val="43137"/>
                    </a:srgbClr>
                  </a:outerShdw>
                </a:effectLst>
              </a:rPr>
              <a:t>: </a:t>
            </a:r>
            <a:r>
              <a:rPr lang="fr-FR" sz="2400" i="1" dirty="0"/>
              <a:t>se dit </a:t>
            </a:r>
            <a:r>
              <a:rPr lang="fr-FR" sz="2400" i="1" dirty="0" smtClean="0"/>
              <a:t>donc d’une </a:t>
            </a:r>
            <a:r>
              <a:rPr lang="fr-FR" sz="2400" i="1" dirty="0"/>
              <a:t>mémoire </a:t>
            </a:r>
            <a:r>
              <a:rPr lang="fr-FR" sz="2400" i="1" dirty="0" smtClean="0"/>
              <a:t>gardant les </a:t>
            </a:r>
            <a:r>
              <a:rPr lang="fr-FR" sz="2400" i="1" dirty="0"/>
              <a:t>informations stockées (données ou code) en cas de perte de </a:t>
            </a:r>
            <a:r>
              <a:rPr lang="fr-FR" sz="2400" i="1" dirty="0" smtClean="0"/>
              <a:t>l’alimentation. Prenons l’exemple des mémoires de stockage de masse (disque dur, SD-</a:t>
            </a:r>
            <a:r>
              <a:rPr lang="fr-FR" sz="2400" i="1" dirty="0" err="1" smtClean="0"/>
              <a:t>card</a:t>
            </a:r>
            <a:r>
              <a:rPr lang="fr-FR" sz="2400" i="1" dirty="0" smtClean="0"/>
              <a:t>, DVD, CD, </a:t>
            </a:r>
            <a:r>
              <a:rPr lang="fr-FR" sz="2400" i="1" dirty="0" err="1" smtClean="0"/>
              <a:t>Blue-Ray</a:t>
            </a:r>
            <a:r>
              <a:rPr lang="fr-FR" sz="2400" i="1" dirty="0" smtClean="0"/>
              <a:t>…), du BIOS…</a:t>
            </a:r>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243125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95536" y="1340768"/>
            <a:ext cx="8748464" cy="11521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Adressage direct : </a:t>
            </a:r>
            <a:r>
              <a:rPr lang="fr-FR" sz="2400" i="1" dirty="0" smtClean="0">
                <a:latin typeface="+mn-lt"/>
                <a:sym typeface="Wingdings"/>
              </a:rPr>
              <a:t>déplacement de données du CPU vers la mémoire ou vice versa. L’adresse de la case mémoire à manipuler est directement passée avec l’</a:t>
            </a:r>
            <a:r>
              <a:rPr lang="fr-FR" sz="2400" i="1" dirty="0" err="1" smtClean="0">
                <a:latin typeface="+mn-lt"/>
                <a:sym typeface="Wingdings"/>
              </a:rPr>
              <a:t>opcode</a:t>
            </a:r>
            <a:r>
              <a:rPr lang="fr-FR" sz="2400" i="1" dirty="0" smtClean="0">
                <a:latin typeface="+mn-lt"/>
                <a:sym typeface="Wingdings"/>
              </a:rPr>
              <a:t> de l’instruction.</a:t>
            </a:r>
          </a:p>
          <a:p>
            <a:pPr algn="l"/>
            <a:endParaRPr lang="fr-FR" sz="2400" i="1" dirty="0">
              <a:latin typeface="+mn-lt"/>
              <a:sym typeface="Wingdings"/>
            </a:endParaRPr>
          </a:p>
        </p:txBody>
      </p:sp>
      <p:sp>
        <p:nvSpPr>
          <p:cNvPr id="35" name="Rectangle 34"/>
          <p:cNvSpPr>
            <a:spLocks noChangeArrowheads="1"/>
          </p:cNvSpPr>
          <p:nvPr/>
        </p:nvSpPr>
        <p:spPr bwMode="auto">
          <a:xfrm>
            <a:off x="639204" y="5986312"/>
            <a:ext cx="5040560" cy="461665"/>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$0x000F, %</a:t>
            </a:r>
            <a:r>
              <a:rPr lang="fr-FR" sz="1200" b="1" i="1" dirty="0" err="1" smtClean="0">
                <a:effectLst>
                  <a:outerShdw blurRad="38100" dist="38100" dir="2700000" algn="tl">
                    <a:srgbClr val="000000">
                      <a:alpha val="43137"/>
                    </a:srgbClr>
                  </a:outerShdw>
                </a:effectLst>
              </a:rPr>
              <a:t>bx</a:t>
            </a:r>
            <a:r>
              <a:rPr lang="fr-FR" sz="1200" b="1" i="1" dirty="0" smtClean="0">
                <a:effectLst>
                  <a:outerShdw blurRad="38100" dist="38100" dir="2700000" algn="tl">
                    <a:srgbClr val="000000">
                      <a:alpha val="43137"/>
                    </a:srgbClr>
                  </a:outerShdw>
                </a:effectLst>
              </a:rPr>
              <a:t> 		</a:t>
            </a:r>
          </a:p>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ds</a:t>
            </a:r>
            <a:r>
              <a:rPr lang="fr-FR" sz="1200" b="1" i="1" dirty="0" smtClean="0">
                <a:effectLst>
                  <a:outerShdw blurRad="38100" dist="38100" dir="2700000" algn="tl">
                    <a:srgbClr val="000000">
                      <a:alpha val="43137"/>
                    </a:srgbClr>
                  </a:outerShdw>
                </a:effectLst>
              </a:rPr>
              <a:t>:(</a:t>
            </a:r>
            <a:r>
              <a:rPr lang="fr-FR" sz="1200" b="1" i="1" dirty="0" smtClean="0">
                <a:effectLst>
                  <a:outerShdw blurRad="38100" dist="38100" dir="2700000" algn="tl">
                    <a:srgbClr val="000000">
                      <a:alpha val="43137"/>
                    </a:srgbClr>
                  </a:outerShdw>
                </a:effectLst>
                <a:sym typeface="Wingdings" pitchFamily="2" charset="2"/>
              </a:rPr>
              <a:t>%</a:t>
            </a:r>
            <a:r>
              <a:rPr lang="fr-FR" sz="1200" b="1" i="1" dirty="0" err="1" smtClean="0">
                <a:effectLst>
                  <a:outerShdw blurRad="38100" dist="38100" dir="2700000" algn="tl">
                    <a:srgbClr val="000000">
                      <a:alpha val="43137"/>
                    </a:srgbClr>
                  </a:outerShdw>
                </a:effectLst>
                <a:sym typeface="Wingdings" pitchFamily="2" charset="2"/>
              </a:rPr>
              <a:t>bx</a:t>
            </a:r>
            <a:r>
              <a:rPr lang="fr-FR" sz="1200" b="1" i="1" dirty="0" smtClean="0">
                <a:effectLst>
                  <a:outerShdw blurRad="38100" dist="38100" dir="2700000" algn="tl">
                    <a:srgbClr val="000000">
                      <a:alpha val="43137"/>
                    </a:srgbClr>
                  </a:outerShdw>
                </a:effectLst>
                <a:sym typeface="Wingdings" pitchFamily="2" charset="2"/>
              </a:rPr>
              <a:t>),</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	; forçage segment</a:t>
            </a:r>
            <a:endParaRPr lang="fr-FR" sz="1200" b="1" i="1" dirty="0">
              <a:effectLst>
                <a:outerShdw blurRad="38100" dist="38100" dir="2700000" algn="tl">
                  <a:srgbClr val="000000">
                    <a:alpha val="43137"/>
                  </a:srgbClr>
                </a:outerShdw>
              </a:effectLst>
            </a:endParaRPr>
          </a:p>
        </p:txBody>
      </p:sp>
      <p:sp>
        <p:nvSpPr>
          <p:cNvPr id="36" name="Rectangle 35"/>
          <p:cNvSpPr/>
          <p:nvPr/>
        </p:nvSpPr>
        <p:spPr>
          <a:xfrm>
            <a:off x="7171035" y="2711474"/>
            <a:ext cx="1080120" cy="1440160"/>
          </a:xfrm>
          <a:prstGeom prst="rect">
            <a:avLst/>
          </a:prstGeom>
          <a:solidFill>
            <a:schemeClr val="accent1">
              <a:lumMod val="20000"/>
              <a:lumOff val="80000"/>
            </a:schemeClr>
          </a:solidFill>
          <a:ln w="12700"/>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6665640" y="2711474"/>
            <a:ext cx="479618"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1M</a:t>
            </a:r>
            <a:r>
              <a:rPr lang="fr-FR" sz="1200" b="1" i="1" dirty="0">
                <a:effectLst>
                  <a:outerShdw blurRad="38100" dist="38100" dir="2700000" algn="tl">
                    <a:srgbClr val="000000">
                      <a:alpha val="43137"/>
                    </a:srgbClr>
                  </a:outerShdw>
                </a:effectLst>
              </a:rPr>
              <a:t>b</a:t>
            </a:r>
            <a:endParaRPr lang="fr-FR" sz="1200" dirty="0"/>
          </a:p>
        </p:txBody>
      </p:sp>
      <p:sp>
        <p:nvSpPr>
          <p:cNvPr id="38" name="Rectangle 37"/>
          <p:cNvSpPr/>
          <p:nvPr/>
        </p:nvSpPr>
        <p:spPr>
          <a:xfrm>
            <a:off x="6928854" y="3967407"/>
            <a:ext cx="263214"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0</a:t>
            </a:r>
            <a:endParaRPr lang="fr-FR" sz="1200" dirty="0"/>
          </a:p>
        </p:txBody>
      </p:sp>
      <p:sp>
        <p:nvSpPr>
          <p:cNvPr id="39" name="Rectangle 38"/>
          <p:cNvSpPr/>
          <p:nvPr/>
        </p:nvSpPr>
        <p:spPr>
          <a:xfrm>
            <a:off x="8251154" y="2711473"/>
            <a:ext cx="95120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0xFFFFF</a:t>
            </a:r>
            <a:endParaRPr lang="fr-FR" sz="1200" dirty="0"/>
          </a:p>
        </p:txBody>
      </p:sp>
      <p:sp>
        <p:nvSpPr>
          <p:cNvPr id="40" name="Rectangle 39"/>
          <p:cNvSpPr/>
          <p:nvPr/>
        </p:nvSpPr>
        <p:spPr>
          <a:xfrm>
            <a:off x="8239818" y="3954565"/>
            <a:ext cx="818525"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0x00000</a:t>
            </a:r>
            <a:endParaRPr lang="fr-FR" sz="1200" dirty="0"/>
          </a:p>
        </p:txBody>
      </p:sp>
      <p:cxnSp>
        <p:nvCxnSpPr>
          <p:cNvPr id="41" name="Straight Connector 40"/>
          <p:cNvCxnSpPr/>
          <p:nvPr/>
        </p:nvCxnSpPr>
        <p:spPr>
          <a:xfrm>
            <a:off x="7186404" y="4090402"/>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549128" y="2434475"/>
            <a:ext cx="543931"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1byte</a:t>
            </a:r>
            <a:endParaRPr lang="fr-FR" sz="1200" dirty="0"/>
          </a:p>
        </p:txBody>
      </p:sp>
      <p:cxnSp>
        <p:nvCxnSpPr>
          <p:cNvPr id="43" name="Straight Connector 42"/>
          <p:cNvCxnSpPr/>
          <p:nvPr/>
        </p:nvCxnSpPr>
        <p:spPr>
          <a:xfrm>
            <a:off x="7186404" y="4014995"/>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186404" y="3946386"/>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80732" y="3874378"/>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192068" y="3658354"/>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192068" y="358294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92068" y="3514338"/>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86403" y="2938274"/>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86403" y="286286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186403" y="2794258"/>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192068" y="3154298"/>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92068" y="307889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192068" y="3010282"/>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8239818" y="3269217"/>
            <a:ext cx="1250573"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DS:0x000F</a:t>
            </a:r>
            <a:endParaRPr lang="fr-FR" sz="1200" dirty="0"/>
          </a:p>
        </p:txBody>
      </p:sp>
      <p:sp>
        <p:nvSpPr>
          <p:cNvPr id="59" name="Rectangle 58"/>
          <p:cNvSpPr/>
          <p:nvPr/>
        </p:nvSpPr>
        <p:spPr>
          <a:xfrm>
            <a:off x="7509359" y="3069162"/>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60" name="Rectangle 59"/>
          <p:cNvSpPr/>
          <p:nvPr/>
        </p:nvSpPr>
        <p:spPr>
          <a:xfrm>
            <a:off x="7509359" y="3546216"/>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62" name="Rectangle 61"/>
          <p:cNvSpPr/>
          <p:nvPr/>
        </p:nvSpPr>
        <p:spPr>
          <a:xfrm rot="16200000">
            <a:off x="5595072" y="3366542"/>
            <a:ext cx="1864137"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Unified</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Physical</a:t>
            </a:r>
            <a:r>
              <a:rPr lang="fr-FR" sz="1200" b="1" i="1" dirty="0" smtClean="0">
                <a:effectLst>
                  <a:outerShdw blurRad="38100" dist="38100" dir="2700000" algn="tl">
                    <a:srgbClr val="000000">
                      <a:alpha val="43137"/>
                    </a:srgbClr>
                  </a:outerShdw>
                </a:effectLst>
              </a:rPr>
              <a:t> Memory</a:t>
            </a:r>
            <a:endParaRPr lang="fr-FR" sz="1200" dirty="0"/>
          </a:p>
        </p:txBody>
      </p:sp>
      <p:cxnSp>
        <p:nvCxnSpPr>
          <p:cNvPr id="63" name="Straight Connector 62"/>
          <p:cNvCxnSpPr/>
          <p:nvPr/>
        </p:nvCxnSpPr>
        <p:spPr>
          <a:xfrm>
            <a:off x="7175473" y="3431554"/>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171036" y="3078891"/>
            <a:ext cx="1080120" cy="636603"/>
          </a:xfrm>
          <a:prstGeom prst="roundRect">
            <a:avLst>
              <a:gd name="adj" fmla="val 0"/>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65"/>
          <p:cNvSpPr/>
          <p:nvPr/>
        </p:nvSpPr>
        <p:spPr>
          <a:xfrm>
            <a:off x="7192068" y="3342961"/>
            <a:ext cx="1042492" cy="88593"/>
          </a:xfrm>
          <a:prstGeom prst="rect">
            <a:avLst/>
          </a:prstGeom>
          <a:solidFill>
            <a:srgbClr val="F2DCDB"/>
          </a:solidFill>
          <a:ln w="12700">
            <a:solidFill>
              <a:schemeClr val="accent2">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8253560" y="3582947"/>
            <a:ext cx="1250573"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DS:0x0000</a:t>
            </a:r>
            <a:endParaRPr lang="fr-FR" sz="1200" dirty="0"/>
          </a:p>
        </p:txBody>
      </p:sp>
      <p:sp>
        <p:nvSpPr>
          <p:cNvPr id="70" name="Title 3"/>
          <p:cNvSpPr txBox="1">
            <a:spLocks/>
          </p:cNvSpPr>
          <p:nvPr/>
        </p:nvSpPr>
        <p:spPr>
          <a:xfrm>
            <a:off x="395536" y="4437112"/>
            <a:ext cx="8748464" cy="11521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Adressage indirect : </a:t>
            </a:r>
            <a:r>
              <a:rPr lang="fr-FR" sz="2400" i="1" dirty="0" smtClean="0">
                <a:latin typeface="+mn-lt"/>
                <a:sym typeface="Wingdings"/>
              </a:rPr>
              <a:t>déplacement de données du CPU vers la mémoire ou vice versa. L’adresse de la case mémoire à manipuler est passée indirectement par un registre.</a:t>
            </a:r>
          </a:p>
          <a:p>
            <a:pPr algn="l"/>
            <a:endParaRPr lang="fr-FR" sz="2400" i="1" dirty="0">
              <a:latin typeface="+mn-lt"/>
              <a:sym typeface="Wingdings"/>
            </a:endParaRPr>
          </a:p>
        </p:txBody>
      </p:sp>
      <p:sp>
        <p:nvSpPr>
          <p:cNvPr id="71" name="Rectangle 70"/>
          <p:cNvSpPr>
            <a:spLocks noChangeArrowheads="1"/>
          </p:cNvSpPr>
          <p:nvPr/>
        </p:nvSpPr>
        <p:spPr bwMode="auto">
          <a:xfrm>
            <a:off x="639204" y="3219329"/>
            <a:ext cx="5040560" cy="461665"/>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(0x000F), %</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 		; utilise par défaut segment DS</a:t>
            </a:r>
          </a:p>
          <a:p>
            <a:pPr>
              <a:defRPr/>
            </a:pPr>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ds:0x000F, </a:t>
            </a:r>
            <a:r>
              <a:rPr lang="fr-FR" sz="1200" b="1" i="1" dirty="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bl</a:t>
            </a:r>
            <a:r>
              <a:rPr lang="fr-FR" sz="1200" b="1" i="1" dirty="0" smtClean="0">
                <a:effectLst>
                  <a:outerShdw blurRad="38100" dist="38100" dir="2700000" algn="tl">
                    <a:srgbClr val="000000">
                      <a:alpha val="43137"/>
                    </a:srgbClr>
                  </a:outerShdw>
                </a:effectLst>
              </a:rPr>
              <a:t>	; forçage segment</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131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par>
                                <p:cTn id="56" presetID="10" presetClass="entr" presetSubtype="0"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10"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500"/>
                                        <p:tgtEl>
                                          <p:spTgt spid="6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fade">
                                      <p:cBhvr>
                                        <p:cTn id="85" dur="500"/>
                                        <p:tgtEl>
                                          <p:spTgt spid="7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fade">
                                      <p:cBhvr>
                                        <p:cTn id="88" dur="500"/>
                                        <p:tgtEl>
                                          <p:spTgt spid="6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0" end="0"/>
                                            </p:txEl>
                                          </p:spTgt>
                                        </p:tgtEl>
                                        <p:attrNameLst>
                                          <p:attrName>style.visibility</p:attrName>
                                        </p:attrNameLst>
                                      </p:cBhvr>
                                      <p:to>
                                        <p:strVal val="visible"/>
                                      </p:to>
                                    </p:set>
                                    <p:animEffect transition="in" filter="fade">
                                      <p:cBhvr>
                                        <p:cTn id="96" dur="500"/>
                                        <p:tgtEl>
                                          <p:spTgt spid="7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p:bldP spid="38" grpId="0"/>
      <p:bldP spid="39" grpId="0"/>
      <p:bldP spid="40" grpId="0"/>
      <p:bldP spid="42" grpId="0"/>
      <p:bldP spid="58" grpId="0"/>
      <p:bldP spid="59" grpId="0"/>
      <p:bldP spid="60" grpId="0"/>
      <p:bldP spid="62" grpId="0"/>
      <p:bldP spid="65" grpId="0" animBg="1"/>
      <p:bldP spid="66" grpId="0" animBg="1"/>
      <p:bldP spid="67" grpId="0"/>
      <p:bldP spid="7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95536" y="1340767"/>
            <a:ext cx="8748464" cy="336260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Les </a:t>
            </a:r>
            <a:r>
              <a:rPr lang="fr-FR" sz="2400" i="1" dirty="0" err="1" smtClean="0">
                <a:latin typeface="+mn-lt"/>
                <a:sym typeface="Wingdings"/>
              </a:rPr>
              <a:t>CPU’s</a:t>
            </a:r>
            <a:r>
              <a:rPr lang="fr-FR" sz="2400" i="1" dirty="0" smtClean="0">
                <a:latin typeface="+mn-lt"/>
                <a:sym typeface="Wingdings"/>
              </a:rPr>
              <a:t> Intel modernes sont capables de gérer trois modèles mémoire distincts :</a:t>
            </a:r>
            <a:endParaRPr lang="fr-FR" sz="2400" b="1" i="1" dirty="0">
              <a:effectLst>
                <a:outerShdw blurRad="38100" dist="38100" dir="2700000" algn="tl">
                  <a:srgbClr val="000000">
                    <a:alpha val="43137"/>
                  </a:srgbClr>
                </a:outerShdw>
              </a:effectLst>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Real </a:t>
            </a:r>
            <a:r>
              <a:rPr lang="fr-FR" sz="2400" b="1" i="1" dirty="0" err="1" smtClean="0">
                <a:effectLst>
                  <a:outerShdw blurRad="38100" dist="38100" dir="2700000" algn="tl">
                    <a:srgbClr val="000000">
                      <a:alpha val="43137"/>
                    </a:srgbClr>
                  </a:outerShdw>
                </a:effectLst>
                <a:latin typeface="+mn-lt"/>
                <a:sym typeface="Wingdings"/>
              </a:rPr>
              <a:t>addressing</a:t>
            </a:r>
            <a:r>
              <a:rPr lang="fr-FR" sz="2400" b="1" i="1" dirty="0" smtClean="0">
                <a:effectLst>
                  <a:outerShdw blurRad="38100" dist="38100" dir="2700000" algn="tl">
                    <a:srgbClr val="000000">
                      <a:alpha val="43137"/>
                    </a:srgbClr>
                  </a:outerShdw>
                </a:effectLst>
                <a:latin typeface="+mn-lt"/>
                <a:sym typeface="Wingdings"/>
              </a:rPr>
              <a:t> mode : </a:t>
            </a:r>
            <a:r>
              <a:rPr lang="fr-FR" sz="2400" i="1" dirty="0" smtClean="0">
                <a:latin typeface="+mn-lt"/>
                <a:sym typeface="Wingdings"/>
              </a:rPr>
              <a:t>modèle mémoire du 8086, préservé pour des soucis rétrocompatibilité. Segments de taille fixe (64ko), plage d’adresses linéaires de 1Mo (20bits). Pas de pagination mémoire (adresse linéaire = adresse physique). Les modèles mémoire segmentés sont plus complexe à gérer par les chaînes de compilation, maximise les erreurs de programme …</a:t>
            </a:r>
            <a:endParaRPr lang="fr-FR" sz="2400" i="1" dirty="0">
              <a:latin typeface="+mn-lt"/>
              <a:sym typeface="Wingdings"/>
            </a:endParaRPr>
          </a:p>
        </p:txBody>
      </p:sp>
      <p:sp>
        <p:nvSpPr>
          <p:cNvPr id="8" name="Rounded Rectangle 7"/>
          <p:cNvSpPr/>
          <p:nvPr/>
        </p:nvSpPr>
        <p:spPr>
          <a:xfrm>
            <a:off x="5339027" y="4703369"/>
            <a:ext cx="1368456" cy="2116323"/>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61"/>
          <p:cNvSpPr txBox="1"/>
          <p:nvPr/>
        </p:nvSpPr>
        <p:spPr>
          <a:xfrm>
            <a:off x="5014080" y="4388205"/>
            <a:ext cx="1898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Linear</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Space</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cxnSp>
        <p:nvCxnSpPr>
          <p:cNvPr id="12" name="Straight Connector 11"/>
          <p:cNvCxnSpPr/>
          <p:nvPr/>
        </p:nvCxnSpPr>
        <p:spPr>
          <a:xfrm>
            <a:off x="5336053" y="6419445"/>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39027" y="602396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68414" y="6457046"/>
            <a:ext cx="582104"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64ko</a:t>
            </a:r>
            <a:endParaRPr lang="fr-FR" sz="1200" dirty="0"/>
          </a:p>
        </p:txBody>
      </p:sp>
      <p:sp>
        <p:nvSpPr>
          <p:cNvPr id="15" name="Right Brace 14"/>
          <p:cNvSpPr/>
          <p:nvPr/>
        </p:nvSpPr>
        <p:spPr>
          <a:xfrm>
            <a:off x="6857443" y="6419445"/>
            <a:ext cx="110971" cy="352202"/>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2" name="Straight Connector 31"/>
          <p:cNvCxnSpPr/>
          <p:nvPr/>
        </p:nvCxnSpPr>
        <p:spPr>
          <a:xfrm>
            <a:off x="5328835" y="5643315"/>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328835" y="521352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217204" y="4781538"/>
            <a:ext cx="1669578" cy="335172"/>
          </a:xfrm>
          <a:prstGeom prst="rect">
            <a:avLst/>
          </a:prstGeom>
          <a:ln>
            <a:solidFill>
              <a:schemeClr val="accent1">
                <a:lumMod val="20000"/>
                <a:lumOff val="80000"/>
              </a:schemeClr>
            </a:solidFill>
          </a:ln>
          <a:effectLst>
            <a:softEdge rad="63500"/>
          </a:effectLst>
        </p:spPr>
      </p:pic>
      <p:sp>
        <p:nvSpPr>
          <p:cNvPr id="36" name="Right Brace 35"/>
          <p:cNvSpPr/>
          <p:nvPr/>
        </p:nvSpPr>
        <p:spPr>
          <a:xfrm>
            <a:off x="6857443" y="6023962"/>
            <a:ext cx="110971" cy="352202"/>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7" name="Rectangle 36"/>
          <p:cNvSpPr/>
          <p:nvPr/>
        </p:nvSpPr>
        <p:spPr>
          <a:xfrm>
            <a:off x="6968414" y="6061563"/>
            <a:ext cx="582104"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64ko</a:t>
            </a:r>
            <a:endParaRPr lang="fr-FR" sz="1200" dirty="0"/>
          </a:p>
        </p:txBody>
      </p:sp>
      <p:sp>
        <p:nvSpPr>
          <p:cNvPr id="38" name="Rectangle 37"/>
          <p:cNvSpPr/>
          <p:nvPr/>
        </p:nvSpPr>
        <p:spPr>
          <a:xfrm>
            <a:off x="6968414" y="5650713"/>
            <a:ext cx="582104"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64ko</a:t>
            </a:r>
            <a:endParaRPr lang="fr-FR" sz="1200" dirty="0"/>
          </a:p>
        </p:txBody>
      </p:sp>
      <p:sp>
        <p:nvSpPr>
          <p:cNvPr id="39" name="Right Brace 38"/>
          <p:cNvSpPr/>
          <p:nvPr/>
        </p:nvSpPr>
        <p:spPr>
          <a:xfrm>
            <a:off x="6857443" y="5613112"/>
            <a:ext cx="110971" cy="352202"/>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Right Brace 39"/>
          <p:cNvSpPr/>
          <p:nvPr/>
        </p:nvSpPr>
        <p:spPr>
          <a:xfrm>
            <a:off x="6857443" y="5217629"/>
            <a:ext cx="110971" cy="352202"/>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Rectangle 40"/>
          <p:cNvSpPr/>
          <p:nvPr/>
        </p:nvSpPr>
        <p:spPr>
          <a:xfrm>
            <a:off x="6968414" y="5255230"/>
            <a:ext cx="582104"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64ko</a:t>
            </a:r>
            <a:endParaRPr lang="fr-FR" sz="1200" dirty="0"/>
          </a:p>
        </p:txBody>
      </p:sp>
      <p:sp>
        <p:nvSpPr>
          <p:cNvPr id="42" name="Rectangle 41"/>
          <p:cNvSpPr/>
          <p:nvPr/>
        </p:nvSpPr>
        <p:spPr>
          <a:xfrm>
            <a:off x="2251070" y="5644017"/>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1043786" y="5187707"/>
            <a:ext cx="1138572" cy="461665"/>
          </a:xfrm>
          <a:prstGeom prst="rect">
            <a:avLst/>
          </a:prstGeom>
        </p:spPr>
        <p:txBody>
          <a:bodyPr wrap="square">
            <a:spAutoFit/>
          </a:bodyPr>
          <a:lstStyle/>
          <a:p>
            <a:pPr algn="ctr"/>
            <a:r>
              <a:rPr lang="fr-FR" sz="1200" i="1" dirty="0" smtClean="0"/>
              <a:t>Segment</a:t>
            </a:r>
          </a:p>
          <a:p>
            <a:pPr algn="ctr"/>
            <a:r>
              <a:rPr lang="fr-FR" sz="1200" i="1" dirty="0" err="1"/>
              <a:t>S</a:t>
            </a:r>
            <a:r>
              <a:rPr lang="fr-FR" sz="1200" i="1" dirty="0" err="1" smtClean="0"/>
              <a:t>elector</a:t>
            </a:r>
            <a:endParaRPr lang="fr-FR" sz="1200" dirty="0"/>
          </a:p>
        </p:txBody>
      </p:sp>
      <p:sp>
        <p:nvSpPr>
          <p:cNvPr id="45" name="Rectangle 44"/>
          <p:cNvSpPr/>
          <p:nvPr/>
        </p:nvSpPr>
        <p:spPr>
          <a:xfrm>
            <a:off x="5324963" y="6132692"/>
            <a:ext cx="1372328" cy="45719"/>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p:cNvSpPr/>
          <p:nvPr/>
        </p:nvSpPr>
        <p:spPr>
          <a:xfrm>
            <a:off x="2251070" y="5366999"/>
            <a:ext cx="1111694" cy="276999"/>
          </a:xfrm>
          <a:prstGeom prst="rect">
            <a:avLst/>
          </a:prstGeom>
        </p:spPr>
        <p:txBody>
          <a:bodyPr wrap="square">
            <a:spAutoFit/>
          </a:bodyPr>
          <a:lstStyle/>
          <a:p>
            <a:pPr algn="ctr"/>
            <a:r>
              <a:rPr lang="fr-FR" sz="1200" i="1" dirty="0" smtClean="0"/>
              <a:t>Offset</a:t>
            </a:r>
            <a:endParaRPr lang="fr-FR" sz="1200" dirty="0"/>
          </a:p>
        </p:txBody>
      </p:sp>
      <p:sp>
        <p:nvSpPr>
          <p:cNvPr id="47" name="Right Brace 46"/>
          <p:cNvSpPr/>
          <p:nvPr/>
        </p:nvSpPr>
        <p:spPr>
          <a:xfrm rot="16200000">
            <a:off x="2036865" y="4012013"/>
            <a:ext cx="359699" cy="2292096"/>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8" name="Rectangle 47"/>
          <p:cNvSpPr/>
          <p:nvPr/>
        </p:nvSpPr>
        <p:spPr>
          <a:xfrm>
            <a:off x="1583048" y="4716927"/>
            <a:ext cx="1336044"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Logical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dirty="0">
              <a:effectLst>
                <a:outerShdw blurRad="38100" dist="38100" dir="2700000" algn="tl">
                  <a:srgbClr val="000000">
                    <a:alpha val="43137"/>
                  </a:srgbClr>
                </a:outerShdw>
              </a:effectLst>
            </a:endParaRPr>
          </a:p>
        </p:txBody>
      </p:sp>
      <p:sp>
        <p:nvSpPr>
          <p:cNvPr id="49" name="Rectangle 48"/>
          <p:cNvSpPr/>
          <p:nvPr/>
        </p:nvSpPr>
        <p:spPr>
          <a:xfrm>
            <a:off x="1070665" y="5644017"/>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Straight Arrow Connector 2"/>
          <p:cNvCxnSpPr/>
          <p:nvPr/>
        </p:nvCxnSpPr>
        <p:spPr>
          <a:xfrm>
            <a:off x="1631706" y="6419445"/>
            <a:ext cx="3697129"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31705" y="5836461"/>
            <a:ext cx="1" cy="5715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806916" y="6178411"/>
            <a:ext cx="2521919"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2" idx="2"/>
          </p:cNvCxnSpPr>
          <p:nvPr/>
        </p:nvCxnSpPr>
        <p:spPr>
          <a:xfrm>
            <a:off x="2806917" y="5836461"/>
            <a:ext cx="0" cy="34195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87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fade">
                                      <p:cBhvr>
                                        <p:cTn id="7" dur="500"/>
                                        <p:tgtEl>
                                          <p:spTgt spid="3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500"/>
                                        <p:tgtEl>
                                          <p:spTgt spid="3"/>
                                        </p:tgtEl>
                                      </p:cBhvr>
                                    </p:animEffect>
                                  </p:childTnLst>
                                </p:cTn>
                              </p:par>
                              <p:par>
                                <p:cTn id="77" presetID="10"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4" grpId="0"/>
      <p:bldP spid="15" grpId="0" animBg="1"/>
      <p:bldP spid="36" grpId="0" animBg="1"/>
      <p:bldP spid="37" grpId="0"/>
      <p:bldP spid="38" grpId="0"/>
      <p:bldP spid="39" grpId="0" animBg="1"/>
      <p:bldP spid="40" grpId="0" animBg="1"/>
      <p:bldP spid="41" grpId="0"/>
      <p:bldP spid="42" grpId="0" animBg="1"/>
      <p:bldP spid="44" grpId="0"/>
      <p:bldP spid="45" grpId="0" animBg="1"/>
      <p:bldP spid="46" grpId="0"/>
      <p:bldP spid="47" grpId="0" animBg="1"/>
      <p:bldP spid="48" grpId="0"/>
      <p:bldP spid="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95536" y="1459210"/>
            <a:ext cx="8748464" cy="196979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Flat </a:t>
            </a:r>
            <a:r>
              <a:rPr lang="fr-FR" sz="2400" b="1" i="1" dirty="0" err="1" smtClean="0">
                <a:effectLst>
                  <a:outerShdw blurRad="38100" dist="38100" dir="2700000" algn="tl">
                    <a:srgbClr val="000000">
                      <a:alpha val="43137"/>
                    </a:srgbClr>
                  </a:outerShdw>
                </a:effectLst>
                <a:latin typeface="+mn-lt"/>
                <a:sym typeface="Wingdings"/>
              </a:rPr>
              <a:t>adressing</a:t>
            </a:r>
            <a:r>
              <a:rPr lang="fr-FR" sz="2400" b="1" i="1" dirty="0" smtClean="0">
                <a:effectLst>
                  <a:outerShdw blurRad="38100" dist="38100" dir="2700000" algn="tl">
                    <a:srgbClr val="000000">
                      <a:alpha val="43137"/>
                    </a:srgbClr>
                  </a:outerShdw>
                </a:effectLst>
                <a:latin typeface="+mn-lt"/>
                <a:sym typeface="Wingdings"/>
              </a:rPr>
              <a:t> mode : </a:t>
            </a:r>
            <a:r>
              <a:rPr lang="fr-FR" sz="2400" i="1" dirty="0" smtClean="0">
                <a:latin typeface="+mn-lt"/>
                <a:sym typeface="Wingdings"/>
              </a:rPr>
              <a:t>Espace mémoire adressable par octet contigu et non segmenté. </a:t>
            </a:r>
            <a:r>
              <a:rPr lang="fr-FR" sz="2400" i="1" dirty="0" smtClean="0">
                <a:sym typeface="Wingdings"/>
              </a:rPr>
              <a:t>Ce modèle inhibe la génération d’exceptions via l’unité de segmentation, néanmoins il offre une meilleure flexibilité et minimise l’utilisation de ressources hardware côté MMU. </a:t>
            </a:r>
            <a:endParaRPr lang="fr-FR" sz="2400" i="1" dirty="0">
              <a:latin typeface="+mn-lt"/>
              <a:sym typeface="Wingdings"/>
            </a:endParaRPr>
          </a:p>
        </p:txBody>
      </p:sp>
      <p:sp>
        <p:nvSpPr>
          <p:cNvPr id="8" name="Rounded Rectangle 7"/>
          <p:cNvSpPr/>
          <p:nvPr/>
        </p:nvSpPr>
        <p:spPr>
          <a:xfrm>
            <a:off x="5929677" y="3969359"/>
            <a:ext cx="1368456" cy="2116323"/>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61"/>
          <p:cNvSpPr txBox="1"/>
          <p:nvPr/>
        </p:nvSpPr>
        <p:spPr>
          <a:xfrm>
            <a:off x="5604730" y="3654195"/>
            <a:ext cx="1898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Linear</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Space</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807854" y="4047528"/>
            <a:ext cx="1669578" cy="335172"/>
          </a:xfrm>
          <a:prstGeom prst="rect">
            <a:avLst/>
          </a:prstGeom>
          <a:ln>
            <a:solidFill>
              <a:schemeClr val="accent1">
                <a:lumMod val="20000"/>
                <a:lumOff val="80000"/>
              </a:schemeClr>
            </a:solidFill>
          </a:ln>
          <a:effectLst>
            <a:softEdge rad="63500"/>
          </a:effectLst>
        </p:spPr>
      </p:pic>
      <p:sp>
        <p:nvSpPr>
          <p:cNvPr id="42" name="Rectangle 41"/>
          <p:cNvSpPr/>
          <p:nvPr/>
        </p:nvSpPr>
        <p:spPr>
          <a:xfrm>
            <a:off x="1661316" y="4910007"/>
            <a:ext cx="2292097"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5915613" y="5398682"/>
            <a:ext cx="1372328" cy="45719"/>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ight Brace 46"/>
          <p:cNvSpPr/>
          <p:nvPr/>
        </p:nvSpPr>
        <p:spPr>
          <a:xfrm rot="16200000">
            <a:off x="2627516" y="3533144"/>
            <a:ext cx="359699" cy="2292096"/>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8" name="Rectangle 47"/>
          <p:cNvSpPr/>
          <p:nvPr/>
        </p:nvSpPr>
        <p:spPr>
          <a:xfrm>
            <a:off x="2173698" y="3909028"/>
            <a:ext cx="1336044" cy="646331"/>
          </a:xfrm>
          <a:prstGeom prst="rect">
            <a:avLst/>
          </a:prstGeom>
        </p:spPr>
        <p:txBody>
          <a:bodyPr wrap="square">
            <a:spAutoFit/>
          </a:bodyPr>
          <a:lstStyle/>
          <a:p>
            <a:pPr algn="ctr"/>
            <a:r>
              <a:rPr lang="fr-FR" sz="1200" b="1" i="1" dirty="0" err="1">
                <a:effectLst>
                  <a:outerShdw blurRad="38100" dist="38100" dir="2700000" algn="tl">
                    <a:srgbClr val="000000">
                      <a:alpha val="43137"/>
                    </a:srgbClr>
                  </a:outerShdw>
                </a:effectLst>
              </a:rPr>
              <a:t>Linear</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Adress</a:t>
            </a:r>
            <a:endParaRPr lang="fr-FR" sz="1200" b="1" dirty="0">
              <a:effectLst>
                <a:outerShdw blurRad="38100" dist="38100" dir="2700000" algn="tl">
                  <a:srgbClr val="000000">
                    <a:alpha val="43137"/>
                  </a:srgbClr>
                </a:outerShdw>
              </a:effectLst>
            </a:endParaRPr>
          </a:p>
          <a:p>
            <a:pPr algn="ctr"/>
            <a:r>
              <a:rPr lang="fr-FR" sz="1200" b="1" i="1" dirty="0" smtClean="0">
                <a:effectLst>
                  <a:outerShdw blurRad="38100" dist="38100" dir="2700000" algn="tl">
                    <a:srgbClr val="000000">
                      <a:alpha val="43137"/>
                    </a:srgbClr>
                  </a:outerShdw>
                </a:effectLst>
              </a:rPr>
              <a:t>=</a:t>
            </a:r>
          </a:p>
          <a:p>
            <a:pPr algn="ctr"/>
            <a:r>
              <a:rPr lang="fr-FR" sz="1200" b="1" i="1" dirty="0" err="1" smtClean="0">
                <a:effectLst>
                  <a:outerShdw blurRad="38100" dist="38100" dir="2700000" algn="tl">
                    <a:srgbClr val="000000">
                      <a:alpha val="43137"/>
                    </a:srgbClr>
                  </a:outerShdw>
                </a:effectLst>
              </a:rPr>
              <a:t>Logical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i="1" dirty="0" smtClean="0">
              <a:effectLst>
                <a:outerShdw blurRad="38100" dist="38100" dir="2700000" algn="tl">
                  <a:srgbClr val="000000">
                    <a:alpha val="43137"/>
                  </a:srgbClr>
                </a:outerShdw>
              </a:effectLst>
            </a:endParaRPr>
          </a:p>
        </p:txBody>
      </p:sp>
      <p:cxnSp>
        <p:nvCxnSpPr>
          <p:cNvPr id="56" name="Straight Arrow Connector 55"/>
          <p:cNvCxnSpPr/>
          <p:nvPr/>
        </p:nvCxnSpPr>
        <p:spPr>
          <a:xfrm>
            <a:off x="2807365" y="5444401"/>
            <a:ext cx="3112120"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2" idx="2"/>
          </p:cNvCxnSpPr>
          <p:nvPr/>
        </p:nvCxnSpPr>
        <p:spPr>
          <a:xfrm>
            <a:off x="2807365" y="5102451"/>
            <a:ext cx="0" cy="34195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69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95536" y="1313038"/>
            <a:ext cx="8748464" cy="23334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sym typeface="Wingdings"/>
              </a:rPr>
              <a:t>Segmented</a:t>
            </a:r>
            <a:r>
              <a:rPr lang="fr-FR" sz="2400" b="1" i="1" dirty="0" smtClean="0">
                <a:effectLst>
                  <a:outerShdw blurRad="38100" dist="38100" dir="2700000" algn="tl">
                    <a:srgbClr val="000000">
                      <a:alpha val="43137"/>
                    </a:srgbClr>
                  </a:outerShdw>
                </a:effectLst>
                <a:latin typeface="+mn-lt"/>
                <a:sym typeface="Wingdings"/>
              </a:rPr>
              <a:t> </a:t>
            </a:r>
            <a:r>
              <a:rPr lang="fr-FR" sz="2400" b="1" i="1" dirty="0" err="1" smtClean="0">
                <a:effectLst>
                  <a:outerShdw blurRad="38100" dist="38100" dir="2700000" algn="tl">
                    <a:srgbClr val="000000">
                      <a:alpha val="43137"/>
                    </a:srgbClr>
                  </a:outerShdw>
                </a:effectLst>
                <a:latin typeface="+mn-lt"/>
                <a:sym typeface="Wingdings"/>
              </a:rPr>
              <a:t>adressing</a:t>
            </a:r>
            <a:r>
              <a:rPr lang="fr-FR" sz="2400" b="1" i="1" dirty="0" smtClean="0">
                <a:effectLst>
                  <a:outerShdw blurRad="38100" dist="38100" dir="2700000" algn="tl">
                    <a:srgbClr val="000000">
                      <a:alpha val="43137"/>
                    </a:srgbClr>
                  </a:outerShdw>
                </a:effectLst>
                <a:latin typeface="+mn-lt"/>
                <a:sym typeface="Wingdings"/>
              </a:rPr>
              <a:t> mode : </a:t>
            </a:r>
            <a:r>
              <a:rPr lang="fr-FR" sz="2400" i="1" dirty="0" smtClean="0">
                <a:latin typeface="+mn-lt"/>
                <a:sym typeface="Wingdings"/>
              </a:rPr>
              <a:t>modèle mémoire segmenté dont les segments peuvent être de taille variable. A chaque segment est associé un descripteur de segment (adresse de base du segment, taille, type code/data/</a:t>
            </a:r>
            <a:r>
              <a:rPr lang="fr-FR" sz="2400" i="1" dirty="0" err="1" smtClean="0">
                <a:latin typeface="+mn-lt"/>
                <a:sym typeface="Wingdings"/>
              </a:rPr>
              <a:t>stack</a:t>
            </a:r>
            <a:r>
              <a:rPr lang="fr-FR" sz="2400" i="1" dirty="0" smtClean="0">
                <a:latin typeface="+mn-lt"/>
                <a:sym typeface="Wingdings"/>
              </a:rPr>
              <a:t>…). Pagination possible. Par exemple, une architecture IA-32 peut supporter jusqu’à 16383 segments différents et chaque segment peut occuper jusqu’à 4Go.</a:t>
            </a:r>
            <a:endParaRPr lang="fr-FR" sz="2400" i="1" dirty="0">
              <a:latin typeface="+mn-lt"/>
              <a:sym typeface="Wingdings"/>
            </a:endParaRPr>
          </a:p>
        </p:txBody>
      </p:sp>
      <p:sp>
        <p:nvSpPr>
          <p:cNvPr id="16" name="Rounded Rectangle 15"/>
          <p:cNvSpPr/>
          <p:nvPr/>
        </p:nvSpPr>
        <p:spPr>
          <a:xfrm>
            <a:off x="5641064" y="3916001"/>
            <a:ext cx="1368456" cy="257433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61"/>
          <p:cNvSpPr txBox="1"/>
          <p:nvPr/>
        </p:nvSpPr>
        <p:spPr>
          <a:xfrm>
            <a:off x="5302076" y="3600837"/>
            <a:ext cx="1898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Linear</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Space</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cxnSp>
        <p:nvCxnSpPr>
          <p:cNvPr id="19" name="Straight Connector 18"/>
          <p:cNvCxnSpPr/>
          <p:nvPr/>
        </p:nvCxnSpPr>
        <p:spPr>
          <a:xfrm>
            <a:off x="5641064" y="5694608"/>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30872" y="5459859"/>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569869" y="4732485"/>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362585" y="4276175"/>
            <a:ext cx="1138572" cy="461665"/>
          </a:xfrm>
          <a:prstGeom prst="rect">
            <a:avLst/>
          </a:prstGeom>
        </p:spPr>
        <p:txBody>
          <a:bodyPr wrap="square">
            <a:spAutoFit/>
          </a:bodyPr>
          <a:lstStyle/>
          <a:p>
            <a:pPr algn="ctr"/>
            <a:r>
              <a:rPr lang="fr-FR" sz="1200" i="1" dirty="0" smtClean="0"/>
              <a:t>Segment</a:t>
            </a:r>
          </a:p>
          <a:p>
            <a:pPr algn="ctr"/>
            <a:r>
              <a:rPr lang="fr-FR" sz="1200" i="1" dirty="0" err="1"/>
              <a:t>S</a:t>
            </a:r>
            <a:r>
              <a:rPr lang="fr-FR" sz="1200" i="1" dirty="0" err="1" smtClean="0"/>
              <a:t>elector</a:t>
            </a:r>
            <a:endParaRPr lang="fr-FR" sz="1200" dirty="0"/>
          </a:p>
        </p:txBody>
      </p:sp>
      <p:sp>
        <p:nvSpPr>
          <p:cNvPr id="36" name="Rectangle 35"/>
          <p:cNvSpPr/>
          <p:nvPr/>
        </p:nvSpPr>
        <p:spPr>
          <a:xfrm>
            <a:off x="5627000" y="5803338"/>
            <a:ext cx="1372328" cy="45719"/>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2513189" y="4283116"/>
            <a:ext cx="1320168" cy="461665"/>
          </a:xfrm>
          <a:prstGeom prst="rect">
            <a:avLst/>
          </a:prstGeom>
        </p:spPr>
        <p:txBody>
          <a:bodyPr wrap="square">
            <a:spAutoFit/>
          </a:bodyPr>
          <a:lstStyle/>
          <a:p>
            <a:pPr algn="ctr"/>
            <a:r>
              <a:rPr lang="fr-FR" sz="1200" i="1" dirty="0" smtClean="0"/>
              <a:t>Offset </a:t>
            </a:r>
          </a:p>
          <a:p>
            <a:pPr algn="ctr"/>
            <a:r>
              <a:rPr lang="fr-FR" sz="1200" i="1" dirty="0" smtClean="0"/>
              <a:t>(effective </a:t>
            </a:r>
            <a:r>
              <a:rPr lang="fr-FR" sz="1200" i="1" dirty="0" err="1" smtClean="0"/>
              <a:t>address</a:t>
            </a:r>
            <a:r>
              <a:rPr lang="fr-FR" sz="1200" i="1" dirty="0" smtClean="0"/>
              <a:t>)</a:t>
            </a:r>
            <a:endParaRPr lang="fr-FR" sz="1200" dirty="0"/>
          </a:p>
        </p:txBody>
      </p:sp>
      <p:sp>
        <p:nvSpPr>
          <p:cNvPr id="38" name="Right Brace 37"/>
          <p:cNvSpPr/>
          <p:nvPr/>
        </p:nvSpPr>
        <p:spPr>
          <a:xfrm rot="16200000">
            <a:off x="2355664" y="3100481"/>
            <a:ext cx="359699" cy="2292096"/>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9" name="Rectangle 38"/>
          <p:cNvSpPr/>
          <p:nvPr/>
        </p:nvSpPr>
        <p:spPr>
          <a:xfrm>
            <a:off x="1901847" y="3805395"/>
            <a:ext cx="1336044"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Logical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dirty="0">
              <a:effectLst>
                <a:outerShdw blurRad="38100" dist="38100" dir="2700000" algn="tl">
                  <a:srgbClr val="000000">
                    <a:alpha val="43137"/>
                  </a:srgbClr>
                </a:outerShdw>
              </a:effectLst>
            </a:endParaRPr>
          </a:p>
        </p:txBody>
      </p:sp>
      <p:sp>
        <p:nvSpPr>
          <p:cNvPr id="40" name="Rectangle 39"/>
          <p:cNvSpPr/>
          <p:nvPr/>
        </p:nvSpPr>
        <p:spPr>
          <a:xfrm>
            <a:off x="1389464" y="4732485"/>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Straight Arrow Connector 40"/>
          <p:cNvCxnSpPr/>
          <p:nvPr/>
        </p:nvCxnSpPr>
        <p:spPr>
          <a:xfrm>
            <a:off x="2494362" y="6158053"/>
            <a:ext cx="3132638"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125716" y="5849057"/>
            <a:ext cx="2505156"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2" idx="2"/>
          </p:cNvCxnSpPr>
          <p:nvPr/>
        </p:nvCxnSpPr>
        <p:spPr>
          <a:xfrm>
            <a:off x="3125716" y="4924929"/>
            <a:ext cx="0" cy="92412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54260" y="5469817"/>
            <a:ext cx="1341196" cy="208265"/>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5644502" y="4865293"/>
            <a:ext cx="1341196" cy="401651"/>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5641064" y="3926005"/>
            <a:ext cx="1341196" cy="403216"/>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07310" y="3916001"/>
            <a:ext cx="1669578" cy="335172"/>
          </a:xfrm>
          <a:prstGeom prst="rect">
            <a:avLst/>
          </a:prstGeom>
          <a:ln>
            <a:solidFill>
              <a:schemeClr val="accent1">
                <a:lumMod val="20000"/>
                <a:lumOff val="80000"/>
              </a:schemeClr>
            </a:solidFill>
          </a:ln>
          <a:effectLst>
            <a:softEdge rad="63500"/>
          </a:effectLst>
        </p:spPr>
      </p:pic>
      <p:cxnSp>
        <p:nvCxnSpPr>
          <p:cNvPr id="54" name="Straight Arrow Connector 53"/>
          <p:cNvCxnSpPr>
            <a:endCxn id="59" idx="0"/>
          </p:cNvCxnSpPr>
          <p:nvPr/>
        </p:nvCxnSpPr>
        <p:spPr>
          <a:xfrm>
            <a:off x="1968937" y="4928258"/>
            <a:ext cx="5756" cy="254167"/>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Folded Corner 14"/>
          <p:cNvSpPr/>
          <p:nvPr/>
        </p:nvSpPr>
        <p:spPr>
          <a:xfrm>
            <a:off x="1468654" y="5670378"/>
            <a:ext cx="1012078" cy="806161"/>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1405407" y="5182425"/>
            <a:ext cx="1138572" cy="461665"/>
          </a:xfrm>
          <a:prstGeom prst="rect">
            <a:avLst/>
          </a:prstGeom>
        </p:spPr>
        <p:txBody>
          <a:bodyPr wrap="square">
            <a:spAutoFit/>
          </a:bodyPr>
          <a:lstStyle/>
          <a:p>
            <a:pPr algn="ctr"/>
            <a:r>
              <a:rPr lang="fr-FR" sz="1200" i="1" dirty="0" smtClean="0"/>
              <a:t>Segment</a:t>
            </a:r>
          </a:p>
          <a:p>
            <a:pPr algn="ctr"/>
            <a:r>
              <a:rPr lang="fr-FR" sz="1200" i="1" dirty="0" err="1" smtClean="0"/>
              <a:t>Descriptor</a:t>
            </a:r>
            <a:endParaRPr lang="fr-FR" sz="1200" dirty="0"/>
          </a:p>
        </p:txBody>
      </p:sp>
      <p:sp>
        <p:nvSpPr>
          <p:cNvPr id="60" name="Rectangle 59"/>
          <p:cNvSpPr/>
          <p:nvPr/>
        </p:nvSpPr>
        <p:spPr>
          <a:xfrm>
            <a:off x="1468654" y="5645543"/>
            <a:ext cx="1012078" cy="830997"/>
          </a:xfrm>
          <a:prstGeom prst="rect">
            <a:avLst/>
          </a:prstGeom>
        </p:spPr>
        <p:txBody>
          <a:bodyPr wrap="square">
            <a:spAutoFit/>
          </a:bodyPr>
          <a:lstStyle/>
          <a:p>
            <a:r>
              <a:rPr lang="fr-FR" sz="1200" i="1" dirty="0" smtClean="0"/>
              <a:t>Start </a:t>
            </a:r>
            <a:r>
              <a:rPr lang="fr-FR" sz="1200" i="1" dirty="0" err="1" smtClean="0"/>
              <a:t>Address</a:t>
            </a:r>
            <a:endParaRPr lang="fr-FR" sz="1200" i="1" dirty="0" smtClean="0"/>
          </a:p>
          <a:p>
            <a:r>
              <a:rPr lang="fr-FR" sz="1200" i="1" dirty="0" smtClean="0"/>
              <a:t>Size</a:t>
            </a:r>
          </a:p>
          <a:p>
            <a:r>
              <a:rPr lang="fr-FR" sz="1200" i="1" dirty="0" smtClean="0"/>
              <a:t>Type</a:t>
            </a:r>
          </a:p>
          <a:p>
            <a:r>
              <a:rPr lang="fr-FR" sz="1200" i="1" dirty="0" smtClean="0"/>
              <a:t>…</a:t>
            </a:r>
          </a:p>
        </p:txBody>
      </p:sp>
      <p:cxnSp>
        <p:nvCxnSpPr>
          <p:cNvPr id="63" name="Straight Connector 62"/>
          <p:cNvCxnSpPr/>
          <p:nvPr/>
        </p:nvCxnSpPr>
        <p:spPr>
          <a:xfrm>
            <a:off x="5668041" y="5266945"/>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68041" y="4865293"/>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30872" y="4330841"/>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658132" y="6131041"/>
            <a:ext cx="1341196" cy="345498"/>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Straight Connector 67"/>
          <p:cNvCxnSpPr/>
          <p:nvPr/>
        </p:nvCxnSpPr>
        <p:spPr>
          <a:xfrm>
            <a:off x="5644502" y="6131041"/>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69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90104" y="1284536"/>
            <a:ext cx="8748464" cy="187220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Etudions plus en détail de mode segmenté arrivé avec le 80286 de Intel. Ce modèle mémoire utilise deux tables, la GDT  (Global </a:t>
            </a:r>
            <a:r>
              <a:rPr lang="fr-FR" sz="2400" i="1" dirty="0" err="1" smtClean="0">
                <a:latin typeface="+mn-lt"/>
                <a:sym typeface="Wingdings"/>
              </a:rPr>
              <a:t>Descriptor</a:t>
            </a:r>
            <a:r>
              <a:rPr lang="fr-FR" sz="2400" i="1" dirty="0" smtClean="0">
                <a:latin typeface="+mn-lt"/>
                <a:sym typeface="Wingdings"/>
              </a:rPr>
              <a:t> Table) ou la LDT (Local </a:t>
            </a:r>
            <a:r>
              <a:rPr lang="fr-FR" sz="2400" i="1" dirty="0" err="1" smtClean="0">
                <a:latin typeface="+mn-lt"/>
                <a:sym typeface="Wingdings"/>
              </a:rPr>
              <a:t>Descriptor</a:t>
            </a:r>
            <a:r>
              <a:rPr lang="fr-FR" sz="2400" i="1" dirty="0" smtClean="0">
                <a:latin typeface="+mn-lt"/>
                <a:sym typeface="Wingdings"/>
              </a:rPr>
              <a:t> Table). La GDT est chargée de garder à porter de main les descripteurs de segments des processus les plus couramment utilisés :</a:t>
            </a:r>
            <a:endParaRPr lang="fr-FR" sz="2400" dirty="0">
              <a:latin typeface="+mn-lt"/>
              <a:sym typeface="Wingdings"/>
            </a:endParaRPr>
          </a:p>
        </p:txBody>
      </p:sp>
      <p:sp>
        <p:nvSpPr>
          <p:cNvPr id="35" name="Rounded Rectangle 34"/>
          <p:cNvSpPr/>
          <p:nvPr/>
        </p:nvSpPr>
        <p:spPr>
          <a:xfrm>
            <a:off x="7351325" y="3697608"/>
            <a:ext cx="1368456" cy="257433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61"/>
          <p:cNvSpPr txBox="1"/>
          <p:nvPr/>
        </p:nvSpPr>
        <p:spPr>
          <a:xfrm>
            <a:off x="7012337" y="3382444"/>
            <a:ext cx="1898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Linear</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Space</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cxnSp>
        <p:nvCxnSpPr>
          <p:cNvPr id="43" name="Straight Connector 42"/>
          <p:cNvCxnSpPr/>
          <p:nvPr/>
        </p:nvCxnSpPr>
        <p:spPr>
          <a:xfrm>
            <a:off x="7351325" y="5476215"/>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41133" y="5241466"/>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393958" y="4185266"/>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186674" y="3728956"/>
            <a:ext cx="1138572" cy="461665"/>
          </a:xfrm>
          <a:prstGeom prst="rect">
            <a:avLst/>
          </a:prstGeom>
        </p:spPr>
        <p:txBody>
          <a:bodyPr wrap="square">
            <a:spAutoFit/>
          </a:bodyPr>
          <a:lstStyle/>
          <a:p>
            <a:pPr algn="ctr"/>
            <a:r>
              <a:rPr lang="fr-FR" sz="1200" i="1" dirty="0" smtClean="0"/>
              <a:t>Segment</a:t>
            </a:r>
          </a:p>
          <a:p>
            <a:pPr algn="ctr"/>
            <a:r>
              <a:rPr lang="fr-FR" sz="1200" i="1" dirty="0" err="1"/>
              <a:t>S</a:t>
            </a:r>
            <a:r>
              <a:rPr lang="fr-FR" sz="1200" i="1" dirty="0" err="1" smtClean="0"/>
              <a:t>elector</a:t>
            </a:r>
            <a:endParaRPr lang="fr-FR" sz="1200" dirty="0"/>
          </a:p>
        </p:txBody>
      </p:sp>
      <p:sp>
        <p:nvSpPr>
          <p:cNvPr id="49" name="Rectangle 48"/>
          <p:cNvSpPr/>
          <p:nvPr/>
        </p:nvSpPr>
        <p:spPr>
          <a:xfrm>
            <a:off x="7337261" y="4281488"/>
            <a:ext cx="1372328" cy="45719"/>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1337278" y="3735897"/>
            <a:ext cx="1320168" cy="461665"/>
          </a:xfrm>
          <a:prstGeom prst="rect">
            <a:avLst/>
          </a:prstGeom>
        </p:spPr>
        <p:txBody>
          <a:bodyPr wrap="square">
            <a:spAutoFit/>
          </a:bodyPr>
          <a:lstStyle/>
          <a:p>
            <a:pPr algn="ctr"/>
            <a:r>
              <a:rPr lang="fr-FR" sz="1200" i="1" dirty="0" smtClean="0"/>
              <a:t>Offset </a:t>
            </a:r>
          </a:p>
          <a:p>
            <a:pPr algn="ctr"/>
            <a:r>
              <a:rPr lang="fr-FR" sz="1200" i="1" dirty="0" smtClean="0"/>
              <a:t>(effective </a:t>
            </a:r>
            <a:r>
              <a:rPr lang="fr-FR" sz="1200" i="1" dirty="0" err="1" smtClean="0"/>
              <a:t>address</a:t>
            </a:r>
            <a:r>
              <a:rPr lang="fr-FR" sz="1200" i="1" dirty="0" smtClean="0"/>
              <a:t>)</a:t>
            </a:r>
            <a:endParaRPr lang="fr-FR" sz="1200" dirty="0"/>
          </a:p>
        </p:txBody>
      </p:sp>
      <p:sp>
        <p:nvSpPr>
          <p:cNvPr id="55" name="Right Brace 54"/>
          <p:cNvSpPr/>
          <p:nvPr/>
        </p:nvSpPr>
        <p:spPr>
          <a:xfrm rot="16200000">
            <a:off x="1214109" y="2621390"/>
            <a:ext cx="359699" cy="2292096"/>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6" name="Rectangle 55"/>
          <p:cNvSpPr/>
          <p:nvPr/>
        </p:nvSpPr>
        <p:spPr>
          <a:xfrm>
            <a:off x="725936" y="3385474"/>
            <a:ext cx="1336044"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Logical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dirty="0">
              <a:effectLst>
                <a:outerShdw blurRad="38100" dist="38100" dir="2700000" algn="tl">
                  <a:srgbClr val="000000">
                    <a:alpha val="43137"/>
                  </a:srgbClr>
                </a:outerShdw>
              </a:effectLst>
            </a:endParaRPr>
          </a:p>
        </p:txBody>
      </p:sp>
      <p:sp>
        <p:nvSpPr>
          <p:cNvPr id="57" name="Rectangle 56"/>
          <p:cNvSpPr/>
          <p:nvPr/>
        </p:nvSpPr>
        <p:spPr>
          <a:xfrm>
            <a:off x="213553" y="4185266"/>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65"/>
          <p:cNvSpPr/>
          <p:nvPr/>
        </p:nvSpPr>
        <p:spPr>
          <a:xfrm>
            <a:off x="7364521" y="5251424"/>
            <a:ext cx="1341196" cy="208265"/>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7354763" y="4646900"/>
            <a:ext cx="1341196" cy="401651"/>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7351325" y="3707612"/>
            <a:ext cx="1341196" cy="403216"/>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217571" y="3697608"/>
            <a:ext cx="1669578" cy="335172"/>
          </a:xfrm>
          <a:prstGeom prst="rect">
            <a:avLst/>
          </a:prstGeom>
          <a:ln>
            <a:solidFill>
              <a:schemeClr val="accent1">
                <a:lumMod val="20000"/>
                <a:lumOff val="80000"/>
              </a:schemeClr>
            </a:solidFill>
          </a:ln>
          <a:effectLst>
            <a:softEdge rad="63500"/>
          </a:effectLst>
        </p:spPr>
      </p:pic>
      <p:cxnSp>
        <p:nvCxnSpPr>
          <p:cNvPr id="76" name="Straight Connector 75"/>
          <p:cNvCxnSpPr/>
          <p:nvPr/>
        </p:nvCxnSpPr>
        <p:spPr>
          <a:xfrm>
            <a:off x="7378302" y="504855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378302" y="46469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341133" y="4112448"/>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368393" y="5912648"/>
            <a:ext cx="1341196" cy="345498"/>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Connector 79"/>
          <p:cNvCxnSpPr/>
          <p:nvPr/>
        </p:nvCxnSpPr>
        <p:spPr>
          <a:xfrm>
            <a:off x="7354763" y="5912648"/>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4254018" y="4643608"/>
            <a:ext cx="1040023" cy="2019813"/>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61"/>
          <p:cNvSpPr txBox="1"/>
          <p:nvPr/>
        </p:nvSpPr>
        <p:spPr>
          <a:xfrm>
            <a:off x="4255464" y="4341248"/>
            <a:ext cx="106086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GDT</a:t>
            </a:r>
          </a:p>
        </p:txBody>
      </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995936" y="4643609"/>
            <a:ext cx="1501746" cy="335172"/>
          </a:xfrm>
          <a:prstGeom prst="rect">
            <a:avLst/>
          </a:prstGeom>
          <a:ln>
            <a:solidFill>
              <a:schemeClr val="accent1">
                <a:lumMod val="20000"/>
                <a:lumOff val="80000"/>
              </a:schemeClr>
            </a:solidFill>
          </a:ln>
          <a:effectLst>
            <a:softEdge rad="63500"/>
          </a:effectLst>
        </p:spPr>
      </p:pic>
      <p:cxnSp>
        <p:nvCxnSpPr>
          <p:cNvPr id="104" name="Straight Connector 103"/>
          <p:cNvCxnSpPr/>
          <p:nvPr/>
        </p:nvCxnSpPr>
        <p:spPr>
          <a:xfrm>
            <a:off x="4259840" y="6105321"/>
            <a:ext cx="1040023" cy="2"/>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55960" y="6066318"/>
            <a:ext cx="3503880"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9" name="Folded Corner 108"/>
          <p:cNvSpPr/>
          <p:nvPr/>
        </p:nvSpPr>
        <p:spPr>
          <a:xfrm>
            <a:off x="2783162" y="4005683"/>
            <a:ext cx="845301" cy="460530"/>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Rectangle 110"/>
          <p:cNvSpPr/>
          <p:nvPr/>
        </p:nvSpPr>
        <p:spPr>
          <a:xfrm>
            <a:off x="2780929" y="3534837"/>
            <a:ext cx="845301" cy="461665"/>
          </a:xfrm>
          <a:prstGeom prst="rect">
            <a:avLst/>
          </a:prstGeom>
        </p:spPr>
        <p:txBody>
          <a:bodyPr wrap="square">
            <a:spAutoFit/>
          </a:bodyPr>
          <a:lstStyle/>
          <a:p>
            <a:pPr algn="ctr"/>
            <a:r>
              <a:rPr lang="fr-FR" sz="1200" i="1" dirty="0" err="1" smtClean="0"/>
              <a:t>Current</a:t>
            </a:r>
            <a:endParaRPr lang="fr-FR" sz="1200" i="1" dirty="0" smtClean="0"/>
          </a:p>
          <a:p>
            <a:pPr algn="ctr"/>
            <a:r>
              <a:rPr lang="fr-FR" sz="1200" i="1" dirty="0" err="1" smtClean="0"/>
              <a:t>Descriptor</a:t>
            </a:r>
            <a:endParaRPr lang="fr-FR" sz="1200" dirty="0"/>
          </a:p>
        </p:txBody>
      </p:sp>
      <p:sp>
        <p:nvSpPr>
          <p:cNvPr id="115" name="Folded Corner 114"/>
          <p:cNvSpPr/>
          <p:nvPr/>
        </p:nvSpPr>
        <p:spPr>
          <a:xfrm>
            <a:off x="4341684" y="6170565"/>
            <a:ext cx="845301" cy="460530"/>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Rectangle 115"/>
          <p:cNvSpPr/>
          <p:nvPr/>
        </p:nvSpPr>
        <p:spPr>
          <a:xfrm>
            <a:off x="4341683" y="6169430"/>
            <a:ext cx="845301" cy="461665"/>
          </a:xfrm>
          <a:prstGeom prst="rect">
            <a:avLst/>
          </a:prstGeom>
        </p:spPr>
        <p:txBody>
          <a:bodyPr wrap="square">
            <a:spAutoFit/>
          </a:bodyPr>
          <a:lstStyle/>
          <a:p>
            <a:pPr algn="ctr"/>
            <a:r>
              <a:rPr lang="fr-FR" sz="1200" i="1" dirty="0" smtClean="0"/>
              <a:t>Segment</a:t>
            </a:r>
          </a:p>
          <a:p>
            <a:pPr algn="ctr"/>
            <a:r>
              <a:rPr lang="fr-FR" sz="1200" i="1" dirty="0" err="1" smtClean="0"/>
              <a:t>Descriptor</a:t>
            </a:r>
            <a:endParaRPr lang="fr-FR" sz="1200" dirty="0"/>
          </a:p>
        </p:txBody>
      </p:sp>
      <p:cxnSp>
        <p:nvCxnSpPr>
          <p:cNvPr id="119" name="Straight Connector 118"/>
          <p:cNvCxnSpPr/>
          <p:nvPr/>
        </p:nvCxnSpPr>
        <p:spPr>
          <a:xfrm>
            <a:off x="4259840" y="5520836"/>
            <a:ext cx="1040023" cy="2"/>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0" name="Folded Corner 119"/>
          <p:cNvSpPr/>
          <p:nvPr/>
        </p:nvSpPr>
        <p:spPr>
          <a:xfrm>
            <a:off x="4341684" y="5586080"/>
            <a:ext cx="845301" cy="460530"/>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Rectangle 120"/>
          <p:cNvSpPr/>
          <p:nvPr/>
        </p:nvSpPr>
        <p:spPr>
          <a:xfrm>
            <a:off x="4341683" y="5584945"/>
            <a:ext cx="845301" cy="461665"/>
          </a:xfrm>
          <a:prstGeom prst="rect">
            <a:avLst/>
          </a:prstGeom>
        </p:spPr>
        <p:txBody>
          <a:bodyPr wrap="square">
            <a:spAutoFit/>
          </a:bodyPr>
          <a:lstStyle/>
          <a:p>
            <a:pPr algn="ctr"/>
            <a:r>
              <a:rPr lang="fr-FR" sz="1200" i="1" dirty="0" smtClean="0"/>
              <a:t>Segment</a:t>
            </a:r>
          </a:p>
          <a:p>
            <a:pPr algn="ctr"/>
            <a:r>
              <a:rPr lang="fr-FR" sz="1200" i="1" dirty="0" err="1" smtClean="0"/>
              <a:t>Descriptor</a:t>
            </a:r>
            <a:endParaRPr lang="fr-FR" sz="1200" dirty="0"/>
          </a:p>
        </p:txBody>
      </p:sp>
      <p:sp>
        <p:nvSpPr>
          <p:cNvPr id="123" name="Folded Corner 122"/>
          <p:cNvSpPr/>
          <p:nvPr/>
        </p:nvSpPr>
        <p:spPr>
          <a:xfrm>
            <a:off x="4341683" y="4985911"/>
            <a:ext cx="845301" cy="460530"/>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Rectangle 123"/>
          <p:cNvSpPr/>
          <p:nvPr/>
        </p:nvSpPr>
        <p:spPr>
          <a:xfrm>
            <a:off x="4341682" y="4984776"/>
            <a:ext cx="845301" cy="461665"/>
          </a:xfrm>
          <a:prstGeom prst="rect">
            <a:avLst/>
          </a:prstGeom>
        </p:spPr>
        <p:txBody>
          <a:bodyPr wrap="square">
            <a:spAutoFit/>
          </a:bodyPr>
          <a:lstStyle/>
          <a:p>
            <a:pPr algn="ctr"/>
            <a:r>
              <a:rPr lang="fr-FR" sz="1200" i="1" dirty="0" smtClean="0"/>
              <a:t>Segment</a:t>
            </a:r>
          </a:p>
          <a:p>
            <a:pPr algn="ctr"/>
            <a:r>
              <a:rPr lang="fr-FR" sz="1200" i="1" dirty="0" err="1" smtClean="0"/>
              <a:t>Descriptor</a:t>
            </a:r>
            <a:endParaRPr lang="fr-FR" sz="1200" dirty="0"/>
          </a:p>
        </p:txBody>
      </p:sp>
      <p:cxnSp>
        <p:nvCxnSpPr>
          <p:cNvPr id="128" name="Straight Connector 127"/>
          <p:cNvCxnSpPr>
            <a:stCxn id="57" idx="2"/>
          </p:cNvCxnSpPr>
          <p:nvPr/>
        </p:nvCxnSpPr>
        <p:spPr>
          <a:xfrm>
            <a:off x="769400" y="4377710"/>
            <a:ext cx="0" cy="16886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332389" y="6584430"/>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ZoneTexte 61"/>
          <p:cNvSpPr txBox="1"/>
          <p:nvPr/>
        </p:nvSpPr>
        <p:spPr>
          <a:xfrm>
            <a:off x="332389" y="6306068"/>
            <a:ext cx="111169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GDTR</a:t>
            </a:r>
            <a:endParaRPr lang="fr-FR" sz="1050" b="1" i="1" dirty="0" smtClean="0">
              <a:solidFill>
                <a:schemeClr val="accent1">
                  <a:lumMod val="75000"/>
                </a:schemeClr>
              </a:solidFill>
              <a:effectLst>
                <a:outerShdw blurRad="38100" dist="38100" dir="2700000" algn="tl">
                  <a:srgbClr val="000000">
                    <a:alpha val="43137"/>
                  </a:srgbClr>
                </a:outerShdw>
              </a:effectLst>
            </a:endParaRPr>
          </a:p>
        </p:txBody>
      </p:sp>
      <p:cxnSp>
        <p:nvCxnSpPr>
          <p:cNvPr id="131" name="Straight Arrow Connector 130"/>
          <p:cNvCxnSpPr>
            <a:stCxn id="129" idx="3"/>
          </p:cNvCxnSpPr>
          <p:nvPr/>
        </p:nvCxnSpPr>
        <p:spPr>
          <a:xfrm flipV="1">
            <a:off x="1444082" y="6663421"/>
            <a:ext cx="2785734" cy="17231"/>
          </a:xfrm>
          <a:prstGeom prst="straightConnector1">
            <a:avLst/>
          </a:prstGeom>
          <a:ln w="19050">
            <a:solidFill>
              <a:schemeClr val="accent1">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93684" y="3306412"/>
            <a:ext cx="3758236" cy="3506964"/>
          </a:xfrm>
          <a:prstGeom prst="roundRect">
            <a:avLst>
              <a:gd name="adj" fmla="val 6018"/>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61"/>
          <p:cNvSpPr txBox="1"/>
          <p:nvPr/>
        </p:nvSpPr>
        <p:spPr>
          <a:xfrm>
            <a:off x="74580" y="3293095"/>
            <a:ext cx="53688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CPU</a:t>
            </a:r>
          </a:p>
        </p:txBody>
      </p:sp>
      <p:sp>
        <p:nvSpPr>
          <p:cNvPr id="134" name="Rounded Rectangle 133"/>
          <p:cNvSpPr/>
          <p:nvPr/>
        </p:nvSpPr>
        <p:spPr>
          <a:xfrm>
            <a:off x="4067944" y="3815132"/>
            <a:ext cx="1429738" cy="3034579"/>
          </a:xfrm>
          <a:prstGeom prst="roundRect">
            <a:avLst>
              <a:gd name="adj" fmla="val 6018"/>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ZoneTexte 61"/>
          <p:cNvSpPr txBox="1"/>
          <p:nvPr/>
        </p:nvSpPr>
        <p:spPr>
          <a:xfrm>
            <a:off x="4067944" y="3797284"/>
            <a:ext cx="142973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MAIN MEMORY</a:t>
            </a:r>
          </a:p>
        </p:txBody>
      </p:sp>
      <p:cxnSp>
        <p:nvCxnSpPr>
          <p:cNvPr id="145" name="Curved Connector 144"/>
          <p:cNvCxnSpPr>
            <a:endCxn id="49" idx="1"/>
          </p:cNvCxnSpPr>
          <p:nvPr/>
        </p:nvCxnSpPr>
        <p:spPr>
          <a:xfrm>
            <a:off x="3995935" y="3293095"/>
            <a:ext cx="3341326" cy="1011253"/>
          </a:xfrm>
          <a:prstGeom prst="curvedConnector3">
            <a:avLst>
              <a:gd name="adj1" fmla="val 67864"/>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9" name="Curved Connector 148"/>
          <p:cNvCxnSpPr/>
          <p:nvPr/>
        </p:nvCxnSpPr>
        <p:spPr>
          <a:xfrm>
            <a:off x="4499992" y="3540026"/>
            <a:ext cx="2851333" cy="1077812"/>
          </a:xfrm>
          <a:prstGeom prst="curvedConnector3">
            <a:avLst>
              <a:gd name="adj1" fmla="val 50000"/>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195953" y="6542152"/>
            <a:ext cx="1384563" cy="276999"/>
          </a:xfrm>
          <a:prstGeom prst="rect">
            <a:avLst/>
          </a:prstGeom>
        </p:spPr>
        <p:txBody>
          <a:bodyPr wrap="square">
            <a:spAutoFit/>
          </a:bodyPr>
          <a:lstStyle/>
          <a:p>
            <a:pPr algn="ctr"/>
            <a:r>
              <a:rPr lang="fr-FR" sz="1200" i="1" dirty="0" smtClean="0"/>
              <a:t>GDT pointer</a:t>
            </a:r>
            <a:endParaRPr lang="fr-FR" sz="1200" dirty="0"/>
          </a:p>
        </p:txBody>
      </p:sp>
      <p:cxnSp>
        <p:nvCxnSpPr>
          <p:cNvPr id="53" name="Curved Connector 52"/>
          <p:cNvCxnSpPr>
            <a:stCxn id="120" idx="1"/>
            <a:endCxn id="109" idx="2"/>
          </p:cNvCxnSpPr>
          <p:nvPr/>
        </p:nvCxnSpPr>
        <p:spPr>
          <a:xfrm rot="10800000">
            <a:off x="3205814" y="4466213"/>
            <a:ext cx="1135871" cy="1350132"/>
          </a:xfrm>
          <a:prstGeom prst="curvedConnector2">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8" name="Folded Corner 57"/>
          <p:cNvSpPr/>
          <p:nvPr/>
        </p:nvSpPr>
        <p:spPr>
          <a:xfrm>
            <a:off x="2780928" y="4005684"/>
            <a:ext cx="845301" cy="460530"/>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2783162" y="3996502"/>
            <a:ext cx="845301" cy="461665"/>
          </a:xfrm>
          <a:prstGeom prst="rect">
            <a:avLst/>
          </a:prstGeom>
        </p:spPr>
        <p:txBody>
          <a:bodyPr wrap="square">
            <a:spAutoFit/>
          </a:bodyPr>
          <a:lstStyle/>
          <a:p>
            <a:pPr algn="ctr"/>
            <a:r>
              <a:rPr lang="fr-FR" sz="1200" i="1" dirty="0" smtClean="0"/>
              <a:t>Segment</a:t>
            </a:r>
          </a:p>
          <a:p>
            <a:pPr algn="ctr"/>
            <a:r>
              <a:rPr lang="fr-FR" sz="1200" i="1" dirty="0" err="1" smtClean="0"/>
              <a:t>Descriptor</a:t>
            </a:r>
            <a:endParaRPr lang="fr-FR" sz="1200" dirty="0"/>
          </a:p>
        </p:txBody>
      </p:sp>
      <p:cxnSp>
        <p:nvCxnSpPr>
          <p:cNvPr id="15" name="Curved Connector 14"/>
          <p:cNvCxnSpPr>
            <a:stCxn id="47" idx="3"/>
          </p:cNvCxnSpPr>
          <p:nvPr/>
        </p:nvCxnSpPr>
        <p:spPr>
          <a:xfrm flipV="1">
            <a:off x="2505651" y="3306412"/>
            <a:ext cx="1490284" cy="975076"/>
          </a:xfrm>
          <a:prstGeom prst="curvedConnector3">
            <a:avLst>
              <a:gd name="adj1" fmla="val 13356"/>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59" idx="3"/>
          </p:cNvCxnSpPr>
          <p:nvPr/>
        </p:nvCxnSpPr>
        <p:spPr>
          <a:xfrm flipV="1">
            <a:off x="3628463" y="3540028"/>
            <a:ext cx="871529" cy="687307"/>
          </a:xfrm>
          <a:prstGeom prst="curvedConnector3">
            <a:avLst>
              <a:gd name="adj1" fmla="val 36885"/>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a:xfrm flipV="1">
            <a:off x="6228184" y="4112450"/>
            <a:ext cx="1109077" cy="265260"/>
          </a:xfrm>
          <a:prstGeom prst="curvedConnector3">
            <a:avLst>
              <a:gd name="adj1" fmla="val 50000"/>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20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fade">
                                      <p:cBhvr>
                                        <p:cTn id="28" dur="500"/>
                                        <p:tgtEl>
                                          <p:spTgt spid="1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2"/>
                                        </p:tgtEl>
                                        <p:attrNameLst>
                                          <p:attrName>style.visibility</p:attrName>
                                        </p:attrNameLst>
                                      </p:cBhvr>
                                      <p:to>
                                        <p:strVal val="visible"/>
                                      </p:to>
                                    </p:set>
                                    <p:animEffect transition="in" filter="fade">
                                      <p:cBhvr>
                                        <p:cTn id="31" dur="500"/>
                                        <p:tgtEl>
                                          <p:spTgt spid="1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fade">
                                      <p:cBhvr>
                                        <p:cTn id="34" dur="500"/>
                                        <p:tgtEl>
                                          <p:spTgt spid="13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500"/>
                                        <p:tgtEl>
                                          <p:spTgt spid="8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500"/>
                                        <p:tgtEl>
                                          <p:spTgt spid="82"/>
                                        </p:tgtEl>
                                      </p:cBhvr>
                                    </p:animEffect>
                                  </p:childTnLst>
                                </p:cTn>
                              </p:par>
                              <p:par>
                                <p:cTn id="43" presetID="10"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par>
                                <p:cTn id="46" presetID="10" presetClass="entr" presetSubtype="0" fill="hold"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fade">
                                      <p:cBhvr>
                                        <p:cTn id="51" dur="500"/>
                                        <p:tgtEl>
                                          <p:spTgt spid="1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par>
                                <p:cTn id="55" presetID="10"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fade">
                                      <p:cBhvr>
                                        <p:cTn id="57" dur="500"/>
                                        <p:tgtEl>
                                          <p:spTgt spid="1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fade">
                                      <p:cBhvr>
                                        <p:cTn id="60" dur="500"/>
                                        <p:tgtEl>
                                          <p:spTgt spid="1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fade">
                                      <p:cBhvr>
                                        <p:cTn id="63" dur="500"/>
                                        <p:tgtEl>
                                          <p:spTgt spid="1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fade">
                                      <p:cBhvr>
                                        <p:cTn id="66" dur="500"/>
                                        <p:tgtEl>
                                          <p:spTgt spid="1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fade">
                                      <p:cBhvr>
                                        <p:cTn id="69" dur="500"/>
                                        <p:tgtEl>
                                          <p:spTgt spid="1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nodeType="with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fade">
                                      <p:cBhvr>
                                        <p:cTn id="78" dur="500"/>
                                        <p:tgtEl>
                                          <p:spTgt spid="1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57"/>
                                        </p:tgtEl>
                                        <p:attrNameLst>
                                          <p:attrName>style.visibility</p:attrName>
                                        </p:attrNameLst>
                                      </p:cBhvr>
                                      <p:to>
                                        <p:strVal val="visible"/>
                                      </p:to>
                                    </p:set>
                                    <p:animEffect transition="in" filter="fade">
                                      <p:cBhvr>
                                        <p:cTn id="81" dur="500"/>
                                        <p:tgtEl>
                                          <p:spTgt spid="15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fade">
                                      <p:cBhvr>
                                        <p:cTn id="84" dur="500"/>
                                        <p:tgtEl>
                                          <p:spTgt spid="1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fade">
                                      <p:cBhvr>
                                        <p:cTn id="87" dur="5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fade">
                                      <p:cBhvr>
                                        <p:cTn id="92" dur="500"/>
                                        <p:tgtEl>
                                          <p:spTgt spid="128"/>
                                        </p:tgtEl>
                                      </p:cBhvr>
                                    </p:animEffect>
                                  </p:childTnLst>
                                </p:cTn>
                              </p:par>
                              <p:par>
                                <p:cTn id="93" presetID="10" presetClass="entr" presetSubtype="0" fill="hold" nodeType="with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fade">
                                      <p:cBhvr>
                                        <p:cTn id="95" dur="500"/>
                                        <p:tgtEl>
                                          <p:spTgt spid="10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1000"/>
                                        <p:tgtEl>
                                          <p:spTgt spid="58"/>
                                        </p:tgtEl>
                                      </p:cBhvr>
                                    </p:animEffect>
                                    <p:anim calcmode="lin" valueType="num">
                                      <p:cBhvr>
                                        <p:cTn id="104" dur="1000" fill="hold"/>
                                        <p:tgtEl>
                                          <p:spTgt spid="58"/>
                                        </p:tgtEl>
                                        <p:attrNameLst>
                                          <p:attrName>ppt_x</p:attrName>
                                        </p:attrNameLst>
                                      </p:cBhvr>
                                      <p:tavLst>
                                        <p:tav tm="0">
                                          <p:val>
                                            <p:strVal val="#ppt_x"/>
                                          </p:val>
                                        </p:tav>
                                        <p:tav tm="100000">
                                          <p:val>
                                            <p:strVal val="#ppt_x"/>
                                          </p:val>
                                        </p:tav>
                                      </p:tavLst>
                                    </p:anim>
                                    <p:anim calcmode="lin" valueType="num">
                                      <p:cBhvr>
                                        <p:cTn id="105" dur="1000" fill="hold"/>
                                        <p:tgtEl>
                                          <p:spTgt spid="5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9"/>
                                        </p:tgtEl>
                                        <p:attrNameLst>
                                          <p:attrName>style.visibility</p:attrName>
                                        </p:attrNameLst>
                                      </p:cBhvr>
                                      <p:to>
                                        <p:strVal val="visible"/>
                                      </p:to>
                                    </p:set>
                                    <p:animEffect transition="in" filter="fade">
                                      <p:cBhvr>
                                        <p:cTn id="108" dur="1000"/>
                                        <p:tgtEl>
                                          <p:spTgt spid="59"/>
                                        </p:tgtEl>
                                      </p:cBhvr>
                                    </p:animEffect>
                                    <p:anim calcmode="lin" valueType="num">
                                      <p:cBhvr>
                                        <p:cTn id="109" dur="1000" fill="hold"/>
                                        <p:tgtEl>
                                          <p:spTgt spid="59"/>
                                        </p:tgtEl>
                                        <p:attrNameLst>
                                          <p:attrName>ppt_x</p:attrName>
                                        </p:attrNameLst>
                                      </p:cBhvr>
                                      <p:tavLst>
                                        <p:tav tm="0">
                                          <p:val>
                                            <p:strVal val="#ppt_x"/>
                                          </p:val>
                                        </p:tav>
                                        <p:tav tm="100000">
                                          <p:val>
                                            <p:strVal val="#ppt_x"/>
                                          </p:val>
                                        </p:tav>
                                      </p:tavLst>
                                    </p:anim>
                                    <p:anim calcmode="lin" valueType="num">
                                      <p:cBhvr>
                                        <p:cTn id="11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45"/>
                                        </p:tgtEl>
                                        <p:attrNameLst>
                                          <p:attrName>style.visibility</p:attrName>
                                        </p:attrNameLst>
                                      </p:cBhvr>
                                      <p:to>
                                        <p:strVal val="visible"/>
                                      </p:to>
                                    </p:set>
                                    <p:animEffect transition="in" filter="fade">
                                      <p:cBhvr>
                                        <p:cTn id="115" dur="500"/>
                                        <p:tgtEl>
                                          <p:spTgt spid="145"/>
                                        </p:tgtEl>
                                      </p:cBhvr>
                                    </p:animEffect>
                                  </p:childTnLst>
                                </p:cTn>
                              </p:par>
                              <p:par>
                                <p:cTn id="116" presetID="10" presetClass="entr" presetSubtype="0" fill="hold" nodeType="withEffect">
                                  <p:stCondLst>
                                    <p:cond delay="0"/>
                                  </p:stCondLst>
                                  <p:childTnLst>
                                    <p:set>
                                      <p:cBhvr>
                                        <p:cTn id="117" dur="1" fill="hold">
                                          <p:stCondLst>
                                            <p:cond delay="0"/>
                                          </p:stCondLst>
                                        </p:cTn>
                                        <p:tgtEl>
                                          <p:spTgt spid="149"/>
                                        </p:tgtEl>
                                        <p:attrNameLst>
                                          <p:attrName>style.visibility</p:attrName>
                                        </p:attrNameLst>
                                      </p:cBhvr>
                                      <p:to>
                                        <p:strVal val="visible"/>
                                      </p:to>
                                    </p:set>
                                    <p:animEffect transition="in" filter="fade">
                                      <p:cBhvr>
                                        <p:cTn id="118" dur="500"/>
                                        <p:tgtEl>
                                          <p:spTgt spid="149"/>
                                        </p:tgtEl>
                                      </p:cBhvr>
                                    </p:animEffect>
                                  </p:childTnLst>
                                </p:cTn>
                              </p:par>
                              <p:par>
                                <p:cTn id="119" presetID="10" presetClass="entr" presetSubtype="0" fill="hold" nodeType="withEffect">
                                  <p:stCondLst>
                                    <p:cond delay="0"/>
                                  </p:stCondLst>
                                  <p:childTnLst>
                                    <p:set>
                                      <p:cBhvr>
                                        <p:cTn id="120" dur="1" fill="hold">
                                          <p:stCondLst>
                                            <p:cond delay="0"/>
                                          </p:stCondLst>
                                        </p:cTn>
                                        <p:tgtEl>
                                          <p:spTgt spid="97"/>
                                        </p:tgtEl>
                                        <p:attrNameLst>
                                          <p:attrName>style.visibility</p:attrName>
                                        </p:attrNameLst>
                                      </p:cBhvr>
                                      <p:to>
                                        <p:strVal val="visible"/>
                                      </p:to>
                                    </p:set>
                                    <p:animEffect transition="in" filter="fade">
                                      <p:cBhvr>
                                        <p:cTn id="121" dur="500"/>
                                        <p:tgtEl>
                                          <p:spTgt spid="97"/>
                                        </p:tgtEl>
                                      </p:cBhvr>
                                    </p:animEffect>
                                  </p:childTnLst>
                                </p:cTn>
                              </p:par>
                              <p:par>
                                <p:cTn id="122" presetID="10" presetClass="entr" presetSubtype="0" fill="hold" nodeType="withEffect">
                                  <p:stCondLst>
                                    <p:cond delay="0"/>
                                  </p:stCondLst>
                                  <p:childTnLst>
                                    <p:set>
                                      <p:cBhvr>
                                        <p:cTn id="123" dur="1" fill="hold">
                                          <p:stCondLst>
                                            <p:cond delay="0"/>
                                          </p:stCondLst>
                                        </p:cTn>
                                        <p:tgtEl>
                                          <p:spTgt spid="15"/>
                                        </p:tgtEl>
                                        <p:attrNameLst>
                                          <p:attrName>style.visibility</p:attrName>
                                        </p:attrNameLst>
                                      </p:cBhvr>
                                      <p:to>
                                        <p:strVal val="visible"/>
                                      </p:to>
                                    </p:set>
                                    <p:animEffect transition="in" filter="fade">
                                      <p:cBhvr>
                                        <p:cTn id="124" dur="500"/>
                                        <p:tgtEl>
                                          <p:spTgt spid="15"/>
                                        </p:tgtEl>
                                      </p:cBhvr>
                                    </p:animEffect>
                                  </p:childTnLst>
                                </p:cTn>
                              </p:par>
                              <p:par>
                                <p:cTn id="125" presetID="10" presetClass="entr" presetSubtype="0" fill="hold" nodeType="withEffect">
                                  <p:stCondLst>
                                    <p:cond delay="0"/>
                                  </p:stCondLst>
                                  <p:childTnLst>
                                    <p:set>
                                      <p:cBhvr>
                                        <p:cTn id="126" dur="1" fill="hold">
                                          <p:stCondLst>
                                            <p:cond delay="0"/>
                                          </p:stCondLst>
                                        </p:cTn>
                                        <p:tgtEl>
                                          <p:spTgt spid="60"/>
                                        </p:tgtEl>
                                        <p:attrNameLst>
                                          <p:attrName>style.visibility</p:attrName>
                                        </p:attrNameLst>
                                      </p:cBhvr>
                                      <p:to>
                                        <p:strVal val="visible"/>
                                      </p:to>
                                    </p:set>
                                    <p:animEffect transition="in" filter="fade">
                                      <p:cBhvr>
                                        <p:cTn id="1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0" grpId="0"/>
      <p:bldP spid="55" grpId="0" animBg="1"/>
      <p:bldP spid="56" grpId="0"/>
      <p:bldP spid="57" grpId="0" animBg="1"/>
      <p:bldP spid="81" grpId="0" animBg="1"/>
      <p:bldP spid="82" grpId="0"/>
      <p:bldP spid="109" grpId="0" animBg="1"/>
      <p:bldP spid="111" grpId="0"/>
      <p:bldP spid="115" grpId="0" animBg="1"/>
      <p:bldP spid="116" grpId="0"/>
      <p:bldP spid="120" grpId="0" animBg="1"/>
      <p:bldP spid="121" grpId="0"/>
      <p:bldP spid="123" grpId="0" animBg="1"/>
      <p:bldP spid="124" grpId="0"/>
      <p:bldP spid="129" grpId="0" animBg="1"/>
      <p:bldP spid="130" grpId="0"/>
      <p:bldP spid="132" grpId="0" animBg="1"/>
      <p:bldP spid="133" grpId="0"/>
      <p:bldP spid="134" grpId="0" animBg="1"/>
      <p:bldP spid="135" grpId="0"/>
      <p:bldP spid="157" grpId="0"/>
      <p:bldP spid="58" grpId="0" animBg="1"/>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84672" y="3429000"/>
            <a:ext cx="8748464" cy="30267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Observons le contenu d’un sélecteur de segment (16bits). Index sur 13bits permettant de fixer la position relative du descripteur dans la table. Table </a:t>
            </a:r>
            <a:r>
              <a:rPr lang="fr-FR" sz="2400" i="1" dirty="0" err="1" smtClean="0">
                <a:latin typeface="+mn-lt"/>
                <a:sym typeface="Wingdings"/>
              </a:rPr>
              <a:t>Indicator</a:t>
            </a:r>
            <a:r>
              <a:rPr lang="fr-FR" sz="2400" i="1" dirty="0" smtClean="0">
                <a:latin typeface="+mn-lt"/>
                <a:sym typeface="Wingdings"/>
              </a:rPr>
              <a:t> permettant de savoir si le descripteur se situe dans la GDT ou la LDT, suivi de 2 bits de niveau de privilège associé au segment référencé (Data Segment). Les Code Segment et </a:t>
            </a:r>
            <a:r>
              <a:rPr lang="fr-FR" sz="2400" i="1" dirty="0" err="1" smtClean="0">
                <a:latin typeface="+mn-lt"/>
                <a:sym typeface="Wingdings"/>
              </a:rPr>
              <a:t>Stack</a:t>
            </a:r>
            <a:r>
              <a:rPr lang="fr-FR" sz="2400" i="1" dirty="0" smtClean="0">
                <a:latin typeface="+mn-lt"/>
                <a:sym typeface="Wingdings"/>
              </a:rPr>
              <a:t> Segment possède à la place de RPL le champ CPL (</a:t>
            </a:r>
            <a:r>
              <a:rPr lang="fr-FR" sz="2400" i="1" dirty="0" err="1" smtClean="0">
                <a:latin typeface="+mn-lt"/>
                <a:sym typeface="Wingdings"/>
              </a:rPr>
              <a:t>current</a:t>
            </a:r>
            <a:r>
              <a:rPr lang="fr-FR" sz="2400" i="1" dirty="0" smtClean="0">
                <a:latin typeface="+mn-lt"/>
                <a:sym typeface="Wingdings"/>
              </a:rPr>
              <a:t> Privilège </a:t>
            </a:r>
            <a:r>
              <a:rPr lang="fr-FR" sz="2400" i="1" dirty="0" err="1" smtClean="0">
                <a:latin typeface="+mn-lt"/>
                <a:sym typeface="Wingdings"/>
              </a:rPr>
              <a:t>Level</a:t>
            </a:r>
            <a:r>
              <a:rPr lang="fr-FR" sz="2400" i="1" dirty="0" smtClean="0">
                <a:latin typeface="+mn-lt"/>
                <a:sym typeface="Wingdings"/>
              </a:rPr>
              <a:t>) qui est associé au niveau de privilège de la tâche courante.</a:t>
            </a:r>
            <a:endParaRPr lang="fr-FR" sz="2400" dirty="0">
              <a:latin typeface="+mn-lt"/>
              <a:sym typeface="Wingding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124744"/>
            <a:ext cx="4609649" cy="2052188"/>
          </a:xfrm>
          <a:prstGeom prst="roundRect">
            <a:avLst>
              <a:gd name="adj" fmla="val 3986"/>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9" name="Rectangle 8"/>
          <p:cNvSpPr/>
          <p:nvPr/>
        </p:nvSpPr>
        <p:spPr>
          <a:xfrm>
            <a:off x="5630192" y="6612991"/>
            <a:ext cx="1494320" cy="261610"/>
          </a:xfrm>
          <a:prstGeom prst="rect">
            <a:avLst/>
          </a:prstGeom>
        </p:spPr>
        <p:txBody>
          <a:bodyPr wrap="none">
            <a:spAutoFit/>
          </a:bodyPr>
          <a:lstStyle/>
          <a:p>
            <a:r>
              <a:rPr lang="fr-FR" sz="1100" b="1" i="1" dirty="0">
                <a:effectLst>
                  <a:outerShdw blurRad="38100" dist="38100" dir="2700000" algn="tl">
                    <a:srgbClr val="000000">
                      <a:alpha val="43137"/>
                    </a:srgbClr>
                  </a:outerShdw>
                </a:effectLst>
                <a:hlinkClick r:id="rId4"/>
              </a:rPr>
              <a:t>http://www.intel.com</a:t>
            </a:r>
            <a:endParaRPr lang="fr-FR" sz="1100" b="1" i="1" dirty="0">
              <a:solidFill>
                <a:schemeClr val="accent1">
                  <a:lumMod val="60000"/>
                  <a:lumOff val="40000"/>
                </a:schemeClr>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119" y="1512168"/>
            <a:ext cx="4863390" cy="1378182"/>
          </a:xfrm>
          <a:prstGeom prst="roundRect">
            <a:avLst>
              <a:gd name="adj" fmla="val 3986"/>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51359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85664" y="1284536"/>
            <a:ext cx="8748464" cy="8640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Observons le contenu d’un descripteur de segment (8 octets) générés ou mis à jour à la compilation (linker/loader) ou par l’OS :</a:t>
            </a:r>
            <a:endParaRPr lang="fr-FR" sz="2400" dirty="0">
              <a:latin typeface="+mn-lt"/>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31" y="4299257"/>
            <a:ext cx="3754673" cy="2552495"/>
          </a:xfrm>
          <a:prstGeom prst="roundRect">
            <a:avLst>
              <a:gd name="adj" fmla="val 3203"/>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11" name="Rectangle 10"/>
          <p:cNvSpPr/>
          <p:nvPr/>
        </p:nvSpPr>
        <p:spPr>
          <a:xfrm>
            <a:off x="5152784" y="6639580"/>
            <a:ext cx="1494320" cy="261610"/>
          </a:xfrm>
          <a:prstGeom prst="rect">
            <a:avLst/>
          </a:prstGeom>
        </p:spPr>
        <p:txBody>
          <a:bodyPr wrap="none">
            <a:spAutoFit/>
          </a:bodyPr>
          <a:lstStyle/>
          <a:p>
            <a:r>
              <a:rPr lang="fr-FR" sz="1100" b="1" i="1" dirty="0">
                <a:effectLst>
                  <a:outerShdw blurRad="38100" dist="38100" dir="2700000" algn="tl">
                    <a:srgbClr val="000000">
                      <a:alpha val="43137"/>
                    </a:srgbClr>
                  </a:outerShdw>
                </a:effectLst>
                <a:hlinkClick r:id="rId4"/>
              </a:rPr>
              <a:t>http://www.intel.com</a:t>
            </a:r>
            <a:endParaRPr lang="fr-FR" sz="1100" b="1" i="1" dirty="0">
              <a:solidFill>
                <a:schemeClr val="accent1">
                  <a:lumMod val="60000"/>
                  <a:lumOff val="40000"/>
                </a:schemeClr>
              </a:solidFill>
              <a:effectLst>
                <a:outerShdw blurRad="38100" dist="38100" dir="2700000" algn="tl">
                  <a:srgbClr val="000000">
                    <a:alpha val="43137"/>
                  </a:srgbClr>
                </a:outerShdw>
              </a:effectLst>
            </a:endParaRPr>
          </a:p>
        </p:txBody>
      </p:sp>
      <p:sp>
        <p:nvSpPr>
          <p:cNvPr id="13" name="Title 3"/>
          <p:cNvSpPr txBox="1">
            <a:spLocks/>
          </p:cNvSpPr>
          <p:nvPr/>
        </p:nvSpPr>
        <p:spPr>
          <a:xfrm>
            <a:off x="159818" y="2177728"/>
            <a:ext cx="4392488" cy="226603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itchFamily="34" charset="0"/>
              <a:buChar char="•"/>
            </a:pPr>
            <a:r>
              <a:rPr lang="fr-FR" sz="1800" b="1" i="1" dirty="0" smtClean="0">
                <a:effectLst>
                  <a:outerShdw blurRad="38100" dist="38100" dir="2700000" algn="tl">
                    <a:srgbClr val="000000">
                      <a:alpha val="43137"/>
                    </a:srgbClr>
                  </a:outerShdw>
                </a:effectLst>
              </a:rPr>
              <a:t>BASE (32bits) : </a:t>
            </a:r>
            <a:r>
              <a:rPr lang="fr-FR" sz="1800" i="1" dirty="0" smtClean="0"/>
              <a:t>adresse de base du segment sur un espace adressable de 4Go d’adresses linéaires</a:t>
            </a:r>
          </a:p>
          <a:p>
            <a:pPr marL="285750" indent="-285750" algn="l">
              <a:buFont typeface="Arial" pitchFamily="34" charset="0"/>
              <a:buChar char="•"/>
            </a:pPr>
            <a:r>
              <a:rPr lang="fr-FR" sz="1800" b="1" i="1" dirty="0" smtClean="0">
                <a:effectLst>
                  <a:outerShdw blurRad="38100" dist="38100" dir="2700000" algn="tl">
                    <a:srgbClr val="000000">
                      <a:alpha val="43137"/>
                    </a:srgbClr>
                  </a:outerShdw>
                </a:effectLst>
              </a:rPr>
              <a:t>G (1bit) : </a:t>
            </a:r>
            <a:r>
              <a:rPr lang="fr-FR" sz="1800" i="1" dirty="0" smtClean="0"/>
              <a:t>granularité du segment, soit 1o (si à 0) soit 4Ko (si à 1).</a:t>
            </a:r>
          </a:p>
          <a:p>
            <a:pPr marL="285750" indent="-285750" algn="l">
              <a:buFont typeface="Arial" pitchFamily="34" charset="0"/>
              <a:buChar char="•"/>
            </a:pPr>
            <a:r>
              <a:rPr lang="fr-FR" sz="1800" b="1" i="1" dirty="0" smtClean="0">
                <a:effectLst>
                  <a:outerShdw blurRad="38100" dist="38100" dir="2700000" algn="tl">
                    <a:srgbClr val="000000">
                      <a:alpha val="43137"/>
                    </a:srgbClr>
                  </a:outerShdw>
                </a:effectLst>
              </a:rPr>
              <a:t>LIMIT (20bits) : </a:t>
            </a:r>
            <a:r>
              <a:rPr lang="fr-FR" sz="1800" i="1" dirty="0" smtClean="0"/>
              <a:t>fixe la taille du segment en fonction de la granularité (entre 1Mo et 4Go).</a:t>
            </a:r>
            <a:endParaRPr lang="fr-FR" sz="1800" b="1" i="1" dirty="0">
              <a:effectLst>
                <a:outerShdw blurRad="38100" dist="38100" dir="2700000" algn="tl">
                  <a:srgbClr val="000000">
                    <a:alpha val="43137"/>
                  </a:srgbClr>
                </a:outerShdw>
              </a:effectLst>
            </a:endParaRPr>
          </a:p>
          <a:p>
            <a:pPr algn="l"/>
            <a:endParaRPr lang="fr-FR" sz="1800" i="1" dirty="0" smtClean="0">
              <a:latin typeface="+mn-lt"/>
            </a:endParaRPr>
          </a:p>
        </p:txBody>
      </p:sp>
      <p:sp>
        <p:nvSpPr>
          <p:cNvPr id="14" name="Title 3"/>
          <p:cNvSpPr txBox="1">
            <a:spLocks/>
          </p:cNvSpPr>
          <p:nvPr/>
        </p:nvSpPr>
        <p:spPr>
          <a:xfrm>
            <a:off x="4745584" y="2180060"/>
            <a:ext cx="4392488" cy="226603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itchFamily="34" charset="0"/>
              <a:buChar char="•"/>
            </a:pPr>
            <a:r>
              <a:rPr lang="fr-FR" sz="1800" b="1" i="1" dirty="0">
                <a:effectLst>
                  <a:outerShdw blurRad="38100" dist="38100" dir="2700000" algn="tl">
                    <a:srgbClr val="000000">
                      <a:alpha val="43137"/>
                    </a:srgbClr>
                  </a:outerShdw>
                </a:effectLst>
              </a:rPr>
              <a:t>P</a:t>
            </a:r>
            <a:r>
              <a:rPr lang="fr-FR" sz="1800" b="1" i="1" dirty="0" smtClean="0">
                <a:effectLst>
                  <a:outerShdw blurRad="38100" dist="38100" dir="2700000" algn="tl">
                    <a:srgbClr val="000000">
                      <a:alpha val="43137"/>
                    </a:srgbClr>
                  </a:outerShdw>
                </a:effectLst>
              </a:rPr>
              <a:t> (1bit) : </a:t>
            </a:r>
            <a:r>
              <a:rPr lang="fr-FR" sz="1800" i="1" dirty="0" smtClean="0"/>
              <a:t>segment présent en mémoire principale (si à 1) ou non.</a:t>
            </a:r>
          </a:p>
          <a:p>
            <a:pPr marL="285750" indent="-285750" algn="l">
              <a:buFont typeface="Arial" pitchFamily="34" charset="0"/>
              <a:buChar char="•"/>
            </a:pPr>
            <a:r>
              <a:rPr lang="fr-FR" sz="1800" b="1" i="1" dirty="0" smtClean="0">
                <a:effectLst>
                  <a:outerShdw blurRad="38100" dist="38100" dir="2700000" algn="tl">
                    <a:srgbClr val="000000">
                      <a:alpha val="43137"/>
                    </a:srgbClr>
                  </a:outerShdw>
                </a:effectLst>
              </a:rPr>
              <a:t>S (1bit) et TYPE (4bits) : </a:t>
            </a:r>
            <a:r>
              <a:rPr lang="fr-FR" sz="1800" i="1" dirty="0" smtClean="0"/>
              <a:t>fixe le type de segment system, code, data…</a:t>
            </a:r>
          </a:p>
          <a:p>
            <a:pPr marL="285750" indent="-285750" algn="l">
              <a:buFont typeface="Arial" pitchFamily="34" charset="0"/>
              <a:buChar char="•"/>
            </a:pPr>
            <a:r>
              <a:rPr lang="fr-FR" sz="1800" b="1" i="1" dirty="0" smtClean="0">
                <a:effectLst>
                  <a:outerShdw blurRad="38100" dist="38100" dir="2700000" algn="tl">
                    <a:srgbClr val="000000">
                      <a:alpha val="43137"/>
                    </a:srgbClr>
                  </a:outerShdw>
                </a:effectLst>
              </a:rPr>
              <a:t>DPL (2bits</a:t>
            </a:r>
            <a:r>
              <a:rPr lang="fr-FR" sz="1800" b="1" i="1" dirty="0">
                <a:effectLst>
                  <a:outerShdw blurRad="38100" dist="38100" dir="2700000" algn="tl">
                    <a:srgbClr val="000000">
                      <a:alpha val="43137"/>
                    </a:srgbClr>
                  </a:outerShdw>
                </a:effectLst>
              </a:rPr>
              <a:t>) : </a:t>
            </a:r>
            <a:r>
              <a:rPr lang="fr-FR" sz="1800" i="1" dirty="0" smtClean="0"/>
              <a:t>fixe le niveau de privilège associé au segment.</a:t>
            </a:r>
          </a:p>
          <a:p>
            <a:pPr marL="285750" indent="-285750" algn="l">
              <a:buFont typeface="Arial" pitchFamily="34" charset="0"/>
              <a:buChar char="•"/>
            </a:pPr>
            <a:r>
              <a:rPr lang="fr-FR" sz="1800" b="1" i="1" dirty="0" smtClean="0">
                <a:effectLst>
                  <a:outerShdw blurRad="38100" dist="38100" dir="2700000" algn="tl">
                    <a:srgbClr val="000000">
                      <a:alpha val="43137"/>
                    </a:srgbClr>
                  </a:outerShdw>
                </a:effectLst>
              </a:rPr>
              <a:t>D/B, L …</a:t>
            </a:r>
            <a:endParaRPr lang="fr-FR" sz="1800" b="1" i="1" dirty="0">
              <a:effectLst>
                <a:outerShdw blurRad="38100" dist="38100" dir="2700000" algn="tl">
                  <a:srgbClr val="000000">
                    <a:alpha val="43137"/>
                  </a:srgbClr>
                </a:outerShdw>
              </a:effectLst>
            </a:endParaRPr>
          </a:p>
          <a:p>
            <a:pPr algn="l"/>
            <a:endParaRPr lang="fr-FR" sz="1800" i="1" dirty="0" smtClean="0">
              <a:latin typeface="+mn-lt"/>
            </a:endParaRPr>
          </a:p>
        </p:txBody>
      </p:sp>
    </p:spTree>
    <p:extLst>
      <p:ext uri="{BB962C8B-B14F-4D97-AF65-F5344CB8AC3E}">
        <p14:creationId xmlns:p14="http://schemas.microsoft.com/office/powerpoint/2010/main" val="390214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85664" y="1284536"/>
            <a:ext cx="8748464" cy="33686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Observons maintenant plus en détail la gestion de la protection mémoire par la MMU. Celle-ci observe et compare en temps réel pour chaque accès mémoire les champs CPL (</a:t>
            </a:r>
            <a:r>
              <a:rPr lang="fr-FR" sz="2400" i="1" dirty="0" err="1" smtClean="0">
                <a:latin typeface="+mn-lt"/>
                <a:sym typeface="Wingdings"/>
              </a:rPr>
              <a:t>Current</a:t>
            </a:r>
            <a:r>
              <a:rPr lang="fr-FR" sz="2400" i="1" dirty="0" smtClean="0">
                <a:latin typeface="+mn-lt"/>
                <a:sym typeface="Wingdings"/>
              </a:rPr>
              <a:t> </a:t>
            </a:r>
            <a:r>
              <a:rPr lang="fr-FR" sz="2400" i="1" dirty="0" err="1" smtClean="0">
                <a:latin typeface="+mn-lt"/>
                <a:sym typeface="Wingdings"/>
              </a:rPr>
              <a:t>Priority</a:t>
            </a:r>
            <a:r>
              <a:rPr lang="fr-FR" sz="2400" i="1" dirty="0" smtClean="0">
                <a:latin typeface="+mn-lt"/>
                <a:sym typeface="Wingdings"/>
              </a:rPr>
              <a:t> </a:t>
            </a:r>
            <a:r>
              <a:rPr lang="fr-FR" sz="2400" i="1" dirty="0" err="1" smtClean="0">
                <a:latin typeface="+mn-lt"/>
                <a:sym typeface="Wingdings"/>
              </a:rPr>
              <a:t>Level</a:t>
            </a:r>
            <a:r>
              <a:rPr lang="fr-FR" sz="2400" i="1" dirty="0" smtClean="0">
                <a:latin typeface="+mn-lt"/>
                <a:sym typeface="Wingdings"/>
              </a:rPr>
              <a:t>, associé à la tâche courante), RPL (</a:t>
            </a:r>
            <a:r>
              <a:rPr lang="fr-FR" sz="2400" i="1" dirty="0" err="1" smtClean="0">
                <a:latin typeface="+mn-lt"/>
                <a:sym typeface="Wingdings"/>
              </a:rPr>
              <a:t>Request</a:t>
            </a:r>
            <a:r>
              <a:rPr lang="fr-FR" sz="2400" i="1" dirty="0" smtClean="0">
                <a:latin typeface="+mn-lt"/>
                <a:sym typeface="Wingdings"/>
              </a:rPr>
              <a:t> </a:t>
            </a:r>
            <a:r>
              <a:rPr lang="fr-FR" sz="2400" i="1" dirty="0" err="1">
                <a:sym typeface="Wingdings"/>
              </a:rPr>
              <a:t>Priority</a:t>
            </a:r>
            <a:r>
              <a:rPr lang="fr-FR" sz="2400" i="1" dirty="0">
                <a:sym typeface="Wingdings"/>
              </a:rPr>
              <a:t> </a:t>
            </a:r>
            <a:r>
              <a:rPr lang="fr-FR" sz="2400" i="1" dirty="0" err="1" smtClean="0">
                <a:sym typeface="Wingdings"/>
              </a:rPr>
              <a:t>Level</a:t>
            </a:r>
            <a:r>
              <a:rPr lang="fr-FR" sz="2400" i="1" dirty="0" smtClean="0">
                <a:sym typeface="Wingdings"/>
              </a:rPr>
              <a:t>, associé au programme courant, peut-être modifié par l’instruction APRL pour du partage de données</a:t>
            </a:r>
            <a:r>
              <a:rPr lang="fr-FR" sz="2400" i="1" dirty="0" smtClean="0">
                <a:latin typeface="+mn-lt"/>
                <a:sym typeface="Wingdings"/>
              </a:rPr>
              <a:t>) et DPL (</a:t>
            </a:r>
            <a:r>
              <a:rPr lang="fr-FR" sz="2400" i="1" dirty="0" err="1" smtClean="0">
                <a:latin typeface="+mn-lt"/>
                <a:sym typeface="Wingdings"/>
              </a:rPr>
              <a:t>Descriptor</a:t>
            </a:r>
            <a:r>
              <a:rPr lang="fr-FR" sz="2400" i="1" dirty="0" smtClean="0">
                <a:latin typeface="+mn-lt"/>
                <a:sym typeface="Wingdings"/>
              </a:rPr>
              <a:t> </a:t>
            </a:r>
            <a:r>
              <a:rPr lang="fr-FR" sz="2400" i="1" dirty="0" err="1">
                <a:sym typeface="Wingdings"/>
              </a:rPr>
              <a:t>Priority</a:t>
            </a:r>
            <a:r>
              <a:rPr lang="fr-FR" sz="2400" i="1" dirty="0">
                <a:sym typeface="Wingdings"/>
              </a:rPr>
              <a:t> </a:t>
            </a:r>
            <a:r>
              <a:rPr lang="fr-FR" sz="2400" i="1" dirty="0" err="1" smtClean="0">
                <a:sym typeface="Wingdings"/>
              </a:rPr>
              <a:t>Level</a:t>
            </a:r>
            <a:r>
              <a:rPr lang="fr-FR" sz="2400" i="1" dirty="0" smtClean="0">
                <a:sym typeface="Wingdings"/>
              </a:rPr>
              <a:t>, associé au segment ciblé</a:t>
            </a:r>
            <a:r>
              <a:rPr lang="fr-FR" sz="2400" i="1" dirty="0" smtClean="0">
                <a:latin typeface="+mn-lt"/>
                <a:sym typeface="Wingdings"/>
              </a:rPr>
              <a:t>). En cas de violation de privilège, une exception matérielle sera relevée et préemptée par l’OS.</a:t>
            </a:r>
            <a:endParaRPr lang="fr-FR" sz="2400" dirty="0">
              <a:latin typeface="+mn-lt"/>
              <a:sym typeface="Wingdings"/>
            </a:endParaRPr>
          </a:p>
        </p:txBody>
      </p:sp>
      <p:sp>
        <p:nvSpPr>
          <p:cNvPr id="11" name="Rectangle 10"/>
          <p:cNvSpPr/>
          <p:nvPr/>
        </p:nvSpPr>
        <p:spPr>
          <a:xfrm>
            <a:off x="6647104" y="6625228"/>
            <a:ext cx="1494320" cy="261610"/>
          </a:xfrm>
          <a:prstGeom prst="rect">
            <a:avLst/>
          </a:prstGeom>
        </p:spPr>
        <p:txBody>
          <a:bodyPr wrap="none">
            <a:spAutoFit/>
          </a:bodyPr>
          <a:lstStyle/>
          <a:p>
            <a:r>
              <a:rPr lang="fr-FR" sz="1100" b="1" i="1" dirty="0">
                <a:effectLst>
                  <a:outerShdw blurRad="38100" dist="38100" dir="2700000" algn="tl">
                    <a:srgbClr val="000000">
                      <a:alpha val="43137"/>
                    </a:srgbClr>
                  </a:outerShdw>
                </a:effectLst>
                <a:hlinkClick r:id="rId3"/>
              </a:rPr>
              <a:t>http://www.intel.com</a:t>
            </a:r>
            <a:endParaRPr lang="fr-FR" sz="1100" b="1" i="1" dirty="0">
              <a:solidFill>
                <a:schemeClr val="accent1">
                  <a:lumMod val="60000"/>
                  <a:lumOff val="40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4386392"/>
            <a:ext cx="5039850" cy="2304256"/>
          </a:xfrm>
          <a:prstGeom prst="roundRect">
            <a:avLst>
              <a:gd name="adj" fmla="val 472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553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84536"/>
            <a:ext cx="8882608" cy="531281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Il faut savoir que Linux utilise très peu la segmentation mémoire contrairement à la pagination. Voici les principales raisons :</a:t>
            </a:r>
          </a:p>
          <a:p>
            <a:pPr algn="l"/>
            <a:endParaRPr lang="fr-FR" sz="2400" i="1" dirty="0" smtClean="0">
              <a:latin typeface="+mn-lt"/>
              <a:sym typeface="Wingdings"/>
            </a:endParaRPr>
          </a:p>
          <a:p>
            <a:pPr algn="l"/>
            <a:endParaRPr lang="fr-FR" sz="2400" i="1" dirty="0">
              <a:latin typeface="+mn-lt"/>
              <a:sym typeface="Wingdings"/>
            </a:endParaRPr>
          </a:p>
          <a:p>
            <a:pPr algn="l"/>
            <a:endParaRPr lang="fr-FR" sz="2400" i="1" dirty="0" smtClean="0">
              <a:latin typeface="+mn-lt"/>
              <a:sym typeface="Wingdings"/>
            </a:endParaRP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Le travail de la MMU est grandement simplifié </a:t>
            </a:r>
            <a:r>
              <a:rPr lang="fr-FR" sz="2400" i="1" dirty="0" smtClean="0">
                <a:latin typeface="+mn-lt"/>
                <a:sym typeface="Wingdings"/>
              </a:rPr>
              <a:t>si les processus partage les mêmes segments mémoire (même espace d’adressage linéaire)</a:t>
            </a:r>
          </a:p>
          <a:p>
            <a:pPr algn="l"/>
            <a:endParaRPr lang="fr-FR" sz="2400" i="1" dirty="0" smtClean="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Linux a vocation à être multiplateformes</a:t>
            </a:r>
            <a:r>
              <a:rPr lang="fr-FR" sz="2400" i="1" dirty="0" smtClean="0">
                <a:latin typeface="+mn-lt"/>
                <a:sym typeface="Wingdings"/>
              </a:rPr>
              <a:t>, or de nombreuses architectures RISC n’ont qu’un usage très limité de la segmentation. A titre indicatif, le </a:t>
            </a:r>
            <a:r>
              <a:rPr lang="fr-FR" sz="2400" i="1" dirty="0" err="1" smtClean="0">
                <a:latin typeface="+mn-lt"/>
                <a:sym typeface="Wingdings"/>
              </a:rPr>
              <a:t>kernel</a:t>
            </a:r>
            <a:r>
              <a:rPr lang="fr-FR" sz="2400" i="1" dirty="0" smtClean="0">
                <a:latin typeface="+mn-lt"/>
                <a:sym typeface="Wingdings"/>
              </a:rPr>
              <a:t> Linux 2.6 n’utilise la segmentation mémoire que sur architecture x86. </a:t>
            </a:r>
            <a:endParaRPr lang="fr-FR" sz="2400" i="1" dirty="0">
              <a:latin typeface="+mn-lt"/>
              <a:sym typeface="Wingdings"/>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5226" y="2296534"/>
            <a:ext cx="764704" cy="76470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2012" y="2338806"/>
            <a:ext cx="968774" cy="968774"/>
          </a:xfrm>
          <a:prstGeom prst="rect">
            <a:avLst/>
          </a:prstGeom>
        </p:spPr>
      </p:pic>
    </p:spTree>
    <p:extLst>
      <p:ext uri="{BB962C8B-B14F-4D97-AF65-F5344CB8AC3E}">
        <p14:creationId xmlns:p14="http://schemas.microsoft.com/office/powerpoint/2010/main" val="247511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5" end="5"/>
                                            </p:txEl>
                                          </p:spTgt>
                                        </p:tgtEl>
                                        <p:attrNameLst>
                                          <p:attrName>style.visibility</p:attrName>
                                        </p:attrNameLst>
                                      </p:cBhvr>
                                      <p:to>
                                        <p:strVal val="visible"/>
                                      </p:to>
                                    </p:set>
                                    <p:animEffect transition="in" filter="fade">
                                      <p:cBhvr>
                                        <p:cTn id="7" dur="500"/>
                                        <p:tgtEl>
                                          <p:spTgt spid="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7" end="7"/>
                                            </p:txEl>
                                          </p:spTgt>
                                        </p:tgtEl>
                                        <p:attrNameLst>
                                          <p:attrName>style.visibility</p:attrName>
                                        </p:attrNameLst>
                                      </p:cBhvr>
                                      <p:to>
                                        <p:strVal val="visible"/>
                                      </p:to>
                                    </p:set>
                                    <p:animEffect transition="in" filter="fade">
                                      <p:cBhvr>
                                        <p:cTn id="12" dur="500"/>
                                        <p:tgtEl>
                                          <p:spTgt spid="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29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68760"/>
            <a:ext cx="8892480" cy="18002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Par exemple sous Linux, tous les processus évoluant dans l’espace user partagent les mêmes segments de code et de data (Flat </a:t>
            </a:r>
            <a:r>
              <a:rPr lang="fr-FR" sz="2400" i="1" dirty="0" err="1" smtClean="0">
                <a:latin typeface="+mn-lt"/>
                <a:sym typeface="Wingdings"/>
              </a:rPr>
              <a:t>memory</a:t>
            </a:r>
            <a:r>
              <a:rPr lang="fr-FR" sz="2400" i="1" dirty="0" smtClean="0">
                <a:latin typeface="+mn-lt"/>
                <a:sym typeface="Wingdings"/>
              </a:rPr>
              <a:t> model). Idem pour les processus noyau évoluant en mode </a:t>
            </a:r>
            <a:r>
              <a:rPr lang="fr-FR" sz="2400" i="1" dirty="0" err="1" smtClean="0">
                <a:latin typeface="+mn-lt"/>
                <a:sym typeface="Wingdings"/>
              </a:rPr>
              <a:t>kernel</a:t>
            </a:r>
            <a:r>
              <a:rPr lang="fr-FR" sz="2400" i="1" dirty="0" smtClean="0">
                <a:latin typeface="+mn-lt"/>
                <a:sym typeface="Wingdings"/>
              </a:rPr>
              <a:t>. Observons les 4 principaux descripteurs de segment de linux. </a:t>
            </a:r>
          </a:p>
          <a:p>
            <a:pPr algn="l"/>
            <a:endParaRPr lang="fr-FR" sz="2400" i="1" dirty="0">
              <a:latin typeface="+mn-lt"/>
              <a:sym typeface="Wingdings"/>
            </a:endParaRPr>
          </a:p>
          <a:p>
            <a:pPr algn="l"/>
            <a:endParaRPr lang="fr-FR" sz="2400" i="1" dirty="0" smtClean="0">
              <a:latin typeface="+mn-lt"/>
              <a:sym typeface="Wingdings"/>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8316416" y="4965219"/>
            <a:ext cx="603738" cy="621934"/>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1762432855"/>
              </p:ext>
            </p:extLst>
          </p:nvPr>
        </p:nvGraphicFramePr>
        <p:xfrm>
          <a:off x="107504" y="3213195"/>
          <a:ext cx="8946049" cy="1828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080121"/>
                <a:gridCol w="1080120"/>
                <a:gridCol w="432048"/>
                <a:gridCol w="792088"/>
                <a:gridCol w="504056"/>
                <a:gridCol w="1080120"/>
                <a:gridCol w="1224136"/>
                <a:gridCol w="1153408"/>
                <a:gridCol w="1599952"/>
              </a:tblGrid>
              <a:tr h="144016">
                <a:tc rowSpan="2">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Segment</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Base</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G</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baseline="0" dirty="0" err="1" smtClean="0">
                          <a:solidFill>
                            <a:schemeClr val="tx1"/>
                          </a:solidFill>
                          <a:effectLst>
                            <a:outerShdw blurRad="38100" dist="38100" dir="2700000" algn="tl">
                              <a:srgbClr val="000000">
                                <a:alpha val="43137"/>
                              </a:srgbClr>
                            </a:outerShdw>
                          </a:effectLst>
                          <a:latin typeface="+mn-lt"/>
                        </a:rPr>
                        <a:t>Limit</a:t>
                      </a:r>
                      <a:endParaRPr lang="fr-FR" sz="1400" b="1" i="1" baseline="0" dirty="0" smtClean="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Type</a:t>
                      </a:r>
                    </a:p>
                    <a:p>
                      <a:pPr algn="ctr"/>
                      <a:r>
                        <a:rPr lang="fr-FR" sz="1400" b="0" i="1" dirty="0" smtClean="0">
                          <a:solidFill>
                            <a:schemeClr val="tx1"/>
                          </a:solidFill>
                          <a:effectLst/>
                          <a:latin typeface="+mn-lt"/>
                        </a:rPr>
                        <a:t>Code/data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P</a:t>
                      </a:r>
                    </a:p>
                    <a:p>
                      <a:pPr algn="ctr"/>
                      <a:r>
                        <a:rPr lang="fr-FR" sz="1400" b="0" i="1" dirty="0" smtClean="0">
                          <a:solidFill>
                            <a:schemeClr val="tx1"/>
                          </a:solidFill>
                          <a:effectLst/>
                          <a:latin typeface="+mn-lt"/>
                        </a:rPr>
                        <a:t>in </a:t>
                      </a:r>
                      <a:r>
                        <a:rPr lang="fr-FR" sz="1400" b="0" i="1" dirty="0" err="1" smtClean="0">
                          <a:solidFill>
                            <a:schemeClr val="tx1"/>
                          </a:solidFill>
                          <a:effectLst/>
                          <a:latin typeface="+mn-lt"/>
                        </a:rPr>
                        <a:t>memory</a:t>
                      </a:r>
                      <a:endParaRPr lang="fr-FR" sz="1400" b="0" i="1" dirty="0" smtClean="0">
                        <a:solidFill>
                          <a:schemeClr val="tx1"/>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DPL</a:t>
                      </a:r>
                    </a:p>
                    <a:p>
                      <a:pPr algn="ctr"/>
                      <a:r>
                        <a:rPr lang="fr-FR" sz="1400" b="0" i="1" dirty="0" smtClean="0">
                          <a:solidFill>
                            <a:schemeClr val="tx1"/>
                          </a:solidFill>
                          <a:effectLst/>
                          <a:latin typeface="+mn-lt"/>
                        </a:rPr>
                        <a:t>privilège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D/B</a:t>
                      </a:r>
                    </a:p>
                    <a:p>
                      <a:pPr algn="ctr"/>
                      <a:r>
                        <a:rPr lang="fr-FR" sz="1400" b="0" i="1" dirty="0" smtClean="0">
                          <a:solidFill>
                            <a:schemeClr val="tx1"/>
                          </a:solidFill>
                          <a:effectLst/>
                          <a:latin typeface="+mn-lt"/>
                        </a:rPr>
                        <a:t>32bits code/data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7248">
                <a:tc vMerge="1">
                  <a:txBody>
                    <a:bodyPr/>
                    <a:lstStyle/>
                    <a:p>
                      <a:pPr algn="ct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vMerge="1">
                  <a:txBody>
                    <a:bodyPr/>
                    <a:lstStyle/>
                    <a:p>
                      <a:pPr algn="ct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fr-FR" sz="1400" b="0" i="1" dirty="0" smtClean="0">
                          <a:solidFill>
                            <a:schemeClr val="tx1"/>
                          </a:solidFill>
                          <a:effectLst/>
                          <a:latin typeface="+mn-lt"/>
                        </a:rPr>
                        <a:t>4Gb</a:t>
                      </a:r>
                      <a:r>
                        <a:rPr lang="fr-FR" sz="1400" b="0" i="1" baseline="0" dirty="0" smtClean="0">
                          <a:solidFill>
                            <a:schemeClr val="tx1"/>
                          </a:solidFill>
                          <a:effectLst/>
                          <a:latin typeface="+mn-lt"/>
                        </a:rPr>
                        <a:t> size</a:t>
                      </a:r>
                      <a:endParaRPr lang="fr-FR" sz="1400" b="0" i="1" dirty="0">
                        <a:solidFill>
                          <a:schemeClr val="tx1"/>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fr-FR"/>
                    </a:p>
                  </a:txBody>
                  <a:tcPr/>
                </a:tc>
                <a:tc vMerge="1">
                  <a:txBody>
                    <a:bodyPr/>
                    <a:lstStyle/>
                    <a:p>
                      <a:pPr algn="ctr"/>
                      <a:endParaRPr lang="fr-FR" sz="1400" b="1" i="1" dirty="0" smtClean="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0">
                <a:tc>
                  <a:txBody>
                    <a:bodyPr/>
                    <a:lstStyle/>
                    <a:p>
                      <a:pPr algn="l"/>
                      <a:r>
                        <a:rPr lang="fr-FR" sz="1400" b="1" i="1" dirty="0" smtClean="0">
                          <a:effectLst>
                            <a:outerShdw blurRad="38100" dist="38100" dir="2700000" algn="tl">
                              <a:srgbClr val="000000">
                                <a:alpha val="43137"/>
                              </a:srgbClr>
                            </a:outerShdw>
                          </a:effectLst>
                          <a:latin typeface="+mn-lt"/>
                        </a:rPr>
                        <a:t>User code</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0x00000000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0xFFFFF</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3</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a:r>
                        <a:rPr lang="fr-FR" sz="1400" b="1" i="1" dirty="0" smtClean="0">
                          <a:effectLst>
                            <a:outerShdw blurRad="38100" dist="38100" dir="2700000" algn="tl">
                              <a:srgbClr val="000000">
                                <a:alpha val="43137"/>
                              </a:srgbClr>
                            </a:outerShdw>
                          </a:effectLst>
                          <a:latin typeface="+mn-lt"/>
                        </a:rPr>
                        <a:t>User data</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0x00000000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0xFFFFF</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2</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3</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a:r>
                        <a:rPr lang="fr-FR" sz="1400" b="1" i="1" dirty="0" err="1" smtClean="0">
                          <a:effectLst>
                            <a:outerShdw blurRad="38100" dist="38100" dir="2700000" algn="tl">
                              <a:srgbClr val="000000">
                                <a:alpha val="43137"/>
                              </a:srgbClr>
                            </a:outerShdw>
                          </a:effectLst>
                          <a:latin typeface="+mn-lt"/>
                        </a:rPr>
                        <a:t>Kernel</a:t>
                      </a:r>
                      <a:r>
                        <a:rPr lang="fr-FR" sz="1400" b="1" i="1" dirty="0" smtClean="0">
                          <a:effectLst>
                            <a:outerShdw blurRad="38100" dist="38100" dir="2700000" algn="tl">
                              <a:srgbClr val="000000">
                                <a:alpha val="43137"/>
                              </a:srgbClr>
                            </a:outerShdw>
                          </a:effectLst>
                          <a:latin typeface="+mn-lt"/>
                        </a:rPr>
                        <a:t> code</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0x00000000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i="1" dirty="0" smtClean="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0xFFFFF</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a:r>
                        <a:rPr lang="fr-FR" sz="1400" b="1" i="1" dirty="0" err="1" smtClean="0">
                          <a:effectLst>
                            <a:outerShdw blurRad="38100" dist="38100" dir="2700000" algn="tl">
                              <a:srgbClr val="000000">
                                <a:alpha val="43137"/>
                              </a:srgbClr>
                            </a:outerShdw>
                          </a:effectLst>
                          <a:latin typeface="+mn-lt"/>
                        </a:rPr>
                        <a:t>Kernel</a:t>
                      </a:r>
                      <a:r>
                        <a:rPr lang="fr-FR" sz="1400" b="1" i="1" dirty="0" smtClean="0">
                          <a:effectLst>
                            <a:outerShdw blurRad="38100" dist="38100" dir="2700000" algn="tl">
                              <a:srgbClr val="000000">
                                <a:alpha val="43137"/>
                              </a:srgbClr>
                            </a:outerShdw>
                          </a:effectLst>
                          <a:latin typeface="+mn-lt"/>
                        </a:rPr>
                        <a:t> data</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0x00000000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i="1" dirty="0" smtClean="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0xFFFFF</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2</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27588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FFFFCC"/>
                </a:solidFill>
                <a:effectLst>
                  <a:outerShdw blurRad="38100" dist="38100" dir="2700000" algn="tl">
                    <a:srgbClr val="000000">
                      <a:alpha val="43137"/>
                    </a:srgbClr>
                  </a:outerShdw>
                </a:effectLst>
              </a:rPr>
              <a:t>Introduction</a:t>
            </a:r>
            <a:r>
              <a:rPr lang="fr-FR" sz="1700" b="1" i="1" dirty="0">
                <a:solidFill>
                  <a:srgbClr val="DCE6F2"/>
                </a:solidFill>
                <a:effectLst>
                  <a:outerShdw blurRad="38100" dist="38100" dir="2700000" algn="tl">
                    <a:srgbClr val="000000">
                      <a:alpha val="43137"/>
                    </a:srgbClr>
                  </a:outerShdw>
                </a:effectLst>
              </a:rPr>
              <a:t> – </a:t>
            </a:r>
            <a:r>
              <a:rPr lang="fr-FR" sz="1700" b="1" i="1" dirty="0" smtClean="0">
                <a:solidFill>
                  <a:srgbClr val="DCE6F2"/>
                </a:solidFill>
                <a:effectLst>
                  <a:outerShdw blurRad="38100" dist="38100" dir="2700000" algn="tl">
                    <a:srgbClr val="000000">
                      <a:alpha val="43137"/>
                    </a:srgbClr>
                  </a:outerShdw>
                </a:effectLst>
              </a:rPr>
              <a:t>Hiérarchie –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Volatile et Non-volatile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Morte </a:t>
            </a:r>
            <a:r>
              <a:rPr lang="fr-FR" sz="1400" b="1" i="1" dirty="0">
                <a:solidFill>
                  <a:srgbClr val="FFFFCC"/>
                </a:solidFill>
                <a:effectLst>
                  <a:outerShdw blurRad="38100" dist="38100" dir="2700000" algn="tl">
                    <a:srgbClr val="000000">
                      <a:alpha val="43137"/>
                    </a:srgbClr>
                  </a:outerShdw>
                </a:effectLst>
                <a:sym typeface="Wingdings"/>
              </a:rPr>
              <a:t>e</a:t>
            </a:r>
            <a:r>
              <a:rPr lang="fr-FR" sz="1400" b="1" i="1" dirty="0" smtClean="0">
                <a:solidFill>
                  <a:srgbClr val="FFFFCC"/>
                </a:solidFill>
                <a:effectLst>
                  <a:outerShdw blurRad="38100" dist="38100" dir="2700000" algn="tl">
                    <a:srgbClr val="000000">
                      <a:alpha val="43137"/>
                    </a:srgbClr>
                  </a:outerShdw>
                </a:effectLst>
                <a:sym typeface="Wingdings"/>
              </a:rPr>
              <a:t>t Vive</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Adressable par octet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489693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Mémoire Morte : </a:t>
            </a:r>
            <a:r>
              <a:rPr lang="fr-FR" sz="2400" i="1" dirty="0" smtClean="0">
                <a:latin typeface="+mn-lt"/>
              </a:rPr>
              <a:t>Mémoire morte ou ROM (Read </a:t>
            </a:r>
            <a:r>
              <a:rPr lang="fr-FR" sz="2400" i="1" dirty="0" err="1" smtClean="0">
                <a:latin typeface="+mn-lt"/>
              </a:rPr>
              <a:t>Only</a:t>
            </a:r>
            <a:r>
              <a:rPr lang="fr-FR" sz="2400" i="1" dirty="0" smtClean="0">
                <a:latin typeface="+mn-lt"/>
              </a:rPr>
              <a:t> Memory) se dit d’une mémoire non-volatile accessible qu’en lecture qui donc préprogrammée. Prenons l’exemple du BIOS, du séquenceur microcode MSROM dans les architectures </a:t>
            </a:r>
            <a:r>
              <a:rPr lang="fr-FR" sz="2400" i="1" dirty="0" err="1" smtClean="0">
                <a:latin typeface="+mn-lt"/>
              </a:rPr>
              <a:t>Nehalem</a:t>
            </a:r>
            <a:r>
              <a:rPr lang="fr-FR" sz="2400" i="1" dirty="0" smtClean="0">
                <a:latin typeface="+mn-lt"/>
              </a:rPr>
              <a:t> et Sandy Bridge, de nombreux systèmes embarqués…</a:t>
            </a:r>
          </a:p>
          <a:p>
            <a:pPr marL="342900" indent="-342900" algn="l">
              <a:buFont typeface="Arial" pitchFamily="34" charset="0"/>
              <a:buChar char="•"/>
            </a:pPr>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Mémoire Vive </a:t>
            </a:r>
            <a:r>
              <a:rPr lang="fr-FR" sz="2400" b="1" i="1" dirty="0">
                <a:effectLst>
                  <a:outerShdw blurRad="38100" dist="38100" dir="2700000" algn="tl">
                    <a:srgbClr val="000000">
                      <a:alpha val="43137"/>
                    </a:srgbClr>
                  </a:outerShdw>
                </a:effectLst>
              </a:rPr>
              <a:t>: </a:t>
            </a:r>
            <a:r>
              <a:rPr lang="fr-FR" sz="2400" i="1" dirty="0"/>
              <a:t>Mémoire </a:t>
            </a:r>
            <a:r>
              <a:rPr lang="fr-FR" sz="2400" i="1" dirty="0" smtClean="0"/>
              <a:t>vive </a:t>
            </a:r>
            <a:r>
              <a:rPr lang="fr-FR" sz="2400" i="1" dirty="0"/>
              <a:t>ou </a:t>
            </a:r>
            <a:r>
              <a:rPr lang="fr-FR" sz="2400" i="1" dirty="0" smtClean="0"/>
              <a:t>RAM </a:t>
            </a:r>
            <a:r>
              <a:rPr lang="fr-FR" sz="2400" i="1" dirty="0"/>
              <a:t>(</a:t>
            </a:r>
            <a:r>
              <a:rPr lang="fr-FR" sz="2400" i="1" dirty="0" err="1" smtClean="0"/>
              <a:t>Random</a:t>
            </a:r>
            <a:r>
              <a:rPr lang="fr-FR" sz="2400" i="1" dirty="0" smtClean="0"/>
              <a:t> Access Memory – accès n’importe quelle case sur un temps quasiment fixe) </a:t>
            </a:r>
            <a:r>
              <a:rPr lang="fr-FR" sz="2400" i="1" dirty="0"/>
              <a:t>se dit </a:t>
            </a:r>
            <a:r>
              <a:rPr lang="fr-FR" sz="2400" i="1" dirty="0" smtClean="0"/>
              <a:t>généralement d’une </a:t>
            </a:r>
            <a:r>
              <a:rPr lang="fr-FR" sz="2400" i="1" dirty="0"/>
              <a:t>mémoire </a:t>
            </a:r>
            <a:r>
              <a:rPr lang="fr-FR" sz="2400" i="1" dirty="0" smtClean="0"/>
              <a:t>volatile accessible en lecture et écriture. Par exemple la mémoire principale (SDRAM, DDRAM) d’un ordinateur. Néanmoins, beaucoup d’ambiguïté et d’abus de langage existent autour des termes RAM, vive, ROM … amenant très souvent à des maladresses et incompréhensions.</a:t>
            </a:r>
            <a:endParaRPr lang="fr-FR" sz="2400" i="1" dirty="0"/>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193702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30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84536"/>
            <a:ext cx="8892480" cy="200044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Observons également une partie du contenu des </a:t>
            </a:r>
            <a:r>
              <a:rPr lang="fr-FR" sz="2400" i="1" dirty="0" err="1" smtClean="0">
                <a:latin typeface="+mn-lt"/>
                <a:sym typeface="Wingdings"/>
              </a:rPr>
              <a:t>GDT’s</a:t>
            </a:r>
            <a:r>
              <a:rPr lang="fr-FR" sz="2400" i="1" dirty="0" smtClean="0">
                <a:latin typeface="+mn-lt"/>
                <a:sym typeface="Wingdings"/>
              </a:rPr>
              <a:t> de Linux ainsi que les valeurs des sélecteurs associés (une GDT par cœur). Chaque GDT Linux possède 18 descripteurs utiles et 14 descripteurs non utilisés. Observons également sous gdb le contenu des sélecteurs de segment pour une application user :</a:t>
            </a:r>
            <a:endParaRPr lang="fr-FR" sz="2400" i="1" dirty="0">
              <a:latin typeface="+mn-lt"/>
              <a:sym typeface="Wingdings"/>
            </a:endParaRPr>
          </a:p>
          <a:p>
            <a:pPr algn="l"/>
            <a:endParaRPr lang="fr-FR" sz="2400" i="1" dirty="0" smtClean="0">
              <a:latin typeface="+mn-lt"/>
              <a:sym typeface="Wingdings"/>
            </a:endParaRPr>
          </a:p>
        </p:txBody>
      </p:sp>
      <p:sp>
        <p:nvSpPr>
          <p:cNvPr id="48" name="Rounded Rectangle 47"/>
          <p:cNvSpPr/>
          <p:nvPr/>
        </p:nvSpPr>
        <p:spPr>
          <a:xfrm>
            <a:off x="4029998" y="3982950"/>
            <a:ext cx="1567174" cy="2044099"/>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4029996" y="5258539"/>
            <a:ext cx="1567173" cy="200825"/>
          </a:xfrm>
          <a:prstGeom prst="rect">
            <a:avLst/>
          </a:prstGeom>
          <a:solidFill>
            <a:srgbClr val="95B3D7">
              <a:alpha val="70980"/>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4029998" y="5057714"/>
            <a:ext cx="1567172" cy="200825"/>
          </a:xfrm>
          <a:prstGeom prst="rect">
            <a:avLst/>
          </a:prstGeom>
          <a:solidFill>
            <a:srgbClr val="95B3D7">
              <a:alpha val="70980"/>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4029997" y="4856888"/>
            <a:ext cx="1553226" cy="200825"/>
          </a:xfrm>
          <a:prstGeom prst="rect">
            <a:avLst/>
          </a:prstGeom>
          <a:solidFill>
            <a:srgbClr val="95B3D7">
              <a:alpha val="70980"/>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4029996" y="4656064"/>
            <a:ext cx="1553225" cy="200825"/>
          </a:xfrm>
          <a:prstGeom prst="rect">
            <a:avLst/>
          </a:prstGeom>
          <a:solidFill>
            <a:srgbClr val="95B3D7">
              <a:alpha val="70980"/>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p:cNvSpPr/>
          <p:nvPr/>
        </p:nvSpPr>
        <p:spPr>
          <a:xfrm>
            <a:off x="4029996" y="4617976"/>
            <a:ext cx="1553225" cy="276999"/>
          </a:xfrm>
          <a:prstGeom prst="rect">
            <a:avLst/>
          </a:prstGeom>
        </p:spPr>
        <p:txBody>
          <a:bodyPr wrap="square">
            <a:spAutoFit/>
          </a:bodyPr>
          <a:lstStyle/>
          <a:p>
            <a:pPr algn="ctr"/>
            <a:r>
              <a:rPr lang="fr-FR" sz="1200" i="1" dirty="0" err="1" smtClean="0"/>
              <a:t>Kernel</a:t>
            </a:r>
            <a:r>
              <a:rPr lang="fr-FR" sz="1200" i="1" dirty="0" smtClean="0"/>
              <a:t> code </a:t>
            </a:r>
            <a:r>
              <a:rPr lang="fr-FR" sz="1200" i="1" dirty="0" err="1" smtClean="0"/>
              <a:t>descriptor</a:t>
            </a:r>
            <a:endParaRPr lang="fr-FR" sz="1200" dirty="0"/>
          </a:p>
        </p:txBody>
      </p:sp>
      <p:sp>
        <p:nvSpPr>
          <p:cNvPr id="54" name="Rectangle 53"/>
          <p:cNvSpPr/>
          <p:nvPr/>
        </p:nvSpPr>
        <p:spPr>
          <a:xfrm>
            <a:off x="4029995" y="4825889"/>
            <a:ext cx="1553225" cy="276999"/>
          </a:xfrm>
          <a:prstGeom prst="rect">
            <a:avLst/>
          </a:prstGeom>
        </p:spPr>
        <p:txBody>
          <a:bodyPr wrap="square">
            <a:spAutoFit/>
          </a:bodyPr>
          <a:lstStyle/>
          <a:p>
            <a:pPr algn="ctr"/>
            <a:r>
              <a:rPr lang="fr-FR" sz="1200" i="1" dirty="0" err="1" smtClean="0"/>
              <a:t>Kernel</a:t>
            </a:r>
            <a:r>
              <a:rPr lang="fr-FR" sz="1200" i="1" dirty="0" smtClean="0"/>
              <a:t> data </a:t>
            </a:r>
            <a:r>
              <a:rPr lang="fr-FR" sz="1200" i="1" dirty="0" err="1" smtClean="0"/>
              <a:t>descriptor</a:t>
            </a:r>
            <a:endParaRPr lang="fr-FR" sz="1200" dirty="0"/>
          </a:p>
        </p:txBody>
      </p:sp>
      <p:sp>
        <p:nvSpPr>
          <p:cNvPr id="55" name="Rectangle 54"/>
          <p:cNvSpPr/>
          <p:nvPr/>
        </p:nvSpPr>
        <p:spPr>
          <a:xfrm>
            <a:off x="4029995" y="5019626"/>
            <a:ext cx="1553225" cy="276999"/>
          </a:xfrm>
          <a:prstGeom prst="rect">
            <a:avLst/>
          </a:prstGeom>
        </p:spPr>
        <p:txBody>
          <a:bodyPr wrap="square">
            <a:spAutoFit/>
          </a:bodyPr>
          <a:lstStyle/>
          <a:p>
            <a:pPr algn="ctr"/>
            <a:r>
              <a:rPr lang="fr-FR" sz="1200" i="1" dirty="0" smtClean="0"/>
              <a:t>User code </a:t>
            </a:r>
            <a:r>
              <a:rPr lang="fr-FR" sz="1200" i="1" dirty="0" err="1" smtClean="0"/>
              <a:t>descriptor</a:t>
            </a:r>
            <a:endParaRPr lang="fr-FR" sz="1200" dirty="0"/>
          </a:p>
        </p:txBody>
      </p:sp>
      <p:sp>
        <p:nvSpPr>
          <p:cNvPr id="56" name="Rectangle 55"/>
          <p:cNvSpPr/>
          <p:nvPr/>
        </p:nvSpPr>
        <p:spPr>
          <a:xfrm>
            <a:off x="4029995" y="5220451"/>
            <a:ext cx="1553225" cy="276999"/>
          </a:xfrm>
          <a:prstGeom prst="rect">
            <a:avLst/>
          </a:prstGeom>
        </p:spPr>
        <p:txBody>
          <a:bodyPr wrap="square">
            <a:spAutoFit/>
          </a:bodyPr>
          <a:lstStyle/>
          <a:p>
            <a:pPr algn="ctr"/>
            <a:r>
              <a:rPr lang="fr-FR" sz="1200" i="1" dirty="0" smtClean="0"/>
              <a:t>User data </a:t>
            </a:r>
            <a:r>
              <a:rPr lang="fr-FR" sz="1200" i="1" dirty="0" err="1" smtClean="0"/>
              <a:t>descriptor</a:t>
            </a:r>
            <a:endParaRPr lang="fr-FR" sz="1200" dirty="0"/>
          </a:p>
        </p:txBody>
      </p:sp>
      <p:sp>
        <p:nvSpPr>
          <p:cNvPr id="58" name="Rectangle 57"/>
          <p:cNvSpPr/>
          <p:nvPr/>
        </p:nvSpPr>
        <p:spPr>
          <a:xfrm>
            <a:off x="5535887" y="4642215"/>
            <a:ext cx="3655351" cy="830997"/>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0x60 (index 0x60, 0=dans GDT, 0=privilège </a:t>
            </a:r>
            <a:r>
              <a:rPr lang="fr-FR" sz="1200" b="1" i="1" dirty="0" err="1" smtClean="0">
                <a:effectLst>
                  <a:outerShdw blurRad="38100" dist="38100" dir="2700000" algn="tl">
                    <a:srgbClr val="000000">
                      <a:alpha val="43137"/>
                    </a:srgbClr>
                  </a:outerShdw>
                </a:effectLst>
              </a:rPr>
              <a:t>kernel</a:t>
            </a:r>
            <a:r>
              <a:rPr lang="fr-FR" sz="1200" b="1" i="1" dirty="0" smtClean="0">
                <a:effectLst>
                  <a:outerShdw blurRad="38100" dist="38100" dir="2700000" algn="tl">
                    <a:srgbClr val="000000">
                      <a:alpha val="43137"/>
                    </a:srgbClr>
                  </a:outerShdw>
                </a:effectLst>
              </a:rPr>
              <a:t>)</a:t>
            </a:r>
          </a:p>
          <a:p>
            <a:r>
              <a:rPr lang="fr-FR" sz="1200" b="1" i="1" dirty="0" smtClean="0">
                <a:effectLst>
                  <a:outerShdw blurRad="38100" dist="38100" dir="2700000" algn="tl">
                    <a:srgbClr val="000000">
                      <a:alpha val="43137"/>
                    </a:srgbClr>
                  </a:outerShdw>
                </a:effectLst>
              </a:rPr>
              <a:t>0x68 </a:t>
            </a:r>
            <a:r>
              <a:rPr lang="fr-FR" sz="1200" b="1" i="1" dirty="0">
                <a:effectLst>
                  <a:outerShdw blurRad="38100" dist="38100" dir="2700000" algn="tl">
                    <a:srgbClr val="000000">
                      <a:alpha val="43137"/>
                    </a:srgbClr>
                  </a:outerShdw>
                </a:effectLst>
              </a:rPr>
              <a:t>(index </a:t>
            </a:r>
            <a:r>
              <a:rPr lang="fr-FR" sz="1200" b="1" i="1" dirty="0" smtClean="0">
                <a:effectLst>
                  <a:outerShdw blurRad="38100" dist="38100" dir="2700000" algn="tl">
                    <a:srgbClr val="000000">
                      <a:alpha val="43137"/>
                    </a:srgbClr>
                  </a:outerShdw>
                </a:effectLst>
              </a:rPr>
              <a:t>0x68, </a:t>
            </a:r>
            <a:r>
              <a:rPr lang="fr-FR" sz="1200" b="1" i="1" dirty="0">
                <a:effectLst>
                  <a:outerShdw blurRad="38100" dist="38100" dir="2700000" algn="tl">
                    <a:srgbClr val="000000">
                      <a:alpha val="43137"/>
                    </a:srgbClr>
                  </a:outerShdw>
                </a:effectLst>
              </a:rPr>
              <a:t>0=</a:t>
            </a:r>
            <a:r>
              <a:rPr lang="fr-FR" sz="1200" b="1" i="1" dirty="0" smtClean="0">
                <a:effectLst>
                  <a:outerShdw blurRad="38100" dist="38100" dir="2700000" algn="tl">
                    <a:srgbClr val="000000">
                      <a:alpha val="43137"/>
                    </a:srgbClr>
                  </a:outerShdw>
                </a:effectLst>
              </a:rPr>
              <a:t>dans </a:t>
            </a:r>
            <a:r>
              <a:rPr lang="fr-FR" sz="1200" b="1" i="1" dirty="0">
                <a:effectLst>
                  <a:outerShdw blurRad="38100" dist="38100" dir="2700000" algn="tl">
                    <a:srgbClr val="000000">
                      <a:alpha val="43137"/>
                    </a:srgbClr>
                  </a:outerShdw>
                </a:effectLst>
              </a:rPr>
              <a:t>GDT, </a:t>
            </a:r>
            <a:r>
              <a:rPr lang="fr-FR" sz="1200" b="1" i="1" dirty="0" smtClean="0">
                <a:effectLst>
                  <a:outerShdw blurRad="38100" dist="38100" dir="2700000" algn="tl">
                    <a:srgbClr val="000000">
                      <a:alpha val="43137"/>
                    </a:srgbClr>
                  </a:outerShdw>
                </a:effectLst>
              </a:rPr>
              <a:t>0=privilège </a:t>
            </a:r>
            <a:r>
              <a:rPr lang="fr-FR" sz="1200" b="1" i="1" dirty="0" err="1">
                <a:effectLst>
                  <a:outerShdw blurRad="38100" dist="38100" dir="2700000" algn="tl">
                    <a:srgbClr val="000000">
                      <a:alpha val="43137"/>
                    </a:srgbClr>
                  </a:outerShdw>
                </a:effectLst>
              </a:rPr>
              <a:t>kernel</a:t>
            </a:r>
            <a:r>
              <a:rPr lang="fr-FR" sz="1200" b="1" i="1" dirty="0">
                <a:effectLst>
                  <a:outerShdw blurRad="38100" dist="38100" dir="2700000" algn="tl">
                    <a:srgbClr val="000000">
                      <a:alpha val="43137"/>
                    </a:srgbClr>
                  </a:outerShdw>
                </a:effectLst>
              </a:rPr>
              <a:t>)</a:t>
            </a:r>
          </a:p>
          <a:p>
            <a:r>
              <a:rPr lang="fr-FR" sz="1200" b="1" i="1" dirty="0" smtClean="0">
                <a:effectLst>
                  <a:outerShdw blurRad="38100" dist="38100" dir="2700000" algn="tl">
                    <a:srgbClr val="000000">
                      <a:alpha val="43137"/>
                    </a:srgbClr>
                  </a:outerShdw>
                </a:effectLst>
              </a:rPr>
              <a:t>0x73 </a:t>
            </a:r>
            <a:r>
              <a:rPr lang="fr-FR" sz="1200" b="1" i="1" dirty="0">
                <a:effectLst>
                  <a:outerShdw blurRad="38100" dist="38100" dir="2700000" algn="tl">
                    <a:srgbClr val="000000">
                      <a:alpha val="43137"/>
                    </a:srgbClr>
                  </a:outerShdw>
                </a:effectLst>
              </a:rPr>
              <a:t>(index </a:t>
            </a:r>
            <a:r>
              <a:rPr lang="fr-FR" sz="1200" b="1" i="1" dirty="0" smtClean="0">
                <a:effectLst>
                  <a:outerShdw blurRad="38100" dist="38100" dir="2700000" algn="tl">
                    <a:srgbClr val="000000">
                      <a:alpha val="43137"/>
                    </a:srgbClr>
                  </a:outerShdw>
                </a:effectLst>
              </a:rPr>
              <a:t>0x70</a:t>
            </a:r>
            <a:r>
              <a:rPr lang="fr-FR" sz="1200" b="1" i="1" dirty="0">
                <a:effectLst>
                  <a:outerShdw blurRad="38100" dist="38100" dir="2700000" algn="tl">
                    <a:srgbClr val="000000">
                      <a:alpha val="43137"/>
                    </a:srgbClr>
                  </a:outerShdw>
                </a:effectLst>
              </a:rPr>
              <a:t>, 0=</a:t>
            </a:r>
            <a:r>
              <a:rPr lang="fr-FR" sz="1200" b="1" i="1" dirty="0" smtClean="0">
                <a:effectLst>
                  <a:outerShdw blurRad="38100" dist="38100" dir="2700000" algn="tl">
                    <a:srgbClr val="000000">
                      <a:alpha val="43137"/>
                    </a:srgbClr>
                  </a:outerShdw>
                </a:effectLst>
              </a:rPr>
              <a:t>dans </a:t>
            </a:r>
            <a:r>
              <a:rPr lang="fr-FR" sz="1200" b="1" i="1" dirty="0">
                <a:effectLst>
                  <a:outerShdw blurRad="38100" dist="38100" dir="2700000" algn="tl">
                    <a:srgbClr val="000000">
                      <a:alpha val="43137"/>
                    </a:srgbClr>
                  </a:outerShdw>
                </a:effectLst>
              </a:rPr>
              <a:t>GDT, </a:t>
            </a:r>
            <a:r>
              <a:rPr lang="fr-FR" sz="1200" b="1" i="1" dirty="0" smtClean="0">
                <a:effectLst>
                  <a:outerShdw blurRad="38100" dist="38100" dir="2700000" algn="tl">
                    <a:srgbClr val="000000">
                      <a:alpha val="43137"/>
                    </a:srgbClr>
                  </a:outerShdw>
                </a:effectLst>
              </a:rPr>
              <a:t>3=privilège application)</a:t>
            </a:r>
            <a:endParaRPr lang="fr-FR" sz="1200" b="1" i="1" dirty="0">
              <a:effectLst>
                <a:outerShdw blurRad="38100" dist="38100" dir="2700000" algn="tl">
                  <a:srgbClr val="000000">
                    <a:alpha val="43137"/>
                  </a:srgbClr>
                </a:outerShdw>
              </a:effectLst>
            </a:endParaRPr>
          </a:p>
          <a:p>
            <a:r>
              <a:rPr lang="fr-FR" sz="1200" b="1" i="1" dirty="0" smtClean="0">
                <a:effectLst>
                  <a:outerShdw blurRad="38100" dist="38100" dir="2700000" algn="tl">
                    <a:srgbClr val="000000">
                      <a:alpha val="43137"/>
                    </a:srgbClr>
                  </a:outerShdw>
                </a:effectLst>
              </a:rPr>
              <a:t>0x7B </a:t>
            </a:r>
            <a:r>
              <a:rPr lang="fr-FR" sz="1200" b="1" i="1" dirty="0">
                <a:effectLst>
                  <a:outerShdw blurRad="38100" dist="38100" dir="2700000" algn="tl">
                    <a:srgbClr val="000000">
                      <a:alpha val="43137"/>
                    </a:srgbClr>
                  </a:outerShdw>
                </a:effectLst>
              </a:rPr>
              <a:t>(index </a:t>
            </a:r>
            <a:r>
              <a:rPr lang="fr-FR" sz="1200" b="1" i="1" dirty="0" smtClean="0">
                <a:effectLst>
                  <a:outerShdw blurRad="38100" dist="38100" dir="2700000" algn="tl">
                    <a:srgbClr val="000000">
                      <a:alpha val="43137"/>
                    </a:srgbClr>
                  </a:outerShdw>
                </a:effectLst>
              </a:rPr>
              <a:t>0x78, </a:t>
            </a:r>
            <a:r>
              <a:rPr lang="fr-FR" sz="1200" b="1" i="1" dirty="0">
                <a:effectLst>
                  <a:outerShdw blurRad="38100" dist="38100" dir="2700000" algn="tl">
                    <a:srgbClr val="000000">
                      <a:alpha val="43137"/>
                    </a:srgbClr>
                  </a:outerShdw>
                </a:effectLst>
              </a:rPr>
              <a:t>0=</a:t>
            </a:r>
            <a:r>
              <a:rPr lang="fr-FR" sz="1200" b="1" i="1" dirty="0" smtClean="0">
                <a:effectLst>
                  <a:outerShdw blurRad="38100" dist="38100" dir="2700000" algn="tl">
                    <a:srgbClr val="000000">
                      <a:alpha val="43137"/>
                    </a:srgbClr>
                  </a:outerShdw>
                </a:effectLst>
              </a:rPr>
              <a:t>dans </a:t>
            </a:r>
            <a:r>
              <a:rPr lang="fr-FR" sz="1200" b="1" i="1" dirty="0">
                <a:effectLst>
                  <a:outerShdw blurRad="38100" dist="38100" dir="2700000" algn="tl">
                    <a:srgbClr val="000000">
                      <a:alpha val="43137"/>
                    </a:srgbClr>
                  </a:outerShdw>
                </a:effectLst>
              </a:rPr>
              <a:t>GDT, </a:t>
            </a:r>
            <a:r>
              <a:rPr lang="fr-FR" sz="1200" b="1" i="1" dirty="0" smtClean="0">
                <a:effectLst>
                  <a:outerShdw blurRad="38100" dist="38100" dir="2700000" algn="tl">
                    <a:srgbClr val="000000">
                      <a:alpha val="43137"/>
                    </a:srgbClr>
                  </a:outerShdw>
                </a:effectLst>
              </a:rPr>
              <a:t>3=privilège application)</a:t>
            </a:r>
            <a:endParaRPr lang="fr-FR" sz="1200" b="1" i="1" dirty="0">
              <a:effectLst>
                <a:outerShdw blurRad="38100" dist="38100" dir="2700000" algn="tl">
                  <a:srgbClr val="000000">
                    <a:alpha val="43137"/>
                  </a:srgbClr>
                </a:outerShdw>
              </a:effectLst>
            </a:endParaRPr>
          </a:p>
        </p:txBody>
      </p:sp>
      <p:sp>
        <p:nvSpPr>
          <p:cNvPr id="62" name="Rectangle 61"/>
          <p:cNvSpPr/>
          <p:nvPr/>
        </p:nvSpPr>
        <p:spPr>
          <a:xfrm>
            <a:off x="6436716" y="3856547"/>
            <a:ext cx="1256012" cy="461665"/>
          </a:xfrm>
          <a:prstGeom prst="rect">
            <a:avLst/>
          </a:prstGeom>
        </p:spPr>
        <p:txBody>
          <a:bodyPr wrap="square">
            <a:spAutoFit/>
          </a:bodyPr>
          <a:lstStyle/>
          <a:p>
            <a:pPr algn="ctr"/>
            <a:r>
              <a:rPr lang="fr-FR" sz="1200" i="1" dirty="0" smtClean="0"/>
              <a:t>Segments </a:t>
            </a:r>
          </a:p>
          <a:p>
            <a:pPr algn="ctr"/>
            <a:r>
              <a:rPr lang="fr-FR" sz="1200" i="1" dirty="0" err="1" smtClean="0"/>
              <a:t>Selectors</a:t>
            </a:r>
            <a:endParaRPr lang="fr-FR" sz="1200" dirty="0"/>
          </a:p>
        </p:txBody>
      </p:sp>
      <p:sp>
        <p:nvSpPr>
          <p:cNvPr id="63" name="Right Brace 62"/>
          <p:cNvSpPr/>
          <p:nvPr/>
        </p:nvSpPr>
        <p:spPr>
          <a:xfrm rot="16200000">
            <a:off x="6858017" y="3119490"/>
            <a:ext cx="312773" cy="2665496"/>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ZoneTexte 61"/>
          <p:cNvSpPr txBox="1"/>
          <p:nvPr/>
        </p:nvSpPr>
        <p:spPr>
          <a:xfrm>
            <a:off x="4047778" y="3667786"/>
            <a:ext cx="154939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Linux’s</a:t>
            </a:r>
            <a:r>
              <a:rPr lang="fr-FR" sz="1400" b="1" i="1" dirty="0" smtClean="0">
                <a:solidFill>
                  <a:schemeClr val="accent1">
                    <a:lumMod val="75000"/>
                  </a:schemeClr>
                </a:solidFill>
                <a:effectLst>
                  <a:outerShdw blurRad="38100" dist="38100" dir="2700000" algn="tl">
                    <a:srgbClr val="000000">
                      <a:alpha val="43137"/>
                    </a:srgbClr>
                  </a:outerShdw>
                </a:effectLst>
              </a:rPr>
              <a:t> GDT</a:t>
            </a: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875715" y="4121450"/>
            <a:ext cx="1996577" cy="317181"/>
          </a:xfrm>
          <a:prstGeom prst="rect">
            <a:avLst/>
          </a:prstGeom>
          <a:ln>
            <a:solidFill>
              <a:schemeClr val="accent1">
                <a:lumMod val="20000"/>
                <a:lumOff val="80000"/>
              </a:schemeClr>
            </a:solidFill>
          </a:ln>
          <a:effectLst>
            <a:softEdge rad="63500"/>
          </a:effectLst>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819867" y="5561364"/>
            <a:ext cx="2073529" cy="329406"/>
          </a:xfrm>
          <a:prstGeom prst="rect">
            <a:avLst/>
          </a:prstGeom>
          <a:ln>
            <a:solidFill>
              <a:schemeClr val="accent1">
                <a:lumMod val="20000"/>
                <a:lumOff val="80000"/>
              </a:schemeClr>
            </a:solidFill>
          </a:ln>
          <a:effectLst>
            <a:softEdge rad="63500"/>
          </a:effectLst>
        </p:spPr>
      </p:pic>
      <p:sp>
        <p:nvSpPr>
          <p:cNvPr id="30" name="Rectangle 29"/>
          <p:cNvSpPr/>
          <p:nvPr/>
        </p:nvSpPr>
        <p:spPr>
          <a:xfrm>
            <a:off x="5576068" y="3948879"/>
            <a:ext cx="59245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a:t>
            </a:r>
            <a:endParaRPr lang="fr-FR" sz="1200" b="1" i="1" dirty="0">
              <a:effectLst>
                <a:outerShdw blurRad="38100" dist="38100" dir="2700000" algn="tl">
                  <a:srgbClr val="000000">
                    <a:alpha val="43137"/>
                  </a:srgbClr>
                </a:outerShdw>
              </a:effectLst>
            </a:endParaRPr>
          </a:p>
        </p:txBody>
      </p:sp>
      <p:sp>
        <p:nvSpPr>
          <p:cNvPr id="31" name="Rectangle 30"/>
          <p:cNvSpPr/>
          <p:nvPr/>
        </p:nvSpPr>
        <p:spPr>
          <a:xfrm>
            <a:off x="5597172" y="5783526"/>
            <a:ext cx="59245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a:t>
            </a:r>
            <a:endParaRPr lang="fr-FR" sz="1200" b="1" i="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3693564"/>
            <a:ext cx="3347595" cy="2465114"/>
          </a:xfrm>
          <a:prstGeom prst="roundRect">
            <a:avLst>
              <a:gd name="adj" fmla="val 3957"/>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33" name="Cloud Callout 32"/>
          <p:cNvSpPr/>
          <p:nvPr/>
        </p:nvSpPr>
        <p:spPr>
          <a:xfrm>
            <a:off x="2343959" y="5882735"/>
            <a:ext cx="1686036" cy="642610"/>
          </a:xfrm>
          <a:prstGeom prst="cloudCallout">
            <a:avLst>
              <a:gd name="adj1" fmla="val -74613"/>
              <a:gd name="adj2" fmla="val -91658"/>
            </a:avLst>
          </a:prstGeom>
          <a:solidFill>
            <a:srgbClr val="FFFFCC"/>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itle 3"/>
          <p:cNvSpPr txBox="1">
            <a:spLocks/>
          </p:cNvSpPr>
          <p:nvPr/>
        </p:nvSpPr>
        <p:spPr>
          <a:xfrm>
            <a:off x="2343959" y="5922026"/>
            <a:ext cx="1686036" cy="473303"/>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effectLst>
                  <a:outerShdw blurRad="38100" dist="38100" dir="2700000" algn="tl">
                    <a:srgbClr val="000000">
                      <a:alpha val="43137"/>
                    </a:srgbClr>
                  </a:outerShdw>
                </a:effectLst>
                <a:latin typeface="+mn-lt"/>
              </a:rPr>
              <a:t>Toujours </a:t>
            </a:r>
          </a:p>
          <a:p>
            <a:r>
              <a:rPr lang="fr-FR" sz="1400" b="1" i="1" dirty="0" smtClean="0">
                <a:effectLst>
                  <a:outerShdw blurRad="38100" dist="38100" dir="2700000" algn="tl">
                    <a:srgbClr val="000000">
                      <a:alpha val="43137"/>
                    </a:srgbClr>
                  </a:outerShdw>
                </a:effectLst>
                <a:latin typeface="+mn-lt"/>
              </a:rPr>
              <a:t>les mêmes !</a:t>
            </a:r>
            <a:endParaRPr lang="fr-FR" sz="1100" b="1" i="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400314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p:bldP spid="54" grpId="0"/>
      <p:bldP spid="55" grpId="0"/>
      <p:bldP spid="56" grpId="0"/>
      <p:bldP spid="58" grpId="0"/>
      <p:bldP spid="62" grpId="0"/>
      <p:bldP spid="63" grpId="0" animBg="1"/>
      <p:bldP spid="64" grpId="0"/>
      <p:bldP spid="30" grpId="0"/>
      <p:bldP spid="31" grpId="0"/>
      <p:bldP spid="33" grpId="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31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68760"/>
            <a:ext cx="8892480" cy="51845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Nous allons maintenant nous attarder sur des segments historiques très important, ceux relatifs à la gestion dynamique de données. Le contexte d’appel et d’exécution d’une procédure (allouées en entrant dans la procédure) et les autres variables alloués dynamiquement durant l’exécution d’un programme.</a:t>
            </a:r>
          </a:p>
          <a:p>
            <a:pPr algn="l"/>
            <a:endParaRPr lang="fr-FR" sz="2400" i="1" dirty="0">
              <a:latin typeface="+mn-lt"/>
              <a:sym typeface="Wingdings"/>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sym typeface="Wingdings"/>
              </a:rPr>
              <a:t>Stack</a:t>
            </a:r>
            <a:r>
              <a:rPr lang="fr-FR" sz="2400" b="1" i="1" dirty="0" smtClean="0">
                <a:effectLst>
                  <a:outerShdw blurRad="38100" dist="38100" dir="2700000" algn="tl">
                    <a:srgbClr val="000000">
                      <a:alpha val="43137"/>
                    </a:srgbClr>
                  </a:outerShdw>
                </a:effectLst>
                <a:latin typeface="+mn-lt"/>
                <a:sym typeface="Wingdings"/>
              </a:rPr>
              <a:t> ou Pile : </a:t>
            </a:r>
            <a:r>
              <a:rPr lang="fr-FR" sz="2400" i="1" dirty="0" smtClean="0">
                <a:latin typeface="+mn-lt"/>
                <a:sym typeface="Wingdings"/>
              </a:rPr>
              <a:t>zone mémoire permettant l’allocation dynamique de ressources mémoire associées au contexte </a:t>
            </a:r>
            <a:r>
              <a:rPr lang="fr-FR" sz="2400" i="1" dirty="0">
                <a:latin typeface="+mn-lt"/>
                <a:sym typeface="Wingdings"/>
              </a:rPr>
              <a:t>d</a:t>
            </a:r>
            <a:r>
              <a:rPr lang="fr-FR" sz="2400" i="1" dirty="0" smtClean="0">
                <a:latin typeface="+mn-lt"/>
                <a:sym typeface="Wingdings"/>
              </a:rPr>
              <a:t>’appel et d’exécution de procédures (paramètres et valeur de retour de fonction, variables locales, adresse de retour et contexte d’exécution de la procédure appelante).</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sym typeface="Wingdings"/>
              </a:rPr>
              <a:t>Heap</a:t>
            </a:r>
            <a:r>
              <a:rPr lang="fr-FR" sz="2400" b="1" i="1" dirty="0" smtClean="0">
                <a:effectLst>
                  <a:outerShdw blurRad="38100" dist="38100" dir="2700000" algn="tl">
                    <a:srgbClr val="000000">
                      <a:alpha val="43137"/>
                    </a:srgbClr>
                  </a:outerShdw>
                </a:effectLst>
                <a:latin typeface="+mn-lt"/>
                <a:sym typeface="Wingdings"/>
              </a:rPr>
              <a:t> ou Tas : </a:t>
            </a:r>
            <a:r>
              <a:rPr lang="fr-FR" sz="2400" i="1" dirty="0" smtClean="0">
                <a:latin typeface="+mn-lt"/>
                <a:sym typeface="Wingdings"/>
              </a:rPr>
              <a:t>zone mémoire permettant </a:t>
            </a:r>
            <a:r>
              <a:rPr lang="fr-FR" sz="2400" i="1" dirty="0">
                <a:sym typeface="Wingdings"/>
              </a:rPr>
              <a:t>l’allocation dynamique </a:t>
            </a:r>
            <a:r>
              <a:rPr lang="fr-FR" sz="2400" i="1" dirty="0" smtClean="0">
                <a:sym typeface="Wingdings"/>
              </a:rPr>
              <a:t>de ressources mémoire durant l’exécution d’un programme.</a:t>
            </a:r>
            <a:endParaRPr lang="fr-FR" sz="2400" i="1" dirty="0">
              <a:latin typeface="+mn-lt"/>
              <a:sym typeface="Wingdings"/>
            </a:endParaRPr>
          </a:p>
        </p:txBody>
      </p:sp>
    </p:spTree>
    <p:extLst>
      <p:ext uri="{BB962C8B-B14F-4D97-AF65-F5344CB8AC3E}">
        <p14:creationId xmlns:p14="http://schemas.microsoft.com/office/powerpoint/2010/main" val="722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fade">
                                      <p:cBhvr>
                                        <p:cTn id="7" dur="500"/>
                                        <p:tgtEl>
                                          <p:spTgt spid="3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4" end="4"/>
                                            </p:txEl>
                                          </p:spTgt>
                                        </p:tgtEl>
                                        <p:attrNameLst>
                                          <p:attrName>style.visibility</p:attrName>
                                        </p:attrNameLst>
                                      </p:cBhvr>
                                      <p:to>
                                        <p:strVal val="visible"/>
                                      </p:to>
                                    </p:set>
                                    <p:animEffect transition="in" filter="fade">
                                      <p:cBhvr>
                                        <p:cTn id="12" dur="500"/>
                                        <p:tgtEl>
                                          <p:spTgt spid="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Segmentation</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179512" y="1388824"/>
            <a:ext cx="8964488" cy="30482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Retrouvons le 8086 de Intel et observons les deux registres contenant les pointeurs associés aux mécanismes de gestion des piles :</a:t>
            </a:r>
          </a:p>
          <a:p>
            <a:pPr marL="342900" indent="-342900" algn="l">
              <a:buFont typeface="Arial" pitchFamily="34" charset="0"/>
              <a:buChar char="•"/>
            </a:pPr>
            <a:endParaRPr lang="fr-FR" sz="2400" i="1" dirty="0" smtClean="0">
              <a:latin typeface="+mn-lt"/>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rPr>
              <a:t>Stack</a:t>
            </a:r>
            <a:r>
              <a:rPr lang="fr-FR" sz="2400" b="1" i="1" dirty="0" smtClean="0">
                <a:effectLst>
                  <a:outerShdw blurRad="38100" dist="38100" dir="2700000" algn="tl">
                    <a:srgbClr val="000000">
                      <a:alpha val="43137"/>
                    </a:srgbClr>
                  </a:outerShdw>
                </a:effectLst>
                <a:latin typeface="+mn-lt"/>
              </a:rPr>
              <a:t> Pointer (SP) : </a:t>
            </a:r>
            <a:r>
              <a:rPr lang="fr-FR" sz="2400" i="1" dirty="0" smtClean="0">
                <a:latin typeface="+mn-lt"/>
              </a:rPr>
              <a:t>pointe le sommet courant de la pile</a:t>
            </a:r>
          </a:p>
          <a:p>
            <a:pPr marL="342900" indent="-342900" algn="l">
              <a:buFont typeface="Arial" pitchFamily="34" charset="0"/>
              <a:buChar char="•"/>
            </a:pPr>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Base Pointer (BP) ou Frame Pointer : </a:t>
            </a:r>
            <a:r>
              <a:rPr lang="fr-FR" sz="2400" i="1" dirty="0" smtClean="0">
                <a:latin typeface="+mn-lt"/>
              </a:rPr>
              <a:t>pointe la base courante de la pile qui est associée au contexte d’exécution de la procédure en cours de traitement.</a:t>
            </a:r>
            <a:endParaRPr lang="fr-FR" sz="2400" i="1" dirty="0">
              <a:latin typeface="+mn-lt"/>
            </a:endParaRPr>
          </a:p>
          <a:p>
            <a:pPr marL="342900" indent="-342900" algn="l">
              <a:buFont typeface="Arial" pitchFamily="34" charset="0"/>
              <a:buChar char="•"/>
            </a:pPr>
            <a:endParaRPr lang="fr-FR" sz="2400" i="1" dirty="0" smtClean="0">
              <a:latin typeface="+mn-lt"/>
            </a:endParaRPr>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32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392" y="4871720"/>
            <a:ext cx="4633146" cy="5133337"/>
          </a:xfrm>
          <a:prstGeom prst="roundRect">
            <a:avLst>
              <a:gd name="adj" fmla="val 5941"/>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29" name="Rounded Rectangle 28"/>
          <p:cNvSpPr/>
          <p:nvPr/>
        </p:nvSpPr>
        <p:spPr>
          <a:xfrm>
            <a:off x="2300392" y="6211724"/>
            <a:ext cx="2400898" cy="356830"/>
          </a:xfrm>
          <a:prstGeom prst="roundRect">
            <a:avLst>
              <a:gd name="adj" fmla="val 13579"/>
            </a:avLst>
          </a:prstGeom>
          <a:solidFill>
            <a:srgbClr val="FF0000">
              <a:alpha val="5882"/>
            </a:srgbClr>
          </a:solid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Straight Connector 29"/>
          <p:cNvCxnSpPr>
            <a:stCxn id="31" idx="3"/>
          </p:cNvCxnSpPr>
          <p:nvPr/>
        </p:nvCxnSpPr>
        <p:spPr>
          <a:xfrm>
            <a:off x="1748962" y="5534453"/>
            <a:ext cx="551430" cy="855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68093" y="5211287"/>
            <a:ext cx="1180869" cy="646331"/>
          </a:xfrm>
          <a:prstGeom prst="rect">
            <a:avLst/>
          </a:prstGeom>
        </p:spPr>
        <p:txBody>
          <a:bodyPr wrap="square">
            <a:spAutoFit/>
          </a:bodyPr>
          <a:lstStyle/>
          <a:p>
            <a:pPr algn="ctr">
              <a:defRPr/>
            </a:pPr>
            <a:r>
              <a:rPr lang="fr-FR" sz="1200" b="1" i="1" dirty="0" err="1" smtClean="0">
                <a:solidFill>
                  <a:srgbClr val="C00000"/>
                </a:solidFill>
                <a:effectLst>
                  <a:outerShdw blurRad="38100" dist="38100" dir="2700000" algn="tl">
                    <a:srgbClr val="000000">
                      <a:alpha val="43137"/>
                    </a:srgbClr>
                  </a:outerShdw>
                </a:effectLst>
              </a:rPr>
              <a:t>Stack</a:t>
            </a:r>
            <a:r>
              <a:rPr lang="fr-FR" sz="1200" b="1" i="1" dirty="0" smtClean="0">
                <a:solidFill>
                  <a:srgbClr val="C00000"/>
                </a:solidFill>
                <a:effectLst>
                  <a:outerShdw blurRad="38100" dist="38100" dir="2700000" algn="tl">
                    <a:srgbClr val="000000">
                      <a:alpha val="43137"/>
                    </a:srgbClr>
                  </a:outerShdw>
                </a:effectLst>
              </a:rPr>
              <a:t> manipulation </a:t>
            </a:r>
            <a:r>
              <a:rPr lang="fr-FR" sz="1200" b="1" i="1" dirty="0" err="1" smtClean="0">
                <a:solidFill>
                  <a:srgbClr val="C00000"/>
                </a:solidFill>
                <a:effectLst>
                  <a:outerShdw blurRad="38100" dist="38100" dir="2700000" algn="tl">
                    <a:srgbClr val="000000">
                      <a:alpha val="43137"/>
                    </a:srgbClr>
                  </a:outerShdw>
                </a:effectLst>
              </a:rPr>
              <a:t>registers</a:t>
            </a:r>
            <a:endParaRPr lang="fr-FR" sz="1200" b="1" i="1" dirty="0" smtClean="0">
              <a:solidFill>
                <a:srgbClr val="C00000"/>
              </a:solidFill>
              <a:effectLst>
                <a:outerShdw blurRad="38100" dist="38100" dir="2700000" algn="tl">
                  <a:srgbClr val="000000">
                    <a:alpha val="43137"/>
                  </a:srgbClr>
                </a:outerShdw>
              </a:effectLst>
            </a:endParaRPr>
          </a:p>
        </p:txBody>
      </p:sp>
      <p:sp>
        <p:nvSpPr>
          <p:cNvPr id="32" name="Rectangle 31"/>
          <p:cNvSpPr/>
          <p:nvPr/>
        </p:nvSpPr>
        <p:spPr>
          <a:xfrm>
            <a:off x="5555084" y="6522684"/>
            <a:ext cx="1378454" cy="307777"/>
          </a:xfrm>
          <a:prstGeom prst="rect">
            <a:avLst/>
          </a:prstGeom>
        </p:spPr>
        <p:txBody>
          <a:bodyPr wrap="none">
            <a:spAutoFit/>
          </a:bodyPr>
          <a:lstStyle/>
          <a:p>
            <a:r>
              <a:rPr lang="fr-FR" sz="1400" b="1" i="1" dirty="0" smtClean="0">
                <a:effectLst>
                  <a:outerShdw blurRad="38100" dist="38100" dir="2700000" algn="tl">
                    <a:srgbClr val="000000">
                      <a:alpha val="43137"/>
                    </a:srgbClr>
                  </a:outerShdw>
                </a:effectLst>
              </a:rPr>
              <a:t>Dr J. Y. </a:t>
            </a:r>
            <a:r>
              <a:rPr lang="fr-FR" sz="1400" b="1" i="1" dirty="0" err="1" smtClean="0">
                <a:effectLst>
                  <a:outerShdw blurRad="38100" dist="38100" dir="2700000" algn="tl">
                    <a:srgbClr val="000000">
                      <a:alpha val="43137"/>
                    </a:srgbClr>
                  </a:outerShdw>
                </a:effectLst>
              </a:rPr>
              <a:t>Haggège</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731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33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2776"/>
            <a:ext cx="8892480" cy="12241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Une pile est une famille de file d’attente gérée comme une ‘’LIFO queue’’ (Last In First Out). </a:t>
            </a:r>
            <a:r>
              <a:rPr lang="fr-FR" sz="2400" i="1" dirty="0" smtClean="0">
                <a:latin typeface="+mn-lt"/>
                <a:sym typeface="Wingdings"/>
              </a:rPr>
              <a:t>Observons un programme en langage C et étudions un exemple de gestion de pile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07060" y="2567885"/>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9" name="Down Arrow 28"/>
          <p:cNvSpPr/>
          <p:nvPr/>
        </p:nvSpPr>
        <p:spPr>
          <a:xfrm rot="5400000" flipV="1">
            <a:off x="5545835" y="5355534"/>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144990" y="5317654"/>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5583121"/>
            <a:ext cx="489220" cy="959082"/>
          </a:xfrm>
          <a:prstGeom prst="rect">
            <a:avLst/>
          </a:prstGeom>
          <a:ln>
            <a:solidFill>
              <a:schemeClr val="accent1">
                <a:lumMod val="20000"/>
                <a:lumOff val="80000"/>
              </a:schemeClr>
            </a:solidFill>
          </a:ln>
          <a:effectLst>
            <a:softEdge rad="31750"/>
          </a:effectLst>
        </p:spPr>
      </p:pic>
      <p:sp>
        <p:nvSpPr>
          <p:cNvPr id="55" name="Down Arrow 54"/>
          <p:cNvSpPr/>
          <p:nvPr/>
        </p:nvSpPr>
        <p:spPr>
          <a:xfrm rot="5400000" flipV="1">
            <a:off x="5539555" y="6130580"/>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5138710" y="6092700"/>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57" name="Rectangle 56"/>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8" name="Straight Connector 57"/>
          <p:cNvCxnSpPr/>
          <p:nvPr/>
        </p:nvCxnSpPr>
        <p:spPr>
          <a:xfrm>
            <a:off x="5716163" y="545062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60" name="Rectangle 59"/>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61" name="Rectangle 60"/>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1588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34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2775"/>
            <a:ext cx="8892480" cy="120496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Les variables locales sont manipulées via des adresses relatives à BP (Base Pointer ou  Frame Pointer). Par exemple var1 se situe à l’adresse BP, var2 à l’adresse BP+1 …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07060" y="2352441"/>
            <a:ext cx="135826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endParaRPr lang="fr-FR" sz="1400" b="1" i="1" dirty="0" smtClean="0">
              <a:solidFill>
                <a:schemeClr val="accent1">
                  <a:lumMod val="75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29" name="Down Arrow 28"/>
          <p:cNvSpPr/>
          <p:nvPr/>
        </p:nvSpPr>
        <p:spPr>
          <a:xfrm rot="5400000" flipV="1">
            <a:off x="5512962" y="6104810"/>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112117" y="6066930"/>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Down Arrow 34"/>
          <p:cNvSpPr/>
          <p:nvPr/>
        </p:nvSpPr>
        <p:spPr>
          <a:xfrm rot="5400000" flipV="1">
            <a:off x="5540345" y="5356321"/>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5139500" y="5322817"/>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sp>
        <p:nvSpPr>
          <p:cNvPr id="39" name="Rectangle 38"/>
          <p:cNvSpPr/>
          <p:nvPr/>
        </p:nvSpPr>
        <p:spPr>
          <a:xfrm>
            <a:off x="5741351" y="5752954"/>
            <a:ext cx="1369922" cy="28630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715839" y="5768704"/>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Var2 </a:t>
            </a:r>
            <a:r>
              <a:rPr lang="fr-FR" sz="1200" i="1" dirty="0" smtClean="0"/>
              <a:t>= 2.0</a:t>
            </a:r>
            <a:endParaRPr lang="fr-FR" sz="1200" dirty="0"/>
          </a:p>
        </p:txBody>
      </p:sp>
      <p:cxnSp>
        <p:nvCxnSpPr>
          <p:cNvPr id="42" name="Straight Connector 41"/>
          <p:cNvCxnSpPr/>
          <p:nvPr/>
        </p:nvCxnSpPr>
        <p:spPr>
          <a:xfrm>
            <a:off x="5730228" y="575295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5723352"/>
            <a:ext cx="489220" cy="818851"/>
          </a:xfrm>
          <a:prstGeom prst="rect">
            <a:avLst/>
          </a:prstGeom>
          <a:ln>
            <a:solidFill>
              <a:schemeClr val="accent1">
                <a:lumMod val="20000"/>
                <a:lumOff val="80000"/>
              </a:schemeClr>
            </a:solidFill>
          </a:ln>
          <a:effectLst>
            <a:softEdge rad="31750"/>
          </a:effectLst>
        </p:spPr>
      </p:pic>
      <p:sp>
        <p:nvSpPr>
          <p:cNvPr id="55" name="Down Arrow 54"/>
          <p:cNvSpPr/>
          <p:nvPr/>
        </p:nvSpPr>
        <p:spPr>
          <a:xfrm rot="5400000" flipV="1">
            <a:off x="5547088" y="6004393"/>
            <a:ext cx="107723" cy="111587"/>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5143594" y="5916143"/>
            <a:ext cx="486308" cy="246221"/>
          </a:xfrm>
          <a:prstGeom prst="rect">
            <a:avLst/>
          </a:prstGeom>
        </p:spPr>
        <p:txBody>
          <a:bodyPr wrap="square">
            <a:spAutoFit/>
          </a:bodyPr>
          <a:lstStyle/>
          <a:p>
            <a:r>
              <a:rPr lang="fr-FR" sz="1000" i="1" dirty="0" smtClean="0"/>
              <a:t>BP-1</a:t>
            </a:r>
            <a:endParaRPr lang="fr-FR" sz="1000" i="1" dirty="0"/>
          </a:p>
        </p:txBody>
      </p:sp>
      <p:sp>
        <p:nvSpPr>
          <p:cNvPr id="57" name="Down Arrow 56"/>
          <p:cNvSpPr/>
          <p:nvPr/>
        </p:nvSpPr>
        <p:spPr>
          <a:xfrm rot="5400000" flipV="1">
            <a:off x="5538190" y="5712910"/>
            <a:ext cx="107723" cy="111587"/>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p:cNvSpPr/>
          <p:nvPr/>
        </p:nvSpPr>
        <p:spPr>
          <a:xfrm>
            <a:off x="5131288" y="5660982"/>
            <a:ext cx="486308" cy="246221"/>
          </a:xfrm>
          <a:prstGeom prst="rect">
            <a:avLst/>
          </a:prstGeom>
        </p:spPr>
        <p:txBody>
          <a:bodyPr wrap="square">
            <a:spAutoFit/>
          </a:bodyPr>
          <a:lstStyle/>
          <a:p>
            <a:r>
              <a:rPr lang="fr-FR" sz="1000" i="1" dirty="0" smtClean="0"/>
              <a:t>BP-5</a:t>
            </a:r>
            <a:endParaRPr lang="fr-FR" sz="1000" i="1" dirty="0"/>
          </a:p>
        </p:txBody>
      </p:sp>
      <p:sp>
        <p:nvSpPr>
          <p:cNvPr id="61" name="Rectangle 60"/>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62" name="Rectangle 61"/>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176241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35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90289" y="1271836"/>
            <a:ext cx="9053711" cy="146051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Les pointeurs BP (Base Pointer) et SP (</a:t>
            </a:r>
            <a:r>
              <a:rPr lang="fr-FR" sz="2400" b="1" i="1" dirty="0" err="1" smtClean="0">
                <a:effectLst>
                  <a:outerShdw blurRad="38100" dist="38100" dir="2700000" algn="tl">
                    <a:srgbClr val="000000">
                      <a:alpha val="43137"/>
                    </a:srgbClr>
                  </a:outerShdw>
                </a:effectLst>
                <a:latin typeface="+mn-lt"/>
                <a:sym typeface="Wingdings"/>
              </a:rPr>
              <a:t>Stack</a:t>
            </a:r>
            <a:r>
              <a:rPr lang="fr-FR" sz="2400" b="1" i="1" dirty="0" smtClean="0">
                <a:effectLst>
                  <a:outerShdw blurRad="38100" dist="38100" dir="2700000" algn="tl">
                    <a:srgbClr val="000000">
                      <a:alpha val="43137"/>
                    </a:srgbClr>
                  </a:outerShdw>
                </a:effectLst>
                <a:latin typeface="+mn-lt"/>
                <a:sym typeface="Wingdings"/>
              </a:rPr>
              <a:t> Pointer) sont associés au contexte de la procédure courante</a:t>
            </a:r>
            <a:r>
              <a:rPr lang="fr-FR" sz="2400" i="1" dirty="0" smtClean="0">
                <a:latin typeface="+mn-lt"/>
                <a:sym typeface="Wingdings"/>
              </a:rPr>
              <a:t>. Deux pointeurs suffisent pour manipuler la totalité des procédures du Thread courant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19983" y="2558126"/>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29" name="Down Arrow 28"/>
          <p:cNvSpPr/>
          <p:nvPr/>
        </p:nvSpPr>
        <p:spPr>
          <a:xfrm rot="5400000" flipV="1">
            <a:off x="5539555" y="5344003"/>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138710" y="5306123"/>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Down Arrow 34"/>
          <p:cNvSpPr/>
          <p:nvPr/>
        </p:nvSpPr>
        <p:spPr>
          <a:xfrm rot="5400000" flipV="1">
            <a:off x="5541135" y="4542155"/>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5140290" y="4508651"/>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sp>
        <p:nvSpPr>
          <p:cNvPr id="39" name="Rectangle 38"/>
          <p:cNvSpPr/>
          <p:nvPr/>
        </p:nvSpPr>
        <p:spPr>
          <a:xfrm>
            <a:off x="5741351" y="5752954"/>
            <a:ext cx="1369922" cy="28630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715839" y="5768704"/>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Var2 </a:t>
            </a:r>
            <a:r>
              <a:rPr lang="fr-FR" sz="1200" i="1" dirty="0" smtClean="0"/>
              <a:t>= 2.0</a:t>
            </a:r>
            <a:endParaRPr lang="fr-FR" sz="1200" dirty="0"/>
          </a:p>
        </p:txBody>
      </p:sp>
      <p:cxnSp>
        <p:nvCxnSpPr>
          <p:cNvPr id="42" name="Straight Connector 41"/>
          <p:cNvCxnSpPr/>
          <p:nvPr/>
        </p:nvCxnSpPr>
        <p:spPr>
          <a:xfrm>
            <a:off x="5730228" y="575295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719983" y="4972610"/>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Straight Connector 48"/>
          <p:cNvCxnSpPr/>
          <p:nvPr/>
        </p:nvCxnSpPr>
        <p:spPr>
          <a:xfrm>
            <a:off x="5715839" y="497261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707060" y="497567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Var3 </a:t>
            </a:r>
            <a:r>
              <a:rPr lang="fr-FR" sz="1200" i="1" dirty="0" smtClean="0"/>
              <a:t>= var2</a:t>
            </a:r>
            <a:endParaRPr lang="fr-FR" sz="1200" dirty="0"/>
          </a:p>
        </p:txBody>
      </p:sp>
      <p:sp>
        <p:nvSpPr>
          <p:cNvPr id="51" name="Rectangle 50"/>
          <p:cNvSpPr/>
          <p:nvPr/>
        </p:nvSpPr>
        <p:spPr>
          <a:xfrm>
            <a:off x="5719983" y="4631607"/>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p:cNvSpPr/>
          <p:nvPr/>
        </p:nvSpPr>
        <p:spPr>
          <a:xfrm>
            <a:off x="5642156" y="4596778"/>
            <a:ext cx="1568958"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fctStack1(var2) call)</a:t>
            </a:r>
            <a:endParaRPr lang="fr-FR" sz="900" dirty="0"/>
          </a:p>
        </p:txBody>
      </p:sp>
      <p:cxnSp>
        <p:nvCxnSpPr>
          <p:cNvPr id="72" name="Straight Connector 71"/>
          <p:cNvCxnSpPr/>
          <p:nvPr/>
        </p:nvCxnSpPr>
        <p:spPr>
          <a:xfrm>
            <a:off x="5716163" y="545062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rot="16200000">
            <a:off x="-61346" y="3353386"/>
            <a:ext cx="953876" cy="161382"/>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6058449"/>
            <a:ext cx="489220" cy="483754"/>
          </a:xfrm>
          <a:prstGeom prst="rect">
            <a:avLst/>
          </a:prstGeom>
          <a:ln>
            <a:solidFill>
              <a:schemeClr val="accent1">
                <a:lumMod val="20000"/>
                <a:lumOff val="80000"/>
              </a:schemeClr>
            </a:solidFill>
          </a:ln>
          <a:effectLst>
            <a:softEdge rad="31750"/>
          </a:effectLst>
        </p:spPr>
      </p:pic>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3210444"/>
            <a:ext cx="489220" cy="921645"/>
          </a:xfrm>
          <a:prstGeom prst="rect">
            <a:avLst/>
          </a:prstGeom>
          <a:ln>
            <a:solidFill>
              <a:schemeClr val="accent1">
                <a:lumMod val="20000"/>
                <a:lumOff val="80000"/>
              </a:schemeClr>
            </a:solidFill>
          </a:ln>
          <a:effectLst>
            <a:softEdge rad="31750"/>
          </a:effectLst>
        </p:spPr>
      </p:pic>
      <p:sp>
        <p:nvSpPr>
          <p:cNvPr id="58" name="Down Arrow 57"/>
          <p:cNvSpPr/>
          <p:nvPr/>
        </p:nvSpPr>
        <p:spPr>
          <a:xfrm rot="5400000" flipV="1">
            <a:off x="5572361" y="4904495"/>
            <a:ext cx="107723" cy="111587"/>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5165459" y="4852567"/>
            <a:ext cx="486308" cy="246221"/>
          </a:xfrm>
          <a:prstGeom prst="rect">
            <a:avLst/>
          </a:prstGeom>
        </p:spPr>
        <p:txBody>
          <a:bodyPr wrap="square">
            <a:spAutoFit/>
          </a:bodyPr>
          <a:lstStyle/>
          <a:p>
            <a:r>
              <a:rPr lang="fr-FR" sz="1000" i="1" dirty="0" smtClean="0"/>
              <a:t>BP-6</a:t>
            </a:r>
            <a:endParaRPr lang="fr-FR" sz="1000" i="1" dirty="0"/>
          </a:p>
        </p:txBody>
      </p:sp>
      <p:sp>
        <p:nvSpPr>
          <p:cNvPr id="60" name="Rectangle 59"/>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61" name="Rectangle 60"/>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394774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36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2776"/>
            <a:ext cx="8892480" cy="8640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 chaque appel de procédure, l’adresse de l’instruction de retour est également empilée sur la pile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07060" y="2352441"/>
            <a:ext cx="135826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endParaRPr lang="fr-FR" sz="1400" b="1" i="1" dirty="0" smtClean="0">
              <a:solidFill>
                <a:schemeClr val="accent1">
                  <a:lumMod val="75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29" name="Down Arrow 28"/>
          <p:cNvSpPr/>
          <p:nvPr/>
        </p:nvSpPr>
        <p:spPr>
          <a:xfrm rot="5400000" flipV="1">
            <a:off x="5539555" y="5344003"/>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138710" y="5306123"/>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Down Arrow 34"/>
          <p:cNvSpPr/>
          <p:nvPr/>
        </p:nvSpPr>
        <p:spPr>
          <a:xfrm rot="5400000" flipV="1">
            <a:off x="5541135" y="4542155"/>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5140290" y="4508651"/>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sp>
        <p:nvSpPr>
          <p:cNvPr id="39" name="Rectangle 38"/>
          <p:cNvSpPr/>
          <p:nvPr/>
        </p:nvSpPr>
        <p:spPr>
          <a:xfrm>
            <a:off x="5741351" y="5752954"/>
            <a:ext cx="1369922" cy="28630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715839" y="5768704"/>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Var2 </a:t>
            </a:r>
            <a:r>
              <a:rPr lang="fr-FR" sz="1200" i="1" dirty="0" smtClean="0"/>
              <a:t>= 2.0</a:t>
            </a:r>
            <a:endParaRPr lang="fr-FR" sz="1200" dirty="0"/>
          </a:p>
        </p:txBody>
      </p:sp>
      <p:cxnSp>
        <p:nvCxnSpPr>
          <p:cNvPr id="42" name="Straight Connector 41"/>
          <p:cNvCxnSpPr/>
          <p:nvPr/>
        </p:nvCxnSpPr>
        <p:spPr>
          <a:xfrm>
            <a:off x="5730228" y="575295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719983" y="5307472"/>
            <a:ext cx="1369922" cy="143150"/>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Straight Connector 44"/>
          <p:cNvCxnSpPr/>
          <p:nvPr/>
        </p:nvCxnSpPr>
        <p:spPr>
          <a:xfrm>
            <a:off x="5723395" y="53074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16163" y="5240547"/>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Var4</a:t>
            </a:r>
            <a:endParaRPr lang="fr-FR" sz="1200" dirty="0"/>
          </a:p>
        </p:txBody>
      </p:sp>
      <p:sp>
        <p:nvSpPr>
          <p:cNvPr id="48" name="Rectangle 47"/>
          <p:cNvSpPr/>
          <p:nvPr/>
        </p:nvSpPr>
        <p:spPr>
          <a:xfrm>
            <a:off x="5719983" y="4972610"/>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Straight Connector 48"/>
          <p:cNvCxnSpPr/>
          <p:nvPr/>
        </p:nvCxnSpPr>
        <p:spPr>
          <a:xfrm>
            <a:off x="5715839" y="497261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707060" y="497567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Var3 </a:t>
            </a:r>
            <a:r>
              <a:rPr lang="fr-FR" sz="1200" i="1" dirty="0" smtClean="0"/>
              <a:t>= var2</a:t>
            </a:r>
            <a:endParaRPr lang="fr-FR" sz="1200" dirty="0"/>
          </a:p>
        </p:txBody>
      </p:sp>
      <p:sp>
        <p:nvSpPr>
          <p:cNvPr id="51" name="Rectangle 50"/>
          <p:cNvSpPr/>
          <p:nvPr/>
        </p:nvSpPr>
        <p:spPr>
          <a:xfrm>
            <a:off x="5719983" y="4631607"/>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p:cNvSpPr/>
          <p:nvPr/>
        </p:nvSpPr>
        <p:spPr>
          <a:xfrm>
            <a:off x="5642156" y="4596778"/>
            <a:ext cx="1568958"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fctStack1(var2) call)</a:t>
            </a:r>
            <a:endParaRPr lang="fr-FR" sz="900" dirty="0"/>
          </a:p>
        </p:txBody>
      </p:sp>
      <p:cxnSp>
        <p:nvCxnSpPr>
          <p:cNvPr id="72" name="Straight Connector 71"/>
          <p:cNvCxnSpPr/>
          <p:nvPr/>
        </p:nvCxnSpPr>
        <p:spPr>
          <a:xfrm>
            <a:off x="5716163" y="545062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rot="16200000">
            <a:off x="-61346" y="3353386"/>
            <a:ext cx="953876" cy="161382"/>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3501007"/>
            <a:ext cx="489220" cy="631081"/>
          </a:xfrm>
          <a:prstGeom prst="rect">
            <a:avLst/>
          </a:prstGeom>
          <a:ln>
            <a:solidFill>
              <a:schemeClr val="accent1">
                <a:lumMod val="20000"/>
                <a:lumOff val="80000"/>
              </a:schemeClr>
            </a:solidFill>
          </a:ln>
          <a:effectLst>
            <a:softEdge rad="31750"/>
          </a:effectLst>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6058449"/>
            <a:ext cx="489220" cy="483754"/>
          </a:xfrm>
          <a:prstGeom prst="rect">
            <a:avLst/>
          </a:prstGeom>
          <a:ln>
            <a:solidFill>
              <a:schemeClr val="accent1">
                <a:lumMod val="20000"/>
                <a:lumOff val="80000"/>
              </a:schemeClr>
            </a:solidFill>
          </a:ln>
          <a:effectLst>
            <a:softEdge rad="31750"/>
          </a:effectLst>
        </p:spPr>
      </p:pic>
      <p:sp>
        <p:nvSpPr>
          <p:cNvPr id="57" name="Down Arrow 56"/>
          <p:cNvSpPr/>
          <p:nvPr/>
        </p:nvSpPr>
        <p:spPr>
          <a:xfrm rot="5400000" flipV="1">
            <a:off x="5581259" y="5195978"/>
            <a:ext cx="107723" cy="111587"/>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p:cNvSpPr/>
          <p:nvPr/>
        </p:nvSpPr>
        <p:spPr>
          <a:xfrm>
            <a:off x="5177765" y="5107728"/>
            <a:ext cx="486308" cy="246221"/>
          </a:xfrm>
          <a:prstGeom prst="rect">
            <a:avLst/>
          </a:prstGeom>
        </p:spPr>
        <p:txBody>
          <a:bodyPr wrap="square">
            <a:spAutoFit/>
          </a:bodyPr>
          <a:lstStyle/>
          <a:p>
            <a:r>
              <a:rPr lang="fr-FR" sz="1000" i="1" dirty="0" smtClean="0"/>
              <a:t>BP-2</a:t>
            </a:r>
            <a:endParaRPr lang="fr-FR" sz="1000" i="1" dirty="0"/>
          </a:p>
        </p:txBody>
      </p:sp>
      <p:sp>
        <p:nvSpPr>
          <p:cNvPr id="59" name="Down Arrow 58"/>
          <p:cNvSpPr/>
          <p:nvPr/>
        </p:nvSpPr>
        <p:spPr>
          <a:xfrm rot="5400000" flipV="1">
            <a:off x="5572361" y="4904495"/>
            <a:ext cx="107723" cy="111587"/>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5165459" y="4852567"/>
            <a:ext cx="486308" cy="246221"/>
          </a:xfrm>
          <a:prstGeom prst="rect">
            <a:avLst/>
          </a:prstGeom>
        </p:spPr>
        <p:txBody>
          <a:bodyPr wrap="square">
            <a:spAutoFit/>
          </a:bodyPr>
          <a:lstStyle/>
          <a:p>
            <a:r>
              <a:rPr lang="fr-FR" sz="1000" i="1" dirty="0" smtClean="0"/>
              <a:t>BP-6</a:t>
            </a:r>
            <a:endParaRPr lang="fr-FR" sz="1000" i="1" dirty="0"/>
          </a:p>
        </p:txBody>
      </p:sp>
      <p:sp>
        <p:nvSpPr>
          <p:cNvPr id="61" name="Rectangle 60"/>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62" name="Rectangle 61"/>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245358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37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2776"/>
            <a:ext cx="8892480" cy="12241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La pile possède une taille fixe (pouvant être modifiée). Il faut donc être prudent à d’éventuels débordement de pile (</a:t>
            </a:r>
            <a:r>
              <a:rPr lang="fr-FR" sz="2400" b="1" i="1" dirty="0" err="1" smtClean="0">
                <a:effectLst>
                  <a:outerShdw blurRad="38100" dist="38100" dir="2700000" algn="tl">
                    <a:srgbClr val="000000">
                      <a:alpha val="43137"/>
                    </a:srgbClr>
                  </a:outerShdw>
                </a:effectLst>
                <a:latin typeface="+mn-lt"/>
                <a:sym typeface="Wingdings"/>
              </a:rPr>
              <a:t>stack</a:t>
            </a:r>
            <a:r>
              <a:rPr lang="fr-FR" sz="2400" b="1" i="1" dirty="0" smtClean="0">
                <a:effectLst>
                  <a:outerShdw blurRad="38100" dist="38100" dir="2700000" algn="tl">
                    <a:srgbClr val="000000">
                      <a:alpha val="43137"/>
                    </a:srgbClr>
                  </a:outerShdw>
                </a:effectLst>
                <a:latin typeface="+mn-lt"/>
                <a:sym typeface="Wingdings"/>
              </a:rPr>
              <a:t> </a:t>
            </a:r>
            <a:r>
              <a:rPr lang="fr-FR" sz="2400" b="1" i="1" dirty="0" err="1" smtClean="0">
                <a:effectLst>
                  <a:outerShdw blurRad="38100" dist="38100" dir="2700000" algn="tl">
                    <a:srgbClr val="000000">
                      <a:alpha val="43137"/>
                    </a:srgbClr>
                  </a:outerShdw>
                </a:effectLst>
                <a:latin typeface="+mn-lt"/>
                <a:sym typeface="Wingdings"/>
              </a:rPr>
              <a:t>overflow</a:t>
            </a:r>
            <a:r>
              <a:rPr lang="fr-FR" sz="2400" b="1" i="1" dirty="0" smtClean="0">
                <a:effectLst>
                  <a:outerShdw blurRad="38100" dist="38100" dir="2700000" algn="tl">
                    <a:srgbClr val="000000">
                      <a:alpha val="43137"/>
                    </a:srgbClr>
                  </a:outerShdw>
                </a:effectLst>
                <a:latin typeface="+mn-lt"/>
                <a:sym typeface="Wingdings"/>
              </a:rPr>
              <a:t>). </a:t>
            </a:r>
            <a:r>
              <a:rPr lang="fr-FR" sz="2400" i="1" dirty="0" smtClean="0">
                <a:latin typeface="+mn-lt"/>
                <a:sym typeface="Wingdings"/>
              </a:rPr>
              <a:t>Prenons l’exemple des fonctions récursives qui sont à manipuler avec précaution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32100" y="2567885"/>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29" name="Down Arrow 28"/>
          <p:cNvSpPr/>
          <p:nvPr/>
        </p:nvSpPr>
        <p:spPr>
          <a:xfrm rot="5400000" flipV="1">
            <a:off x="5511382" y="4526270"/>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110537" y="4488390"/>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Down Arrow 34"/>
          <p:cNvSpPr/>
          <p:nvPr/>
        </p:nvSpPr>
        <p:spPr>
          <a:xfrm rot="5400000" flipV="1">
            <a:off x="5512962" y="3724422"/>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5112117" y="3690918"/>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sp>
        <p:nvSpPr>
          <p:cNvPr id="39" name="Rectangle 38"/>
          <p:cNvSpPr/>
          <p:nvPr/>
        </p:nvSpPr>
        <p:spPr>
          <a:xfrm>
            <a:off x="5741351" y="5752954"/>
            <a:ext cx="1369922" cy="28630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715839" y="5768704"/>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Var2 </a:t>
            </a:r>
            <a:r>
              <a:rPr lang="fr-FR" sz="1200" i="1" dirty="0" smtClean="0"/>
              <a:t>= 2.0</a:t>
            </a:r>
            <a:endParaRPr lang="fr-FR" sz="1200" dirty="0"/>
          </a:p>
        </p:txBody>
      </p:sp>
      <p:cxnSp>
        <p:nvCxnSpPr>
          <p:cNvPr id="42" name="Straight Connector 41"/>
          <p:cNvCxnSpPr/>
          <p:nvPr/>
        </p:nvCxnSpPr>
        <p:spPr>
          <a:xfrm>
            <a:off x="5730228" y="575295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719983" y="5307472"/>
            <a:ext cx="1369922" cy="143150"/>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Straight Connector 44"/>
          <p:cNvCxnSpPr/>
          <p:nvPr/>
        </p:nvCxnSpPr>
        <p:spPr>
          <a:xfrm>
            <a:off x="5723395" y="53074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16163" y="5240547"/>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Var4</a:t>
            </a:r>
            <a:endParaRPr lang="fr-FR" sz="1200" dirty="0"/>
          </a:p>
        </p:txBody>
      </p:sp>
      <p:sp>
        <p:nvSpPr>
          <p:cNvPr id="48" name="Rectangle 47"/>
          <p:cNvSpPr/>
          <p:nvPr/>
        </p:nvSpPr>
        <p:spPr>
          <a:xfrm>
            <a:off x="5719983" y="4972610"/>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Straight Connector 48"/>
          <p:cNvCxnSpPr/>
          <p:nvPr/>
        </p:nvCxnSpPr>
        <p:spPr>
          <a:xfrm>
            <a:off x="5715839" y="497261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707060" y="497567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Var3 </a:t>
            </a:r>
            <a:r>
              <a:rPr lang="fr-FR" sz="1200" i="1" dirty="0" smtClean="0"/>
              <a:t>= var2</a:t>
            </a:r>
            <a:endParaRPr lang="fr-FR" sz="1200" dirty="0"/>
          </a:p>
        </p:txBody>
      </p:sp>
      <p:sp>
        <p:nvSpPr>
          <p:cNvPr id="51" name="Rectangle 50"/>
          <p:cNvSpPr/>
          <p:nvPr/>
        </p:nvSpPr>
        <p:spPr>
          <a:xfrm>
            <a:off x="5719983" y="4631607"/>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Straight Connector 51"/>
          <p:cNvCxnSpPr/>
          <p:nvPr/>
        </p:nvCxnSpPr>
        <p:spPr>
          <a:xfrm>
            <a:off x="5715839" y="463160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642156" y="4596778"/>
            <a:ext cx="1568958"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fctStack1(var2) call)</a:t>
            </a:r>
            <a:endParaRPr lang="fr-FR" sz="900" dirty="0"/>
          </a:p>
        </p:txBody>
      </p:sp>
      <p:sp>
        <p:nvSpPr>
          <p:cNvPr id="65" name="Rectangle 64"/>
          <p:cNvSpPr/>
          <p:nvPr/>
        </p:nvSpPr>
        <p:spPr>
          <a:xfrm>
            <a:off x="5736244" y="4132090"/>
            <a:ext cx="1369922" cy="216144"/>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Straight Connector 65"/>
          <p:cNvCxnSpPr/>
          <p:nvPr/>
        </p:nvCxnSpPr>
        <p:spPr>
          <a:xfrm>
            <a:off x="5732100" y="4132089"/>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03984" y="4112660"/>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Var5 </a:t>
            </a:r>
            <a:r>
              <a:rPr lang="fr-FR" sz="1200" i="1" dirty="0" smtClean="0"/>
              <a:t>= 1</a:t>
            </a:r>
            <a:endParaRPr lang="fr-FR" sz="1200" dirty="0"/>
          </a:p>
        </p:txBody>
      </p:sp>
      <p:sp>
        <p:nvSpPr>
          <p:cNvPr id="68" name="Rectangle 67"/>
          <p:cNvSpPr/>
          <p:nvPr/>
        </p:nvSpPr>
        <p:spPr>
          <a:xfrm>
            <a:off x="5736244" y="3791086"/>
            <a:ext cx="1369922" cy="322759"/>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9" name="Straight Connector 68"/>
          <p:cNvCxnSpPr/>
          <p:nvPr/>
        </p:nvCxnSpPr>
        <p:spPr>
          <a:xfrm>
            <a:off x="5732100" y="3791086"/>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713411" y="373967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fctStack2(1) call)</a:t>
            </a:r>
            <a:endParaRPr lang="fr-FR" sz="900" dirty="0"/>
          </a:p>
        </p:txBody>
      </p:sp>
      <p:cxnSp>
        <p:nvCxnSpPr>
          <p:cNvPr id="72" name="Straight Connector 71"/>
          <p:cNvCxnSpPr/>
          <p:nvPr/>
        </p:nvCxnSpPr>
        <p:spPr>
          <a:xfrm>
            <a:off x="5716163" y="545062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ctangle 79"/>
          <p:cNvSpPr/>
          <p:nvPr/>
        </p:nvSpPr>
        <p:spPr>
          <a:xfrm rot="16200000">
            <a:off x="-9355" y="4470041"/>
            <a:ext cx="849898" cy="161380"/>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rot="16200000">
            <a:off x="-61346" y="3353386"/>
            <a:ext cx="953876" cy="161382"/>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3645022"/>
            <a:ext cx="489220" cy="360041"/>
          </a:xfrm>
          <a:prstGeom prst="rect">
            <a:avLst/>
          </a:prstGeom>
          <a:ln>
            <a:solidFill>
              <a:schemeClr val="accent1">
                <a:lumMod val="20000"/>
                <a:lumOff val="80000"/>
              </a:schemeClr>
            </a:solidFill>
          </a:ln>
          <a:effectLst>
            <a:softEdge rad="31750"/>
          </a:effectLst>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6058449"/>
            <a:ext cx="489220" cy="483754"/>
          </a:xfrm>
          <a:prstGeom prst="rect">
            <a:avLst/>
          </a:prstGeom>
          <a:ln>
            <a:solidFill>
              <a:schemeClr val="accent1">
                <a:lumMod val="20000"/>
                <a:lumOff val="80000"/>
              </a:schemeClr>
            </a:solidFill>
          </a:ln>
          <a:effectLst>
            <a:softEdge rad="31750"/>
          </a:effectLst>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8916" y="4274826"/>
            <a:ext cx="489220" cy="839350"/>
          </a:xfrm>
          <a:prstGeom prst="rect">
            <a:avLst/>
          </a:prstGeom>
          <a:ln>
            <a:solidFill>
              <a:schemeClr val="accent1">
                <a:lumMod val="20000"/>
                <a:lumOff val="80000"/>
              </a:schemeClr>
            </a:solidFill>
          </a:ln>
          <a:effectLst>
            <a:softEdge rad="31750"/>
          </a:effectLst>
        </p:spPr>
      </p:pic>
      <p:sp>
        <p:nvSpPr>
          <p:cNvPr id="76" name="Down Arrow 75"/>
          <p:cNvSpPr/>
          <p:nvPr/>
        </p:nvSpPr>
        <p:spPr>
          <a:xfrm rot="5400000" flipV="1">
            <a:off x="5579104" y="4080533"/>
            <a:ext cx="107723" cy="111587"/>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p:cNvSpPr/>
          <p:nvPr/>
        </p:nvSpPr>
        <p:spPr>
          <a:xfrm>
            <a:off x="5172202" y="4028605"/>
            <a:ext cx="486308" cy="246221"/>
          </a:xfrm>
          <a:prstGeom prst="rect">
            <a:avLst/>
          </a:prstGeom>
        </p:spPr>
        <p:txBody>
          <a:bodyPr wrap="square">
            <a:spAutoFit/>
          </a:bodyPr>
          <a:lstStyle/>
          <a:p>
            <a:r>
              <a:rPr lang="fr-FR" sz="1000" i="1" dirty="0" smtClean="0"/>
              <a:t>BP-3</a:t>
            </a:r>
            <a:endParaRPr lang="fr-FR" sz="1000" i="1" dirty="0"/>
          </a:p>
        </p:txBody>
      </p:sp>
      <p:sp>
        <p:nvSpPr>
          <p:cNvPr id="78" name="Rectangle 77"/>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79" name="Rectangle 78"/>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199005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38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78155" y="1268760"/>
            <a:ext cx="8892480" cy="1470273"/>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Le jeu d’instruction x86 définit des instructions dédiées à l’empilement et au dépilement de données sur la pile (</a:t>
            </a:r>
            <a:r>
              <a:rPr lang="fr-FR" sz="2400" b="1" i="1" dirty="0" smtClean="0">
                <a:effectLst>
                  <a:outerShdw blurRad="38100" dist="38100" dir="2700000" algn="tl">
                    <a:srgbClr val="000000">
                      <a:alpha val="43137"/>
                    </a:srgbClr>
                  </a:outerShdw>
                </a:effectLst>
                <a:latin typeface="+mn-lt"/>
                <a:sym typeface="Wingdings"/>
              </a:rPr>
              <a:t>push</a:t>
            </a:r>
            <a:r>
              <a:rPr lang="fr-FR" sz="2400" i="1" dirty="0" smtClean="0">
                <a:latin typeface="+mn-lt"/>
                <a:sym typeface="Wingdings"/>
              </a:rPr>
              <a:t> et </a:t>
            </a:r>
            <a:r>
              <a:rPr lang="fr-FR" sz="2400" b="1" i="1" dirty="0" smtClean="0">
                <a:effectLst>
                  <a:outerShdw blurRad="38100" dist="38100" dir="2700000" algn="tl">
                    <a:srgbClr val="000000">
                      <a:alpha val="43137"/>
                    </a:srgbClr>
                  </a:outerShdw>
                </a:effectLst>
                <a:latin typeface="+mn-lt"/>
                <a:sym typeface="Wingdings"/>
              </a:rPr>
              <a:t>pop</a:t>
            </a:r>
            <a:r>
              <a:rPr lang="fr-FR" sz="2400" i="1" dirty="0" smtClean="0">
                <a:latin typeface="+mn-lt"/>
                <a:sym typeface="Wingdings"/>
              </a:rPr>
              <a:t>). L’instruction </a:t>
            </a:r>
            <a:r>
              <a:rPr lang="fr-FR" sz="2400" b="1" i="1" dirty="0" err="1" smtClean="0">
                <a:effectLst>
                  <a:outerShdw blurRad="38100" dist="38100" dir="2700000" algn="tl">
                    <a:srgbClr val="000000">
                      <a:alpha val="43137"/>
                    </a:srgbClr>
                  </a:outerShdw>
                </a:effectLst>
                <a:latin typeface="+mn-lt"/>
                <a:sym typeface="Wingdings"/>
              </a:rPr>
              <a:t>ret</a:t>
            </a:r>
            <a:r>
              <a:rPr lang="fr-FR" sz="2400" i="1" dirty="0" smtClean="0">
                <a:latin typeface="+mn-lt"/>
                <a:sym typeface="Wingdings"/>
              </a:rPr>
              <a:t> est chargée de dépiler l’adresse de retour et  de mettre à jour IP (Instruction Pointer) :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07060" y="2567885"/>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sp>
        <p:nvSpPr>
          <p:cNvPr id="39" name="Rectangle 38"/>
          <p:cNvSpPr/>
          <p:nvPr/>
        </p:nvSpPr>
        <p:spPr>
          <a:xfrm>
            <a:off x="5741351" y="5752954"/>
            <a:ext cx="1369922" cy="28630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715839" y="5768704"/>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Var2 </a:t>
            </a:r>
            <a:r>
              <a:rPr lang="fr-FR" sz="1200" i="1" dirty="0" smtClean="0"/>
              <a:t>= 2.0</a:t>
            </a:r>
            <a:endParaRPr lang="fr-FR" sz="1200" dirty="0"/>
          </a:p>
        </p:txBody>
      </p:sp>
      <p:cxnSp>
        <p:nvCxnSpPr>
          <p:cNvPr id="42" name="Straight Connector 41"/>
          <p:cNvCxnSpPr/>
          <p:nvPr/>
        </p:nvCxnSpPr>
        <p:spPr>
          <a:xfrm>
            <a:off x="5730228" y="575295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719983" y="5307472"/>
            <a:ext cx="1369922" cy="143150"/>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Straight Connector 44"/>
          <p:cNvCxnSpPr/>
          <p:nvPr/>
        </p:nvCxnSpPr>
        <p:spPr>
          <a:xfrm>
            <a:off x="5723395" y="53074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16163" y="5240547"/>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Var4</a:t>
            </a:r>
            <a:endParaRPr lang="fr-FR" sz="1200" dirty="0"/>
          </a:p>
        </p:txBody>
      </p:sp>
      <p:sp>
        <p:nvSpPr>
          <p:cNvPr id="48" name="Rectangle 47"/>
          <p:cNvSpPr/>
          <p:nvPr/>
        </p:nvSpPr>
        <p:spPr>
          <a:xfrm>
            <a:off x="5719983" y="4972610"/>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Straight Connector 48"/>
          <p:cNvCxnSpPr/>
          <p:nvPr/>
        </p:nvCxnSpPr>
        <p:spPr>
          <a:xfrm>
            <a:off x="5715839" y="497261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707060" y="497567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Var3 </a:t>
            </a:r>
            <a:r>
              <a:rPr lang="fr-FR" sz="1200" i="1" dirty="0" smtClean="0"/>
              <a:t>= var2</a:t>
            </a:r>
            <a:endParaRPr lang="fr-FR" sz="1200" dirty="0"/>
          </a:p>
        </p:txBody>
      </p:sp>
      <p:sp>
        <p:nvSpPr>
          <p:cNvPr id="51" name="Rectangle 50"/>
          <p:cNvSpPr/>
          <p:nvPr/>
        </p:nvSpPr>
        <p:spPr>
          <a:xfrm>
            <a:off x="5719983" y="4631607"/>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Straight Connector 51"/>
          <p:cNvCxnSpPr/>
          <p:nvPr/>
        </p:nvCxnSpPr>
        <p:spPr>
          <a:xfrm>
            <a:off x="5715839" y="463160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642156" y="4596778"/>
            <a:ext cx="1568958"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fctStack1(var2) call)</a:t>
            </a:r>
            <a:endParaRPr lang="fr-FR" sz="900" dirty="0"/>
          </a:p>
        </p:txBody>
      </p:sp>
      <p:sp>
        <p:nvSpPr>
          <p:cNvPr id="63" name="Rectangle 62"/>
          <p:cNvSpPr/>
          <p:nvPr/>
        </p:nvSpPr>
        <p:spPr>
          <a:xfrm>
            <a:off x="5736244" y="4374355"/>
            <a:ext cx="1369922" cy="235746"/>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4" name="Straight Connector 63"/>
          <p:cNvCxnSpPr/>
          <p:nvPr/>
        </p:nvCxnSpPr>
        <p:spPr>
          <a:xfrm>
            <a:off x="5739656" y="4374355"/>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736244" y="4132089"/>
            <a:ext cx="1369922" cy="233015"/>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Straight Connector 65"/>
          <p:cNvCxnSpPr/>
          <p:nvPr/>
        </p:nvCxnSpPr>
        <p:spPr>
          <a:xfrm>
            <a:off x="5732100" y="4132089"/>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03984" y="411384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Var5 </a:t>
            </a:r>
            <a:r>
              <a:rPr lang="fr-FR" sz="1200" i="1" dirty="0" smtClean="0"/>
              <a:t>= 1</a:t>
            </a:r>
            <a:endParaRPr lang="fr-FR" sz="1200" dirty="0"/>
          </a:p>
        </p:txBody>
      </p:sp>
      <p:sp>
        <p:nvSpPr>
          <p:cNvPr id="68" name="Rectangle 67"/>
          <p:cNvSpPr/>
          <p:nvPr/>
        </p:nvSpPr>
        <p:spPr>
          <a:xfrm>
            <a:off x="5736244" y="3791086"/>
            <a:ext cx="1369922" cy="322759"/>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9" name="Straight Connector 68"/>
          <p:cNvCxnSpPr/>
          <p:nvPr/>
        </p:nvCxnSpPr>
        <p:spPr>
          <a:xfrm>
            <a:off x="5732100" y="3791086"/>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713411" y="373967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fctStack2(1) call)</a:t>
            </a:r>
            <a:endParaRPr lang="fr-FR" sz="900" dirty="0"/>
          </a:p>
        </p:txBody>
      </p:sp>
      <p:sp>
        <p:nvSpPr>
          <p:cNvPr id="71" name="Rectangle 70"/>
          <p:cNvSpPr/>
          <p:nvPr/>
        </p:nvSpPr>
        <p:spPr>
          <a:xfrm>
            <a:off x="5716163" y="437435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Var6 </a:t>
            </a:r>
            <a:r>
              <a:rPr lang="fr-FR" sz="1200" i="1" dirty="0" smtClean="0"/>
              <a:t>= 2</a:t>
            </a:r>
            <a:endParaRPr lang="fr-FR" sz="1200" dirty="0"/>
          </a:p>
        </p:txBody>
      </p:sp>
      <p:cxnSp>
        <p:nvCxnSpPr>
          <p:cNvPr id="72" name="Straight Connector 71"/>
          <p:cNvCxnSpPr/>
          <p:nvPr/>
        </p:nvCxnSpPr>
        <p:spPr>
          <a:xfrm>
            <a:off x="5716163" y="545062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ctangle 79"/>
          <p:cNvSpPr/>
          <p:nvPr/>
        </p:nvSpPr>
        <p:spPr>
          <a:xfrm rot="16200000">
            <a:off x="-9355" y="4470041"/>
            <a:ext cx="849898" cy="161380"/>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rot="16200000">
            <a:off x="-61346" y="3353386"/>
            <a:ext cx="953876" cy="161382"/>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3645022"/>
            <a:ext cx="489220" cy="360041"/>
          </a:xfrm>
          <a:prstGeom prst="rect">
            <a:avLst/>
          </a:prstGeom>
          <a:ln>
            <a:solidFill>
              <a:schemeClr val="accent1">
                <a:lumMod val="20000"/>
                <a:lumOff val="80000"/>
              </a:schemeClr>
            </a:solidFill>
          </a:ln>
          <a:effectLst>
            <a:softEdge rad="31750"/>
          </a:effectLst>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6058449"/>
            <a:ext cx="489220" cy="483754"/>
          </a:xfrm>
          <a:prstGeom prst="rect">
            <a:avLst/>
          </a:prstGeom>
          <a:ln>
            <a:solidFill>
              <a:schemeClr val="accent1">
                <a:lumMod val="20000"/>
                <a:lumOff val="80000"/>
              </a:schemeClr>
            </a:solidFill>
          </a:ln>
          <a:effectLst>
            <a:softEdge rad="31750"/>
          </a:effectLst>
        </p:spPr>
      </p:pic>
      <p:sp>
        <p:nvSpPr>
          <p:cNvPr id="58" name="Down Arrow 57"/>
          <p:cNvSpPr/>
          <p:nvPr/>
        </p:nvSpPr>
        <p:spPr>
          <a:xfrm rot="5400000" flipV="1">
            <a:off x="5511382" y="4526270"/>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5110537" y="4488390"/>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60" name="Down Arrow 59"/>
          <p:cNvSpPr/>
          <p:nvPr/>
        </p:nvSpPr>
        <p:spPr>
          <a:xfrm rot="5400000" flipV="1">
            <a:off x="5512962" y="3724422"/>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p:cNvSpPr/>
          <p:nvPr/>
        </p:nvSpPr>
        <p:spPr>
          <a:xfrm>
            <a:off x="5112117" y="3690918"/>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62" name="Down Arrow 61"/>
          <p:cNvSpPr/>
          <p:nvPr/>
        </p:nvSpPr>
        <p:spPr>
          <a:xfrm rot="5400000" flipV="1">
            <a:off x="5581092" y="4344315"/>
            <a:ext cx="97887" cy="105726"/>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5172202" y="4255707"/>
            <a:ext cx="460763" cy="246221"/>
          </a:xfrm>
          <a:prstGeom prst="rect">
            <a:avLst/>
          </a:prstGeom>
        </p:spPr>
        <p:txBody>
          <a:bodyPr wrap="square">
            <a:spAutoFit/>
          </a:bodyPr>
          <a:lstStyle/>
          <a:p>
            <a:r>
              <a:rPr lang="fr-FR" sz="1000" i="1" dirty="0" smtClean="0"/>
              <a:t>BP-2</a:t>
            </a:r>
            <a:endParaRPr lang="fr-FR" sz="1000" i="1" dirty="0"/>
          </a:p>
        </p:txBody>
      </p:sp>
      <p:sp>
        <p:nvSpPr>
          <p:cNvPr id="76" name="Down Arrow 75"/>
          <p:cNvSpPr/>
          <p:nvPr/>
        </p:nvSpPr>
        <p:spPr>
          <a:xfrm rot="5400000" flipV="1">
            <a:off x="5581092" y="4078546"/>
            <a:ext cx="97887" cy="105726"/>
          </a:xfrm>
          <a:prstGeom prst="downArrow">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p:cNvSpPr/>
          <p:nvPr/>
        </p:nvSpPr>
        <p:spPr>
          <a:xfrm>
            <a:off x="5172202" y="4028605"/>
            <a:ext cx="460763" cy="246221"/>
          </a:xfrm>
          <a:prstGeom prst="rect">
            <a:avLst/>
          </a:prstGeom>
        </p:spPr>
        <p:txBody>
          <a:bodyPr wrap="square">
            <a:spAutoFit/>
          </a:bodyPr>
          <a:lstStyle/>
          <a:p>
            <a:r>
              <a:rPr lang="fr-FR" sz="1000" i="1" dirty="0" smtClean="0"/>
              <a:t>BP-3</a:t>
            </a:r>
            <a:endParaRPr lang="fr-FR" sz="1000" i="1" dirty="0"/>
          </a:p>
        </p:txBody>
      </p:sp>
      <p:sp>
        <p:nvSpPr>
          <p:cNvPr id="78" name="Rectangle 77"/>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79" name="Rectangle 78"/>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133037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39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2776"/>
            <a:ext cx="8892480" cy="12241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Le compilateur retournera le plus souvent la valeur de retour d’une fonction par registre</a:t>
            </a:r>
            <a:r>
              <a:rPr lang="fr-FR" sz="2400" i="1" dirty="0" smtClean="0">
                <a:latin typeface="+mn-lt"/>
                <a:sym typeface="Wingdings"/>
              </a:rPr>
              <a:t> (plus rapide). Il fera également de même pour les fonctions n’ayant qu’un paramètre (passage par registre)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07060" y="2567885"/>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sp>
        <p:nvSpPr>
          <p:cNvPr id="39" name="Rectangle 38"/>
          <p:cNvSpPr/>
          <p:nvPr/>
        </p:nvSpPr>
        <p:spPr>
          <a:xfrm>
            <a:off x="5741351" y="5752954"/>
            <a:ext cx="1369922" cy="28630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715839" y="5768704"/>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Var2 </a:t>
            </a:r>
            <a:r>
              <a:rPr lang="fr-FR" sz="1200" i="1" dirty="0" smtClean="0"/>
              <a:t>= 2.0</a:t>
            </a:r>
            <a:endParaRPr lang="fr-FR" sz="1200" dirty="0"/>
          </a:p>
        </p:txBody>
      </p:sp>
      <p:cxnSp>
        <p:nvCxnSpPr>
          <p:cNvPr id="42" name="Straight Connector 41"/>
          <p:cNvCxnSpPr/>
          <p:nvPr/>
        </p:nvCxnSpPr>
        <p:spPr>
          <a:xfrm>
            <a:off x="5730228" y="575295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719983" y="5307472"/>
            <a:ext cx="1369922" cy="143150"/>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Straight Connector 44"/>
          <p:cNvCxnSpPr/>
          <p:nvPr/>
        </p:nvCxnSpPr>
        <p:spPr>
          <a:xfrm>
            <a:off x="5723395" y="53074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16163" y="5240547"/>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Var4</a:t>
            </a:r>
            <a:endParaRPr lang="fr-FR" sz="1200" dirty="0"/>
          </a:p>
        </p:txBody>
      </p:sp>
      <p:sp>
        <p:nvSpPr>
          <p:cNvPr id="48" name="Rectangle 47"/>
          <p:cNvSpPr/>
          <p:nvPr/>
        </p:nvSpPr>
        <p:spPr>
          <a:xfrm>
            <a:off x="5719983" y="4972610"/>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Straight Connector 48"/>
          <p:cNvCxnSpPr/>
          <p:nvPr/>
        </p:nvCxnSpPr>
        <p:spPr>
          <a:xfrm>
            <a:off x="5715839" y="497261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707060" y="497567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Var3 </a:t>
            </a:r>
            <a:r>
              <a:rPr lang="fr-FR" sz="1200" i="1" dirty="0" smtClean="0"/>
              <a:t>= var2</a:t>
            </a:r>
            <a:endParaRPr lang="fr-FR" sz="1200" dirty="0"/>
          </a:p>
        </p:txBody>
      </p:sp>
      <p:sp>
        <p:nvSpPr>
          <p:cNvPr id="51" name="Rectangle 50"/>
          <p:cNvSpPr/>
          <p:nvPr/>
        </p:nvSpPr>
        <p:spPr>
          <a:xfrm>
            <a:off x="5719983" y="4631607"/>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Straight Connector 51"/>
          <p:cNvCxnSpPr/>
          <p:nvPr/>
        </p:nvCxnSpPr>
        <p:spPr>
          <a:xfrm>
            <a:off x="5715839" y="463160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642156" y="4596778"/>
            <a:ext cx="1568958"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fctStack1(var2) call)</a:t>
            </a:r>
            <a:endParaRPr lang="fr-FR" sz="900" dirty="0"/>
          </a:p>
        </p:txBody>
      </p:sp>
      <p:sp>
        <p:nvSpPr>
          <p:cNvPr id="63" name="Rectangle 62"/>
          <p:cNvSpPr/>
          <p:nvPr/>
        </p:nvSpPr>
        <p:spPr>
          <a:xfrm>
            <a:off x="5736244" y="4466951"/>
            <a:ext cx="1369922" cy="143150"/>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4" name="Straight Connector 63"/>
          <p:cNvCxnSpPr/>
          <p:nvPr/>
        </p:nvCxnSpPr>
        <p:spPr>
          <a:xfrm>
            <a:off x="5739656" y="4466951"/>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736244" y="4132089"/>
            <a:ext cx="1369922" cy="322759"/>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Straight Connector 65"/>
          <p:cNvCxnSpPr/>
          <p:nvPr/>
        </p:nvCxnSpPr>
        <p:spPr>
          <a:xfrm>
            <a:off x="5732100" y="4132089"/>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03984" y="414962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Var5 </a:t>
            </a:r>
            <a:r>
              <a:rPr lang="fr-FR" sz="1200" i="1" dirty="0" smtClean="0"/>
              <a:t>= 1</a:t>
            </a:r>
            <a:endParaRPr lang="fr-FR" sz="1200" dirty="0"/>
          </a:p>
        </p:txBody>
      </p:sp>
      <p:sp>
        <p:nvSpPr>
          <p:cNvPr id="68" name="Rectangle 67"/>
          <p:cNvSpPr/>
          <p:nvPr/>
        </p:nvSpPr>
        <p:spPr>
          <a:xfrm>
            <a:off x="5736244" y="3791086"/>
            <a:ext cx="1369922" cy="322759"/>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9" name="Straight Connector 68"/>
          <p:cNvCxnSpPr/>
          <p:nvPr/>
        </p:nvCxnSpPr>
        <p:spPr>
          <a:xfrm>
            <a:off x="5732100" y="3791086"/>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713411" y="373967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fctStack2(1) call)</a:t>
            </a:r>
            <a:endParaRPr lang="fr-FR" sz="900" dirty="0"/>
          </a:p>
        </p:txBody>
      </p:sp>
      <p:sp>
        <p:nvSpPr>
          <p:cNvPr id="71" name="Rectangle 70"/>
          <p:cNvSpPr/>
          <p:nvPr/>
        </p:nvSpPr>
        <p:spPr>
          <a:xfrm>
            <a:off x="5716163" y="4421680"/>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Var6 </a:t>
            </a:r>
            <a:r>
              <a:rPr lang="fr-FR" sz="1200" i="1" dirty="0" smtClean="0"/>
              <a:t>= 2</a:t>
            </a:r>
            <a:endParaRPr lang="fr-FR" sz="1200" dirty="0"/>
          </a:p>
        </p:txBody>
      </p:sp>
      <p:cxnSp>
        <p:nvCxnSpPr>
          <p:cNvPr id="72" name="Straight Connector 71"/>
          <p:cNvCxnSpPr/>
          <p:nvPr/>
        </p:nvCxnSpPr>
        <p:spPr>
          <a:xfrm>
            <a:off x="5716163" y="545062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p:cNvSpPr/>
          <p:nvPr/>
        </p:nvSpPr>
        <p:spPr>
          <a:xfrm rot="16200000">
            <a:off x="-61346" y="3353386"/>
            <a:ext cx="953876" cy="161382"/>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0" y="6058449"/>
            <a:ext cx="489220" cy="483754"/>
          </a:xfrm>
          <a:prstGeom prst="rect">
            <a:avLst/>
          </a:prstGeom>
          <a:ln>
            <a:solidFill>
              <a:schemeClr val="accent1">
                <a:lumMod val="20000"/>
                <a:lumOff val="80000"/>
              </a:schemeClr>
            </a:solidFill>
          </a:ln>
          <a:effectLst>
            <a:softEdge rad="31750"/>
          </a:effectLst>
        </p:spPr>
      </p:pic>
      <p:sp>
        <p:nvSpPr>
          <p:cNvPr id="58" name="Down Arrow 57"/>
          <p:cNvSpPr/>
          <p:nvPr/>
        </p:nvSpPr>
        <p:spPr>
          <a:xfrm rot="5400000" flipV="1">
            <a:off x="5511382" y="5355316"/>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5110537" y="5317436"/>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60" name="Down Arrow 59"/>
          <p:cNvSpPr/>
          <p:nvPr/>
        </p:nvSpPr>
        <p:spPr>
          <a:xfrm rot="5400000" flipV="1">
            <a:off x="5512962" y="4553468"/>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p:cNvSpPr/>
          <p:nvPr/>
        </p:nvSpPr>
        <p:spPr>
          <a:xfrm>
            <a:off x="5112117" y="4519964"/>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54" name="Rectangle 53"/>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57" name="Rectangle 56"/>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8328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FFFFCC"/>
                </a:solidFill>
                <a:effectLst>
                  <a:outerShdw blurRad="38100" dist="38100" dir="2700000" algn="tl">
                    <a:srgbClr val="000000">
                      <a:alpha val="43137"/>
                    </a:srgbClr>
                  </a:outerShdw>
                </a:effectLst>
              </a:rPr>
              <a:t>Introduction</a:t>
            </a:r>
            <a:r>
              <a:rPr lang="fr-FR" sz="1700" b="1" i="1" dirty="0">
                <a:solidFill>
                  <a:srgbClr val="DCE6F2"/>
                </a:solidFill>
                <a:effectLst>
                  <a:outerShdw blurRad="38100" dist="38100" dir="2700000" algn="tl">
                    <a:srgbClr val="000000">
                      <a:alpha val="43137"/>
                    </a:srgbClr>
                  </a:outerShdw>
                </a:effectLst>
              </a:rPr>
              <a:t> – </a:t>
            </a:r>
            <a:r>
              <a:rPr lang="fr-FR" sz="1700" b="1" i="1" dirty="0" smtClean="0">
                <a:solidFill>
                  <a:srgbClr val="DCE6F2"/>
                </a:solidFill>
                <a:effectLst>
                  <a:outerShdw blurRad="38100" dist="38100" dir="2700000" algn="tl">
                    <a:srgbClr val="000000">
                      <a:alpha val="43137"/>
                    </a:srgbClr>
                  </a:outerShdw>
                </a:effectLst>
              </a:rPr>
              <a:t>Hiérarchie –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Volatile et Non-volatile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Morte </a:t>
            </a:r>
            <a:r>
              <a:rPr lang="fr-FR" sz="1400" b="1" i="1" dirty="0">
                <a:solidFill>
                  <a:srgbClr val="DCE6F2"/>
                </a:solidFill>
                <a:effectLst>
                  <a:outerShdw blurRad="38100" dist="38100" dir="2700000" algn="tl">
                    <a:srgbClr val="000000">
                      <a:alpha val="43137"/>
                    </a:srgbClr>
                  </a:outerShdw>
                </a:effectLst>
                <a:sym typeface="Wingdings"/>
              </a:rPr>
              <a:t>e</a:t>
            </a:r>
            <a:r>
              <a:rPr lang="fr-FR" sz="1400" b="1" i="1" dirty="0" smtClean="0">
                <a:solidFill>
                  <a:srgbClr val="DCE6F2"/>
                </a:solidFill>
                <a:effectLst>
                  <a:outerShdw blurRad="38100" dist="38100" dir="2700000" algn="tl">
                    <a:srgbClr val="000000">
                      <a:alpha val="43137"/>
                    </a:srgbClr>
                  </a:outerShdw>
                </a:effectLst>
                <a:sym typeface="Wingdings"/>
              </a:rPr>
              <a:t>t Vive</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Adressable par octet </a:t>
            </a:r>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194460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Mémoire Adressable par octet : </a:t>
            </a:r>
            <a:r>
              <a:rPr lang="fr-FR" sz="2400" i="1" dirty="0" smtClean="0">
                <a:latin typeface="+mn-lt"/>
              </a:rPr>
              <a:t>Beaucoup de familles mémoire sur ordinateur ou sur processeur embarqué (MCU, DSP, </a:t>
            </a:r>
            <a:r>
              <a:rPr lang="fr-FR" sz="2400" i="1" dirty="0" err="1" smtClean="0">
                <a:latin typeface="+mn-lt"/>
              </a:rPr>
              <a:t>SoC</a:t>
            </a:r>
            <a:r>
              <a:rPr lang="fr-FR" sz="2400" i="1" dirty="0" smtClean="0">
                <a:latin typeface="+mn-lt"/>
              </a:rPr>
              <a:t>) sont dîtes adressables par octet. Cela signifie qu’à chaque adresse mémoire correspond 1 octet. Prenons 2 exemples de </a:t>
            </a:r>
            <a:r>
              <a:rPr lang="fr-FR" sz="2400" i="1" dirty="0" err="1" smtClean="0">
                <a:latin typeface="+mn-lt"/>
              </a:rPr>
              <a:t>mapping</a:t>
            </a:r>
            <a:r>
              <a:rPr lang="fr-FR" sz="2400" i="1" dirty="0" smtClean="0">
                <a:latin typeface="+mn-lt"/>
              </a:rPr>
              <a:t> mémoire sur 16bits d’adresse et 32bits d’adresse :</a:t>
            </a:r>
            <a:endParaRPr lang="fr-FR" sz="2400" i="1" dirty="0"/>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Rectangle 7"/>
          <p:cNvSpPr/>
          <p:nvPr/>
        </p:nvSpPr>
        <p:spPr>
          <a:xfrm>
            <a:off x="1280136" y="4622393"/>
            <a:ext cx="1080120" cy="1440160"/>
          </a:xfrm>
          <a:prstGeom prst="rect">
            <a:avLst/>
          </a:prstGeom>
          <a:solidFill>
            <a:schemeClr val="accent1">
              <a:lumMod val="20000"/>
              <a:lumOff val="80000"/>
            </a:schemeClr>
          </a:solidFill>
          <a:ln w="12700"/>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14733" y="4572195"/>
            <a:ext cx="1086436" cy="278056"/>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2</a:t>
            </a:r>
            <a:r>
              <a:rPr lang="fr-FR" sz="800" b="1" i="1" dirty="0" smtClean="0">
                <a:effectLst>
                  <a:outerShdw blurRad="38100" dist="38100" dir="2700000" algn="tl">
                    <a:srgbClr val="000000">
                      <a:alpha val="43137"/>
                    </a:srgbClr>
                  </a:outerShdw>
                </a:effectLst>
              </a:rPr>
              <a:t>16</a:t>
            </a:r>
            <a:r>
              <a:rPr lang="fr-FR" sz="1200" b="1" i="1" dirty="0" smtClean="0">
                <a:effectLst>
                  <a:outerShdw blurRad="38100" dist="38100" dir="2700000" algn="tl">
                    <a:srgbClr val="000000">
                      <a:alpha val="43137"/>
                    </a:srgbClr>
                  </a:outerShdw>
                </a:effectLst>
              </a:rPr>
              <a:t>-1= 65535</a:t>
            </a:r>
            <a:endParaRPr lang="fr-FR" sz="1200" dirty="0"/>
          </a:p>
        </p:txBody>
      </p:sp>
      <p:sp>
        <p:nvSpPr>
          <p:cNvPr id="11" name="Rectangle 10"/>
          <p:cNvSpPr/>
          <p:nvPr/>
        </p:nvSpPr>
        <p:spPr>
          <a:xfrm>
            <a:off x="1037955" y="5878326"/>
            <a:ext cx="263214"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0</a:t>
            </a:r>
            <a:endParaRPr lang="fr-FR" sz="1200" dirty="0"/>
          </a:p>
        </p:txBody>
      </p:sp>
      <p:sp>
        <p:nvSpPr>
          <p:cNvPr id="12" name="Rectangle 11"/>
          <p:cNvSpPr/>
          <p:nvPr/>
        </p:nvSpPr>
        <p:spPr>
          <a:xfrm>
            <a:off x="2348920" y="4554411"/>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a:t>
            </a:r>
            <a:endParaRPr lang="fr-FR" sz="1200" dirty="0"/>
          </a:p>
        </p:txBody>
      </p:sp>
      <p:sp>
        <p:nvSpPr>
          <p:cNvPr id="13" name="Rectangle 12"/>
          <p:cNvSpPr/>
          <p:nvPr/>
        </p:nvSpPr>
        <p:spPr>
          <a:xfrm>
            <a:off x="2348920" y="5865484"/>
            <a:ext cx="648072" cy="277000"/>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a:t>
            </a:r>
            <a:endParaRPr lang="fr-FR" sz="1200" dirty="0"/>
          </a:p>
        </p:txBody>
      </p:sp>
      <p:cxnSp>
        <p:nvCxnSpPr>
          <p:cNvPr id="14" name="Straight Connector 13"/>
          <p:cNvCxnSpPr/>
          <p:nvPr/>
        </p:nvCxnSpPr>
        <p:spPr>
          <a:xfrm>
            <a:off x="1295505" y="600132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95504" y="4415912"/>
            <a:ext cx="1064752"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1 byte</a:t>
            </a:r>
            <a:endParaRPr lang="fr-FR" sz="1200" dirty="0"/>
          </a:p>
        </p:txBody>
      </p:sp>
      <p:cxnSp>
        <p:nvCxnSpPr>
          <p:cNvPr id="16" name="Straight Connector 15"/>
          <p:cNvCxnSpPr/>
          <p:nvPr/>
        </p:nvCxnSpPr>
        <p:spPr>
          <a:xfrm>
            <a:off x="1295505" y="5925914"/>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505" y="5857305"/>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89833" y="578529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01169" y="556927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01169" y="5493866"/>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01169" y="542525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95504" y="484919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95504" y="4773786"/>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95504" y="470517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01169" y="506521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01169" y="4989810"/>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01169" y="492120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18460" y="4980081"/>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31" name="Rectangle 30"/>
          <p:cNvSpPr/>
          <p:nvPr/>
        </p:nvSpPr>
        <p:spPr>
          <a:xfrm>
            <a:off x="1618460" y="5457135"/>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cxnSp>
        <p:nvCxnSpPr>
          <p:cNvPr id="34" name="Straight Connector 33"/>
          <p:cNvCxnSpPr/>
          <p:nvPr/>
        </p:nvCxnSpPr>
        <p:spPr>
          <a:xfrm>
            <a:off x="1284574" y="534247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ZoneTexte 61"/>
          <p:cNvSpPr txBox="1"/>
          <p:nvPr/>
        </p:nvSpPr>
        <p:spPr>
          <a:xfrm>
            <a:off x="1100167" y="3885304"/>
            <a:ext cx="1498021"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Memory 64Kb</a:t>
            </a:r>
          </a:p>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16bits</a:t>
            </a:r>
          </a:p>
        </p:txBody>
      </p:sp>
      <p:sp>
        <p:nvSpPr>
          <p:cNvPr id="36" name="Rectangle 35"/>
          <p:cNvSpPr/>
          <p:nvPr/>
        </p:nvSpPr>
        <p:spPr>
          <a:xfrm>
            <a:off x="6100931" y="4622393"/>
            <a:ext cx="1080120" cy="1440160"/>
          </a:xfrm>
          <a:prstGeom prst="rect">
            <a:avLst/>
          </a:prstGeom>
          <a:solidFill>
            <a:schemeClr val="accent1">
              <a:lumMod val="20000"/>
              <a:lumOff val="80000"/>
            </a:schemeClr>
          </a:solidFill>
          <a:ln w="12700"/>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4714686" y="4572194"/>
            <a:ext cx="1441062" cy="279117"/>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2</a:t>
            </a:r>
            <a:r>
              <a:rPr lang="fr-FR" sz="800" b="1" i="1" dirty="0" smtClean="0">
                <a:effectLst>
                  <a:outerShdw blurRad="38100" dist="38100" dir="2700000" algn="tl">
                    <a:srgbClr val="000000">
                      <a:alpha val="43137"/>
                    </a:srgbClr>
                  </a:outerShdw>
                </a:effectLst>
              </a:rPr>
              <a:t>32</a:t>
            </a:r>
            <a:r>
              <a:rPr lang="fr-FR" sz="1200" b="1" i="1" dirty="0" smtClean="0">
                <a:effectLst>
                  <a:outerShdw blurRad="38100" dist="38100" dir="2700000" algn="tl">
                    <a:srgbClr val="000000">
                      <a:alpha val="43137"/>
                    </a:srgbClr>
                  </a:outerShdw>
                </a:effectLst>
              </a:rPr>
              <a:t>-1</a:t>
            </a:r>
            <a:r>
              <a:rPr lang="fr-FR" sz="1200" b="1" i="1" dirty="0">
                <a:effectLst>
                  <a:outerShdw blurRad="38100" dist="38100" dir="2700000" algn="tl">
                    <a:srgbClr val="000000">
                      <a:alpha val="43137"/>
                    </a:srgbClr>
                  </a:outerShdw>
                </a:effectLst>
              </a:rPr>
              <a:t>= 4294967295</a:t>
            </a:r>
            <a:endParaRPr lang="fr-FR" sz="1200" dirty="0"/>
          </a:p>
        </p:txBody>
      </p:sp>
      <p:sp>
        <p:nvSpPr>
          <p:cNvPr id="38" name="Rectangle 37"/>
          <p:cNvSpPr/>
          <p:nvPr/>
        </p:nvSpPr>
        <p:spPr>
          <a:xfrm>
            <a:off x="5858750" y="5878326"/>
            <a:ext cx="263214" cy="276999"/>
          </a:xfrm>
          <a:prstGeom prst="rect">
            <a:avLst/>
          </a:prstGeom>
        </p:spPr>
        <p:txBody>
          <a:bodyPr wrap="none">
            <a:spAutoFit/>
          </a:bodyPr>
          <a:lstStyle/>
          <a:p>
            <a:r>
              <a:rPr lang="fr-FR" sz="1200" b="1" i="1" dirty="0" smtClean="0">
                <a:effectLst>
                  <a:outerShdw blurRad="38100" dist="38100" dir="2700000" algn="tl">
                    <a:srgbClr val="000000">
                      <a:alpha val="43137"/>
                    </a:srgbClr>
                  </a:outerShdw>
                </a:effectLst>
              </a:rPr>
              <a:t>0</a:t>
            </a:r>
            <a:endParaRPr lang="fr-FR" sz="1200" dirty="0"/>
          </a:p>
        </p:txBody>
      </p:sp>
      <p:sp>
        <p:nvSpPr>
          <p:cNvPr id="39" name="Rectangle 38"/>
          <p:cNvSpPr/>
          <p:nvPr/>
        </p:nvSpPr>
        <p:spPr>
          <a:xfrm>
            <a:off x="7181050" y="4554411"/>
            <a:ext cx="1134431"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0xFFFFFFFF</a:t>
            </a:r>
            <a:endParaRPr lang="fr-FR" sz="1200" dirty="0"/>
          </a:p>
        </p:txBody>
      </p:sp>
      <p:sp>
        <p:nvSpPr>
          <p:cNvPr id="40" name="Rectangle 39"/>
          <p:cNvSpPr/>
          <p:nvPr/>
        </p:nvSpPr>
        <p:spPr>
          <a:xfrm>
            <a:off x="7169714" y="5865484"/>
            <a:ext cx="1433799"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0x000000000</a:t>
            </a:r>
            <a:endParaRPr lang="fr-FR" sz="1200" dirty="0"/>
          </a:p>
        </p:txBody>
      </p:sp>
      <p:cxnSp>
        <p:nvCxnSpPr>
          <p:cNvPr id="41" name="Straight Connector 40"/>
          <p:cNvCxnSpPr/>
          <p:nvPr/>
        </p:nvCxnSpPr>
        <p:spPr>
          <a:xfrm>
            <a:off x="6116300" y="600132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110628" y="4415912"/>
            <a:ext cx="1064759"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1 byte</a:t>
            </a:r>
            <a:endParaRPr lang="fr-FR" sz="1200" dirty="0"/>
          </a:p>
        </p:txBody>
      </p:sp>
      <p:cxnSp>
        <p:nvCxnSpPr>
          <p:cNvPr id="43" name="Straight Connector 42"/>
          <p:cNvCxnSpPr/>
          <p:nvPr/>
        </p:nvCxnSpPr>
        <p:spPr>
          <a:xfrm>
            <a:off x="6116300" y="5925914"/>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116300" y="5857305"/>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110628" y="578529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121964" y="556927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21964" y="5493866"/>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121964" y="542525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116299" y="484919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116299" y="4773786"/>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116299" y="470517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21964" y="5065217"/>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121964" y="4989810"/>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21964" y="4921201"/>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439255" y="4980081"/>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sp>
        <p:nvSpPr>
          <p:cNvPr id="56" name="Rectangle 55"/>
          <p:cNvSpPr/>
          <p:nvPr/>
        </p:nvSpPr>
        <p:spPr>
          <a:xfrm>
            <a:off x="6439255" y="5457135"/>
            <a:ext cx="324036" cy="338554"/>
          </a:xfrm>
          <a:prstGeom prst="rect">
            <a:avLst/>
          </a:prstGeom>
        </p:spPr>
        <p:txBody>
          <a:bodyPr wrap="square">
            <a:spAutoFit/>
          </a:bodyPr>
          <a:lstStyle/>
          <a:p>
            <a:r>
              <a:rPr lang="fr-FR" sz="1600" b="1" i="1" dirty="0" smtClean="0">
                <a:solidFill>
                  <a:schemeClr val="accent1">
                    <a:lumMod val="60000"/>
                    <a:lumOff val="40000"/>
                  </a:schemeClr>
                </a:solidFill>
                <a:effectLst>
                  <a:outerShdw blurRad="38100" dist="38100" dir="2700000" algn="tl">
                    <a:srgbClr val="000000">
                      <a:alpha val="43137"/>
                    </a:srgbClr>
                  </a:outerShdw>
                </a:effectLst>
              </a:rPr>
              <a:t>…</a:t>
            </a:r>
            <a:endParaRPr lang="fr-FR" sz="1600" dirty="0">
              <a:solidFill>
                <a:schemeClr val="accent1">
                  <a:lumMod val="60000"/>
                  <a:lumOff val="40000"/>
                </a:schemeClr>
              </a:solidFill>
            </a:endParaRPr>
          </a:p>
        </p:txBody>
      </p:sp>
      <p:cxnSp>
        <p:nvCxnSpPr>
          <p:cNvPr id="57" name="Straight Connector 56"/>
          <p:cNvCxnSpPr/>
          <p:nvPr/>
        </p:nvCxnSpPr>
        <p:spPr>
          <a:xfrm>
            <a:off x="6105369" y="5342473"/>
            <a:ext cx="1059087"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ZoneTexte 61"/>
          <p:cNvSpPr txBox="1"/>
          <p:nvPr/>
        </p:nvSpPr>
        <p:spPr>
          <a:xfrm>
            <a:off x="5920962" y="3885304"/>
            <a:ext cx="1498021"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Memory 4Gb</a:t>
            </a:r>
          </a:p>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32bits</a:t>
            </a:r>
          </a:p>
        </p:txBody>
      </p:sp>
    </p:spTree>
    <p:extLst>
      <p:ext uri="{BB962C8B-B14F-4D97-AF65-F5344CB8AC3E}">
        <p14:creationId xmlns:p14="http://schemas.microsoft.com/office/powerpoint/2010/main" val="64698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childTnLst>
                                </p:cTn>
                              </p:par>
                              <p:par>
                                <p:cTn id="91" presetID="10" presetClass="entr" presetSubtype="0" fill="hold" nodeType="with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par>
                                <p:cTn id="97" presetID="10" presetClass="entr" presetSubtype="0"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fade">
                                      <p:cBhvr>
                                        <p:cTn id="99" dur="500"/>
                                        <p:tgtEl>
                                          <p:spTgt spid="43"/>
                                        </p:tgtEl>
                                      </p:cBhvr>
                                    </p:animEffect>
                                  </p:childTnLst>
                                </p:cTn>
                              </p:par>
                              <p:par>
                                <p:cTn id="100" presetID="10" presetClass="entr" presetSubtype="0" fill="hold"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childTnLst>
                                </p:cTn>
                              </p:par>
                              <p:par>
                                <p:cTn id="103" presetID="10" presetClass="entr" presetSubtype="0" fill="hold"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fade">
                                      <p:cBhvr>
                                        <p:cTn id="105" dur="500"/>
                                        <p:tgtEl>
                                          <p:spTgt spid="45"/>
                                        </p:tgtEl>
                                      </p:cBhvr>
                                    </p:animEffect>
                                  </p:childTnLst>
                                </p:cTn>
                              </p:par>
                              <p:par>
                                <p:cTn id="106" presetID="10" presetClass="entr" presetSubtype="0"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childTnLst>
                                </p:cTn>
                              </p:par>
                              <p:par>
                                <p:cTn id="109" presetID="10"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500"/>
                                        <p:tgtEl>
                                          <p:spTgt spid="47"/>
                                        </p:tgtEl>
                                      </p:cBhvr>
                                    </p:animEffect>
                                  </p:childTnLst>
                                </p:cTn>
                              </p:par>
                              <p:par>
                                <p:cTn id="112" presetID="10" presetClass="entr" presetSubtype="0" fill="hold"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par>
                                <p:cTn id="115" presetID="10" presetClass="entr" presetSubtype="0" fill="hold"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500"/>
                                        <p:tgtEl>
                                          <p:spTgt spid="49"/>
                                        </p:tgtEl>
                                      </p:cBhvr>
                                    </p:animEffect>
                                  </p:childTnLst>
                                </p:cTn>
                              </p:par>
                              <p:par>
                                <p:cTn id="118" presetID="10" presetClass="entr" presetSubtype="0" fill="hold"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childTnLst>
                                </p:cTn>
                              </p:par>
                              <p:par>
                                <p:cTn id="121" presetID="10" presetClass="entr" presetSubtype="0" fill="hold" nodeType="with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fade">
                                      <p:cBhvr>
                                        <p:cTn id="123" dur="500"/>
                                        <p:tgtEl>
                                          <p:spTgt spid="51"/>
                                        </p:tgtEl>
                                      </p:cBhvr>
                                    </p:animEffect>
                                  </p:childTnLst>
                                </p:cTn>
                              </p:par>
                              <p:par>
                                <p:cTn id="124" presetID="10" presetClass="entr" presetSubtype="0" fill="hold" nodeType="withEffect">
                                  <p:stCondLst>
                                    <p:cond delay="0"/>
                                  </p:stCondLst>
                                  <p:childTnLst>
                                    <p:set>
                                      <p:cBhvr>
                                        <p:cTn id="125" dur="1" fill="hold">
                                          <p:stCondLst>
                                            <p:cond delay="0"/>
                                          </p:stCondLst>
                                        </p:cTn>
                                        <p:tgtEl>
                                          <p:spTgt spid="52"/>
                                        </p:tgtEl>
                                        <p:attrNameLst>
                                          <p:attrName>style.visibility</p:attrName>
                                        </p:attrNameLst>
                                      </p:cBhvr>
                                      <p:to>
                                        <p:strVal val="visible"/>
                                      </p:to>
                                    </p:set>
                                    <p:animEffect transition="in" filter="fade">
                                      <p:cBhvr>
                                        <p:cTn id="126" dur="500"/>
                                        <p:tgtEl>
                                          <p:spTgt spid="52"/>
                                        </p:tgtEl>
                                      </p:cBhvr>
                                    </p:animEffect>
                                  </p:childTnLst>
                                </p:cTn>
                              </p:par>
                              <p:par>
                                <p:cTn id="127" presetID="10"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animEffect transition="in" filter="fade">
                                      <p:cBhvr>
                                        <p:cTn id="129" dur="500"/>
                                        <p:tgtEl>
                                          <p:spTgt spid="53"/>
                                        </p:tgtEl>
                                      </p:cBhvr>
                                    </p:animEffect>
                                  </p:childTnLst>
                                </p:cTn>
                              </p:par>
                              <p:par>
                                <p:cTn id="130" presetID="10" presetClass="entr" presetSubtype="0" fill="hold" nodeType="with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500"/>
                                        <p:tgtEl>
                                          <p:spTgt spid="5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fade">
                                      <p:cBhvr>
                                        <p:cTn id="135" dur="500"/>
                                        <p:tgtEl>
                                          <p:spTgt spid="5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fade">
                                      <p:cBhvr>
                                        <p:cTn id="138" dur="500"/>
                                        <p:tgtEl>
                                          <p:spTgt spid="56"/>
                                        </p:tgtEl>
                                      </p:cBhvr>
                                    </p:animEffect>
                                  </p:childTnLst>
                                </p:cTn>
                              </p:par>
                              <p:par>
                                <p:cTn id="139" presetID="10" presetClass="entr" presetSubtype="0" fill="hold" nodeType="withEffect">
                                  <p:stCondLst>
                                    <p:cond delay="0"/>
                                  </p:stCondLst>
                                  <p:childTnLst>
                                    <p:set>
                                      <p:cBhvr>
                                        <p:cTn id="140" dur="1" fill="hold">
                                          <p:stCondLst>
                                            <p:cond delay="0"/>
                                          </p:stCondLst>
                                        </p:cTn>
                                        <p:tgtEl>
                                          <p:spTgt spid="57"/>
                                        </p:tgtEl>
                                        <p:attrNameLst>
                                          <p:attrName>style.visibility</p:attrName>
                                        </p:attrNameLst>
                                      </p:cBhvr>
                                      <p:to>
                                        <p:strVal val="visible"/>
                                      </p:to>
                                    </p:set>
                                    <p:animEffect transition="in" filter="fade">
                                      <p:cBhvr>
                                        <p:cTn id="141" dur="500"/>
                                        <p:tgtEl>
                                          <p:spTgt spid="5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p:bldP spid="13" grpId="0"/>
      <p:bldP spid="15" grpId="0"/>
      <p:bldP spid="30" grpId="0"/>
      <p:bldP spid="31" grpId="0"/>
      <p:bldP spid="35" grpId="0"/>
      <p:bldP spid="36" grpId="0" animBg="1"/>
      <p:bldP spid="37" grpId="0"/>
      <p:bldP spid="38" grpId="0"/>
      <p:bldP spid="39" grpId="0"/>
      <p:bldP spid="40" grpId="0"/>
      <p:bldP spid="42" grpId="0"/>
      <p:bldP spid="55" grpId="0"/>
      <p:bldP spid="56" grpId="0"/>
      <p:bldP spid="5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2776"/>
            <a:ext cx="8892480" cy="12241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Nous pouvons constater que les variables précédemment allouées dans la pile ne sont pas ‘’effacées’’, seul les contextes d’exécution ont été perdus :</a:t>
            </a:r>
          </a:p>
        </p:txBody>
      </p:sp>
      <p:sp>
        <p:nvSpPr>
          <p:cNvPr id="9" name="Rectangle 8"/>
          <p:cNvSpPr>
            <a:spLocks noChangeArrowheads="1"/>
          </p:cNvSpPr>
          <p:nvPr/>
        </p:nvSpPr>
        <p:spPr bwMode="auto">
          <a:xfrm>
            <a:off x="611560" y="2941220"/>
            <a:ext cx="2695869"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v</a:t>
            </a:r>
            <a:r>
              <a:rPr lang="fr-FR" sz="1200" b="1" i="1" dirty="0" err="1" smtClean="0">
                <a:effectLst>
                  <a:outerShdw blurRad="38100" dist="38100" dir="2700000" algn="tl">
                    <a:srgbClr val="000000">
                      <a:alpha val="43137"/>
                    </a:srgbClr>
                  </a:outerShdw>
                </a:effectLst>
              </a:rPr>
              <a:t>oid</a:t>
            </a:r>
            <a:r>
              <a:rPr lang="fr-FR" sz="1200" b="1" i="1" dirty="0" smtClean="0">
                <a:effectLst>
                  <a:outerShdw blurRad="38100" dist="38100" dir="2700000" algn="tl">
                    <a:srgbClr val="000000">
                      <a:alpha val="43137"/>
                    </a:srgbClr>
                  </a:outerShdw>
                </a:effectLst>
              </a:rPr>
              <a:t> fctStack1(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var3) {</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short var4; </a:t>
            </a:r>
          </a:p>
          <a:p>
            <a:pPr>
              <a:defRPr/>
            </a:pPr>
            <a:r>
              <a:rPr lang="fr-FR" sz="1200" i="1" dirty="0" smtClean="0"/>
              <a:t>     // user Code</a:t>
            </a:r>
          </a:p>
          <a:p>
            <a:pPr>
              <a:defRPr/>
            </a:pPr>
            <a:r>
              <a:rPr lang="fr-FR" sz="1200" b="1" i="1" dirty="0" smtClean="0">
                <a:effectLst>
                  <a:outerShdw blurRad="38100" dist="38100" dir="2700000" algn="tl">
                    <a:srgbClr val="000000">
                      <a:alpha val="43137"/>
                    </a:srgbClr>
                  </a:outerShdw>
                </a:effectLst>
              </a:rPr>
              <a:t>     var4 = fctStack2( 1 );</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short fctStack2( char var5) </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short var6=2;</a:t>
            </a:r>
            <a:endParaRPr lang="fr-FR" sz="1200" b="1" i="1" dirty="0">
              <a:effectLst>
                <a:outerShdw blurRad="38100" dist="38100" dir="2700000" algn="tl">
                  <a:srgbClr val="000000">
                    <a:alpha val="43137"/>
                  </a:srgbClr>
                </a:outerShdw>
              </a:effectLst>
            </a:endParaRPr>
          </a:p>
          <a:p>
            <a:pPr>
              <a:defRPr/>
            </a:pPr>
            <a:r>
              <a:rPr lang="fr-FR" sz="1200" i="1" dirty="0"/>
              <a:t>     // user </a:t>
            </a:r>
            <a:r>
              <a:rPr lang="fr-FR" sz="1200" i="1" dirty="0" smtClean="0"/>
              <a:t>Code</a:t>
            </a:r>
          </a:p>
          <a:p>
            <a:pPr>
              <a:defRPr/>
            </a:pPr>
            <a:r>
              <a:rPr lang="fr-FR" sz="1200" b="1" i="1" dirty="0">
                <a:effectLst>
                  <a:outerShdw blurRad="38100" dist="38100" dir="2700000" algn="tl">
                    <a:srgbClr val="000000">
                      <a:alpha val="43137"/>
                    </a:srgbClr>
                  </a:outerShdw>
                </a:effectLst>
              </a:rPr>
              <a:t>r</a:t>
            </a:r>
            <a:r>
              <a:rPr lang="fr-FR" sz="1200" b="1" i="1" dirty="0" smtClean="0">
                <a:effectLst>
                  <a:outerShdw blurRad="38100" dist="38100" dir="2700000" algn="tl">
                    <a:srgbClr val="000000">
                      <a:alpha val="43137"/>
                    </a:srgbClr>
                  </a:outerShdw>
                </a:effectLst>
              </a:rPr>
              <a:t>eturn var6;</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var1;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var2=2.0;</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fctStack1(var2 );</a:t>
            </a: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1" name="Rounded Rectangle 10"/>
          <p:cNvSpPr/>
          <p:nvPr/>
        </p:nvSpPr>
        <p:spPr>
          <a:xfrm>
            <a:off x="5724128" y="2883049"/>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5707060" y="2352441"/>
            <a:ext cx="135826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endParaRPr lang="fr-FR" sz="1400" b="1" i="1" dirty="0" smtClean="0">
              <a:solidFill>
                <a:schemeClr val="accent1">
                  <a:lumMod val="75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Stack</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73567" y="2931560"/>
            <a:ext cx="1669578" cy="335172"/>
          </a:xfrm>
          <a:prstGeom prst="rect">
            <a:avLst/>
          </a:prstGeom>
          <a:ln>
            <a:solidFill>
              <a:schemeClr val="accent1">
                <a:lumMod val="20000"/>
                <a:lumOff val="80000"/>
              </a:schemeClr>
            </a:solidFill>
          </a:ln>
          <a:effectLst>
            <a:softEdge rad="63500"/>
          </a:effectLst>
        </p:spPr>
      </p:pic>
      <p:sp>
        <p:nvSpPr>
          <p:cNvPr id="24" name="Rectangle 23"/>
          <p:cNvSpPr/>
          <p:nvPr/>
        </p:nvSpPr>
        <p:spPr>
          <a:xfrm>
            <a:off x="5736244" y="5444623"/>
            <a:ext cx="1369922" cy="27873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707060" y="539096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a:t>(</a:t>
            </a:r>
            <a:r>
              <a:rPr lang="fr-FR" sz="900" i="1" dirty="0" err="1"/>
              <a:t>after</a:t>
            </a:r>
            <a:r>
              <a:rPr lang="fr-FR" sz="900" i="1" dirty="0"/>
              <a:t> </a:t>
            </a:r>
            <a:r>
              <a:rPr lang="fr-FR" sz="900" i="1" dirty="0" smtClean="0"/>
              <a:t>main() </a:t>
            </a:r>
            <a:r>
              <a:rPr lang="fr-FR" sz="900" i="1" dirty="0"/>
              <a:t>call</a:t>
            </a:r>
            <a:r>
              <a:rPr lang="fr-FR" sz="900" i="1" dirty="0" smtClean="0"/>
              <a:t>)</a:t>
            </a:r>
            <a:endParaRPr lang="fr-FR" sz="900" dirty="0"/>
          </a:p>
        </p:txBody>
      </p:sp>
      <p:sp>
        <p:nvSpPr>
          <p:cNvPr id="32" name="Rectangle 31"/>
          <p:cNvSpPr/>
          <p:nvPr/>
        </p:nvSpPr>
        <p:spPr>
          <a:xfrm>
            <a:off x="5729975" y="6058450"/>
            <a:ext cx="1369922" cy="17275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32"/>
          <p:cNvCxnSpPr/>
          <p:nvPr/>
        </p:nvCxnSpPr>
        <p:spPr>
          <a:xfrm>
            <a:off x="5733389" y="605585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728103" y="6006325"/>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var1</a:t>
            </a:r>
            <a:endParaRPr lang="fr-FR" sz="1200" b="1" dirty="0">
              <a:effectLst>
                <a:outerShdw blurRad="38100" dist="38100" dir="2700000" algn="tl">
                  <a:srgbClr val="000000">
                    <a:alpha val="43137"/>
                  </a:srgbClr>
                </a:outerShdw>
              </a:effectLst>
            </a:endParaRPr>
          </a:p>
        </p:txBody>
      </p:sp>
      <p:sp>
        <p:nvSpPr>
          <p:cNvPr id="39" name="Rectangle 38"/>
          <p:cNvSpPr/>
          <p:nvPr/>
        </p:nvSpPr>
        <p:spPr>
          <a:xfrm>
            <a:off x="5741351" y="5752954"/>
            <a:ext cx="1369922" cy="28630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715839" y="5768704"/>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Var2 </a:t>
            </a:r>
            <a:r>
              <a:rPr lang="fr-FR" sz="1200" i="1" dirty="0" smtClean="0"/>
              <a:t>= 2.0</a:t>
            </a:r>
            <a:endParaRPr lang="fr-FR" sz="1200" dirty="0"/>
          </a:p>
        </p:txBody>
      </p:sp>
      <p:cxnSp>
        <p:nvCxnSpPr>
          <p:cNvPr id="42" name="Straight Connector 41"/>
          <p:cNvCxnSpPr/>
          <p:nvPr/>
        </p:nvCxnSpPr>
        <p:spPr>
          <a:xfrm>
            <a:off x="5730228" y="575295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719983" y="5307472"/>
            <a:ext cx="1369922" cy="143150"/>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Straight Connector 44"/>
          <p:cNvCxnSpPr/>
          <p:nvPr/>
        </p:nvCxnSpPr>
        <p:spPr>
          <a:xfrm>
            <a:off x="5723395" y="53074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16163" y="5240547"/>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Var4</a:t>
            </a:r>
            <a:endParaRPr lang="fr-FR" sz="1200" dirty="0"/>
          </a:p>
        </p:txBody>
      </p:sp>
      <p:sp>
        <p:nvSpPr>
          <p:cNvPr id="48" name="Rectangle 47"/>
          <p:cNvSpPr/>
          <p:nvPr/>
        </p:nvSpPr>
        <p:spPr>
          <a:xfrm>
            <a:off x="5719983" y="4972610"/>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Straight Connector 48"/>
          <p:cNvCxnSpPr/>
          <p:nvPr/>
        </p:nvCxnSpPr>
        <p:spPr>
          <a:xfrm>
            <a:off x="5715839" y="497261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707060" y="497567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Var3 </a:t>
            </a:r>
            <a:r>
              <a:rPr lang="fr-FR" sz="1200" i="1" dirty="0" smtClean="0"/>
              <a:t>= var2</a:t>
            </a:r>
            <a:endParaRPr lang="fr-FR" sz="1200" dirty="0"/>
          </a:p>
        </p:txBody>
      </p:sp>
      <p:sp>
        <p:nvSpPr>
          <p:cNvPr id="51" name="Rectangle 50"/>
          <p:cNvSpPr/>
          <p:nvPr/>
        </p:nvSpPr>
        <p:spPr>
          <a:xfrm>
            <a:off x="5719983" y="4631607"/>
            <a:ext cx="1369922" cy="322759"/>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Straight Connector 51"/>
          <p:cNvCxnSpPr/>
          <p:nvPr/>
        </p:nvCxnSpPr>
        <p:spPr>
          <a:xfrm>
            <a:off x="5715839" y="463160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642156" y="4596778"/>
            <a:ext cx="1568958"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fctStack1(var2) call)</a:t>
            </a:r>
            <a:endParaRPr lang="fr-FR" sz="900" dirty="0"/>
          </a:p>
        </p:txBody>
      </p:sp>
      <p:sp>
        <p:nvSpPr>
          <p:cNvPr id="63" name="Rectangle 62"/>
          <p:cNvSpPr/>
          <p:nvPr/>
        </p:nvSpPr>
        <p:spPr>
          <a:xfrm>
            <a:off x="5736244" y="4466951"/>
            <a:ext cx="1369922" cy="143150"/>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4" name="Straight Connector 63"/>
          <p:cNvCxnSpPr/>
          <p:nvPr/>
        </p:nvCxnSpPr>
        <p:spPr>
          <a:xfrm>
            <a:off x="5739656" y="4466951"/>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736244" y="4132089"/>
            <a:ext cx="1369922" cy="322759"/>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Straight Connector 65"/>
          <p:cNvCxnSpPr/>
          <p:nvPr/>
        </p:nvCxnSpPr>
        <p:spPr>
          <a:xfrm>
            <a:off x="5732100" y="4132089"/>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03984" y="4149628"/>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Var5 </a:t>
            </a:r>
            <a:r>
              <a:rPr lang="fr-FR" sz="1200" i="1" dirty="0" smtClean="0"/>
              <a:t>= 1</a:t>
            </a:r>
            <a:endParaRPr lang="fr-FR" sz="1200" dirty="0"/>
          </a:p>
        </p:txBody>
      </p:sp>
      <p:sp>
        <p:nvSpPr>
          <p:cNvPr id="68" name="Rectangle 67"/>
          <p:cNvSpPr/>
          <p:nvPr/>
        </p:nvSpPr>
        <p:spPr>
          <a:xfrm>
            <a:off x="5736244" y="3791086"/>
            <a:ext cx="1369922" cy="322759"/>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9" name="Straight Connector 68"/>
          <p:cNvCxnSpPr/>
          <p:nvPr/>
        </p:nvCxnSpPr>
        <p:spPr>
          <a:xfrm>
            <a:off x="5732100" y="3791086"/>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713411" y="3739674"/>
            <a:ext cx="1420945" cy="392415"/>
          </a:xfrm>
          <a:prstGeom prst="rect">
            <a:avLst/>
          </a:prstGeom>
        </p:spPr>
        <p:txBody>
          <a:bodyPr wrap="square">
            <a:spAutoFit/>
          </a:bodyPr>
          <a:lstStyle/>
          <a:p>
            <a:pPr algn="ctr"/>
            <a:r>
              <a:rPr lang="fr-FR" sz="1050" b="1" i="1" dirty="0" smtClean="0">
                <a:effectLst>
                  <a:outerShdw blurRad="38100" dist="38100" dir="2700000" algn="tl">
                    <a:srgbClr val="000000">
                      <a:alpha val="43137"/>
                    </a:srgbClr>
                  </a:outerShdw>
                </a:effectLst>
              </a:rPr>
              <a:t>Return </a:t>
            </a:r>
            <a:r>
              <a:rPr lang="fr-FR" sz="1050" b="1" i="1" dirty="0" err="1" smtClean="0">
                <a:effectLst>
                  <a:outerShdw blurRad="38100" dist="38100" dir="2700000" algn="tl">
                    <a:srgbClr val="000000">
                      <a:alpha val="43137"/>
                    </a:srgbClr>
                  </a:outerShdw>
                </a:effectLst>
              </a:rPr>
              <a:t>Inst</a:t>
            </a:r>
            <a:r>
              <a:rPr lang="fr-FR" sz="1050" b="1" i="1" dirty="0" smtClean="0">
                <a:effectLst>
                  <a:outerShdw blurRad="38100" dist="38100" dir="2700000" algn="tl">
                    <a:srgbClr val="000000">
                      <a:alpha val="43137"/>
                    </a:srgbClr>
                  </a:outerShdw>
                </a:effectLst>
              </a:rPr>
              <a:t>. Pointer</a:t>
            </a:r>
          </a:p>
          <a:p>
            <a:pPr algn="ctr"/>
            <a:r>
              <a:rPr lang="fr-FR" sz="900" i="1" dirty="0" smtClean="0"/>
              <a:t>(</a:t>
            </a:r>
            <a:r>
              <a:rPr lang="fr-FR" sz="900" i="1" dirty="0" err="1" smtClean="0"/>
              <a:t>after</a:t>
            </a:r>
            <a:r>
              <a:rPr lang="fr-FR" sz="900" i="1" dirty="0" smtClean="0"/>
              <a:t> fctStack2(1) call)</a:t>
            </a:r>
            <a:endParaRPr lang="fr-FR" sz="900" dirty="0"/>
          </a:p>
        </p:txBody>
      </p:sp>
      <p:sp>
        <p:nvSpPr>
          <p:cNvPr id="71" name="Rectangle 70"/>
          <p:cNvSpPr/>
          <p:nvPr/>
        </p:nvSpPr>
        <p:spPr>
          <a:xfrm>
            <a:off x="5716163" y="4421680"/>
            <a:ext cx="1420945"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Var6 </a:t>
            </a:r>
            <a:r>
              <a:rPr lang="fr-FR" sz="1200" i="1" dirty="0" smtClean="0"/>
              <a:t>= 2</a:t>
            </a:r>
            <a:endParaRPr lang="fr-FR" sz="1200" dirty="0"/>
          </a:p>
        </p:txBody>
      </p:sp>
      <p:cxnSp>
        <p:nvCxnSpPr>
          <p:cNvPr id="72" name="Straight Connector 71"/>
          <p:cNvCxnSpPr/>
          <p:nvPr/>
        </p:nvCxnSpPr>
        <p:spPr>
          <a:xfrm>
            <a:off x="5716163" y="545062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733389" y="6231200"/>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6200000">
            <a:off x="-201254" y="5755803"/>
            <a:ext cx="1222315" cy="172754"/>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Down Arrow 57"/>
          <p:cNvSpPr/>
          <p:nvPr/>
        </p:nvSpPr>
        <p:spPr>
          <a:xfrm rot="5400000" flipV="1">
            <a:off x="5512962" y="6141374"/>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p:cNvSpPr/>
          <p:nvPr/>
        </p:nvSpPr>
        <p:spPr>
          <a:xfrm>
            <a:off x="5112117" y="6103494"/>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BP</a:t>
            </a:r>
            <a:endParaRPr lang="fr-FR" sz="1200" b="1" i="1" dirty="0">
              <a:effectLst>
                <a:outerShdw blurRad="38100" dist="38100" dir="2700000" algn="tl">
                  <a:srgbClr val="000000">
                    <a:alpha val="43137"/>
                  </a:srgbClr>
                </a:outerShdw>
              </a:effectLst>
            </a:endParaRPr>
          </a:p>
        </p:txBody>
      </p:sp>
      <p:sp>
        <p:nvSpPr>
          <p:cNvPr id="60" name="Down Arrow 59"/>
          <p:cNvSpPr/>
          <p:nvPr/>
        </p:nvSpPr>
        <p:spPr>
          <a:xfrm rot="5400000" flipV="1">
            <a:off x="5514542" y="5339526"/>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p:cNvSpPr/>
          <p:nvPr/>
        </p:nvSpPr>
        <p:spPr>
          <a:xfrm>
            <a:off x="5113697" y="5306022"/>
            <a:ext cx="360040"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SP</a:t>
            </a:r>
            <a:endParaRPr lang="fr-FR" sz="1200" b="1" i="1" dirty="0">
              <a:effectLst>
                <a:outerShdw blurRad="38100" dist="38100" dir="2700000" algn="tl">
                  <a:srgbClr val="000000">
                    <a:alpha val="43137"/>
                  </a:srgbClr>
                </a:outerShdw>
              </a:effectLst>
            </a:endParaRPr>
          </a:p>
        </p:txBody>
      </p:sp>
      <p:sp>
        <p:nvSpPr>
          <p:cNvPr id="46" name="Rectangle 45"/>
          <p:cNvSpPr/>
          <p:nvPr/>
        </p:nvSpPr>
        <p:spPr>
          <a:xfrm>
            <a:off x="7065324" y="2793059"/>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0x000…</a:t>
            </a:r>
            <a:endParaRPr lang="fr-FR" sz="1200" dirty="0"/>
          </a:p>
        </p:txBody>
      </p:sp>
      <p:sp>
        <p:nvSpPr>
          <p:cNvPr id="54" name="Rectangle 53"/>
          <p:cNvSpPr/>
          <p:nvPr/>
        </p:nvSpPr>
        <p:spPr>
          <a:xfrm>
            <a:off x="7065324" y="6269683"/>
            <a:ext cx="818907"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0x???…</a:t>
            </a:r>
            <a:endParaRPr lang="fr-FR" sz="1200" dirty="0"/>
          </a:p>
        </p:txBody>
      </p:sp>
    </p:spTree>
    <p:extLst>
      <p:ext uri="{BB962C8B-B14F-4D97-AF65-F5344CB8AC3E}">
        <p14:creationId xmlns:p14="http://schemas.microsoft.com/office/powerpoint/2010/main" val="423740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9036" y="1375272"/>
            <a:ext cx="8892480" cy="13820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200" i="1" dirty="0" smtClean="0">
                <a:latin typeface="+mn-lt"/>
                <a:sym typeface="Wingdings"/>
              </a:rPr>
              <a:t>	Observons un exemple de code C ainsi que l’assembleur équivalent compilé sous </a:t>
            </a:r>
            <a:r>
              <a:rPr lang="fr-FR" sz="2200" i="1" dirty="0" err="1" smtClean="0">
                <a:latin typeface="+mn-lt"/>
                <a:sym typeface="Wingdings"/>
              </a:rPr>
              <a:t>gcc</a:t>
            </a:r>
            <a:r>
              <a:rPr lang="fr-FR" sz="2200" i="1" dirty="0" smtClean="0">
                <a:latin typeface="+mn-lt"/>
                <a:sym typeface="Wingdings"/>
              </a:rPr>
              <a:t> (syntaxe AT&amp;T) sur architecture Intel 64. Attention, sur architecture Intel, le </a:t>
            </a:r>
            <a:r>
              <a:rPr lang="fr-FR" sz="2200" i="1" dirty="0" err="1" smtClean="0">
                <a:latin typeface="+mn-lt"/>
                <a:sym typeface="Wingdings"/>
              </a:rPr>
              <a:t>stack</a:t>
            </a:r>
            <a:r>
              <a:rPr lang="fr-FR" sz="2200" i="1" dirty="0" smtClean="0">
                <a:latin typeface="+mn-lt"/>
                <a:sym typeface="Wingdings"/>
              </a:rPr>
              <a:t> pointer doit être aligné modulo 2o ou 4o en fonction du flag D présent dans le descripteur de segment :</a:t>
            </a:r>
          </a:p>
        </p:txBody>
      </p:sp>
      <p:sp>
        <p:nvSpPr>
          <p:cNvPr id="11" name="Rectangle 10"/>
          <p:cNvSpPr>
            <a:spLocks noChangeArrowheads="1"/>
          </p:cNvSpPr>
          <p:nvPr/>
        </p:nvSpPr>
        <p:spPr bwMode="auto">
          <a:xfrm>
            <a:off x="539552" y="2780928"/>
            <a:ext cx="8109774" cy="3600986"/>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int</a:t>
            </a:r>
            <a:r>
              <a:rPr lang="fr-FR" sz="1200" b="1" i="1" dirty="0">
                <a:effectLst>
                  <a:outerShdw blurRad="38100" dist="38100" dir="2700000" algn="tl">
                    <a:srgbClr val="000000">
                      <a:alpha val="43137"/>
                    </a:srgbClr>
                  </a:outerShdw>
                </a:effectLst>
              </a:rPr>
              <a:t> main(</a:t>
            </a: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i="1" dirty="0"/>
              <a:t>// </a:t>
            </a:r>
            <a:r>
              <a:rPr lang="fr-FR" sz="1200" i="1" dirty="0" err="1"/>
              <a:t>pushq</a:t>
            </a:r>
            <a:r>
              <a:rPr lang="fr-FR" sz="1200" i="1" dirty="0"/>
              <a:t>	%</a:t>
            </a:r>
            <a:r>
              <a:rPr lang="fr-FR" sz="1200" i="1" dirty="0" err="1"/>
              <a:t>rbp</a:t>
            </a:r>
            <a:r>
              <a:rPr lang="fr-FR" sz="1200" i="1" dirty="0"/>
              <a:t>	</a:t>
            </a:r>
            <a:r>
              <a:rPr lang="fr-FR" sz="1200" i="1" dirty="0" smtClean="0"/>
              <a:t>; empile BP contexte fonction appelante (pour future restauration)</a:t>
            </a:r>
          </a:p>
          <a:p>
            <a:pPr>
              <a:defRPr/>
            </a:pPr>
            <a:r>
              <a:rPr lang="fr-FR" sz="1200" b="1" i="1" dirty="0">
                <a:effectLst>
                  <a:outerShdw blurRad="38100" dist="38100" dir="2700000" algn="tl">
                    <a:srgbClr val="000000">
                      <a:alpha val="43137"/>
                    </a:srgbClr>
                  </a:outerShdw>
                </a:effectLst>
              </a:rPr>
              <a:t>	</a:t>
            </a:r>
            <a:r>
              <a:rPr lang="fr-FR" sz="1200" i="1" dirty="0" smtClean="0"/>
              <a:t>//		; pointeurs sur 64bits (architecture Intel 64)</a:t>
            </a:r>
          </a:p>
          <a:p>
            <a:pPr>
              <a:defRPr/>
            </a:pPr>
            <a:r>
              <a:rPr lang="fr-FR" sz="1200" i="1" dirty="0"/>
              <a:t>	// </a:t>
            </a:r>
            <a:r>
              <a:rPr lang="fr-FR" sz="1200" i="1" dirty="0" err="1"/>
              <a:t>movq</a:t>
            </a:r>
            <a:r>
              <a:rPr lang="fr-FR" sz="1200" i="1" dirty="0"/>
              <a:t>	</a:t>
            </a:r>
            <a:r>
              <a:rPr lang="fr-FR" sz="1200" i="1" dirty="0" smtClean="0"/>
              <a:t>%</a:t>
            </a:r>
            <a:r>
              <a:rPr lang="fr-FR" sz="1200" i="1" dirty="0" err="1"/>
              <a:t>rsp</a:t>
            </a:r>
            <a:r>
              <a:rPr lang="fr-FR" sz="1200" i="1" dirty="0"/>
              <a:t>, %</a:t>
            </a:r>
            <a:r>
              <a:rPr lang="fr-FR" sz="1200" i="1" dirty="0" err="1"/>
              <a:t>rbp</a:t>
            </a:r>
            <a:r>
              <a:rPr lang="fr-FR" sz="1200" i="1" dirty="0"/>
              <a:t>	; </a:t>
            </a:r>
            <a:r>
              <a:rPr lang="fr-FR" sz="1200" i="1" dirty="0" smtClean="0"/>
              <a:t>mise à jour BP procédure courante</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lclFloat</a:t>
            </a:r>
            <a:r>
              <a:rPr lang="fr-FR" sz="1200" b="1" i="1" dirty="0">
                <a:effectLst>
                  <a:outerShdw blurRad="38100" dist="38100" dir="2700000" algn="tl">
                    <a:srgbClr val="000000">
                      <a:alpha val="43137"/>
                    </a:srgbClr>
                  </a:outerShdw>
                </a:effectLst>
              </a:rPr>
              <a:t>=8.0;</a:t>
            </a:r>
          </a:p>
          <a:p>
            <a:pPr>
              <a:defRPr/>
            </a:pPr>
            <a:r>
              <a:rPr lang="fr-FR" sz="1200" i="1" dirty="0"/>
              <a:t>	// </a:t>
            </a:r>
            <a:r>
              <a:rPr lang="fr-FR" sz="1200" i="1" dirty="0" err="1"/>
              <a:t>movl</a:t>
            </a:r>
            <a:r>
              <a:rPr lang="fr-FR" sz="1200" i="1" dirty="0"/>
              <a:t>	</a:t>
            </a:r>
            <a:r>
              <a:rPr lang="fr-FR" sz="1200" i="1" dirty="0" smtClean="0"/>
              <a:t>$</a:t>
            </a:r>
            <a:r>
              <a:rPr lang="fr-FR" sz="1200" i="1" dirty="0"/>
              <a:t>0x41000000, %</a:t>
            </a:r>
            <a:r>
              <a:rPr lang="fr-FR" sz="1200" i="1" dirty="0" err="1" smtClean="0"/>
              <a:t>eax</a:t>
            </a:r>
            <a:r>
              <a:rPr lang="fr-FR" sz="1200" i="1" dirty="0" smtClean="0"/>
              <a:t>	; </a:t>
            </a:r>
            <a:r>
              <a:rPr lang="fr-FR" sz="1200" i="1" dirty="0"/>
              <a:t>affectation 8.0 à </a:t>
            </a:r>
            <a:r>
              <a:rPr lang="fr-FR" sz="1200" i="1" dirty="0" err="1" smtClean="0"/>
              <a:t>eax</a:t>
            </a:r>
            <a:r>
              <a:rPr lang="fr-FR" sz="1200" i="1" dirty="0" smtClean="0"/>
              <a:t> (registre 32bits)</a:t>
            </a:r>
          </a:p>
          <a:p>
            <a:pPr>
              <a:defRPr/>
            </a:pPr>
            <a:r>
              <a:rPr lang="fr-FR" sz="1200" i="1" dirty="0"/>
              <a:t>	//			; Norme IEEE754 Single </a:t>
            </a:r>
            <a:r>
              <a:rPr lang="fr-FR" sz="1200" i="1" dirty="0" err="1"/>
              <a:t>Precision</a:t>
            </a:r>
            <a:r>
              <a:rPr lang="fr-FR" sz="1200" i="1" dirty="0">
                <a:sym typeface="Wingdings" pitchFamily="2" charset="2"/>
              </a:rPr>
              <a:t> Value=(-1)</a:t>
            </a:r>
            <a:r>
              <a:rPr lang="fr-FR" sz="1200" i="1" baseline="30000" dirty="0">
                <a:sym typeface="Wingdings" pitchFamily="2" charset="2"/>
              </a:rPr>
              <a:t> e</a:t>
            </a:r>
            <a:r>
              <a:rPr lang="fr-FR" sz="1200" i="1" dirty="0">
                <a:sym typeface="Wingdings" pitchFamily="2" charset="2"/>
              </a:rPr>
              <a:t>(S) x 1.M x </a:t>
            </a:r>
            <a:r>
              <a:rPr lang="fr-FR" sz="1200" i="1" dirty="0" smtClean="0">
                <a:sym typeface="Wingdings" pitchFamily="2" charset="2"/>
              </a:rPr>
              <a:t>2</a:t>
            </a:r>
            <a:r>
              <a:rPr lang="fr-FR" sz="1200" i="1" baseline="30000" dirty="0" smtClean="0">
                <a:sym typeface="Wingdings" pitchFamily="2" charset="2"/>
              </a:rPr>
              <a:t>e</a:t>
            </a:r>
            <a:r>
              <a:rPr lang="fr-FR" sz="1200" i="1" dirty="0" smtClean="0">
                <a:sym typeface="Wingdings" pitchFamily="2" charset="2"/>
              </a:rPr>
              <a:t>(E-127)</a:t>
            </a:r>
          </a:p>
          <a:p>
            <a:pPr>
              <a:defRPr/>
            </a:pPr>
            <a:r>
              <a:rPr lang="fr-FR" sz="1200" i="1" dirty="0" smtClean="0"/>
              <a:t>	//			; 32bits </a:t>
            </a:r>
            <a:r>
              <a:rPr lang="fr-FR" sz="1200" i="1" dirty="0">
                <a:sym typeface="Wingdings" pitchFamily="2" charset="2"/>
              </a:rPr>
              <a:t> </a:t>
            </a:r>
            <a:r>
              <a:rPr lang="fr-FR" sz="1200" i="1" dirty="0" smtClean="0">
                <a:sym typeface="Wingdings" pitchFamily="2" charset="2"/>
              </a:rPr>
              <a:t> </a:t>
            </a:r>
            <a:r>
              <a:rPr lang="fr-FR" sz="1000" i="1" dirty="0" smtClean="0"/>
              <a:t>S EEEEEEEE MMMMMMMMMMMMMMMMMMMMMMM </a:t>
            </a:r>
            <a:r>
              <a:rPr lang="fr-FR" sz="1200" i="1" dirty="0" smtClean="0"/>
              <a:t>	//			; 0x41000000 </a:t>
            </a:r>
            <a:r>
              <a:rPr lang="fr-FR" sz="1200" i="1" dirty="0" smtClean="0">
                <a:sym typeface="Wingdings" pitchFamily="2" charset="2"/>
              </a:rPr>
              <a:t> S=+  E=130  M=1.0  value = +1.0x2</a:t>
            </a:r>
            <a:r>
              <a:rPr lang="fr-FR" sz="1200" i="1" baseline="30000" dirty="0" smtClean="0">
                <a:sym typeface="Wingdings" pitchFamily="2" charset="2"/>
              </a:rPr>
              <a:t>e</a:t>
            </a:r>
            <a:r>
              <a:rPr lang="fr-FR" sz="1200" i="1" dirty="0" smtClean="0">
                <a:sym typeface="Wingdings" pitchFamily="2" charset="2"/>
              </a:rPr>
              <a:t>3 = 8.0 </a:t>
            </a:r>
            <a:endParaRPr lang="fr-FR" sz="1200" i="1" dirty="0" smtClean="0"/>
          </a:p>
          <a:p>
            <a:pPr>
              <a:defRPr/>
            </a:pPr>
            <a:r>
              <a:rPr lang="fr-FR" sz="1200" i="1" dirty="0"/>
              <a:t>	// </a:t>
            </a:r>
            <a:r>
              <a:rPr lang="fr-FR" sz="1200" i="1" dirty="0" err="1"/>
              <a:t>movl</a:t>
            </a:r>
            <a:r>
              <a:rPr lang="fr-FR" sz="1200" i="1" dirty="0"/>
              <a:t>	</a:t>
            </a:r>
            <a:r>
              <a:rPr lang="fr-FR" sz="1200" i="1" dirty="0" smtClean="0"/>
              <a:t>%</a:t>
            </a:r>
            <a:r>
              <a:rPr lang="fr-FR" sz="1200" i="1" dirty="0" err="1"/>
              <a:t>eax</a:t>
            </a:r>
            <a:r>
              <a:rPr lang="fr-FR" sz="1200" i="1" dirty="0"/>
              <a:t>, -4(%</a:t>
            </a:r>
            <a:r>
              <a:rPr lang="fr-FR" sz="1200" i="1" dirty="0" err="1"/>
              <a:t>rbp</a:t>
            </a:r>
            <a:r>
              <a:rPr lang="fr-FR" sz="1200" i="1" dirty="0"/>
              <a:t>)	</a:t>
            </a:r>
            <a:r>
              <a:rPr lang="fr-FR" sz="1200" i="1" dirty="0" smtClean="0"/>
              <a:t>; sauvegarde </a:t>
            </a:r>
            <a:r>
              <a:rPr lang="fr-FR" sz="1200" i="1" dirty="0"/>
              <a:t>8.0 dans la </a:t>
            </a:r>
            <a:r>
              <a:rPr lang="fr-FR" sz="1200" i="1" dirty="0" smtClean="0"/>
              <a:t>pile à l’adresse relative </a:t>
            </a:r>
            <a:r>
              <a:rPr lang="fr-FR" sz="1200" i="1" dirty="0"/>
              <a:t>bp-4</a:t>
            </a:r>
          </a:p>
          <a:p>
            <a:pPr>
              <a:defRPr/>
            </a:pPr>
            <a:endParaRPr lang="fr-FR" sz="1200" i="1" dirty="0"/>
          </a:p>
          <a:p>
            <a:pPr>
              <a:defRPr/>
            </a:pPr>
            <a:r>
              <a:rPr lang="fr-FR" sz="1200" i="1" dirty="0" smtClean="0"/>
              <a:t>	// code utilisateur …</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return 0;</a:t>
            </a:r>
          </a:p>
          <a:p>
            <a:pPr>
              <a:defRPr/>
            </a:pPr>
            <a:r>
              <a:rPr lang="fr-FR" sz="1200" b="1" i="1" dirty="0">
                <a:effectLst>
                  <a:outerShdw blurRad="38100" dist="38100" dir="2700000" algn="tl">
                    <a:srgbClr val="000000">
                      <a:alpha val="43137"/>
                    </a:srgbClr>
                  </a:outerShdw>
                </a:effectLst>
              </a:rPr>
              <a:t>	</a:t>
            </a:r>
            <a:r>
              <a:rPr lang="fr-FR" sz="1200" i="1" dirty="0"/>
              <a:t>// </a:t>
            </a:r>
            <a:r>
              <a:rPr lang="fr-FR" sz="1200" i="1" dirty="0" err="1"/>
              <a:t>movl</a:t>
            </a:r>
            <a:r>
              <a:rPr lang="fr-FR" sz="1200" i="1" dirty="0"/>
              <a:t>	</a:t>
            </a:r>
            <a:r>
              <a:rPr lang="fr-FR" sz="1200" i="1" dirty="0" smtClean="0"/>
              <a:t>$</a:t>
            </a:r>
            <a:r>
              <a:rPr lang="fr-FR" sz="1200" i="1" dirty="0"/>
              <a:t>0, %</a:t>
            </a:r>
            <a:r>
              <a:rPr lang="fr-FR" sz="1200" i="1" dirty="0" err="1"/>
              <a:t>eax</a:t>
            </a:r>
            <a:r>
              <a:rPr lang="fr-FR" sz="1200" i="1" dirty="0"/>
              <a:t>	; </a:t>
            </a:r>
            <a:r>
              <a:rPr lang="fr-FR" sz="1200" i="1" dirty="0" smtClean="0"/>
              <a:t>valeur de retour passée par </a:t>
            </a:r>
            <a:r>
              <a:rPr lang="fr-FR" sz="1200" i="1" dirty="0" err="1" smtClean="0"/>
              <a:t>eax</a:t>
            </a:r>
            <a:r>
              <a:rPr lang="fr-FR" sz="1200" i="1" dirty="0" smtClean="0"/>
              <a:t> </a:t>
            </a:r>
            <a:r>
              <a:rPr lang="fr-FR" sz="1200" i="1" dirty="0"/>
              <a:t>(registre 32bits</a:t>
            </a:r>
            <a:r>
              <a:rPr lang="fr-FR" sz="1200" i="1" dirty="0" smtClean="0"/>
              <a:t>)</a:t>
            </a:r>
            <a:endParaRPr lang="fr-FR" sz="1200" i="1" dirty="0"/>
          </a:p>
          <a:p>
            <a:pPr>
              <a:defRPr/>
            </a:pPr>
            <a:r>
              <a:rPr lang="fr-FR" sz="1200" i="1" dirty="0"/>
              <a:t>	// </a:t>
            </a:r>
            <a:r>
              <a:rPr lang="fr-FR" sz="1200" i="1" dirty="0" err="1"/>
              <a:t>popq</a:t>
            </a:r>
            <a:r>
              <a:rPr lang="fr-FR" sz="1200" i="1" dirty="0"/>
              <a:t>	</a:t>
            </a:r>
            <a:r>
              <a:rPr lang="fr-FR" sz="1200" i="1" dirty="0" smtClean="0"/>
              <a:t>%</a:t>
            </a:r>
            <a:r>
              <a:rPr lang="fr-FR" sz="1200" i="1" dirty="0" err="1"/>
              <a:t>rbp</a:t>
            </a:r>
            <a:r>
              <a:rPr lang="fr-FR" sz="1200" i="1" dirty="0"/>
              <a:t>	</a:t>
            </a:r>
            <a:r>
              <a:rPr lang="fr-FR" sz="1200" i="1" dirty="0" smtClean="0"/>
              <a:t>; dépile BP de la procédure appelante et MAJ de </a:t>
            </a:r>
            <a:r>
              <a:rPr lang="fr-FR" sz="1200" i="1" dirty="0" err="1" smtClean="0"/>
              <a:t>bp</a:t>
            </a:r>
            <a:r>
              <a:rPr lang="fr-FR" sz="1200" i="1" dirty="0" smtClean="0"/>
              <a:t> (restauration ancien contexte)</a:t>
            </a:r>
            <a:endParaRPr lang="fr-FR" sz="1200" i="1" dirty="0"/>
          </a:p>
          <a:p>
            <a:pPr>
              <a:defRPr/>
            </a:pPr>
            <a:r>
              <a:rPr lang="fr-FR" sz="1200" i="1" dirty="0"/>
              <a:t>	// </a:t>
            </a:r>
            <a:r>
              <a:rPr lang="fr-FR" sz="1200" i="1" dirty="0" err="1"/>
              <a:t>ret</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r>
              <a:rPr lang="fr-FR" sz="1200" i="1" dirty="0" smtClean="0"/>
              <a:t>; dépile l’adresse de retour et mise à jour du registre d’instruction (IP)</a:t>
            </a:r>
            <a:endParaRPr lang="fr-FR" sz="1200" i="1" dirty="0"/>
          </a:p>
          <a:p>
            <a:pPr>
              <a:defRPr/>
            </a:pPr>
            <a:r>
              <a:rPr lang="fr-FR" sz="1200" b="1" i="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9184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107504" y="1271836"/>
            <a:ext cx="9036496" cy="230118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Il est possible de lire et modifier la taille de la pile du processus courant via les fonctions </a:t>
            </a:r>
            <a:r>
              <a:rPr lang="fr-FR" sz="2400" b="1" i="1" dirty="0" err="1">
                <a:effectLst>
                  <a:outerShdw blurRad="38100" dist="38100" dir="2700000" algn="tl">
                    <a:srgbClr val="000000">
                      <a:alpha val="43137"/>
                    </a:srgbClr>
                  </a:outerShdw>
                </a:effectLst>
                <a:latin typeface="+mn-lt"/>
                <a:sym typeface="Wingdings"/>
              </a:rPr>
              <a:t>g</a:t>
            </a:r>
            <a:r>
              <a:rPr lang="fr-FR" sz="2400" b="1" i="1" dirty="0" err="1" smtClean="0">
                <a:effectLst>
                  <a:outerShdw blurRad="38100" dist="38100" dir="2700000" algn="tl">
                    <a:srgbClr val="000000">
                      <a:alpha val="43137"/>
                    </a:srgbClr>
                  </a:outerShdw>
                </a:effectLst>
                <a:latin typeface="+mn-lt"/>
                <a:sym typeface="Wingdings"/>
              </a:rPr>
              <a:t>etrlimit</a:t>
            </a:r>
            <a:r>
              <a:rPr lang="fr-FR" sz="2400" i="1" dirty="0" smtClean="0">
                <a:latin typeface="+mn-lt"/>
                <a:sym typeface="Wingdings"/>
              </a:rPr>
              <a:t> et </a:t>
            </a:r>
            <a:r>
              <a:rPr lang="fr-FR" sz="2400" b="1" i="1" dirty="0" err="1" smtClean="0">
                <a:effectLst>
                  <a:outerShdw blurRad="38100" dist="38100" dir="2700000" algn="tl">
                    <a:srgbClr val="000000">
                      <a:alpha val="43137"/>
                    </a:srgbClr>
                  </a:outerShdw>
                </a:effectLst>
                <a:latin typeface="+mn-lt"/>
                <a:sym typeface="Wingdings"/>
              </a:rPr>
              <a:t>setrlimit</a:t>
            </a:r>
            <a:r>
              <a:rPr lang="fr-FR" sz="2400" i="1" dirty="0" smtClean="0">
                <a:latin typeface="+mn-lt"/>
                <a:sym typeface="Wingdings"/>
              </a:rPr>
              <a:t>. Appelons depuis le </a:t>
            </a:r>
            <a:r>
              <a:rPr lang="fr-FR" sz="2400" i="1" dirty="0" err="1" smtClean="0">
                <a:latin typeface="+mn-lt"/>
                <a:sym typeface="Wingdings"/>
              </a:rPr>
              <a:t>shell</a:t>
            </a:r>
            <a:r>
              <a:rPr lang="fr-FR" sz="2400" i="1" dirty="0" smtClean="0">
                <a:latin typeface="+mn-lt"/>
                <a:sym typeface="Wingdings"/>
              </a:rPr>
              <a:t> la commande </a:t>
            </a:r>
            <a:r>
              <a:rPr lang="fr-FR" sz="2400" i="1" dirty="0" err="1" smtClean="0">
                <a:latin typeface="+mn-lt"/>
                <a:sym typeface="Wingdings"/>
              </a:rPr>
              <a:t>ulimit</a:t>
            </a:r>
            <a:r>
              <a:rPr lang="fr-FR" sz="2400" i="1" dirty="0" smtClean="0">
                <a:latin typeface="+mn-lt"/>
                <a:sym typeface="Wingdings"/>
              </a:rPr>
              <a:t> (obsolète) et observons puis modifions la taille de la pile associée au </a:t>
            </a:r>
            <a:r>
              <a:rPr lang="fr-FR" sz="2400" i="1" dirty="0" err="1" smtClean="0">
                <a:latin typeface="+mn-lt"/>
                <a:sym typeface="Wingdings"/>
              </a:rPr>
              <a:t>shell</a:t>
            </a:r>
            <a:r>
              <a:rPr lang="fr-FR" sz="2400" i="1" dirty="0" smtClean="0">
                <a:latin typeface="+mn-lt"/>
                <a:sym typeface="Wingdings"/>
              </a:rPr>
              <a:t> courant. Linux utilise par défaut des piles de </a:t>
            </a:r>
            <a:r>
              <a:rPr lang="fr-FR" sz="2400" b="1" i="1" dirty="0" smtClean="0">
                <a:latin typeface="+mn-lt"/>
                <a:sym typeface="Wingdings"/>
              </a:rPr>
              <a:t>8Mo</a:t>
            </a:r>
            <a:r>
              <a:rPr lang="fr-FR" sz="2400" i="1" dirty="0" smtClean="0">
                <a:latin typeface="+mn-lt"/>
                <a:sym typeface="Wingdings"/>
              </a:rPr>
              <a:t> et de taille minimale </a:t>
            </a:r>
            <a:r>
              <a:rPr lang="fr-FR" sz="2400" b="1" i="1" dirty="0" smtClean="0">
                <a:latin typeface="+mn-lt"/>
                <a:sym typeface="Wingdings"/>
              </a:rPr>
              <a:t>128Ko</a:t>
            </a:r>
            <a:r>
              <a:rPr lang="fr-FR" sz="2400" i="1" dirty="0" smtClean="0">
                <a:latin typeface="+mn-lt"/>
                <a:sym typeface="Wingdings"/>
              </a:rPr>
              <a:t> depuis la version 2.6.34 du </a:t>
            </a:r>
            <a:r>
              <a:rPr lang="fr-FR" sz="2400" i="1" dirty="0" err="1" smtClean="0">
                <a:latin typeface="+mn-lt"/>
                <a:sym typeface="Wingdings"/>
              </a:rPr>
              <a:t>kernel</a:t>
            </a:r>
            <a:r>
              <a:rPr lang="fr-FR" sz="2400" i="1" dirty="0">
                <a:latin typeface="+mn-lt"/>
                <a:sym typeface="Wingdings"/>
              </a:rPr>
              <a:t> </a:t>
            </a:r>
            <a:r>
              <a:rPr lang="fr-FR" sz="2400" i="1" dirty="0" smtClean="0">
                <a:latin typeface="+mn-lt"/>
                <a:sym typeface="Wingdings"/>
              </a:rPr>
              <a:t>(modulo la taille d’une page sur de nombreux systèmes)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8" y="3679150"/>
            <a:ext cx="3024335" cy="3061443"/>
          </a:xfrm>
          <a:prstGeom prst="roundRect">
            <a:avLst>
              <a:gd name="adj" fmla="val 3763"/>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091" y="3679150"/>
            <a:ext cx="3096344" cy="3134337"/>
          </a:xfrm>
          <a:prstGeom prst="roundRect">
            <a:avLst>
              <a:gd name="adj" fmla="val 3763"/>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831017" y="5192111"/>
            <a:ext cx="694212" cy="694212"/>
          </a:xfrm>
          <a:prstGeom prst="rect">
            <a:avLst/>
          </a:prstGeom>
        </p:spPr>
      </p:pic>
    </p:spTree>
    <p:extLst>
      <p:ext uri="{BB962C8B-B14F-4D97-AF65-F5344CB8AC3E}">
        <p14:creationId xmlns:p14="http://schemas.microsoft.com/office/powerpoint/2010/main" val="102213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6"/>
            <a:ext cx="8892480" cy="15090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Intéressons nous maintenant aux mécanismes d’allocation dynamique de données sur le tas ou </a:t>
            </a:r>
            <a:r>
              <a:rPr lang="fr-FR" sz="2400" b="1" i="1" dirty="0" err="1" smtClean="0">
                <a:effectLst>
                  <a:outerShdw blurRad="38100" dist="38100" dir="2700000" algn="tl">
                    <a:srgbClr val="000000">
                      <a:alpha val="43137"/>
                    </a:srgbClr>
                  </a:outerShdw>
                </a:effectLst>
                <a:latin typeface="+mn-lt"/>
                <a:sym typeface="Wingdings"/>
              </a:rPr>
              <a:t>heap</a:t>
            </a:r>
            <a:r>
              <a:rPr lang="fr-FR" sz="2400" i="1" dirty="0" smtClean="0">
                <a:latin typeface="+mn-lt"/>
                <a:sym typeface="Wingdings"/>
              </a:rPr>
              <a:t>. Le Tas est propre à chaque processus et est une zone mémoire dont les ressources sont librement allouables en cours d’exécution du programme :</a:t>
            </a:r>
          </a:p>
        </p:txBody>
      </p:sp>
      <p:sp>
        <p:nvSpPr>
          <p:cNvPr id="11" name="Rectangle 10"/>
          <p:cNvSpPr>
            <a:spLocks noChangeArrowheads="1"/>
          </p:cNvSpPr>
          <p:nvPr/>
        </p:nvSpPr>
        <p:spPr bwMode="auto">
          <a:xfrm>
            <a:off x="262484" y="3317837"/>
            <a:ext cx="3672408" cy="2862322"/>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char* </a:t>
            </a:r>
            <a:r>
              <a:rPr lang="fr-FR" sz="1200" b="1" i="1" dirty="0" err="1" smtClean="0">
                <a:effectLst>
                  <a:outerShdw blurRad="38100" dist="38100" dir="2700000" algn="tl">
                    <a:srgbClr val="000000">
                      <a:alpha val="43137"/>
                    </a:srgbClr>
                  </a:outerShdw>
                </a:effectLst>
              </a:rPr>
              <a:t>pBaseArea</a:t>
            </a:r>
            <a:r>
              <a:rPr lang="fr-FR" sz="1200" b="1" i="1" dirty="0" smtClean="0">
                <a:effectLst>
                  <a:outerShdw blurRad="38100" dist="38100" dir="2700000" algn="tl">
                    <a:srgbClr val="000000">
                      <a:alpha val="43137"/>
                    </a:srgbClr>
                  </a:outerShdw>
                </a:effectLst>
              </a:rPr>
              <a:t>;</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 </a:t>
            </a:r>
            <a:r>
              <a:rPr lang="fr-FR" sz="1200" i="1" dirty="0" err="1" smtClean="0"/>
              <a:t>allocate</a:t>
            </a:r>
            <a:r>
              <a:rPr lang="fr-FR" sz="1200" i="1" dirty="0" smtClean="0"/>
              <a:t> 100bytes in </a:t>
            </a:r>
            <a:r>
              <a:rPr lang="fr-FR" sz="1200" i="1" dirty="0" err="1" smtClean="0"/>
              <a:t>heap</a:t>
            </a:r>
            <a:endParaRPr lang="fr-FR" sz="1200" i="1" dirty="0" smtClean="0"/>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pBaseArea</a:t>
            </a:r>
            <a:r>
              <a:rPr lang="fr-FR" sz="1200" b="1" i="1" dirty="0" smtClean="0">
                <a:effectLst>
                  <a:outerShdw blurRad="38100" dist="38100" dir="2700000" algn="tl">
                    <a:srgbClr val="000000">
                      <a:alpha val="43137"/>
                    </a:srgbClr>
                  </a:outerShdw>
                </a:effectLst>
              </a:rPr>
              <a:t> = (char*) </a:t>
            </a:r>
            <a:r>
              <a:rPr lang="fr-FR" sz="1200" b="1" i="1" dirty="0" err="1" smtClean="0">
                <a:effectLst>
                  <a:outerShdw blurRad="38100" dist="38100" dir="2700000" algn="tl">
                    <a:srgbClr val="000000">
                      <a:alpha val="43137"/>
                    </a:srgbClr>
                  </a:outerShdw>
                </a:effectLst>
              </a:rPr>
              <a:t>malloc</a:t>
            </a:r>
            <a:r>
              <a:rPr lang="fr-FR" sz="1200" b="1" i="1" dirty="0" smtClean="0">
                <a:effectLst>
                  <a:outerShdw blurRad="38100" dist="38100" dir="2700000" algn="tl">
                    <a:srgbClr val="000000">
                      <a:alpha val="43137"/>
                    </a:srgbClr>
                  </a:outerShdw>
                </a:effectLst>
              </a:rPr>
              <a:t> (100*</a:t>
            </a:r>
            <a:r>
              <a:rPr lang="fr-FR" sz="1200" b="1" i="1" dirty="0" err="1" smtClean="0">
                <a:effectLst>
                  <a:outerShdw blurRad="38100" dist="38100" dir="2700000" algn="tl">
                    <a:srgbClr val="000000">
                      <a:alpha val="43137"/>
                    </a:srgbClr>
                  </a:outerShdw>
                </a:effectLst>
              </a:rPr>
              <a:t>sizeof</a:t>
            </a:r>
            <a:r>
              <a:rPr lang="fr-FR" sz="1200" b="1" i="1" dirty="0" smtClean="0">
                <a:effectLst>
                  <a:outerShdw blurRad="38100" dist="38100" dir="2700000" algn="tl">
                    <a:srgbClr val="000000">
                      <a:alpha val="43137"/>
                    </a:srgbClr>
                  </a:outerShdw>
                </a:effectLst>
              </a:rPr>
              <a:t>(char));</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if (</a:t>
            </a:r>
            <a:r>
              <a:rPr lang="fr-FR" sz="1200" b="1" i="1" dirty="0" err="1" smtClean="0">
                <a:effectLst>
                  <a:outerShdw blurRad="38100" dist="38100" dir="2700000" algn="tl">
                    <a:srgbClr val="000000">
                      <a:alpha val="43137"/>
                    </a:srgbClr>
                  </a:outerShdw>
                </a:effectLst>
              </a:rPr>
              <a:t>pBaseArea</a:t>
            </a:r>
            <a:r>
              <a:rPr lang="fr-FR" sz="1200" b="1" i="1" dirty="0" smtClean="0">
                <a:effectLst>
                  <a:outerShdw blurRad="38100" dist="38100" dir="2700000" algn="tl">
                    <a:srgbClr val="000000">
                      <a:alpha val="43137"/>
                    </a:srgbClr>
                  </a:outerShdw>
                </a:effectLst>
              </a:rPr>
              <a:t> == NULL )</a:t>
            </a: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printf</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nheap</a:t>
            </a:r>
            <a:r>
              <a:rPr lang="fr-FR" sz="1200" b="1" i="1" dirty="0" smtClean="0">
                <a:effectLst>
                  <a:outerShdw blurRad="38100" dist="38100" dir="2700000" algn="tl">
                    <a:srgbClr val="000000">
                      <a:alpha val="43137"/>
                    </a:srgbClr>
                  </a:outerShdw>
                </a:effectLst>
              </a:rPr>
              <a:t> allocation </a:t>
            </a:r>
            <a:r>
              <a:rPr lang="fr-FR" sz="1200" b="1" i="1" dirty="0" err="1" smtClean="0">
                <a:effectLst>
                  <a:outerShdw blurRad="38100" dist="38100" dir="2700000" algn="tl">
                    <a:srgbClr val="000000">
                      <a:alpha val="43137"/>
                    </a:srgbClr>
                  </a:outerShdw>
                </a:effectLst>
              </a:rPr>
              <a:t>failure</a:t>
            </a:r>
            <a:r>
              <a:rPr lang="fr-FR" sz="1200" b="1" i="1" dirty="0" smtClean="0">
                <a:effectLst>
                  <a:outerShdw blurRad="38100" dist="38100" dir="2700000" algn="tl">
                    <a:srgbClr val="000000">
                      <a:alpha val="43137"/>
                    </a:srgbClr>
                  </a:outerShdw>
                </a:effectLst>
              </a:rPr>
              <a:t>\n’’);</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 user application …</a:t>
            </a:r>
          </a:p>
          <a:p>
            <a:pPr>
              <a:defRPr/>
            </a:pPr>
            <a:endParaRPr lang="fr-FR" sz="1200" b="1" i="1" dirty="0">
              <a:effectLst>
                <a:outerShdw blurRad="38100" dist="38100" dir="2700000" algn="tl">
                  <a:srgbClr val="000000">
                    <a:alpha val="43137"/>
                  </a:srgbClr>
                </a:outerShdw>
              </a:effectLst>
            </a:endParaRPr>
          </a:p>
          <a:p>
            <a:pPr>
              <a:defRPr/>
            </a:pPr>
            <a:r>
              <a:rPr lang="fr-FR" sz="1200" i="1" dirty="0" smtClean="0"/>
              <a:t>     // free last 100bytes </a:t>
            </a:r>
            <a:r>
              <a:rPr lang="fr-FR" sz="1200" i="1" dirty="0" err="1" smtClean="0"/>
              <a:t>allocated</a:t>
            </a:r>
            <a:endParaRPr lang="fr-FR" sz="1200" i="1" dirty="0" smtClean="0"/>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free (</a:t>
            </a:r>
            <a:r>
              <a:rPr lang="fr-FR" sz="1200" b="1" i="1" dirty="0" err="1">
                <a:effectLst>
                  <a:outerShdw blurRad="38100" dist="38100" dir="2700000" algn="tl">
                    <a:srgbClr val="000000">
                      <a:alpha val="43137"/>
                    </a:srgbClr>
                  </a:outerShdw>
                </a:effectLst>
              </a:rPr>
              <a:t>pBaseArea</a:t>
            </a:r>
            <a:r>
              <a:rPr lang="fr-FR" sz="1200" b="1" i="1" dirty="0" smtClean="0">
                <a:effectLst>
                  <a:outerShdw blurRad="38100" dist="38100" dir="2700000" algn="tl">
                    <a:srgbClr val="000000">
                      <a:alpha val="43137"/>
                    </a:srgbClr>
                  </a:outerShdw>
                </a:effectLst>
              </a:rPr>
              <a:t> );</a:t>
            </a: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2" name="Rounded Rectangle 11"/>
          <p:cNvSpPr/>
          <p:nvPr/>
        </p:nvSpPr>
        <p:spPr>
          <a:xfrm>
            <a:off x="6326059" y="3101741"/>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6276118" y="2786577"/>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Heap</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175498" y="3150252"/>
            <a:ext cx="1669578" cy="335172"/>
          </a:xfrm>
          <a:prstGeom prst="rect">
            <a:avLst/>
          </a:prstGeom>
          <a:ln>
            <a:solidFill>
              <a:schemeClr val="accent1">
                <a:lumMod val="20000"/>
                <a:lumOff val="80000"/>
              </a:schemeClr>
            </a:solidFill>
          </a:ln>
          <a:effectLst>
            <a:softEdge rad="63500"/>
          </a:effectLst>
        </p:spPr>
      </p:pic>
      <p:sp>
        <p:nvSpPr>
          <p:cNvPr id="17" name="Rectangle 16"/>
          <p:cNvSpPr/>
          <p:nvPr/>
        </p:nvSpPr>
        <p:spPr>
          <a:xfrm>
            <a:off x="6331906" y="6021288"/>
            <a:ext cx="1369922" cy="73961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Down Arrow 44"/>
          <p:cNvSpPr/>
          <p:nvPr/>
        </p:nvSpPr>
        <p:spPr>
          <a:xfrm rot="5400000" flipV="1">
            <a:off x="6086970" y="6603392"/>
            <a:ext cx="121210" cy="20124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4758895" y="6381434"/>
            <a:ext cx="1539051"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Base of </a:t>
            </a:r>
            <a:r>
              <a:rPr lang="fr-FR" sz="1200" b="1" i="1" dirty="0" err="1" smtClean="0">
                <a:effectLst>
                  <a:outerShdw blurRad="38100" dist="38100" dir="2700000" algn="tl">
                    <a:srgbClr val="000000">
                      <a:alpha val="43137"/>
                    </a:srgbClr>
                  </a:outerShdw>
                </a:effectLst>
              </a:rPr>
              <a:t>Heap</a:t>
            </a:r>
            <a:r>
              <a:rPr lang="fr-FR" sz="1200" b="1" i="1" dirty="0" smtClean="0">
                <a:effectLst>
                  <a:outerShdw blurRad="38100" dist="38100" dir="2700000" algn="tl">
                    <a:srgbClr val="000000">
                      <a:alpha val="43137"/>
                    </a:srgbClr>
                  </a:outerShdw>
                </a:effectLst>
              </a:rPr>
              <a:t> = </a:t>
            </a:r>
            <a:r>
              <a:rPr lang="fr-FR" sz="1200" b="1" i="1" dirty="0" err="1" smtClean="0">
                <a:effectLst>
                  <a:outerShdw blurRad="38100" dist="38100" dir="2700000" algn="tl">
                    <a:srgbClr val="000000">
                      <a:alpha val="43137"/>
                    </a:srgbClr>
                  </a:outerShdw>
                </a:effectLst>
              </a:rPr>
              <a:t>pBaseArea</a:t>
            </a:r>
            <a:r>
              <a:rPr lang="fr-FR" sz="1200" b="1" i="1" dirty="0" smtClean="0">
                <a:effectLst>
                  <a:outerShdw blurRad="38100" dist="38100" dir="2700000" algn="tl">
                    <a:srgbClr val="000000">
                      <a:alpha val="43137"/>
                    </a:srgbClr>
                  </a:outerShdw>
                </a:effectLst>
              </a:rPr>
              <a:t> </a:t>
            </a:r>
            <a:endParaRPr lang="fr-FR" sz="1200" b="1" i="1" dirty="0">
              <a:effectLst>
                <a:outerShdw blurRad="38100" dist="38100" dir="2700000" algn="tl">
                  <a:srgbClr val="000000">
                    <a:alpha val="43137"/>
                  </a:srgbClr>
                </a:outerShdw>
              </a:effectLst>
            </a:endParaRPr>
          </a:p>
        </p:txBody>
      </p:sp>
      <p:sp>
        <p:nvSpPr>
          <p:cNvPr id="48" name="Down Arrow 47"/>
          <p:cNvSpPr/>
          <p:nvPr/>
        </p:nvSpPr>
        <p:spPr>
          <a:xfrm rot="5400000" flipV="1">
            <a:off x="6075586" y="5920668"/>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5045572" y="5829426"/>
            <a:ext cx="1015771"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Top of </a:t>
            </a:r>
            <a:r>
              <a:rPr lang="fr-FR" sz="1200" b="1" i="1" dirty="0" err="1" smtClean="0">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p:txBody>
      </p:sp>
      <p:cxnSp>
        <p:nvCxnSpPr>
          <p:cNvPr id="52" name="Straight Connector 51"/>
          <p:cNvCxnSpPr/>
          <p:nvPr/>
        </p:nvCxnSpPr>
        <p:spPr>
          <a:xfrm>
            <a:off x="6357644" y="6021288"/>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357644" y="6150601"/>
            <a:ext cx="136845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100bytes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18" name="Rectangle 17"/>
          <p:cNvSpPr/>
          <p:nvPr/>
        </p:nvSpPr>
        <p:spPr>
          <a:xfrm>
            <a:off x="5020880" y="3040838"/>
            <a:ext cx="1305179"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5264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45" grpId="0" animBg="1"/>
      <p:bldP spid="47" grpId="0"/>
      <p:bldP spid="48" grpId="0" animBg="1"/>
      <p:bldP spid="49" grpId="0"/>
      <p:bldP spid="55"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6"/>
            <a:ext cx="8892480" cy="9330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Etudions un programme C très simple réalisant des allocations dynamiques et observons les mécanismes de gestion du tas :</a:t>
            </a:r>
          </a:p>
        </p:txBody>
      </p:sp>
      <p:sp>
        <p:nvSpPr>
          <p:cNvPr id="11" name="Rectangle 10"/>
          <p:cNvSpPr>
            <a:spLocks noChangeArrowheads="1"/>
          </p:cNvSpPr>
          <p:nvPr/>
        </p:nvSpPr>
        <p:spPr bwMode="auto">
          <a:xfrm>
            <a:off x="539552" y="2802908"/>
            <a:ext cx="3744416" cy="3970318"/>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smtClean="0">
                <a:effectLst>
                  <a:outerShdw blurRad="38100" dist="38100" dir="2700000" algn="tl">
                    <a:srgbClr val="000000">
                      <a:alpha val="43137"/>
                    </a:srgbClr>
                  </a:outerShdw>
                </a:effectLst>
              </a:rPr>
              <a:t>int</a:t>
            </a:r>
            <a:r>
              <a:rPr lang="fr-FR" sz="1200" b="1" i="1" dirty="0" smtClean="0">
                <a:effectLst>
                  <a:outerShdw blurRad="38100" dist="38100" dir="2700000" algn="tl">
                    <a:srgbClr val="000000">
                      <a:alpha val="43137"/>
                    </a:srgbClr>
                  </a:outerShdw>
                </a:effectLst>
              </a:rPr>
              <a:t> main (</a:t>
            </a: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a:t>
            </a:r>
          </a:p>
          <a:p>
            <a:pPr>
              <a:defRPr/>
            </a:pP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pBaseArea1;</a:t>
            </a: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char* pBaseArea2;</a:t>
            </a: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double* pBaseArea3;</a:t>
            </a:r>
          </a:p>
          <a:p>
            <a:pPr>
              <a:defRPr/>
            </a:pP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pBaseArea1 = (</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malloc</a:t>
            </a:r>
            <a:r>
              <a:rPr lang="fr-FR" sz="1200" b="1" i="1" dirty="0" smtClean="0">
                <a:effectLst>
                  <a:outerShdw blurRad="38100" dist="38100" dir="2700000" algn="tl">
                    <a:srgbClr val="000000">
                      <a:alpha val="43137"/>
                    </a:srgbClr>
                  </a:outerShdw>
                </a:effectLst>
              </a:rPr>
              <a:t> (100*</a:t>
            </a:r>
            <a:r>
              <a:rPr lang="fr-FR" sz="1200" b="1" i="1" dirty="0" err="1" smtClean="0">
                <a:effectLst>
                  <a:outerShdw blurRad="38100" dist="38100" dir="2700000" algn="tl">
                    <a:srgbClr val="000000">
                      <a:alpha val="43137"/>
                    </a:srgbClr>
                  </a:outerShdw>
                </a:effectLst>
              </a:rPr>
              <a:t>sizeof</a:t>
            </a:r>
            <a:r>
              <a:rPr lang="fr-FR" sz="1200" b="1" i="1" dirty="0" smtClean="0">
                <a:effectLst>
                  <a:outerShdw blurRad="38100" dist="38100" dir="2700000" algn="tl">
                    <a:srgbClr val="000000">
                      <a:alpha val="43137"/>
                    </a:srgbClr>
                  </a:outerShdw>
                </a:effectLst>
              </a:rPr>
              <a:t>(</a:t>
            </a:r>
            <a:r>
              <a:rPr lang="fr-FR" sz="1200" b="1" i="1" dirty="0" err="1" smtClean="0">
                <a:effectLst>
                  <a:outerShdw blurRad="38100" dist="38100" dir="2700000" algn="tl">
                    <a:srgbClr val="000000">
                      <a:alpha val="43137"/>
                    </a:srgbClr>
                  </a:outerShdw>
                </a:effectLst>
              </a:rPr>
              <a:t>float</a:t>
            </a:r>
            <a:r>
              <a:rPr lang="fr-FR" sz="1200" b="1" i="1" dirty="0" smtClean="0">
                <a:effectLst>
                  <a:outerShdw blurRad="38100" dist="38100" dir="2700000" algn="tl">
                    <a:srgbClr val="000000">
                      <a:alpha val="43137"/>
                    </a:srgbClr>
                  </a:outerShdw>
                </a:effectLst>
              </a:rPr>
              <a:t>));</a:t>
            </a:r>
          </a:p>
          <a:p>
            <a:pPr>
              <a:defRPr/>
            </a:pPr>
            <a:r>
              <a:rPr lang="fr-FR" sz="1200" b="1" i="1" dirty="0" smtClean="0">
                <a:effectLst>
                  <a:outerShdw blurRad="38100" dist="38100" dir="2700000" algn="tl">
                    <a:srgbClr val="000000">
                      <a:alpha val="43137"/>
                    </a:srgbClr>
                  </a:outerShdw>
                </a:effectLst>
              </a:rPr>
              <a:t>     pBaseArea2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100*</a:t>
            </a:r>
            <a:r>
              <a:rPr lang="fr-FR" sz="1200" b="1" i="1" dirty="0" err="1" smtClean="0">
                <a:effectLst>
                  <a:outerShdw blurRad="38100" dist="38100" dir="2700000" algn="tl">
                    <a:srgbClr val="000000">
                      <a:alpha val="43137"/>
                    </a:srgbClr>
                  </a:outerShdw>
                </a:effectLst>
              </a:rPr>
              <a:t>sizeof</a:t>
            </a:r>
            <a:r>
              <a:rPr lang="fr-FR" sz="1200" b="1" i="1" dirty="0" smtClean="0">
                <a:effectLst>
                  <a:outerShdw blurRad="38100" dist="38100" dir="2700000" algn="tl">
                    <a:srgbClr val="000000">
                      <a:alpha val="43137"/>
                    </a:srgbClr>
                  </a:outerShdw>
                </a:effectLst>
              </a:rPr>
              <a:t>(char));</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pBaseArea3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(double*)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100*</a:t>
            </a:r>
            <a:r>
              <a:rPr lang="fr-FR" sz="1200" b="1" i="1" dirty="0" err="1" smtClean="0">
                <a:effectLst>
                  <a:outerShdw blurRad="38100" dist="38100" dir="2700000" algn="tl">
                    <a:srgbClr val="000000">
                      <a:alpha val="43137"/>
                    </a:srgbClr>
                  </a:outerShdw>
                </a:effectLst>
              </a:rPr>
              <a:t>sizeof</a:t>
            </a:r>
            <a:r>
              <a:rPr lang="fr-FR" sz="1200" b="1" i="1" dirty="0" smtClean="0">
                <a:effectLst>
                  <a:outerShdw blurRad="38100" dist="38100" dir="2700000" algn="tl">
                    <a:srgbClr val="000000">
                      <a:alpha val="43137"/>
                    </a:srgbClr>
                  </a:outerShdw>
                </a:effectLst>
              </a:rPr>
              <a:t>(double));</a:t>
            </a:r>
            <a:endParaRPr lang="fr-FR" sz="1200" b="1" i="1" dirty="0">
              <a:effectLst>
                <a:outerShdw blurRad="38100" dist="38100" dir="2700000" algn="tl">
                  <a:srgbClr val="000000">
                    <a:alpha val="43137"/>
                  </a:srgbClr>
                </a:outerShdw>
              </a:effectLst>
            </a:endParaRPr>
          </a:p>
          <a:p>
            <a:pPr>
              <a:defRPr/>
            </a:pPr>
            <a:endParaRPr lang="fr-FR" sz="1200" b="1" i="1" dirty="0" smtClean="0">
              <a:effectLst>
                <a:outerShdw blurRad="38100" dist="38100" dir="2700000" algn="tl">
                  <a:srgbClr val="000000">
                    <a:alpha val="43137"/>
                  </a:srgbClr>
                </a:outerShdw>
              </a:effectLst>
            </a:endParaRPr>
          </a:p>
          <a:p>
            <a:pPr>
              <a:defRPr/>
            </a:pPr>
            <a:r>
              <a:rPr lang="fr-FR" sz="1200" i="1" dirty="0"/>
              <a:t> </a:t>
            </a:r>
            <a:r>
              <a:rPr lang="fr-FR" sz="1200" i="1" dirty="0" smtClean="0"/>
              <a:t>    // </a:t>
            </a:r>
            <a:r>
              <a:rPr lang="fr-FR" sz="1200" i="1" dirty="0"/>
              <a:t>user application …</a:t>
            </a:r>
            <a:endParaRPr lang="fr-FR" sz="1200" b="1" i="1" dirty="0">
              <a:effectLst>
                <a:outerShdw blurRad="38100" dist="38100" dir="2700000" algn="tl">
                  <a:srgbClr val="000000">
                    <a:alpha val="43137"/>
                  </a:srgbClr>
                </a:outerShdw>
              </a:effectLst>
            </a:endParaRPr>
          </a:p>
          <a:p>
            <a:pPr>
              <a:defRPr/>
            </a:pP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free ( pBaseArea2 );</a:t>
            </a: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pBaseArea2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(200*</a:t>
            </a:r>
            <a:r>
              <a:rPr lang="fr-FR" sz="1200" b="1" i="1" dirty="0" err="1" smtClean="0">
                <a:effectLst>
                  <a:outerShdw blurRad="38100" dist="38100" dir="2700000" algn="tl">
                    <a:srgbClr val="000000">
                      <a:alpha val="43137"/>
                    </a:srgbClr>
                  </a:outerShdw>
                </a:effectLst>
              </a:rPr>
              <a:t>sizeof</a:t>
            </a:r>
            <a:r>
              <a:rPr lang="fr-FR" sz="1200" b="1" i="1" dirty="0" smtClean="0">
                <a:effectLst>
                  <a:outerShdw blurRad="38100" dist="38100" dir="2700000" algn="tl">
                    <a:srgbClr val="000000">
                      <a:alpha val="43137"/>
                    </a:srgbClr>
                  </a:outerShdw>
                </a:effectLst>
              </a:rPr>
              <a:t>(char));</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a:t>
            </a:r>
            <a:r>
              <a:rPr lang="fr-FR" sz="1200" i="1" dirty="0"/>
              <a:t>//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a:t>
            </a:r>
            <a:r>
              <a:rPr lang="fr-FR" sz="1200" b="1" i="1" dirty="0" smtClean="0">
                <a:effectLst>
                  <a:outerShdw blurRad="38100" dist="38100" dir="2700000" algn="tl">
                    <a:srgbClr val="000000">
                      <a:alpha val="43137"/>
                    </a:srgbClr>
                  </a:outerShdw>
                </a:effectLst>
              </a:rPr>
              <a:t>pBaseArea1 );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pBaseArea2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free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pBaseArea3 </a:t>
            </a:r>
            <a:r>
              <a:rPr lang="fr-FR" sz="1200" b="1" i="1" dirty="0">
                <a:effectLst>
                  <a:outerShdw blurRad="38100" dist="38100" dir="2700000" algn="tl">
                    <a:srgbClr val="000000">
                      <a:alpha val="43137"/>
                    </a:srgbClr>
                  </a:outerShdw>
                </a:effectLst>
              </a:rPr>
              <a:t>);</a:t>
            </a: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2" name="Rounded Rectangle 11"/>
          <p:cNvSpPr/>
          <p:nvPr/>
        </p:nvSpPr>
        <p:spPr>
          <a:xfrm>
            <a:off x="6369636" y="3081725"/>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6319695" y="2766561"/>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Heap</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51402" y="3150252"/>
            <a:ext cx="2404973" cy="335172"/>
          </a:xfrm>
          <a:prstGeom prst="rect">
            <a:avLst/>
          </a:prstGeom>
          <a:ln>
            <a:solidFill>
              <a:schemeClr val="accent1">
                <a:lumMod val="20000"/>
                <a:lumOff val="80000"/>
              </a:schemeClr>
            </a:solidFill>
          </a:ln>
          <a:effectLst>
            <a:softEdge rad="63500"/>
          </a:effectLst>
        </p:spPr>
      </p:pic>
      <p:sp>
        <p:nvSpPr>
          <p:cNvPr id="17" name="Rectangle 16"/>
          <p:cNvSpPr/>
          <p:nvPr/>
        </p:nvSpPr>
        <p:spPr>
          <a:xfrm>
            <a:off x="6375483" y="6001272"/>
            <a:ext cx="1369922" cy="73961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Straight Connector 51"/>
          <p:cNvCxnSpPr/>
          <p:nvPr/>
        </p:nvCxnSpPr>
        <p:spPr>
          <a:xfrm>
            <a:off x="6401221" y="60012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rot="16200000">
            <a:off x="481659" y="3063871"/>
            <a:ext cx="119137" cy="172757"/>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rot="16200000">
            <a:off x="473706" y="3418908"/>
            <a:ext cx="140143" cy="168072"/>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467251" y="3240284"/>
            <a:ext cx="144602" cy="161380"/>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Down Arrow 26"/>
          <p:cNvSpPr/>
          <p:nvPr/>
        </p:nvSpPr>
        <p:spPr>
          <a:xfrm rot="5400000" flipV="1">
            <a:off x="6145608" y="6593035"/>
            <a:ext cx="121210" cy="20124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4817533" y="6371077"/>
            <a:ext cx="1539051"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Base of </a:t>
            </a:r>
            <a:r>
              <a:rPr lang="fr-FR" sz="1200" b="1" i="1" dirty="0" err="1" smtClean="0">
                <a:effectLst>
                  <a:outerShdw blurRad="38100" dist="38100" dir="2700000" algn="tl">
                    <a:srgbClr val="000000">
                      <a:alpha val="43137"/>
                    </a:srgbClr>
                  </a:outerShdw>
                </a:effectLst>
              </a:rPr>
              <a:t>Heap</a:t>
            </a:r>
            <a:r>
              <a:rPr lang="fr-FR" sz="1200" b="1" i="1" dirty="0" smtClean="0">
                <a:effectLst>
                  <a:outerShdw blurRad="38100" dist="38100" dir="2700000" algn="tl">
                    <a:srgbClr val="000000">
                      <a:alpha val="43137"/>
                    </a:srgbClr>
                  </a:outerShdw>
                </a:effectLst>
              </a:rPr>
              <a:t> = pBaseArea1 </a:t>
            </a:r>
            <a:endParaRPr lang="fr-FR" sz="1200" b="1" i="1" dirty="0">
              <a:effectLst>
                <a:outerShdw blurRad="38100" dist="38100" dir="2700000" algn="tl">
                  <a:srgbClr val="000000">
                    <a:alpha val="43137"/>
                  </a:srgbClr>
                </a:outerShdw>
              </a:effectLst>
            </a:endParaRPr>
          </a:p>
        </p:txBody>
      </p:sp>
      <p:sp>
        <p:nvSpPr>
          <p:cNvPr id="29" name="Down Arrow 28"/>
          <p:cNvSpPr/>
          <p:nvPr/>
        </p:nvSpPr>
        <p:spPr>
          <a:xfrm rot="5400000" flipV="1">
            <a:off x="6181849" y="5919078"/>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151835" y="5827836"/>
            <a:ext cx="1015771"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Top of </a:t>
            </a:r>
            <a:r>
              <a:rPr lang="fr-FR" sz="1200" b="1" i="1" dirty="0" err="1" smtClean="0">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p:txBody>
      </p:sp>
      <p:sp>
        <p:nvSpPr>
          <p:cNvPr id="2" name="Down Arrow 1"/>
          <p:cNvSpPr/>
          <p:nvPr/>
        </p:nvSpPr>
        <p:spPr>
          <a:xfrm>
            <a:off x="286069" y="3649068"/>
            <a:ext cx="173672" cy="279944"/>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6357644" y="6150601"/>
            <a:ext cx="1368455" cy="461665"/>
          </a:xfrm>
          <a:prstGeom prst="rect">
            <a:avLst/>
          </a:prstGeom>
        </p:spPr>
        <p:txBody>
          <a:bodyPr wrap="square">
            <a:spAutoFit/>
          </a:bodyPr>
          <a:lstStyle/>
          <a:p>
            <a:pPr algn="ctr"/>
            <a:r>
              <a:rPr lang="fr-FR" sz="1200" b="1" i="1" dirty="0">
                <a:effectLst>
                  <a:outerShdw blurRad="38100" dist="38100" dir="2700000" algn="tl">
                    <a:srgbClr val="000000">
                      <a:alpha val="43137"/>
                    </a:srgbClr>
                  </a:outerShdw>
                </a:effectLst>
              </a:rPr>
              <a:t>4</a:t>
            </a:r>
            <a:r>
              <a:rPr lang="fr-FR" sz="1200" b="1" i="1" dirty="0" smtClean="0">
                <a:effectLst>
                  <a:outerShdw blurRad="38100" dist="38100" dir="2700000" algn="tl">
                    <a:srgbClr val="000000">
                      <a:alpha val="43137"/>
                    </a:srgbClr>
                  </a:outerShdw>
                </a:effectLst>
              </a:rPr>
              <a:t>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24" name="Rectangle 23"/>
          <p:cNvSpPr/>
          <p:nvPr/>
        </p:nvSpPr>
        <p:spPr>
          <a:xfrm>
            <a:off x="5020880" y="3040838"/>
            <a:ext cx="1305179"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341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animBg="1"/>
      <p:bldP spid="28" grpId="0"/>
      <p:bldP spid="29" grpId="0" animBg="1"/>
      <p:bldP spid="30" grpId="0"/>
      <p:bldP spid="2" grpId="0" animBg="1"/>
      <p:bldP spid="32"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5"/>
            <a:ext cx="8892480" cy="149472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Comme pour la gestion de la pile, des débordements de tas sont possibles (</a:t>
            </a:r>
            <a:r>
              <a:rPr lang="fr-FR" sz="2400" b="1" i="1" dirty="0" err="1" smtClean="0">
                <a:effectLst>
                  <a:outerShdw blurRad="38100" dist="38100" dir="2700000" algn="tl">
                    <a:srgbClr val="000000">
                      <a:alpha val="43137"/>
                    </a:srgbClr>
                  </a:outerShdw>
                </a:effectLst>
                <a:latin typeface="+mn-lt"/>
                <a:sym typeface="Wingdings"/>
              </a:rPr>
              <a:t>heap</a:t>
            </a:r>
            <a:r>
              <a:rPr lang="fr-FR" sz="2400" b="1" i="1" dirty="0" smtClean="0">
                <a:effectLst>
                  <a:outerShdw blurRad="38100" dist="38100" dir="2700000" algn="tl">
                    <a:srgbClr val="000000">
                      <a:alpha val="43137"/>
                    </a:srgbClr>
                  </a:outerShdw>
                </a:effectLst>
                <a:latin typeface="+mn-lt"/>
                <a:sym typeface="Wingdings"/>
              </a:rPr>
              <a:t> </a:t>
            </a:r>
            <a:r>
              <a:rPr lang="fr-FR" sz="2400" b="1" i="1" dirty="0" err="1" smtClean="0">
                <a:effectLst>
                  <a:outerShdw blurRad="38100" dist="38100" dir="2700000" algn="tl">
                    <a:srgbClr val="000000">
                      <a:alpha val="43137"/>
                    </a:srgbClr>
                  </a:outerShdw>
                </a:effectLst>
                <a:latin typeface="+mn-lt"/>
                <a:sym typeface="Wingdings"/>
              </a:rPr>
              <a:t>overflow</a:t>
            </a:r>
            <a:r>
              <a:rPr lang="fr-FR" sz="2400" b="1" i="1" dirty="0" smtClean="0">
                <a:effectLst>
                  <a:outerShdw blurRad="38100" dist="38100" dir="2700000" algn="tl">
                    <a:srgbClr val="000000">
                      <a:alpha val="43137"/>
                    </a:srgbClr>
                  </a:outerShdw>
                </a:effectLst>
                <a:latin typeface="+mn-lt"/>
                <a:sym typeface="Wingdings"/>
              </a:rPr>
              <a:t>). </a:t>
            </a:r>
            <a:r>
              <a:rPr lang="fr-FR" sz="2400" i="1" dirty="0" smtClean="0">
                <a:latin typeface="+mn-lt"/>
                <a:sym typeface="Wingdings"/>
              </a:rPr>
              <a:t>Nous verrons par la suite que nous avons néanmoins accès à de très larges ressources mémoire sous Linux.</a:t>
            </a:r>
          </a:p>
        </p:txBody>
      </p:sp>
      <p:sp>
        <p:nvSpPr>
          <p:cNvPr id="11" name="Rectangle 10"/>
          <p:cNvSpPr>
            <a:spLocks noChangeArrowheads="1"/>
          </p:cNvSpPr>
          <p:nvPr/>
        </p:nvSpPr>
        <p:spPr bwMode="auto">
          <a:xfrm>
            <a:off x="539552" y="2802908"/>
            <a:ext cx="3744416" cy="3970318"/>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int</a:t>
            </a:r>
            <a:r>
              <a:rPr lang="fr-FR" sz="1200" b="1" i="1" dirty="0">
                <a:effectLst>
                  <a:outerShdw blurRad="38100" dist="38100" dir="2700000" algn="tl">
                    <a:srgbClr val="000000">
                      <a:alpha val="43137"/>
                    </a:srgbClr>
                  </a:outerShdw>
                </a:effectLst>
              </a:rPr>
              <a:t> main (</a:t>
            </a: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 {</a:t>
            </a:r>
          </a:p>
          <a:p>
            <a:pPr>
              <a:defRPr/>
            </a:pP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pBaseArea1;</a:t>
            </a:r>
          </a:p>
          <a:p>
            <a:pPr>
              <a:defRPr/>
            </a:pPr>
            <a:r>
              <a:rPr lang="fr-FR" sz="1200" b="1" i="1" dirty="0">
                <a:effectLst>
                  <a:outerShdw blurRad="38100" dist="38100" dir="2700000" algn="tl">
                    <a:srgbClr val="000000">
                      <a:alpha val="43137"/>
                    </a:srgbClr>
                  </a:outerShdw>
                </a:effectLst>
              </a:rPr>
              <a:t>     char* pBaseArea2;</a:t>
            </a:r>
          </a:p>
          <a:p>
            <a:pPr>
              <a:defRPr/>
            </a:pPr>
            <a:r>
              <a:rPr lang="fr-FR" sz="1200" b="1" i="1" dirty="0">
                <a:effectLst>
                  <a:outerShdw blurRad="38100" dist="38100" dir="2700000" algn="tl">
                    <a:srgbClr val="000000">
                      <a:alpha val="43137"/>
                    </a:srgbClr>
                  </a:outerShdw>
                </a:effectLst>
              </a:rPr>
              <a:t>     double* pBaseArea3;</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pBaseArea1 =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r>
              <a:rPr lang="fr-FR" sz="1200" b="1" i="1" dirty="0">
                <a:effectLst>
                  <a:outerShdw blurRad="38100" dist="38100" dir="2700000" algn="tl">
                    <a:srgbClr val="000000">
                      <a:alpha val="43137"/>
                    </a:srgbClr>
                  </a:outerShdw>
                </a:effectLst>
              </a:rPr>
              <a:t>     pBaseArea3 = (double*)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(double));</a:t>
            </a:r>
          </a:p>
          <a:p>
            <a:pPr>
              <a:defRPr/>
            </a:pPr>
            <a:endParaRPr lang="fr-FR" sz="1200" b="1" i="1" dirty="0">
              <a:effectLst>
                <a:outerShdw blurRad="38100" dist="38100" dir="2700000" algn="tl">
                  <a:srgbClr val="000000">
                    <a:alpha val="43137"/>
                  </a:srgbClr>
                </a:outerShdw>
              </a:effectLst>
            </a:endParaRPr>
          </a:p>
          <a:p>
            <a:pPr>
              <a:defRPr/>
            </a:pPr>
            <a:r>
              <a:rPr lang="fr-FR" sz="1200" i="1" dirty="0"/>
              <a:t>     //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free ( pBaseArea2 );</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(200*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a:t>
            </a:r>
            <a:r>
              <a:rPr lang="fr-FR" sz="1200" i="1" dirty="0"/>
              <a:t>//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a:t>
            </a:r>
            <a:r>
              <a:rPr lang="fr-FR" sz="1200" b="1" i="1" dirty="0" smtClean="0">
                <a:effectLst>
                  <a:outerShdw blurRad="38100" dist="38100" dir="2700000" algn="tl">
                    <a:srgbClr val="000000">
                      <a:alpha val="43137"/>
                    </a:srgbClr>
                  </a:outerShdw>
                </a:effectLst>
              </a:rPr>
              <a:t>pBaseArea1 );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pBaseArea2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free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pBaseArea3 </a:t>
            </a:r>
            <a:r>
              <a:rPr lang="fr-FR" sz="1200" b="1" i="1" dirty="0">
                <a:effectLst>
                  <a:outerShdw blurRad="38100" dist="38100" dir="2700000" algn="tl">
                    <a:srgbClr val="000000">
                      <a:alpha val="43137"/>
                    </a:srgbClr>
                  </a:outerShdw>
                </a:effectLst>
              </a:rPr>
              <a:t>);</a:t>
            </a: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2" name="Rounded Rectangle 11"/>
          <p:cNvSpPr/>
          <p:nvPr/>
        </p:nvSpPr>
        <p:spPr>
          <a:xfrm>
            <a:off x="6369636" y="3081725"/>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6319695" y="2766561"/>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Heap</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51402" y="3150252"/>
            <a:ext cx="2404973" cy="335172"/>
          </a:xfrm>
          <a:prstGeom prst="rect">
            <a:avLst/>
          </a:prstGeom>
          <a:ln>
            <a:solidFill>
              <a:schemeClr val="accent1">
                <a:lumMod val="20000"/>
                <a:lumOff val="80000"/>
              </a:schemeClr>
            </a:solidFill>
          </a:ln>
          <a:effectLst>
            <a:softEdge rad="63500"/>
          </a:effectLst>
        </p:spPr>
      </p:pic>
      <p:sp>
        <p:nvSpPr>
          <p:cNvPr id="17" name="Rectangle 16"/>
          <p:cNvSpPr/>
          <p:nvPr/>
        </p:nvSpPr>
        <p:spPr>
          <a:xfrm>
            <a:off x="6375483" y="6001272"/>
            <a:ext cx="1369922" cy="73961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6365491" y="5641232"/>
            <a:ext cx="1369922" cy="360040"/>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Straight Connector 51"/>
          <p:cNvCxnSpPr/>
          <p:nvPr/>
        </p:nvCxnSpPr>
        <p:spPr>
          <a:xfrm>
            <a:off x="6401221" y="60012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365491" y="564123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rot="16200000">
            <a:off x="481659" y="3063871"/>
            <a:ext cx="119137" cy="172757"/>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rot="16200000">
            <a:off x="473706" y="3418908"/>
            <a:ext cx="140143" cy="168072"/>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467251" y="3240284"/>
            <a:ext cx="144602" cy="161380"/>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Down Arrow 26"/>
          <p:cNvSpPr/>
          <p:nvPr/>
        </p:nvSpPr>
        <p:spPr>
          <a:xfrm rot="5400000" flipV="1">
            <a:off x="6145608" y="6593035"/>
            <a:ext cx="121210" cy="20124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4817533" y="6371077"/>
            <a:ext cx="1539051"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Base of </a:t>
            </a:r>
            <a:r>
              <a:rPr lang="fr-FR" sz="1200" b="1" i="1" dirty="0" err="1" smtClean="0">
                <a:effectLst>
                  <a:outerShdw blurRad="38100" dist="38100" dir="2700000" algn="tl">
                    <a:srgbClr val="000000">
                      <a:alpha val="43137"/>
                    </a:srgbClr>
                  </a:outerShdw>
                </a:effectLst>
              </a:rPr>
              <a:t>Heap</a:t>
            </a:r>
            <a:r>
              <a:rPr lang="fr-FR" sz="1200" b="1" i="1" dirty="0" smtClean="0">
                <a:effectLst>
                  <a:outerShdw blurRad="38100" dist="38100" dir="2700000" algn="tl">
                    <a:srgbClr val="000000">
                      <a:alpha val="43137"/>
                    </a:srgbClr>
                  </a:outerShdw>
                </a:effectLst>
              </a:rPr>
              <a:t> = pBaseArea1 </a:t>
            </a:r>
            <a:endParaRPr lang="fr-FR" sz="1200" b="1" i="1" dirty="0">
              <a:effectLst>
                <a:outerShdw blurRad="38100" dist="38100" dir="2700000" algn="tl">
                  <a:srgbClr val="000000">
                    <a:alpha val="43137"/>
                  </a:srgbClr>
                </a:outerShdw>
              </a:effectLst>
            </a:endParaRPr>
          </a:p>
        </p:txBody>
      </p:sp>
      <p:sp>
        <p:nvSpPr>
          <p:cNvPr id="29" name="Down Arrow 28"/>
          <p:cNvSpPr/>
          <p:nvPr/>
        </p:nvSpPr>
        <p:spPr>
          <a:xfrm rot="5400000" flipV="1">
            <a:off x="6175903" y="5905990"/>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145889" y="5449370"/>
            <a:ext cx="1015771"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Top of </a:t>
            </a:r>
            <a:r>
              <a:rPr lang="fr-FR" sz="1200" b="1" i="1" dirty="0" err="1" smtClean="0">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p:txBody>
      </p:sp>
      <p:sp>
        <p:nvSpPr>
          <p:cNvPr id="2" name="Down Arrow 1"/>
          <p:cNvSpPr/>
          <p:nvPr/>
        </p:nvSpPr>
        <p:spPr>
          <a:xfrm>
            <a:off x="286069" y="3649068"/>
            <a:ext cx="168780" cy="500012"/>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4817533" y="5821252"/>
            <a:ext cx="1445119"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pBaseArea2 </a:t>
            </a:r>
            <a:endParaRPr lang="fr-FR" sz="1200" b="1" i="1" dirty="0">
              <a:effectLst>
                <a:outerShdw blurRad="38100" dist="38100" dir="2700000" algn="tl">
                  <a:srgbClr val="000000">
                    <a:alpha val="43137"/>
                  </a:srgbClr>
                </a:outerShdw>
              </a:effectLst>
            </a:endParaRPr>
          </a:p>
        </p:txBody>
      </p:sp>
      <p:sp>
        <p:nvSpPr>
          <p:cNvPr id="32" name="Down Arrow 31"/>
          <p:cNvSpPr/>
          <p:nvPr/>
        </p:nvSpPr>
        <p:spPr>
          <a:xfrm rot="5400000" flipV="1">
            <a:off x="6158470" y="5565144"/>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6357644" y="6150601"/>
            <a:ext cx="1368455" cy="461665"/>
          </a:xfrm>
          <a:prstGeom prst="rect">
            <a:avLst/>
          </a:prstGeom>
        </p:spPr>
        <p:txBody>
          <a:bodyPr wrap="square">
            <a:spAutoFit/>
          </a:bodyPr>
          <a:lstStyle/>
          <a:p>
            <a:pPr algn="ctr"/>
            <a:r>
              <a:rPr lang="fr-FR" sz="1200" b="1" i="1" dirty="0">
                <a:effectLst>
                  <a:outerShdw blurRad="38100" dist="38100" dir="2700000" algn="tl">
                    <a:srgbClr val="000000">
                      <a:alpha val="43137"/>
                    </a:srgbClr>
                  </a:outerShdw>
                </a:effectLst>
              </a:rPr>
              <a:t>4</a:t>
            </a:r>
            <a:r>
              <a:rPr lang="fr-FR" sz="1200" b="1" i="1" dirty="0" smtClean="0">
                <a:effectLst>
                  <a:outerShdw blurRad="38100" dist="38100" dir="2700000" algn="tl">
                    <a:srgbClr val="000000">
                      <a:alpha val="43137"/>
                    </a:srgbClr>
                  </a:outerShdw>
                </a:effectLst>
              </a:rPr>
              <a:t>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35" name="Rectangle 34"/>
          <p:cNvSpPr/>
          <p:nvPr/>
        </p:nvSpPr>
        <p:spPr>
          <a:xfrm>
            <a:off x="6356584" y="5587869"/>
            <a:ext cx="136845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100bytes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36" name="Rectangle 35"/>
          <p:cNvSpPr/>
          <p:nvPr/>
        </p:nvSpPr>
        <p:spPr>
          <a:xfrm>
            <a:off x="5020880" y="3040838"/>
            <a:ext cx="1305179"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874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6"/>
            <a:ext cx="8892480" cy="15090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Ne surtout pas oublier de libérer les différentes ressources mémoires allouées dans le tas après utilisation</a:t>
            </a:r>
            <a:r>
              <a:rPr lang="fr-FR" sz="2400" i="1" dirty="0" smtClean="0">
                <a:latin typeface="+mn-lt"/>
                <a:sym typeface="Wingdings"/>
              </a:rPr>
              <a:t>. Toute ressource mémoire allouée (surtout large) durant l’exécution de votre application ne pourra pas être manipulée par d’autres processus.</a:t>
            </a:r>
          </a:p>
        </p:txBody>
      </p:sp>
      <p:sp>
        <p:nvSpPr>
          <p:cNvPr id="11" name="Rectangle 10"/>
          <p:cNvSpPr>
            <a:spLocks noChangeArrowheads="1"/>
          </p:cNvSpPr>
          <p:nvPr/>
        </p:nvSpPr>
        <p:spPr bwMode="auto">
          <a:xfrm>
            <a:off x="539552" y="2802908"/>
            <a:ext cx="3744416" cy="3970318"/>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int</a:t>
            </a:r>
            <a:r>
              <a:rPr lang="fr-FR" sz="1200" b="1" i="1" dirty="0">
                <a:effectLst>
                  <a:outerShdw blurRad="38100" dist="38100" dir="2700000" algn="tl">
                    <a:srgbClr val="000000">
                      <a:alpha val="43137"/>
                    </a:srgbClr>
                  </a:outerShdw>
                </a:effectLst>
              </a:rPr>
              <a:t> main (</a:t>
            </a: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 {</a:t>
            </a:r>
          </a:p>
          <a:p>
            <a:pPr>
              <a:defRPr/>
            </a:pP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pBaseArea1;</a:t>
            </a:r>
          </a:p>
          <a:p>
            <a:pPr>
              <a:defRPr/>
            </a:pPr>
            <a:r>
              <a:rPr lang="fr-FR" sz="1200" b="1" i="1" dirty="0">
                <a:effectLst>
                  <a:outerShdw blurRad="38100" dist="38100" dir="2700000" algn="tl">
                    <a:srgbClr val="000000">
                      <a:alpha val="43137"/>
                    </a:srgbClr>
                  </a:outerShdw>
                </a:effectLst>
              </a:rPr>
              <a:t>     char* pBaseArea2;</a:t>
            </a:r>
          </a:p>
          <a:p>
            <a:pPr>
              <a:defRPr/>
            </a:pPr>
            <a:r>
              <a:rPr lang="fr-FR" sz="1200" b="1" i="1" dirty="0">
                <a:effectLst>
                  <a:outerShdw blurRad="38100" dist="38100" dir="2700000" algn="tl">
                    <a:srgbClr val="000000">
                      <a:alpha val="43137"/>
                    </a:srgbClr>
                  </a:outerShdw>
                </a:effectLst>
              </a:rPr>
              <a:t>     double* pBaseArea3;</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pBaseArea1 =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r>
              <a:rPr lang="fr-FR" sz="1200" b="1" i="1" dirty="0">
                <a:effectLst>
                  <a:outerShdw blurRad="38100" dist="38100" dir="2700000" algn="tl">
                    <a:srgbClr val="000000">
                      <a:alpha val="43137"/>
                    </a:srgbClr>
                  </a:outerShdw>
                </a:effectLst>
              </a:rPr>
              <a:t>     pBaseArea3 = (double*)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(double));</a:t>
            </a:r>
          </a:p>
          <a:p>
            <a:pPr>
              <a:defRPr/>
            </a:pPr>
            <a:endParaRPr lang="fr-FR" sz="1200" b="1" i="1" dirty="0">
              <a:effectLst>
                <a:outerShdw blurRad="38100" dist="38100" dir="2700000" algn="tl">
                  <a:srgbClr val="000000">
                    <a:alpha val="43137"/>
                  </a:srgbClr>
                </a:outerShdw>
              </a:effectLst>
            </a:endParaRPr>
          </a:p>
          <a:p>
            <a:pPr>
              <a:defRPr/>
            </a:pPr>
            <a:r>
              <a:rPr lang="fr-FR" sz="1200" i="1" dirty="0"/>
              <a:t>     //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free ( pBaseArea2 );</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(200*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a:t>
            </a:r>
            <a:r>
              <a:rPr lang="fr-FR" sz="1200" i="1" dirty="0"/>
              <a:t>//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a:t>
            </a:r>
            <a:r>
              <a:rPr lang="fr-FR" sz="1200" b="1" i="1" dirty="0" smtClean="0">
                <a:effectLst>
                  <a:outerShdw blurRad="38100" dist="38100" dir="2700000" algn="tl">
                    <a:srgbClr val="000000">
                      <a:alpha val="43137"/>
                    </a:srgbClr>
                  </a:outerShdw>
                </a:effectLst>
              </a:rPr>
              <a:t>pBaseArea1 );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pBaseArea2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free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pBaseArea3 </a:t>
            </a:r>
            <a:r>
              <a:rPr lang="fr-FR" sz="1200" b="1" i="1" dirty="0">
                <a:effectLst>
                  <a:outerShdw blurRad="38100" dist="38100" dir="2700000" algn="tl">
                    <a:srgbClr val="000000">
                      <a:alpha val="43137"/>
                    </a:srgbClr>
                  </a:outerShdw>
                </a:effectLst>
              </a:rPr>
              <a:t>);</a:t>
            </a: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2" name="Rounded Rectangle 11"/>
          <p:cNvSpPr/>
          <p:nvPr/>
        </p:nvSpPr>
        <p:spPr>
          <a:xfrm>
            <a:off x="6369636" y="3081725"/>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6319695" y="2766561"/>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Heap</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51402" y="3150252"/>
            <a:ext cx="2404973" cy="335172"/>
          </a:xfrm>
          <a:prstGeom prst="rect">
            <a:avLst/>
          </a:prstGeom>
          <a:ln>
            <a:solidFill>
              <a:schemeClr val="accent1">
                <a:lumMod val="20000"/>
                <a:lumOff val="80000"/>
              </a:schemeClr>
            </a:solidFill>
          </a:ln>
          <a:effectLst>
            <a:softEdge rad="63500"/>
          </a:effectLst>
        </p:spPr>
      </p:pic>
      <p:sp>
        <p:nvSpPr>
          <p:cNvPr id="39" name="Rectangle 38"/>
          <p:cNvSpPr/>
          <p:nvPr/>
        </p:nvSpPr>
        <p:spPr>
          <a:xfrm>
            <a:off x="6381752" y="4349366"/>
            <a:ext cx="1369922" cy="1291865"/>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Straight Connector 53"/>
          <p:cNvCxnSpPr/>
          <p:nvPr/>
        </p:nvCxnSpPr>
        <p:spPr>
          <a:xfrm>
            <a:off x="6377608" y="4348928"/>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rot="16200000">
            <a:off x="481659" y="3063871"/>
            <a:ext cx="119137" cy="172757"/>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rot="16200000">
            <a:off x="473706" y="3418908"/>
            <a:ext cx="140143" cy="168072"/>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467251" y="3240284"/>
            <a:ext cx="144602" cy="161380"/>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Down Arrow 1"/>
          <p:cNvSpPr/>
          <p:nvPr/>
        </p:nvSpPr>
        <p:spPr>
          <a:xfrm>
            <a:off x="286069" y="3649068"/>
            <a:ext cx="168780" cy="69986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6375483" y="6001272"/>
            <a:ext cx="1369922" cy="73961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6365491" y="5641232"/>
            <a:ext cx="1369922" cy="360040"/>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Straight Connector 35"/>
          <p:cNvCxnSpPr/>
          <p:nvPr/>
        </p:nvCxnSpPr>
        <p:spPr>
          <a:xfrm>
            <a:off x="6401221" y="60012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65491" y="564123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Down Arrow 37"/>
          <p:cNvSpPr/>
          <p:nvPr/>
        </p:nvSpPr>
        <p:spPr>
          <a:xfrm rot="5400000" flipV="1">
            <a:off x="6145608" y="6593035"/>
            <a:ext cx="121210" cy="20124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4817533" y="6371077"/>
            <a:ext cx="1539051"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Base of </a:t>
            </a:r>
            <a:r>
              <a:rPr lang="fr-FR" sz="1200" b="1" i="1" dirty="0" err="1" smtClean="0">
                <a:effectLst>
                  <a:outerShdw blurRad="38100" dist="38100" dir="2700000" algn="tl">
                    <a:srgbClr val="000000">
                      <a:alpha val="43137"/>
                    </a:srgbClr>
                  </a:outerShdw>
                </a:effectLst>
              </a:rPr>
              <a:t>Heap</a:t>
            </a:r>
            <a:r>
              <a:rPr lang="fr-FR" sz="1200" b="1" i="1" dirty="0" smtClean="0">
                <a:effectLst>
                  <a:outerShdw blurRad="38100" dist="38100" dir="2700000" algn="tl">
                    <a:srgbClr val="000000">
                      <a:alpha val="43137"/>
                    </a:srgbClr>
                  </a:outerShdw>
                </a:effectLst>
              </a:rPr>
              <a:t> = pBaseArea1 </a:t>
            </a:r>
            <a:endParaRPr lang="fr-FR" sz="1200" b="1" i="1" dirty="0">
              <a:effectLst>
                <a:outerShdw blurRad="38100" dist="38100" dir="2700000" algn="tl">
                  <a:srgbClr val="000000">
                    <a:alpha val="43137"/>
                  </a:srgbClr>
                </a:outerShdw>
              </a:effectLst>
            </a:endParaRPr>
          </a:p>
        </p:txBody>
      </p:sp>
      <p:sp>
        <p:nvSpPr>
          <p:cNvPr id="41" name="Down Arrow 40"/>
          <p:cNvSpPr/>
          <p:nvPr/>
        </p:nvSpPr>
        <p:spPr>
          <a:xfrm rot="5400000" flipV="1">
            <a:off x="6175903" y="5905990"/>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5159397" y="4132972"/>
            <a:ext cx="1015771"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Top of </a:t>
            </a:r>
            <a:r>
              <a:rPr lang="fr-FR" sz="1200" b="1" i="1" dirty="0" err="1" smtClean="0">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p:txBody>
      </p:sp>
      <p:sp>
        <p:nvSpPr>
          <p:cNvPr id="43" name="Rectangle 42"/>
          <p:cNvSpPr/>
          <p:nvPr/>
        </p:nvSpPr>
        <p:spPr>
          <a:xfrm>
            <a:off x="4817533" y="5821252"/>
            <a:ext cx="1445119"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pBaseArea2 </a:t>
            </a:r>
            <a:endParaRPr lang="fr-FR" sz="1200" b="1" i="1" dirty="0">
              <a:effectLst>
                <a:outerShdw blurRad="38100" dist="38100" dir="2700000" algn="tl">
                  <a:srgbClr val="000000">
                    <a:alpha val="43137"/>
                  </a:srgbClr>
                </a:outerShdw>
              </a:effectLst>
            </a:endParaRPr>
          </a:p>
        </p:txBody>
      </p:sp>
      <p:sp>
        <p:nvSpPr>
          <p:cNvPr id="44" name="Down Arrow 43"/>
          <p:cNvSpPr/>
          <p:nvPr/>
        </p:nvSpPr>
        <p:spPr>
          <a:xfrm rot="5400000" flipV="1">
            <a:off x="6171978" y="4248746"/>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6357644" y="6150601"/>
            <a:ext cx="1368455" cy="461665"/>
          </a:xfrm>
          <a:prstGeom prst="rect">
            <a:avLst/>
          </a:prstGeom>
        </p:spPr>
        <p:txBody>
          <a:bodyPr wrap="square">
            <a:spAutoFit/>
          </a:bodyPr>
          <a:lstStyle/>
          <a:p>
            <a:pPr algn="ctr"/>
            <a:r>
              <a:rPr lang="fr-FR" sz="1200" b="1" i="1" dirty="0">
                <a:effectLst>
                  <a:outerShdw blurRad="38100" dist="38100" dir="2700000" algn="tl">
                    <a:srgbClr val="000000">
                      <a:alpha val="43137"/>
                    </a:srgbClr>
                  </a:outerShdw>
                </a:effectLst>
              </a:rPr>
              <a:t>4</a:t>
            </a:r>
            <a:r>
              <a:rPr lang="fr-FR" sz="1200" b="1" i="1" dirty="0" smtClean="0">
                <a:effectLst>
                  <a:outerShdw blurRad="38100" dist="38100" dir="2700000" algn="tl">
                    <a:srgbClr val="000000">
                      <a:alpha val="43137"/>
                    </a:srgbClr>
                  </a:outerShdw>
                </a:effectLst>
              </a:rPr>
              <a:t>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46" name="Rectangle 45"/>
          <p:cNvSpPr/>
          <p:nvPr/>
        </p:nvSpPr>
        <p:spPr>
          <a:xfrm>
            <a:off x="6356584" y="5587869"/>
            <a:ext cx="136845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100bytes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47" name="Down Arrow 46"/>
          <p:cNvSpPr/>
          <p:nvPr/>
        </p:nvSpPr>
        <p:spPr>
          <a:xfrm rot="5400000" flipV="1">
            <a:off x="6175903" y="5534107"/>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4817533" y="5449369"/>
            <a:ext cx="1445119"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pBaseArea3 </a:t>
            </a:r>
            <a:endParaRPr lang="fr-FR" sz="1200" b="1" i="1" dirty="0">
              <a:effectLst>
                <a:outerShdw blurRad="38100" dist="38100" dir="2700000" algn="tl">
                  <a:srgbClr val="000000">
                    <a:alpha val="43137"/>
                  </a:srgbClr>
                </a:outerShdw>
              </a:effectLst>
            </a:endParaRPr>
          </a:p>
        </p:txBody>
      </p:sp>
      <p:sp>
        <p:nvSpPr>
          <p:cNvPr id="49" name="Rectangle 48"/>
          <p:cNvSpPr/>
          <p:nvPr/>
        </p:nvSpPr>
        <p:spPr>
          <a:xfrm>
            <a:off x="6369636" y="4764465"/>
            <a:ext cx="136845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800bytes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32" name="Rectangle 31"/>
          <p:cNvSpPr/>
          <p:nvPr/>
        </p:nvSpPr>
        <p:spPr>
          <a:xfrm>
            <a:off x="5020880" y="3040838"/>
            <a:ext cx="1305179"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011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ectangle 10"/>
          <p:cNvSpPr>
            <a:spLocks noChangeArrowheads="1"/>
          </p:cNvSpPr>
          <p:nvPr/>
        </p:nvSpPr>
        <p:spPr bwMode="auto">
          <a:xfrm>
            <a:off x="539552" y="2802908"/>
            <a:ext cx="3744416" cy="3970318"/>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int</a:t>
            </a:r>
            <a:r>
              <a:rPr lang="fr-FR" sz="1200" b="1" i="1" dirty="0">
                <a:effectLst>
                  <a:outerShdw blurRad="38100" dist="38100" dir="2700000" algn="tl">
                    <a:srgbClr val="000000">
                      <a:alpha val="43137"/>
                    </a:srgbClr>
                  </a:outerShdw>
                </a:effectLst>
              </a:rPr>
              <a:t> main (</a:t>
            </a: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 {</a:t>
            </a:r>
          </a:p>
          <a:p>
            <a:pPr>
              <a:defRPr/>
            </a:pP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pBaseArea1;</a:t>
            </a:r>
          </a:p>
          <a:p>
            <a:pPr>
              <a:defRPr/>
            </a:pPr>
            <a:r>
              <a:rPr lang="fr-FR" sz="1200" b="1" i="1" dirty="0">
                <a:effectLst>
                  <a:outerShdw blurRad="38100" dist="38100" dir="2700000" algn="tl">
                    <a:srgbClr val="000000">
                      <a:alpha val="43137"/>
                    </a:srgbClr>
                  </a:outerShdw>
                </a:effectLst>
              </a:rPr>
              <a:t>     char* pBaseArea2;</a:t>
            </a:r>
          </a:p>
          <a:p>
            <a:pPr>
              <a:defRPr/>
            </a:pPr>
            <a:r>
              <a:rPr lang="fr-FR" sz="1200" b="1" i="1" dirty="0">
                <a:effectLst>
                  <a:outerShdw blurRad="38100" dist="38100" dir="2700000" algn="tl">
                    <a:srgbClr val="000000">
                      <a:alpha val="43137"/>
                    </a:srgbClr>
                  </a:outerShdw>
                </a:effectLst>
              </a:rPr>
              <a:t>     double* pBaseArea3;</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pBaseArea1 =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r>
              <a:rPr lang="fr-FR" sz="1200" b="1" i="1" dirty="0">
                <a:effectLst>
                  <a:outerShdw blurRad="38100" dist="38100" dir="2700000" algn="tl">
                    <a:srgbClr val="000000">
                      <a:alpha val="43137"/>
                    </a:srgbClr>
                  </a:outerShdw>
                </a:effectLst>
              </a:rPr>
              <a:t>     pBaseArea3 = (double*)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(double));</a:t>
            </a:r>
          </a:p>
          <a:p>
            <a:pPr>
              <a:defRPr/>
            </a:pPr>
            <a:endParaRPr lang="fr-FR" sz="1200" b="1" i="1" dirty="0">
              <a:effectLst>
                <a:outerShdw blurRad="38100" dist="38100" dir="2700000" algn="tl">
                  <a:srgbClr val="000000">
                    <a:alpha val="43137"/>
                  </a:srgbClr>
                </a:outerShdw>
              </a:effectLst>
            </a:endParaRPr>
          </a:p>
          <a:p>
            <a:pPr>
              <a:defRPr/>
            </a:pPr>
            <a:r>
              <a:rPr lang="fr-FR" sz="1200" i="1" dirty="0"/>
              <a:t>     //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free ( pBaseArea2 );</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(200*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a:t>
            </a:r>
            <a:r>
              <a:rPr lang="fr-FR" sz="1200" i="1" dirty="0"/>
              <a:t>//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a:t>
            </a:r>
            <a:r>
              <a:rPr lang="fr-FR" sz="1200" b="1" i="1" dirty="0" smtClean="0">
                <a:effectLst>
                  <a:outerShdw blurRad="38100" dist="38100" dir="2700000" algn="tl">
                    <a:srgbClr val="000000">
                      <a:alpha val="43137"/>
                    </a:srgbClr>
                  </a:outerShdw>
                </a:effectLst>
              </a:rPr>
              <a:t>pBaseArea1 );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pBaseArea2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free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pBaseArea3 </a:t>
            </a:r>
            <a:r>
              <a:rPr lang="fr-FR" sz="1200" b="1" i="1" dirty="0">
                <a:effectLst>
                  <a:outerShdw blurRad="38100" dist="38100" dir="2700000" algn="tl">
                    <a:srgbClr val="000000">
                      <a:alpha val="43137"/>
                    </a:srgbClr>
                  </a:outerShdw>
                </a:effectLst>
              </a:rPr>
              <a:t>);</a:t>
            </a: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2" name="Rounded Rectangle 11"/>
          <p:cNvSpPr/>
          <p:nvPr/>
        </p:nvSpPr>
        <p:spPr>
          <a:xfrm>
            <a:off x="6369636" y="3081725"/>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6319695" y="2766561"/>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Heap</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51402" y="3150252"/>
            <a:ext cx="2404973" cy="335172"/>
          </a:xfrm>
          <a:prstGeom prst="rect">
            <a:avLst/>
          </a:prstGeom>
          <a:ln>
            <a:solidFill>
              <a:schemeClr val="accent1">
                <a:lumMod val="20000"/>
                <a:lumOff val="80000"/>
              </a:schemeClr>
            </a:solidFill>
          </a:ln>
          <a:effectLst>
            <a:softEdge rad="63500"/>
          </a:effectLst>
        </p:spPr>
      </p:pic>
      <p:sp>
        <p:nvSpPr>
          <p:cNvPr id="39" name="Rectangle 38"/>
          <p:cNvSpPr/>
          <p:nvPr/>
        </p:nvSpPr>
        <p:spPr>
          <a:xfrm>
            <a:off x="6381752" y="4349366"/>
            <a:ext cx="1369922" cy="1291865"/>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Straight Connector 53"/>
          <p:cNvCxnSpPr/>
          <p:nvPr/>
        </p:nvCxnSpPr>
        <p:spPr>
          <a:xfrm>
            <a:off x="6377608" y="4348928"/>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rot="16200000">
            <a:off x="481659" y="3063871"/>
            <a:ext cx="119137" cy="172757"/>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rot="16200000">
            <a:off x="473706" y="3418908"/>
            <a:ext cx="140143" cy="168072"/>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467251" y="3240284"/>
            <a:ext cx="144602" cy="161380"/>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Down Arrow 1"/>
          <p:cNvSpPr/>
          <p:nvPr/>
        </p:nvSpPr>
        <p:spPr>
          <a:xfrm>
            <a:off x="286069" y="3649068"/>
            <a:ext cx="168780" cy="134623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6375483" y="6001272"/>
            <a:ext cx="1369922" cy="73961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Straight Connector 35"/>
          <p:cNvCxnSpPr/>
          <p:nvPr/>
        </p:nvCxnSpPr>
        <p:spPr>
          <a:xfrm>
            <a:off x="6401221" y="60012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65491" y="564123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Down Arrow 37"/>
          <p:cNvSpPr/>
          <p:nvPr/>
        </p:nvSpPr>
        <p:spPr>
          <a:xfrm rot="5400000" flipV="1">
            <a:off x="6145608" y="6593035"/>
            <a:ext cx="121210" cy="20124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4817533" y="6371077"/>
            <a:ext cx="1539051"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Base of </a:t>
            </a:r>
            <a:r>
              <a:rPr lang="fr-FR" sz="1200" b="1" i="1" dirty="0" err="1" smtClean="0">
                <a:effectLst>
                  <a:outerShdw blurRad="38100" dist="38100" dir="2700000" algn="tl">
                    <a:srgbClr val="000000">
                      <a:alpha val="43137"/>
                    </a:srgbClr>
                  </a:outerShdw>
                </a:effectLst>
              </a:rPr>
              <a:t>Heap</a:t>
            </a:r>
            <a:r>
              <a:rPr lang="fr-FR" sz="1200" b="1" i="1" dirty="0" smtClean="0">
                <a:effectLst>
                  <a:outerShdw blurRad="38100" dist="38100" dir="2700000" algn="tl">
                    <a:srgbClr val="000000">
                      <a:alpha val="43137"/>
                    </a:srgbClr>
                  </a:outerShdw>
                </a:effectLst>
              </a:rPr>
              <a:t> = pBaseArea1 </a:t>
            </a:r>
            <a:endParaRPr lang="fr-FR" sz="1200" b="1" i="1" dirty="0">
              <a:effectLst>
                <a:outerShdw blurRad="38100" dist="38100" dir="2700000" algn="tl">
                  <a:srgbClr val="000000">
                    <a:alpha val="43137"/>
                  </a:srgbClr>
                </a:outerShdw>
              </a:effectLst>
            </a:endParaRPr>
          </a:p>
        </p:txBody>
      </p:sp>
      <p:sp>
        <p:nvSpPr>
          <p:cNvPr id="42" name="Rectangle 41"/>
          <p:cNvSpPr/>
          <p:nvPr/>
        </p:nvSpPr>
        <p:spPr>
          <a:xfrm>
            <a:off x="5159397" y="4132972"/>
            <a:ext cx="1015771"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Top of </a:t>
            </a:r>
            <a:r>
              <a:rPr lang="fr-FR" sz="1200" b="1" i="1" dirty="0" err="1" smtClean="0">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p:txBody>
      </p:sp>
      <p:sp>
        <p:nvSpPr>
          <p:cNvPr id="44" name="Down Arrow 43"/>
          <p:cNvSpPr/>
          <p:nvPr/>
        </p:nvSpPr>
        <p:spPr>
          <a:xfrm rot="5400000" flipV="1">
            <a:off x="6171978" y="4248746"/>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6357644" y="6150601"/>
            <a:ext cx="1368455" cy="461665"/>
          </a:xfrm>
          <a:prstGeom prst="rect">
            <a:avLst/>
          </a:prstGeom>
        </p:spPr>
        <p:txBody>
          <a:bodyPr wrap="square">
            <a:spAutoFit/>
          </a:bodyPr>
          <a:lstStyle/>
          <a:p>
            <a:pPr algn="ctr"/>
            <a:r>
              <a:rPr lang="fr-FR" sz="1200" b="1" i="1" dirty="0">
                <a:effectLst>
                  <a:outerShdw blurRad="38100" dist="38100" dir="2700000" algn="tl">
                    <a:srgbClr val="000000">
                      <a:alpha val="43137"/>
                    </a:srgbClr>
                  </a:outerShdw>
                </a:effectLst>
              </a:rPr>
              <a:t>4</a:t>
            </a:r>
            <a:r>
              <a:rPr lang="fr-FR" sz="1200" b="1" i="1" dirty="0" smtClean="0">
                <a:effectLst>
                  <a:outerShdw blurRad="38100" dist="38100" dir="2700000" algn="tl">
                    <a:srgbClr val="000000">
                      <a:alpha val="43137"/>
                    </a:srgbClr>
                  </a:outerShdw>
                </a:effectLst>
              </a:rPr>
              <a:t>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47" name="Down Arrow 46"/>
          <p:cNvSpPr/>
          <p:nvPr/>
        </p:nvSpPr>
        <p:spPr>
          <a:xfrm rot="5400000" flipV="1">
            <a:off x="6175903" y="5534107"/>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4817533" y="5449369"/>
            <a:ext cx="1445119"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pBaseArea3 </a:t>
            </a:r>
            <a:endParaRPr lang="fr-FR" sz="1200" b="1" i="1" dirty="0">
              <a:effectLst>
                <a:outerShdw blurRad="38100" dist="38100" dir="2700000" algn="tl">
                  <a:srgbClr val="000000">
                    <a:alpha val="43137"/>
                  </a:srgbClr>
                </a:outerShdw>
              </a:effectLst>
            </a:endParaRPr>
          </a:p>
        </p:txBody>
      </p:sp>
      <p:sp>
        <p:nvSpPr>
          <p:cNvPr id="49" name="Rectangle 48"/>
          <p:cNvSpPr/>
          <p:nvPr/>
        </p:nvSpPr>
        <p:spPr>
          <a:xfrm>
            <a:off x="6369636" y="4764465"/>
            <a:ext cx="136845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800bytes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28" name="Rectangle 27"/>
          <p:cNvSpPr/>
          <p:nvPr/>
        </p:nvSpPr>
        <p:spPr>
          <a:xfrm>
            <a:off x="5020880" y="3040838"/>
            <a:ext cx="1305179"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568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ectangle 10"/>
          <p:cNvSpPr>
            <a:spLocks noChangeArrowheads="1"/>
          </p:cNvSpPr>
          <p:nvPr/>
        </p:nvSpPr>
        <p:spPr bwMode="auto">
          <a:xfrm>
            <a:off x="539552" y="2802908"/>
            <a:ext cx="3744416" cy="3970318"/>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int</a:t>
            </a:r>
            <a:r>
              <a:rPr lang="fr-FR" sz="1200" b="1" i="1" dirty="0">
                <a:effectLst>
                  <a:outerShdw blurRad="38100" dist="38100" dir="2700000" algn="tl">
                    <a:srgbClr val="000000">
                      <a:alpha val="43137"/>
                    </a:srgbClr>
                  </a:outerShdw>
                </a:effectLst>
              </a:rPr>
              <a:t> main (</a:t>
            </a: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 {</a:t>
            </a:r>
          </a:p>
          <a:p>
            <a:pPr>
              <a:defRPr/>
            </a:pP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pBaseArea1;</a:t>
            </a:r>
          </a:p>
          <a:p>
            <a:pPr>
              <a:defRPr/>
            </a:pPr>
            <a:r>
              <a:rPr lang="fr-FR" sz="1200" b="1" i="1" dirty="0">
                <a:effectLst>
                  <a:outerShdw blurRad="38100" dist="38100" dir="2700000" algn="tl">
                    <a:srgbClr val="000000">
                      <a:alpha val="43137"/>
                    </a:srgbClr>
                  </a:outerShdw>
                </a:effectLst>
              </a:rPr>
              <a:t>     char* pBaseArea2;</a:t>
            </a:r>
          </a:p>
          <a:p>
            <a:pPr>
              <a:defRPr/>
            </a:pPr>
            <a:r>
              <a:rPr lang="fr-FR" sz="1200" b="1" i="1" dirty="0">
                <a:effectLst>
                  <a:outerShdw blurRad="38100" dist="38100" dir="2700000" algn="tl">
                    <a:srgbClr val="000000">
                      <a:alpha val="43137"/>
                    </a:srgbClr>
                  </a:outerShdw>
                </a:effectLst>
              </a:rPr>
              <a:t>     double* pBaseArea3;</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pBaseArea1 =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r>
              <a:rPr lang="fr-FR" sz="1200" b="1" i="1" dirty="0">
                <a:effectLst>
                  <a:outerShdw blurRad="38100" dist="38100" dir="2700000" algn="tl">
                    <a:srgbClr val="000000">
                      <a:alpha val="43137"/>
                    </a:srgbClr>
                  </a:outerShdw>
                </a:effectLst>
              </a:rPr>
              <a:t>     pBaseArea3 = (double*)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(double));</a:t>
            </a:r>
          </a:p>
          <a:p>
            <a:pPr>
              <a:defRPr/>
            </a:pPr>
            <a:endParaRPr lang="fr-FR" sz="1200" b="1" i="1" dirty="0">
              <a:effectLst>
                <a:outerShdw blurRad="38100" dist="38100" dir="2700000" algn="tl">
                  <a:srgbClr val="000000">
                    <a:alpha val="43137"/>
                  </a:srgbClr>
                </a:outerShdw>
              </a:effectLst>
            </a:endParaRPr>
          </a:p>
          <a:p>
            <a:pPr>
              <a:defRPr/>
            </a:pPr>
            <a:r>
              <a:rPr lang="fr-FR" sz="1200" i="1" dirty="0"/>
              <a:t>     //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free ( pBaseArea2 );</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(200*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a:t>
            </a:r>
            <a:r>
              <a:rPr lang="fr-FR" sz="1200" i="1" dirty="0"/>
              <a:t>//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a:t>
            </a:r>
            <a:r>
              <a:rPr lang="fr-FR" sz="1200" b="1" i="1" dirty="0" smtClean="0">
                <a:effectLst>
                  <a:outerShdw blurRad="38100" dist="38100" dir="2700000" algn="tl">
                    <a:srgbClr val="000000">
                      <a:alpha val="43137"/>
                    </a:srgbClr>
                  </a:outerShdw>
                </a:effectLst>
              </a:rPr>
              <a:t>pBaseArea1 );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pBaseArea2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free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pBaseArea3 </a:t>
            </a:r>
            <a:r>
              <a:rPr lang="fr-FR" sz="1200" b="1" i="1" dirty="0">
                <a:effectLst>
                  <a:outerShdw blurRad="38100" dist="38100" dir="2700000" algn="tl">
                    <a:srgbClr val="000000">
                      <a:alpha val="43137"/>
                    </a:srgbClr>
                  </a:outerShdw>
                </a:effectLst>
              </a:rPr>
              <a:t>);</a:t>
            </a: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2" name="Rounded Rectangle 11"/>
          <p:cNvSpPr/>
          <p:nvPr/>
        </p:nvSpPr>
        <p:spPr>
          <a:xfrm>
            <a:off x="6369636" y="3081725"/>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6319695" y="2766561"/>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Heap</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51402" y="3150252"/>
            <a:ext cx="2404973" cy="335172"/>
          </a:xfrm>
          <a:prstGeom prst="rect">
            <a:avLst/>
          </a:prstGeom>
          <a:ln>
            <a:solidFill>
              <a:schemeClr val="accent1">
                <a:lumMod val="20000"/>
                <a:lumOff val="80000"/>
              </a:schemeClr>
            </a:solidFill>
          </a:ln>
          <a:effectLst>
            <a:softEdge rad="63500"/>
          </a:effectLst>
        </p:spPr>
      </p:pic>
      <p:sp>
        <p:nvSpPr>
          <p:cNvPr id="39" name="Rectangle 38"/>
          <p:cNvSpPr/>
          <p:nvPr/>
        </p:nvSpPr>
        <p:spPr>
          <a:xfrm>
            <a:off x="6368903" y="4709407"/>
            <a:ext cx="1369922" cy="1291865"/>
          </a:xfrm>
          <a:prstGeom prst="rect">
            <a:avLst/>
          </a:prstGeom>
          <a:solidFill>
            <a:srgbClr val="FFC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Straight Connector 53"/>
          <p:cNvCxnSpPr/>
          <p:nvPr/>
        </p:nvCxnSpPr>
        <p:spPr>
          <a:xfrm>
            <a:off x="6401222" y="470940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rot="16200000">
            <a:off x="481659" y="3063871"/>
            <a:ext cx="119137" cy="172757"/>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rot="16200000">
            <a:off x="473706" y="3418908"/>
            <a:ext cx="140143" cy="168072"/>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467251" y="3240284"/>
            <a:ext cx="144602" cy="161380"/>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Down Arrow 1"/>
          <p:cNvSpPr/>
          <p:nvPr/>
        </p:nvSpPr>
        <p:spPr>
          <a:xfrm>
            <a:off x="286069" y="3649068"/>
            <a:ext cx="168780" cy="1577062"/>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6375483" y="6001272"/>
            <a:ext cx="1369922" cy="739610"/>
          </a:xfrm>
          <a:prstGeom prst="rect">
            <a:avLst/>
          </a:prstGeom>
          <a:solidFill>
            <a:srgbClr val="92D05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Straight Connector 35"/>
          <p:cNvCxnSpPr/>
          <p:nvPr/>
        </p:nvCxnSpPr>
        <p:spPr>
          <a:xfrm>
            <a:off x="6401221" y="600127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Down Arrow 37"/>
          <p:cNvSpPr/>
          <p:nvPr/>
        </p:nvSpPr>
        <p:spPr>
          <a:xfrm rot="5400000" flipV="1">
            <a:off x="6145608" y="6593035"/>
            <a:ext cx="121210" cy="20124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4817533" y="6371077"/>
            <a:ext cx="1539051"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Base of </a:t>
            </a:r>
            <a:r>
              <a:rPr lang="fr-FR" sz="1200" b="1" i="1" dirty="0" err="1" smtClean="0">
                <a:effectLst>
                  <a:outerShdw blurRad="38100" dist="38100" dir="2700000" algn="tl">
                    <a:srgbClr val="000000">
                      <a:alpha val="43137"/>
                    </a:srgbClr>
                  </a:outerShdw>
                </a:effectLst>
              </a:rPr>
              <a:t>Heap</a:t>
            </a:r>
            <a:r>
              <a:rPr lang="fr-FR" sz="1200" b="1" i="1" dirty="0" smtClean="0">
                <a:effectLst>
                  <a:outerShdw blurRad="38100" dist="38100" dir="2700000" algn="tl">
                    <a:srgbClr val="000000">
                      <a:alpha val="43137"/>
                    </a:srgbClr>
                  </a:outerShdw>
                </a:effectLst>
              </a:rPr>
              <a:t> = pBaseArea1 </a:t>
            </a:r>
            <a:endParaRPr lang="fr-FR" sz="1200" b="1" i="1" dirty="0">
              <a:effectLst>
                <a:outerShdw blurRad="38100" dist="38100" dir="2700000" algn="tl">
                  <a:srgbClr val="000000">
                    <a:alpha val="43137"/>
                  </a:srgbClr>
                </a:outerShdw>
              </a:effectLst>
            </a:endParaRPr>
          </a:p>
        </p:txBody>
      </p:sp>
      <p:sp>
        <p:nvSpPr>
          <p:cNvPr id="45" name="Rectangle 44"/>
          <p:cNvSpPr/>
          <p:nvPr/>
        </p:nvSpPr>
        <p:spPr>
          <a:xfrm>
            <a:off x="6357644" y="6150601"/>
            <a:ext cx="1368455" cy="461665"/>
          </a:xfrm>
          <a:prstGeom prst="rect">
            <a:avLst/>
          </a:prstGeom>
        </p:spPr>
        <p:txBody>
          <a:bodyPr wrap="square">
            <a:spAutoFit/>
          </a:bodyPr>
          <a:lstStyle/>
          <a:p>
            <a:pPr algn="ctr"/>
            <a:r>
              <a:rPr lang="fr-FR" sz="1200" b="1" i="1" dirty="0">
                <a:effectLst>
                  <a:outerShdw blurRad="38100" dist="38100" dir="2700000" algn="tl">
                    <a:srgbClr val="000000">
                      <a:alpha val="43137"/>
                    </a:srgbClr>
                  </a:outerShdw>
                </a:effectLst>
              </a:rPr>
              <a:t>4</a:t>
            </a:r>
            <a:r>
              <a:rPr lang="fr-FR" sz="1200" b="1" i="1" dirty="0" smtClean="0">
                <a:effectLst>
                  <a:outerShdw blurRad="38100" dist="38100" dir="2700000" algn="tl">
                    <a:srgbClr val="000000">
                      <a:alpha val="43137"/>
                    </a:srgbClr>
                  </a:outerShdw>
                </a:effectLst>
              </a:rPr>
              <a:t>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47" name="Down Arrow 46"/>
          <p:cNvSpPr/>
          <p:nvPr/>
        </p:nvSpPr>
        <p:spPr>
          <a:xfrm rot="5400000" flipV="1">
            <a:off x="6189411" y="5900652"/>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4831041" y="5815914"/>
            <a:ext cx="1445119"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pBaseArea3 </a:t>
            </a:r>
            <a:endParaRPr lang="fr-FR" sz="1200" b="1" i="1" dirty="0">
              <a:effectLst>
                <a:outerShdw blurRad="38100" dist="38100" dir="2700000" algn="tl">
                  <a:srgbClr val="000000">
                    <a:alpha val="43137"/>
                  </a:srgbClr>
                </a:outerShdw>
              </a:effectLst>
            </a:endParaRPr>
          </a:p>
        </p:txBody>
      </p:sp>
      <p:sp>
        <p:nvSpPr>
          <p:cNvPr id="49" name="Rectangle 48"/>
          <p:cNvSpPr/>
          <p:nvPr/>
        </p:nvSpPr>
        <p:spPr>
          <a:xfrm>
            <a:off x="6369636" y="4764465"/>
            <a:ext cx="136845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800bytes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51" name="Rectangle 50"/>
          <p:cNvSpPr/>
          <p:nvPr/>
        </p:nvSpPr>
        <p:spPr>
          <a:xfrm>
            <a:off x="6365491" y="3989325"/>
            <a:ext cx="1369922" cy="720081"/>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3" name="Straight Connector 52"/>
          <p:cNvCxnSpPr/>
          <p:nvPr/>
        </p:nvCxnSpPr>
        <p:spPr>
          <a:xfrm>
            <a:off x="6365491" y="3989326"/>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5" name="Down Arrow 54"/>
          <p:cNvSpPr/>
          <p:nvPr/>
        </p:nvSpPr>
        <p:spPr>
          <a:xfrm rot="5400000" flipV="1">
            <a:off x="6175903" y="3882201"/>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6376950" y="4164008"/>
            <a:ext cx="1368455" cy="461665"/>
          </a:xfrm>
          <a:prstGeom prst="rect">
            <a:avLst/>
          </a:prstGeom>
        </p:spPr>
        <p:txBody>
          <a:bodyPr wrap="square">
            <a:spAutoFit/>
          </a:bodyPr>
          <a:lstStyle/>
          <a:p>
            <a:pPr algn="ctr"/>
            <a:r>
              <a:rPr lang="fr-FR" sz="1200" b="1" i="1" dirty="0">
                <a:effectLst>
                  <a:outerShdw blurRad="38100" dist="38100" dir="2700000" algn="tl">
                    <a:srgbClr val="000000">
                      <a:alpha val="43137"/>
                    </a:srgbClr>
                  </a:outerShdw>
                </a:effectLst>
              </a:rPr>
              <a:t>2</a:t>
            </a:r>
            <a:r>
              <a:rPr lang="fr-FR" sz="1200" b="1" i="1" dirty="0" smtClean="0">
                <a:effectLst>
                  <a:outerShdw blurRad="38100" dist="38100" dir="2700000" algn="tl">
                    <a:srgbClr val="000000">
                      <a:alpha val="43137"/>
                    </a:srgbClr>
                  </a:outerShdw>
                </a:effectLst>
              </a:rPr>
              <a:t>00bytes</a:t>
            </a:r>
          </a:p>
          <a:p>
            <a:pPr algn="ctr"/>
            <a:r>
              <a:rPr lang="fr-FR" sz="1200" b="1" i="1" dirty="0" smtClean="0">
                <a:effectLst>
                  <a:outerShdw blurRad="38100" dist="38100" dir="2700000" algn="tl">
                    <a:srgbClr val="000000">
                      <a:alpha val="43137"/>
                    </a:srgbClr>
                  </a:outerShdw>
                </a:effectLst>
              </a:rPr>
              <a:t>Area</a:t>
            </a:r>
            <a:endParaRPr lang="fr-FR" sz="1200" b="1" i="1" dirty="0">
              <a:effectLst>
                <a:outerShdw blurRad="38100" dist="38100" dir="2700000" algn="tl">
                  <a:srgbClr val="000000">
                    <a:alpha val="43137"/>
                  </a:srgbClr>
                </a:outerShdw>
              </a:effectLst>
            </a:endParaRPr>
          </a:p>
        </p:txBody>
      </p:sp>
      <p:sp>
        <p:nvSpPr>
          <p:cNvPr id="57" name="Rectangle 56"/>
          <p:cNvSpPr/>
          <p:nvPr/>
        </p:nvSpPr>
        <p:spPr>
          <a:xfrm>
            <a:off x="5146652" y="3800013"/>
            <a:ext cx="1015771"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Top of </a:t>
            </a:r>
            <a:r>
              <a:rPr lang="fr-FR" sz="1200" b="1" i="1" dirty="0" err="1" smtClean="0">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p:txBody>
      </p:sp>
      <p:sp>
        <p:nvSpPr>
          <p:cNvPr id="42" name="Down Arrow 41"/>
          <p:cNvSpPr/>
          <p:nvPr/>
        </p:nvSpPr>
        <p:spPr>
          <a:xfrm rot="5400000" flipV="1">
            <a:off x="6214258" y="4609205"/>
            <a:ext cx="121210" cy="201240"/>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4880940" y="4533832"/>
            <a:ext cx="1445119" cy="276999"/>
          </a:xfrm>
          <a:prstGeom prst="rect">
            <a:avLst/>
          </a:prstGeom>
        </p:spPr>
        <p:txBody>
          <a:bodyPr wrap="square">
            <a:spAutoFit/>
          </a:bodyPr>
          <a:lstStyle/>
          <a:p>
            <a:pPr algn="ctr"/>
            <a:r>
              <a:rPr lang="fr-FR" sz="1200" b="1" i="1" dirty="0" smtClean="0">
                <a:solidFill>
                  <a:srgbClr val="FF0000"/>
                </a:solidFill>
                <a:effectLst>
                  <a:outerShdw blurRad="38100" dist="38100" dir="2700000" algn="tl">
                    <a:srgbClr val="000000">
                      <a:alpha val="43137"/>
                    </a:srgbClr>
                  </a:outerShdw>
                </a:effectLst>
              </a:rPr>
              <a:t>pBaseArea2</a:t>
            </a:r>
            <a:endParaRPr lang="fr-FR" sz="1200" b="1" i="1" dirty="0">
              <a:solidFill>
                <a:srgbClr val="FF0000"/>
              </a:solidFill>
              <a:effectLst>
                <a:outerShdw blurRad="38100" dist="38100" dir="2700000" algn="tl">
                  <a:srgbClr val="000000">
                    <a:alpha val="43137"/>
                  </a:srgbClr>
                </a:outerShdw>
              </a:effectLst>
            </a:endParaRPr>
          </a:p>
        </p:txBody>
      </p:sp>
      <p:sp>
        <p:nvSpPr>
          <p:cNvPr id="50" name="Rectangle 49"/>
          <p:cNvSpPr/>
          <p:nvPr/>
        </p:nvSpPr>
        <p:spPr>
          <a:xfrm>
            <a:off x="5020880" y="3040838"/>
            <a:ext cx="1305179" cy="276999"/>
          </a:xfrm>
          <a:prstGeom prst="rect">
            <a:avLst/>
          </a:prstGeom>
        </p:spPr>
        <p:txBody>
          <a:bodyPr wrap="square">
            <a:spAutoFit/>
          </a:bodyPr>
          <a:lstStyle/>
          <a:p>
            <a:r>
              <a:rPr lang="fr-FR" sz="1200" b="1" i="1" dirty="0" smtClean="0">
                <a:solidFill>
                  <a:srgbClr val="FF0000"/>
                </a:solidFill>
                <a:effectLst>
                  <a:outerShdw blurRad="38100" dist="38100" dir="2700000" algn="tl">
                    <a:srgbClr val="000000">
                      <a:alpha val="43137"/>
                    </a:srgbClr>
                  </a:outerShdw>
                </a:effectLst>
              </a:rPr>
              <a:t>Virtual </a:t>
            </a:r>
            <a:r>
              <a:rPr lang="fr-FR" sz="1200" b="1" i="1" dirty="0" err="1" smtClean="0">
                <a:solidFill>
                  <a:srgbClr val="FF0000"/>
                </a:solidFill>
                <a:effectLst>
                  <a:outerShdw blurRad="38100" dist="38100" dir="2700000" algn="tl">
                    <a:srgbClr val="000000">
                      <a:alpha val="43137"/>
                    </a:srgbClr>
                  </a:outerShdw>
                </a:effectLst>
              </a:rPr>
              <a:t>address</a:t>
            </a:r>
            <a:endParaRPr lang="fr-FR" sz="1200" b="1" i="1" dirty="0">
              <a:solidFill>
                <a:srgbClr val="FF0000"/>
              </a:solidFill>
              <a:effectLst>
                <a:outerShdw blurRad="38100" dist="38100" dir="2700000" algn="tl">
                  <a:srgbClr val="000000">
                    <a:alpha val="43137"/>
                  </a:srgbClr>
                </a:outerShdw>
              </a:effectLst>
            </a:endParaRPr>
          </a:p>
        </p:txBody>
      </p:sp>
      <p:sp>
        <p:nvSpPr>
          <p:cNvPr id="52" name="Title 3"/>
          <p:cNvSpPr txBox="1">
            <a:spLocks/>
          </p:cNvSpPr>
          <p:nvPr/>
        </p:nvSpPr>
        <p:spPr>
          <a:xfrm>
            <a:off x="251520" y="1271835"/>
            <a:ext cx="8892480" cy="149472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L’espace mémoire virtuel alloué sera toujours contigu </a:t>
            </a:r>
            <a:r>
              <a:rPr lang="fr-FR" sz="2400" i="1" dirty="0" smtClean="0">
                <a:latin typeface="+mn-lt"/>
                <a:sym typeface="Wingdings"/>
              </a:rPr>
              <a:t>(heureusement), néanmoins l’allocation dynamique de ressources amènera une fragmentation interne de la mémoire physique (géré par l’unité de pagination) :</a:t>
            </a:r>
          </a:p>
        </p:txBody>
      </p:sp>
    </p:spTree>
    <p:extLst>
      <p:ext uri="{BB962C8B-B14F-4D97-AF65-F5344CB8AC3E}">
        <p14:creationId xmlns:p14="http://schemas.microsoft.com/office/powerpoint/2010/main" val="7392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49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6"/>
            <a:ext cx="8892480" cy="15090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Il faut néanmoins être très prudent quant au travail effectif des fonction </a:t>
            </a:r>
            <a:r>
              <a:rPr lang="fr-FR" sz="2400" i="1" dirty="0" err="1" smtClean="0">
                <a:latin typeface="+mn-lt"/>
                <a:sym typeface="Wingdings"/>
              </a:rPr>
              <a:t>malloc</a:t>
            </a:r>
            <a:r>
              <a:rPr lang="fr-FR" sz="2400" i="1" dirty="0" smtClean="0">
                <a:latin typeface="+mn-lt"/>
                <a:sym typeface="Wingdings"/>
              </a:rPr>
              <a:t> et free. </a:t>
            </a:r>
            <a:r>
              <a:rPr lang="fr-FR" sz="2400" b="1" i="1" dirty="0" smtClean="0">
                <a:effectLst>
                  <a:outerShdw blurRad="38100" dist="38100" dir="2700000" algn="tl">
                    <a:srgbClr val="000000">
                      <a:alpha val="43137"/>
                    </a:srgbClr>
                  </a:outerShdw>
                </a:effectLst>
                <a:latin typeface="+mn-lt"/>
                <a:sym typeface="Wingdings"/>
              </a:rPr>
              <a:t>Beaucoup de processeurs (souvent sans MMU) et C </a:t>
            </a:r>
            <a:r>
              <a:rPr lang="fr-FR" sz="2400" b="1" i="1" dirty="0" err="1" smtClean="0">
                <a:effectLst>
                  <a:outerShdw blurRad="38100" dist="38100" dir="2700000" algn="tl">
                    <a:srgbClr val="000000">
                      <a:alpha val="43137"/>
                    </a:srgbClr>
                  </a:outerShdw>
                </a:effectLst>
                <a:latin typeface="+mn-lt"/>
                <a:sym typeface="Wingdings"/>
              </a:rPr>
              <a:t>toolchain</a:t>
            </a:r>
            <a:r>
              <a:rPr lang="fr-FR" sz="2400" b="1" i="1" dirty="0" smtClean="0">
                <a:effectLst>
                  <a:outerShdw blurRad="38100" dist="38100" dir="2700000" algn="tl">
                    <a:srgbClr val="000000">
                      <a:alpha val="43137"/>
                    </a:srgbClr>
                  </a:outerShdw>
                </a:effectLst>
                <a:latin typeface="+mn-lt"/>
                <a:sym typeface="Wingdings"/>
              </a:rPr>
              <a:t> associées dans l’embarqué ne gèrent pas ou mal les mécanismes de fragmentation de la mémoire physique</a:t>
            </a:r>
            <a:r>
              <a:rPr lang="fr-FR" sz="2400" i="1" dirty="0" smtClean="0">
                <a:latin typeface="+mn-lt"/>
                <a:sym typeface="Wingdings"/>
              </a:rPr>
              <a:t>.</a:t>
            </a:r>
          </a:p>
        </p:txBody>
      </p:sp>
      <p:sp>
        <p:nvSpPr>
          <p:cNvPr id="11" name="Rectangle 10"/>
          <p:cNvSpPr>
            <a:spLocks noChangeArrowheads="1"/>
          </p:cNvSpPr>
          <p:nvPr/>
        </p:nvSpPr>
        <p:spPr bwMode="auto">
          <a:xfrm>
            <a:off x="539552" y="2802908"/>
            <a:ext cx="3744416" cy="3970318"/>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int</a:t>
            </a:r>
            <a:r>
              <a:rPr lang="fr-FR" sz="1200" b="1" i="1" dirty="0">
                <a:effectLst>
                  <a:outerShdw blurRad="38100" dist="38100" dir="2700000" algn="tl">
                    <a:srgbClr val="000000">
                      <a:alpha val="43137"/>
                    </a:srgbClr>
                  </a:outerShdw>
                </a:effectLst>
              </a:rPr>
              <a:t> main (</a:t>
            </a:r>
            <a:r>
              <a:rPr lang="fr-FR" sz="1200" b="1" i="1" dirty="0" err="1">
                <a:effectLst>
                  <a:outerShdw blurRad="38100" dist="38100" dir="2700000" algn="tl">
                    <a:srgbClr val="000000">
                      <a:alpha val="43137"/>
                    </a:srgbClr>
                  </a:outerShdw>
                </a:effectLst>
              </a:rPr>
              <a:t>void</a:t>
            </a:r>
            <a:r>
              <a:rPr lang="fr-FR" sz="1200" b="1" i="1" dirty="0">
                <a:effectLst>
                  <a:outerShdw blurRad="38100" dist="38100" dir="2700000" algn="tl">
                    <a:srgbClr val="000000">
                      <a:alpha val="43137"/>
                    </a:srgbClr>
                  </a:outerShdw>
                </a:effectLst>
              </a:rPr>
              <a:t>) {</a:t>
            </a:r>
          </a:p>
          <a:p>
            <a:pPr>
              <a:defRPr/>
            </a:pP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pBaseArea1;</a:t>
            </a:r>
          </a:p>
          <a:p>
            <a:pPr>
              <a:defRPr/>
            </a:pPr>
            <a:r>
              <a:rPr lang="fr-FR" sz="1200" b="1" i="1" dirty="0">
                <a:effectLst>
                  <a:outerShdw blurRad="38100" dist="38100" dir="2700000" algn="tl">
                    <a:srgbClr val="000000">
                      <a:alpha val="43137"/>
                    </a:srgbClr>
                  </a:outerShdw>
                </a:effectLst>
              </a:rPr>
              <a:t>     char* pBaseArea2;</a:t>
            </a:r>
          </a:p>
          <a:p>
            <a:pPr>
              <a:defRPr/>
            </a:pPr>
            <a:r>
              <a:rPr lang="fr-FR" sz="1200" b="1" i="1" dirty="0">
                <a:effectLst>
                  <a:outerShdw blurRad="38100" dist="38100" dir="2700000" algn="tl">
                    <a:srgbClr val="000000">
                      <a:alpha val="43137"/>
                    </a:srgbClr>
                  </a:outerShdw>
                </a:effectLst>
              </a:rPr>
              <a:t>     double* pBaseArea3;</a:t>
            </a: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pBaseArea1 = (</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a:t>
            </a:r>
            <a:r>
              <a:rPr lang="fr-FR" sz="1200" b="1" i="1" dirty="0" err="1">
                <a:effectLst>
                  <a:outerShdw blurRad="38100" dist="38100" dir="2700000" algn="tl">
                    <a:srgbClr val="000000">
                      <a:alpha val="43137"/>
                    </a:srgbClr>
                  </a:outerShdw>
                </a:effectLst>
              </a:rPr>
              <a:t>float</a:t>
            </a:r>
            <a:r>
              <a:rPr lang="fr-FR" sz="1200" b="1" i="1" dirty="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r>
              <a:rPr lang="fr-FR" sz="1200" b="1" i="1" dirty="0">
                <a:effectLst>
                  <a:outerShdw blurRad="38100" dist="38100" dir="2700000" algn="tl">
                    <a:srgbClr val="000000">
                      <a:alpha val="43137"/>
                    </a:srgbClr>
                  </a:outerShdw>
                </a:effectLst>
              </a:rPr>
              <a:t>     pBaseArea3 = (double*)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(100*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(double));</a:t>
            </a:r>
          </a:p>
          <a:p>
            <a:pPr>
              <a:defRPr/>
            </a:pPr>
            <a:endParaRPr lang="fr-FR" sz="1200" b="1" i="1" dirty="0">
              <a:effectLst>
                <a:outerShdw blurRad="38100" dist="38100" dir="2700000" algn="tl">
                  <a:srgbClr val="000000">
                    <a:alpha val="43137"/>
                  </a:srgbClr>
                </a:outerShdw>
              </a:effectLst>
            </a:endParaRPr>
          </a:p>
          <a:p>
            <a:pPr>
              <a:defRPr/>
            </a:pPr>
            <a:r>
              <a:rPr lang="fr-FR" sz="1200" i="1" dirty="0"/>
              <a:t>     //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free ( pBaseArea2 );</a:t>
            </a:r>
          </a:p>
          <a:p>
            <a:pPr>
              <a:defRPr/>
            </a:pPr>
            <a:r>
              <a:rPr lang="fr-FR" sz="1200" b="1" i="1" dirty="0">
                <a:effectLst>
                  <a:outerShdw blurRad="38100" dist="38100" dir="2700000" algn="tl">
                    <a:srgbClr val="000000">
                      <a:alpha val="43137"/>
                    </a:srgbClr>
                  </a:outerShdw>
                </a:effectLst>
              </a:rPr>
              <a:t>     pBaseArea2 = (char*) </a:t>
            </a:r>
            <a:r>
              <a:rPr lang="fr-FR" sz="1200" b="1" i="1" dirty="0" err="1">
                <a:effectLst>
                  <a:outerShdw blurRad="38100" dist="38100" dir="2700000" algn="tl">
                    <a:srgbClr val="000000">
                      <a:alpha val="43137"/>
                    </a:srgbClr>
                  </a:outerShdw>
                </a:effectLst>
              </a:rPr>
              <a:t>malloc</a:t>
            </a:r>
            <a:r>
              <a:rPr lang="fr-FR" sz="1200" b="1" i="1" dirty="0">
                <a:effectLst>
                  <a:outerShdw blurRad="38100" dist="38100" dir="2700000" algn="tl">
                    <a:srgbClr val="000000">
                      <a:alpha val="43137"/>
                    </a:srgbClr>
                  </a:outerShdw>
                </a:effectLst>
              </a:rPr>
              <a:t> (200*</a:t>
            </a:r>
            <a:r>
              <a:rPr lang="fr-FR" sz="1200" b="1" i="1" dirty="0" err="1">
                <a:effectLst>
                  <a:outerShdw blurRad="38100" dist="38100" dir="2700000" algn="tl">
                    <a:srgbClr val="000000">
                      <a:alpha val="43137"/>
                    </a:srgbClr>
                  </a:outerShdw>
                </a:effectLst>
              </a:rPr>
              <a:t>sizeof</a:t>
            </a:r>
            <a:r>
              <a:rPr lang="fr-FR" sz="1200" b="1" i="1" dirty="0">
                <a:effectLst>
                  <a:outerShdw blurRad="38100" dist="38100" dir="2700000" algn="tl">
                    <a:srgbClr val="000000">
                      <a:alpha val="43137"/>
                    </a:srgbClr>
                  </a:outerShdw>
                </a:effectLst>
              </a:rPr>
              <a:t>(char));</a:t>
            </a:r>
          </a:p>
          <a:p>
            <a:pPr>
              <a:defRPr/>
            </a:pPr>
            <a:endParaRPr lang="fr-FR" sz="1200" b="1" i="1" dirty="0" smtClean="0">
              <a:effectLst>
                <a:outerShdw blurRad="38100" dist="38100" dir="2700000" algn="tl">
                  <a:srgbClr val="000000">
                    <a:alpha val="43137"/>
                  </a:srgbClr>
                </a:outerShdw>
              </a:effectLst>
            </a:endParaRPr>
          </a:p>
          <a:p>
            <a:pPr>
              <a:defRPr/>
            </a:pPr>
            <a:r>
              <a:rPr lang="fr-FR" sz="1200" i="1" dirty="0" smtClean="0"/>
              <a:t>      </a:t>
            </a:r>
            <a:r>
              <a:rPr lang="fr-FR" sz="1200" i="1" dirty="0"/>
              <a:t>// user application …</a:t>
            </a:r>
            <a:endParaRPr lang="fr-FR" sz="1200" b="1" i="1" dirty="0">
              <a:effectLst>
                <a:outerShdw blurRad="38100" dist="38100" dir="2700000" algn="tl">
                  <a:srgbClr val="000000">
                    <a:alpha val="43137"/>
                  </a:srgbClr>
                </a:outerShdw>
              </a:effectLst>
            </a:endParaRPr>
          </a:p>
          <a:p>
            <a:pPr>
              <a:defRPr/>
            </a:pP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a:t>
            </a:r>
            <a:r>
              <a:rPr lang="fr-FR" sz="1200" b="1" i="1" dirty="0" smtClean="0">
                <a:effectLst>
                  <a:outerShdw blurRad="38100" dist="38100" dir="2700000" algn="tl">
                    <a:srgbClr val="000000">
                      <a:alpha val="43137"/>
                    </a:srgbClr>
                  </a:outerShdw>
                </a:effectLst>
              </a:rPr>
              <a:t>pBaseArea1 );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free ( pBaseArea2 </a:t>
            </a:r>
            <a:r>
              <a:rPr lang="fr-FR" sz="1200" b="1" i="1" dirty="0" smtClean="0">
                <a:effectLst>
                  <a:outerShdw blurRad="38100" dist="38100" dir="2700000" algn="tl">
                    <a:srgbClr val="000000">
                      <a:alpha val="43137"/>
                    </a:srgbClr>
                  </a:outerShdw>
                </a:effectLst>
              </a:rPr>
              <a:t>);</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free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pBaseArea3 </a:t>
            </a:r>
            <a:r>
              <a:rPr lang="fr-FR" sz="1200" b="1" i="1" dirty="0">
                <a:effectLst>
                  <a:outerShdw blurRad="38100" dist="38100" dir="2700000" algn="tl">
                    <a:srgbClr val="000000">
                      <a:alpha val="43137"/>
                    </a:srgbClr>
                  </a:outerShdw>
                </a:effectLst>
              </a:rPr>
              <a:t>);</a:t>
            </a:r>
            <a:endParaRPr lang="fr-FR" sz="1200" b="1" i="1" dirty="0" smtClean="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0;</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
        <p:nvSpPr>
          <p:cNvPr id="12" name="Rounded Rectangle 11"/>
          <p:cNvSpPr/>
          <p:nvPr/>
        </p:nvSpPr>
        <p:spPr>
          <a:xfrm>
            <a:off x="6369636" y="3081725"/>
            <a:ext cx="1368456" cy="365915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61"/>
          <p:cNvSpPr txBox="1"/>
          <p:nvPr/>
        </p:nvSpPr>
        <p:spPr>
          <a:xfrm>
            <a:off x="6319695" y="2766561"/>
            <a:ext cx="135826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Current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Heap</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51402" y="3150252"/>
            <a:ext cx="2404973" cy="335172"/>
          </a:xfrm>
          <a:prstGeom prst="rect">
            <a:avLst/>
          </a:prstGeom>
          <a:ln>
            <a:solidFill>
              <a:schemeClr val="accent1">
                <a:lumMod val="20000"/>
                <a:lumOff val="80000"/>
              </a:schemeClr>
            </a:solidFill>
          </a:ln>
          <a:effectLst>
            <a:softEdge rad="63500"/>
          </a:effectLst>
        </p:spPr>
      </p:pic>
      <p:sp>
        <p:nvSpPr>
          <p:cNvPr id="23" name="Rectangle 22"/>
          <p:cNvSpPr/>
          <p:nvPr/>
        </p:nvSpPr>
        <p:spPr>
          <a:xfrm rot="16200000">
            <a:off x="481659" y="3063871"/>
            <a:ext cx="119137" cy="172757"/>
          </a:xfrm>
          <a:prstGeom prst="rect">
            <a:avLst/>
          </a:prstGeom>
          <a:solidFill>
            <a:srgbClr val="92D05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rot="16200000">
            <a:off x="473706" y="3418908"/>
            <a:ext cx="140143" cy="168072"/>
          </a:xfrm>
          <a:prstGeom prst="rect">
            <a:avLst/>
          </a:prstGeom>
          <a:solidFill>
            <a:srgbClr val="FFC000">
              <a:alpha val="7098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467251" y="3240284"/>
            <a:ext cx="144602" cy="161380"/>
          </a:xfrm>
          <a:prstGeom prst="rect">
            <a:avLst/>
          </a:prstGeom>
          <a:solidFill>
            <a:schemeClr val="accent2">
              <a:lumMod val="40000"/>
              <a:lumOff val="60000"/>
              <a:alpha val="7098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Down Arrow 1"/>
          <p:cNvSpPr/>
          <p:nvPr/>
        </p:nvSpPr>
        <p:spPr>
          <a:xfrm>
            <a:off x="286069" y="3649067"/>
            <a:ext cx="173672" cy="2732365"/>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Down Arrow 37"/>
          <p:cNvSpPr/>
          <p:nvPr/>
        </p:nvSpPr>
        <p:spPr>
          <a:xfrm rot="5400000" flipV="1">
            <a:off x="6145608" y="6593035"/>
            <a:ext cx="121210" cy="201240"/>
          </a:xfrm>
          <a:prstGeom prst="downArrow">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4780644" y="6396335"/>
            <a:ext cx="1539051" cy="461665"/>
          </a:xfrm>
          <a:prstGeom prst="rect">
            <a:avLst/>
          </a:prstGeom>
        </p:spPr>
        <p:txBody>
          <a:bodyPr wrap="square">
            <a:spAutoFit/>
          </a:bodyPr>
          <a:lstStyle/>
          <a:p>
            <a:pPr algn="ctr"/>
            <a:r>
              <a:rPr lang="fr-FR" sz="1200" b="1" i="1" dirty="0">
                <a:effectLst>
                  <a:outerShdw blurRad="38100" dist="38100" dir="2700000" algn="tl">
                    <a:srgbClr val="000000">
                      <a:alpha val="43137"/>
                    </a:srgbClr>
                  </a:outerShdw>
                </a:effectLst>
              </a:rPr>
              <a:t>Top of </a:t>
            </a:r>
            <a:r>
              <a:rPr lang="fr-FR" sz="1200" b="1" i="1" dirty="0" err="1">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a:p>
            <a:pPr algn="ctr"/>
            <a:r>
              <a:rPr lang="fr-FR" sz="1200" b="1" i="1" dirty="0" smtClean="0">
                <a:effectLst>
                  <a:outerShdw blurRad="38100" dist="38100" dir="2700000" algn="tl">
                    <a:srgbClr val="000000">
                      <a:alpha val="43137"/>
                    </a:srgbClr>
                  </a:outerShdw>
                </a:effectLst>
              </a:rPr>
              <a:t>Base of </a:t>
            </a:r>
            <a:r>
              <a:rPr lang="fr-FR" sz="1200" b="1" i="1" dirty="0" err="1" smtClean="0">
                <a:effectLst>
                  <a:outerShdw blurRad="38100" dist="38100" dir="2700000" algn="tl">
                    <a:srgbClr val="000000">
                      <a:alpha val="43137"/>
                    </a:srgbClr>
                  </a:outerShdw>
                </a:effectLst>
              </a:rPr>
              <a:t>Heap</a:t>
            </a:r>
            <a:endParaRPr lang="fr-FR" sz="1200" b="1" i="1" dirty="0">
              <a:effectLst>
                <a:outerShdw blurRad="38100" dist="38100" dir="2700000" algn="tl">
                  <a:srgbClr val="000000">
                    <a:alpha val="43137"/>
                  </a:srgbClr>
                </a:outerShdw>
              </a:effectLst>
            </a:endParaRPr>
          </a:p>
        </p:txBody>
      </p:sp>
      <p:sp>
        <p:nvSpPr>
          <p:cNvPr id="17" name="Rectangle 16"/>
          <p:cNvSpPr/>
          <p:nvPr/>
        </p:nvSpPr>
        <p:spPr>
          <a:xfrm>
            <a:off x="5020880" y="3040838"/>
            <a:ext cx="1305179" cy="276999"/>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97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FFFFCC"/>
                </a:solidFill>
                <a:effectLst>
                  <a:outerShdw blurRad="38100" dist="38100" dir="2700000" algn="tl">
                    <a:srgbClr val="000000">
                      <a:alpha val="43137"/>
                    </a:srgbClr>
                  </a:outerShdw>
                </a:effectLst>
              </a:rPr>
              <a:t>Hiérarchie </a:t>
            </a:r>
            <a:r>
              <a:rPr lang="fr-FR" sz="1700" b="1" i="1" dirty="0" smtClean="0">
                <a:solidFill>
                  <a:srgbClr val="DCE6F2"/>
                </a:solidFill>
                <a:effectLst>
                  <a:outerShdw blurRad="38100" dist="38100" dir="2700000" algn="tl">
                    <a:srgbClr val="000000">
                      <a:alpha val="43137"/>
                    </a:srgbClr>
                  </a:outerShdw>
                </a:effectLst>
              </a:rPr>
              <a:t>–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122452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Sur beaucoup de processeurs modernes (GPP, GPU, </a:t>
            </a:r>
            <a:r>
              <a:rPr lang="fr-FR" sz="2400" i="1" dirty="0" err="1" smtClean="0">
                <a:latin typeface="+mn-lt"/>
              </a:rPr>
              <a:t>SoC</a:t>
            </a:r>
            <a:r>
              <a:rPr lang="fr-FR" sz="2400" i="1" dirty="0" smtClean="0">
                <a:latin typeface="+mn-lt"/>
              </a:rPr>
              <a:t>, MCU, DSP …), la mémoire est le plus souvent hiérarchisée est peut représenter par un modèle en couche :</a:t>
            </a:r>
            <a:endParaRPr lang="fr-FR" sz="2400" i="1" dirty="0"/>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cxnSp>
        <p:nvCxnSpPr>
          <p:cNvPr id="60" name="Straight Arrow Connector 59"/>
          <p:cNvCxnSpPr/>
          <p:nvPr/>
        </p:nvCxnSpPr>
        <p:spPr>
          <a:xfrm flipV="1">
            <a:off x="1795520" y="3703035"/>
            <a:ext cx="0" cy="169783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ZoneTexte 61"/>
          <p:cNvSpPr txBox="1"/>
          <p:nvPr/>
        </p:nvSpPr>
        <p:spPr>
          <a:xfrm rot="16200000">
            <a:off x="1169902" y="4270467"/>
            <a:ext cx="936070"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Speed</a:t>
            </a:r>
            <a:endParaRPr lang="fr-FR" sz="1000" i="1" dirty="0" smtClean="0">
              <a:solidFill>
                <a:schemeClr val="accent1">
                  <a:lumMod val="75000"/>
                </a:schemeClr>
              </a:solidFill>
            </a:endParaRPr>
          </a:p>
        </p:txBody>
      </p:sp>
      <p:sp>
        <p:nvSpPr>
          <p:cNvPr id="62" name="ZoneTexte 61"/>
          <p:cNvSpPr txBox="1"/>
          <p:nvPr/>
        </p:nvSpPr>
        <p:spPr>
          <a:xfrm>
            <a:off x="1603283" y="3378991"/>
            <a:ext cx="3104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a:t>
            </a:r>
            <a:endParaRPr lang="fr-FR" sz="1000" i="1" dirty="0" smtClean="0">
              <a:solidFill>
                <a:schemeClr val="accent1">
                  <a:lumMod val="75000"/>
                </a:schemeClr>
              </a:solidFill>
            </a:endParaRPr>
          </a:p>
        </p:txBody>
      </p:sp>
      <p:sp>
        <p:nvSpPr>
          <p:cNvPr id="63" name="ZoneTexte 61"/>
          <p:cNvSpPr txBox="1"/>
          <p:nvPr/>
        </p:nvSpPr>
        <p:spPr>
          <a:xfrm>
            <a:off x="1604151" y="5400869"/>
            <a:ext cx="3104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a:t>
            </a:r>
            <a:endParaRPr lang="fr-FR" sz="1000" i="1" dirty="0" smtClean="0">
              <a:solidFill>
                <a:schemeClr val="accent1">
                  <a:lumMod val="75000"/>
                </a:schemeClr>
              </a:solidFill>
            </a:endParaRPr>
          </a:p>
        </p:txBody>
      </p:sp>
      <p:cxnSp>
        <p:nvCxnSpPr>
          <p:cNvPr id="64" name="Straight Arrow Connector 63"/>
          <p:cNvCxnSpPr/>
          <p:nvPr/>
        </p:nvCxnSpPr>
        <p:spPr>
          <a:xfrm>
            <a:off x="1335003" y="3671982"/>
            <a:ext cx="10840" cy="17321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ZoneTexte 61"/>
          <p:cNvSpPr txBox="1"/>
          <p:nvPr/>
        </p:nvSpPr>
        <p:spPr>
          <a:xfrm rot="16200000">
            <a:off x="741217" y="4270467"/>
            <a:ext cx="936070"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Size</a:t>
            </a:r>
            <a:endParaRPr lang="fr-FR" sz="1000" i="1" dirty="0" smtClean="0">
              <a:solidFill>
                <a:schemeClr val="accent1">
                  <a:lumMod val="75000"/>
                </a:schemeClr>
              </a:solidFill>
            </a:endParaRPr>
          </a:p>
        </p:txBody>
      </p:sp>
      <p:sp>
        <p:nvSpPr>
          <p:cNvPr id="66" name="ZoneTexte 61"/>
          <p:cNvSpPr txBox="1"/>
          <p:nvPr/>
        </p:nvSpPr>
        <p:spPr>
          <a:xfrm>
            <a:off x="1186478" y="5400869"/>
            <a:ext cx="3104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a:t>
            </a:r>
            <a:endParaRPr lang="fr-FR" sz="1000" i="1" dirty="0" smtClean="0">
              <a:solidFill>
                <a:schemeClr val="accent1">
                  <a:lumMod val="75000"/>
                </a:schemeClr>
              </a:solidFill>
            </a:endParaRPr>
          </a:p>
        </p:txBody>
      </p:sp>
      <p:sp>
        <p:nvSpPr>
          <p:cNvPr id="67" name="ZoneTexte 61"/>
          <p:cNvSpPr txBox="1"/>
          <p:nvPr/>
        </p:nvSpPr>
        <p:spPr>
          <a:xfrm>
            <a:off x="1175466" y="3394122"/>
            <a:ext cx="3104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a:t>
            </a:r>
            <a:endParaRPr lang="fr-FR" sz="1000" i="1" dirty="0" smtClean="0">
              <a:solidFill>
                <a:schemeClr val="accent1">
                  <a:lumMod val="75000"/>
                </a:schemeClr>
              </a:solidFill>
            </a:endParaRPr>
          </a:p>
        </p:txBody>
      </p:sp>
      <p:graphicFrame>
        <p:nvGraphicFramePr>
          <p:cNvPr id="68" name="Chart 67"/>
          <p:cNvGraphicFramePr/>
          <p:nvPr>
            <p:extLst>
              <p:ext uri="{D42A27DB-BD31-4B8C-83A1-F6EECF244321}">
                <p14:modId xmlns:p14="http://schemas.microsoft.com/office/powerpoint/2010/main" val="3501733106"/>
              </p:ext>
            </p:extLst>
          </p:nvPr>
        </p:nvGraphicFramePr>
        <p:xfrm>
          <a:off x="-900608" y="2879894"/>
          <a:ext cx="11017224" cy="3312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867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5" grpId="0"/>
      <p:bldP spid="66" grpId="0"/>
      <p:bldP spid="67" grpId="0"/>
      <p:bldGraphic spid="68"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6"/>
            <a:ext cx="8892480" cy="230118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Sous Linux, un processus possède des accès mémoires ‘’illimités’’ pour l’allocation dynamique de données</a:t>
            </a:r>
            <a:r>
              <a:rPr lang="fr-FR" sz="2400" i="1" dirty="0">
                <a:sym typeface="Wingdings"/>
              </a:rPr>
              <a:t> sur le Tas</a:t>
            </a:r>
            <a:r>
              <a:rPr lang="fr-FR" sz="2400" i="1" dirty="0" smtClean="0">
                <a:latin typeface="+mn-lt"/>
                <a:sym typeface="Wingdings"/>
              </a:rPr>
              <a:t>. En réalité, les allocations dynamiques ne sont possibles que jusqu’aux limites physiques de la machine. Par exemple pour une application user, ~3Go max sur architecture IA-32 (le système se réservant ~1Go). Observons par exemple les ressources mémoire utilisables par le </a:t>
            </a:r>
            <a:r>
              <a:rPr lang="fr-FR" sz="2400" i="1" dirty="0" err="1" smtClean="0">
                <a:latin typeface="+mn-lt"/>
                <a:sym typeface="Wingdings"/>
              </a:rPr>
              <a:t>shell</a:t>
            </a:r>
            <a:r>
              <a:rPr lang="fr-FR" sz="2400" i="1" dirty="0" smtClean="0">
                <a:latin typeface="+mn-lt"/>
                <a:sym typeface="Wingdings"/>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756" y="3684692"/>
            <a:ext cx="3240360" cy="3077635"/>
          </a:xfrm>
          <a:prstGeom prst="roundRect">
            <a:avLst>
              <a:gd name="adj" fmla="val 4612"/>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flipV="1">
            <a:off x="2660148" y="4077072"/>
            <a:ext cx="527608" cy="527608"/>
          </a:xfrm>
          <a:prstGeom prst="rect">
            <a:avLst/>
          </a:prstGeom>
        </p:spPr>
      </p:pic>
    </p:spTree>
    <p:extLst>
      <p:ext uri="{BB962C8B-B14F-4D97-AF65-F5344CB8AC3E}">
        <p14:creationId xmlns:p14="http://schemas.microsoft.com/office/powerpoint/2010/main" val="44176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Pile et Tas</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6"/>
            <a:ext cx="8892480" cy="21571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Pour un processus Linux typique exploitant plusieurs threads, le tas est propre au processus et peut être partagé par tous les threads fils. En revanche les piles sont propres à chaque processus et chaque thread. Cela assure une réelle indépendance des contextes d’exécution (variables spatialement séparées en mémoire) :</a:t>
            </a:r>
          </a:p>
        </p:txBody>
      </p:sp>
      <p:sp>
        <p:nvSpPr>
          <p:cNvPr id="2" name="Rounded Rectangle 1"/>
          <p:cNvSpPr/>
          <p:nvPr/>
        </p:nvSpPr>
        <p:spPr>
          <a:xfrm>
            <a:off x="332156" y="3657632"/>
            <a:ext cx="4032448" cy="2448272"/>
          </a:xfrm>
          <a:prstGeom prst="roundRect">
            <a:avLst>
              <a:gd name="adj" fmla="val 12116"/>
            </a:avLst>
          </a:prstGeom>
          <a:solidFill>
            <a:srgbClr val="DCE6F2">
              <a:alpha val="36863"/>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olded Corner 5"/>
          <p:cNvSpPr/>
          <p:nvPr/>
        </p:nvSpPr>
        <p:spPr>
          <a:xfrm>
            <a:off x="3882448" y="3830713"/>
            <a:ext cx="360040" cy="2205858"/>
          </a:xfrm>
          <a:prstGeom prst="foldedCorner">
            <a:avLst/>
          </a:prstGeom>
          <a:solidFill>
            <a:schemeClr val="accent4">
              <a:lumMod val="60000"/>
              <a:lumOff val="40000"/>
              <a:alpha val="52157"/>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61"/>
          <p:cNvSpPr txBox="1"/>
          <p:nvPr/>
        </p:nvSpPr>
        <p:spPr>
          <a:xfrm>
            <a:off x="648930" y="3667999"/>
            <a:ext cx="328362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Process</a:t>
            </a:r>
            <a:r>
              <a:rPr lang="fr-FR" sz="1400" b="1" i="1" dirty="0" smtClean="0">
                <a:solidFill>
                  <a:schemeClr val="accent1">
                    <a:lumMod val="75000"/>
                  </a:schemeClr>
                </a:solidFill>
                <a:effectLst>
                  <a:outerShdw blurRad="38100" dist="38100" dir="2700000" algn="tl">
                    <a:srgbClr val="000000">
                      <a:alpha val="43137"/>
                    </a:srgbClr>
                  </a:outerShdw>
                </a:effectLst>
              </a:rPr>
              <a:t> A</a:t>
            </a:r>
          </a:p>
        </p:txBody>
      </p:sp>
      <p:sp>
        <p:nvSpPr>
          <p:cNvPr id="16" name="Rectangle 15"/>
          <p:cNvSpPr/>
          <p:nvPr/>
        </p:nvSpPr>
        <p:spPr>
          <a:xfrm rot="16200000">
            <a:off x="3165696" y="4800274"/>
            <a:ext cx="1793543"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Heap</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Process</a:t>
            </a:r>
            <a:r>
              <a:rPr lang="fr-FR" sz="1200" b="1" i="1" dirty="0" smtClean="0">
                <a:effectLst>
                  <a:outerShdw blurRad="38100" dist="38100" dir="2700000" algn="tl">
                    <a:srgbClr val="000000">
                      <a:alpha val="43137"/>
                    </a:srgbClr>
                  </a:outerShdw>
                </a:effectLst>
              </a:rPr>
              <a:t> A</a:t>
            </a:r>
            <a:endParaRPr lang="fr-FR" sz="1200" b="1" dirty="0">
              <a:effectLst>
                <a:outerShdw blurRad="38100" dist="38100" dir="2700000" algn="tl">
                  <a:srgbClr val="000000">
                    <a:alpha val="43137"/>
                  </a:srgbClr>
                </a:outerShdw>
              </a:effectLst>
            </a:endParaRPr>
          </a:p>
        </p:txBody>
      </p:sp>
      <p:sp>
        <p:nvSpPr>
          <p:cNvPr id="23" name="Rounded Rectangle 22"/>
          <p:cNvSpPr/>
          <p:nvPr/>
        </p:nvSpPr>
        <p:spPr>
          <a:xfrm>
            <a:off x="384998" y="4413696"/>
            <a:ext cx="1217535" cy="1583959"/>
          </a:xfrm>
          <a:prstGeom prst="roundRect">
            <a:avLst>
              <a:gd name="adj" fmla="val 12116"/>
            </a:avLst>
          </a:prstGeom>
          <a:solidFill>
            <a:schemeClr val="accent1">
              <a:lumMod val="60000"/>
              <a:lumOff val="40000"/>
              <a:alpha val="36863"/>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61"/>
          <p:cNvSpPr txBox="1"/>
          <p:nvPr/>
        </p:nvSpPr>
        <p:spPr>
          <a:xfrm>
            <a:off x="384998" y="4394719"/>
            <a:ext cx="1217535"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Thread A1</a:t>
            </a:r>
          </a:p>
        </p:txBody>
      </p:sp>
      <p:sp>
        <p:nvSpPr>
          <p:cNvPr id="25" name="Folded Corner 24"/>
          <p:cNvSpPr/>
          <p:nvPr/>
        </p:nvSpPr>
        <p:spPr>
          <a:xfrm>
            <a:off x="3398124" y="3830712"/>
            <a:ext cx="360040" cy="1102930"/>
          </a:xfrm>
          <a:prstGeom prst="foldedCorner">
            <a:avLst/>
          </a:prstGeom>
          <a:solidFill>
            <a:srgbClr val="92D050">
              <a:alpha val="52157"/>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2994866" y="4232455"/>
            <a:ext cx="1166555"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Process</a:t>
            </a:r>
            <a:r>
              <a:rPr lang="fr-FR" sz="1200" b="1" i="1" dirty="0" smtClean="0">
                <a:effectLst>
                  <a:outerShdw blurRad="38100" dist="38100" dir="2700000" algn="tl">
                    <a:srgbClr val="000000">
                      <a:alpha val="43137"/>
                    </a:srgbClr>
                  </a:outerShdw>
                </a:effectLst>
              </a:rPr>
              <a:t> A</a:t>
            </a:r>
            <a:endParaRPr lang="fr-FR" sz="1200" b="1" dirty="0">
              <a:effectLst>
                <a:outerShdw blurRad="38100" dist="38100" dir="2700000" algn="tl">
                  <a:srgbClr val="000000">
                    <a:alpha val="43137"/>
                  </a:srgbClr>
                </a:outerShdw>
              </a:effectLst>
            </a:endParaRPr>
          </a:p>
        </p:txBody>
      </p:sp>
      <p:sp>
        <p:nvSpPr>
          <p:cNvPr id="29" name="Folded Corner 28"/>
          <p:cNvSpPr/>
          <p:nvPr/>
        </p:nvSpPr>
        <p:spPr>
          <a:xfrm>
            <a:off x="1080978" y="4668987"/>
            <a:ext cx="360040" cy="1285629"/>
          </a:xfrm>
          <a:prstGeom prst="foldedCorner">
            <a:avLst/>
          </a:prstGeom>
          <a:solidFill>
            <a:srgbClr val="92D050">
              <a:alpha val="52157"/>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rot="16200000">
            <a:off x="596665" y="5194821"/>
            <a:ext cx="1328666"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Thread A1</a:t>
            </a:r>
            <a:endParaRPr lang="fr-FR" sz="1200" b="1" dirty="0">
              <a:effectLst>
                <a:outerShdw blurRad="38100" dist="38100" dir="2700000" algn="tl">
                  <a:srgbClr val="000000">
                    <a:alpha val="43137"/>
                  </a:srgbClr>
                </a:outerShdw>
              </a:effectLst>
            </a:endParaRPr>
          </a:p>
        </p:txBody>
      </p:sp>
      <p:sp>
        <p:nvSpPr>
          <p:cNvPr id="31" name="Rounded Rectangle 30"/>
          <p:cNvSpPr/>
          <p:nvPr/>
        </p:nvSpPr>
        <p:spPr>
          <a:xfrm>
            <a:off x="1739612" y="4413696"/>
            <a:ext cx="1217535" cy="1583959"/>
          </a:xfrm>
          <a:prstGeom prst="roundRect">
            <a:avLst>
              <a:gd name="adj" fmla="val 12116"/>
            </a:avLst>
          </a:prstGeom>
          <a:solidFill>
            <a:schemeClr val="accent1">
              <a:lumMod val="60000"/>
              <a:lumOff val="40000"/>
              <a:alpha val="36863"/>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61"/>
          <p:cNvSpPr txBox="1"/>
          <p:nvPr/>
        </p:nvSpPr>
        <p:spPr>
          <a:xfrm>
            <a:off x="1739612" y="4394719"/>
            <a:ext cx="1217535"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Thread A2</a:t>
            </a:r>
          </a:p>
        </p:txBody>
      </p:sp>
      <p:sp>
        <p:nvSpPr>
          <p:cNvPr id="33" name="Folded Corner 32"/>
          <p:cNvSpPr/>
          <p:nvPr/>
        </p:nvSpPr>
        <p:spPr>
          <a:xfrm>
            <a:off x="2435592" y="4712024"/>
            <a:ext cx="360040" cy="1242591"/>
          </a:xfrm>
          <a:prstGeom prst="foldedCorner">
            <a:avLst/>
          </a:prstGeom>
          <a:solidFill>
            <a:srgbClr val="92D050">
              <a:alpha val="52157"/>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rot="16200000">
            <a:off x="1972799" y="5173302"/>
            <a:ext cx="1285625"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Thread A2</a:t>
            </a:r>
            <a:endParaRPr lang="fr-FR" sz="1200" b="1" dirty="0">
              <a:effectLst>
                <a:outerShdw blurRad="38100" dist="38100" dir="2700000" algn="tl">
                  <a:srgbClr val="000000">
                    <a:alpha val="43137"/>
                  </a:srgbClr>
                </a:outerShdw>
              </a:effectLst>
            </a:endParaRPr>
          </a:p>
        </p:txBody>
      </p:sp>
      <p:sp>
        <p:nvSpPr>
          <p:cNvPr id="36" name="Rounded Rectangle 35"/>
          <p:cNvSpPr/>
          <p:nvPr/>
        </p:nvSpPr>
        <p:spPr>
          <a:xfrm>
            <a:off x="4781182" y="3662764"/>
            <a:ext cx="4032448" cy="2448272"/>
          </a:xfrm>
          <a:prstGeom prst="roundRect">
            <a:avLst>
              <a:gd name="adj" fmla="val 12116"/>
            </a:avLst>
          </a:prstGeom>
          <a:solidFill>
            <a:srgbClr val="DCE6F2">
              <a:alpha val="36863"/>
            </a:srgb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olded Corner 36"/>
          <p:cNvSpPr/>
          <p:nvPr/>
        </p:nvSpPr>
        <p:spPr>
          <a:xfrm>
            <a:off x="8331474" y="3835845"/>
            <a:ext cx="360040" cy="2205858"/>
          </a:xfrm>
          <a:prstGeom prst="foldedCorner">
            <a:avLst/>
          </a:prstGeom>
          <a:solidFill>
            <a:schemeClr val="accent4">
              <a:lumMod val="60000"/>
              <a:lumOff val="40000"/>
              <a:alpha val="52157"/>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61"/>
          <p:cNvSpPr txBox="1"/>
          <p:nvPr/>
        </p:nvSpPr>
        <p:spPr>
          <a:xfrm>
            <a:off x="5097956" y="3673131"/>
            <a:ext cx="328362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Process</a:t>
            </a:r>
            <a:r>
              <a:rPr lang="fr-FR" sz="1400" b="1" i="1" dirty="0" smtClean="0">
                <a:solidFill>
                  <a:schemeClr val="accent1">
                    <a:lumMod val="75000"/>
                  </a:schemeClr>
                </a:solidFill>
                <a:effectLst>
                  <a:outerShdw blurRad="38100" dist="38100" dir="2700000" algn="tl">
                    <a:srgbClr val="000000">
                      <a:alpha val="43137"/>
                    </a:srgbClr>
                  </a:outerShdw>
                </a:effectLst>
              </a:rPr>
              <a:t> B</a:t>
            </a:r>
          </a:p>
        </p:txBody>
      </p:sp>
      <p:sp>
        <p:nvSpPr>
          <p:cNvPr id="39" name="Rectangle 38"/>
          <p:cNvSpPr/>
          <p:nvPr/>
        </p:nvSpPr>
        <p:spPr>
          <a:xfrm rot="16200000">
            <a:off x="7614722" y="4805406"/>
            <a:ext cx="1793543"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Heap</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Process</a:t>
            </a:r>
            <a:r>
              <a:rPr lang="fr-FR" sz="1200" b="1" i="1" dirty="0" smtClean="0">
                <a:effectLst>
                  <a:outerShdw blurRad="38100" dist="38100" dir="2700000" algn="tl">
                    <a:srgbClr val="000000">
                      <a:alpha val="43137"/>
                    </a:srgbClr>
                  </a:outerShdw>
                </a:effectLst>
              </a:rPr>
              <a:t> B</a:t>
            </a:r>
            <a:endParaRPr lang="fr-FR" sz="1200" b="1" dirty="0">
              <a:effectLst>
                <a:outerShdw blurRad="38100" dist="38100" dir="2700000" algn="tl">
                  <a:srgbClr val="000000">
                    <a:alpha val="43137"/>
                  </a:srgbClr>
                </a:outerShdw>
              </a:effectLst>
            </a:endParaRPr>
          </a:p>
        </p:txBody>
      </p:sp>
      <p:sp>
        <p:nvSpPr>
          <p:cNvPr id="40" name="Rounded Rectangle 39"/>
          <p:cNvSpPr/>
          <p:nvPr/>
        </p:nvSpPr>
        <p:spPr>
          <a:xfrm>
            <a:off x="4834024" y="4418828"/>
            <a:ext cx="1217535" cy="1583959"/>
          </a:xfrm>
          <a:prstGeom prst="roundRect">
            <a:avLst>
              <a:gd name="adj" fmla="val 12116"/>
            </a:avLst>
          </a:prstGeom>
          <a:solidFill>
            <a:schemeClr val="accent1">
              <a:lumMod val="60000"/>
              <a:lumOff val="40000"/>
              <a:alpha val="36863"/>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61"/>
          <p:cNvSpPr txBox="1"/>
          <p:nvPr/>
        </p:nvSpPr>
        <p:spPr>
          <a:xfrm>
            <a:off x="4834024" y="4399851"/>
            <a:ext cx="1217535"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Thread B1</a:t>
            </a:r>
          </a:p>
        </p:txBody>
      </p:sp>
      <p:sp>
        <p:nvSpPr>
          <p:cNvPr id="42" name="Folded Corner 41"/>
          <p:cNvSpPr/>
          <p:nvPr/>
        </p:nvSpPr>
        <p:spPr>
          <a:xfrm>
            <a:off x="7847150" y="3835844"/>
            <a:ext cx="360040" cy="1102930"/>
          </a:xfrm>
          <a:prstGeom prst="foldedCorner">
            <a:avLst/>
          </a:prstGeom>
          <a:solidFill>
            <a:srgbClr val="92D050">
              <a:alpha val="52157"/>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rot="16200000">
            <a:off x="7443892" y="4237587"/>
            <a:ext cx="1166555"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Process</a:t>
            </a:r>
            <a:r>
              <a:rPr lang="fr-FR" sz="1200" b="1" i="1" dirty="0" smtClean="0">
                <a:effectLst>
                  <a:outerShdw blurRad="38100" dist="38100" dir="2700000" algn="tl">
                    <a:srgbClr val="000000">
                      <a:alpha val="43137"/>
                    </a:srgbClr>
                  </a:outerShdw>
                </a:effectLst>
              </a:rPr>
              <a:t> B</a:t>
            </a:r>
            <a:endParaRPr lang="fr-FR" sz="1200" b="1" dirty="0">
              <a:effectLst>
                <a:outerShdw blurRad="38100" dist="38100" dir="2700000" algn="tl">
                  <a:srgbClr val="000000">
                    <a:alpha val="43137"/>
                  </a:srgbClr>
                </a:outerShdw>
              </a:effectLst>
            </a:endParaRPr>
          </a:p>
        </p:txBody>
      </p:sp>
      <p:sp>
        <p:nvSpPr>
          <p:cNvPr id="44" name="Folded Corner 43"/>
          <p:cNvSpPr/>
          <p:nvPr/>
        </p:nvSpPr>
        <p:spPr>
          <a:xfrm>
            <a:off x="5530004" y="4717157"/>
            <a:ext cx="360040" cy="1237456"/>
          </a:xfrm>
          <a:prstGeom prst="foldedCorner">
            <a:avLst/>
          </a:prstGeom>
          <a:solidFill>
            <a:srgbClr val="92D050">
              <a:alpha val="52157"/>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rot="16200000">
            <a:off x="5069778" y="5175867"/>
            <a:ext cx="1280492"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Stack</a:t>
            </a:r>
            <a:r>
              <a:rPr lang="fr-FR" sz="1200" b="1" i="1" dirty="0" smtClean="0">
                <a:effectLst>
                  <a:outerShdw blurRad="38100" dist="38100" dir="2700000" algn="tl">
                    <a:srgbClr val="000000">
                      <a:alpha val="43137"/>
                    </a:srgbClr>
                  </a:outerShdw>
                </a:effectLst>
              </a:rPr>
              <a:t> Thread B1</a:t>
            </a:r>
            <a:endParaRPr lang="fr-F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68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4" grpId="0"/>
      <p:bldP spid="16" grpId="0"/>
      <p:bldP spid="23" grpId="0" animBg="1"/>
      <p:bldP spid="24" grpId="0"/>
      <p:bldP spid="25" grpId="0" animBg="1"/>
      <p:bldP spid="26" grpId="0"/>
      <p:bldP spid="29" grpId="0" animBg="1"/>
      <p:bldP spid="30" grpId="0"/>
      <p:bldP spid="31" grpId="0" animBg="1"/>
      <p:bldP spid="32" grpId="0"/>
      <p:bldP spid="33" grpId="0" animBg="1"/>
      <p:bldP spid="35" grpId="0"/>
      <p:bldP spid="36" grpId="0" animBg="1"/>
      <p:bldP spid="37" grpId="0" animBg="1"/>
      <p:bldP spid="38" grpId="0"/>
      <p:bldP spid="39" grpId="0"/>
      <p:bldP spid="40" grpId="0" animBg="1"/>
      <p:bldP spid="41" grpId="0"/>
      <p:bldP spid="42" grpId="0" animBg="1"/>
      <p:bldP spid="43" grpId="0"/>
      <p:bldP spid="44" grpId="0" animBg="1"/>
      <p:bldP spid="4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6"/>
            <a:ext cx="8892480" cy="51815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La pagination mémoire est un mécanisme de virtualisation mémoire extrêmement rencontré et utilisé sur grand nombre d’architectures modernes, architectures x86 comme processeurs pour l’embarqué (attention, pas tous). Les principaux intérêts à travailler avec une mémoire virtuelle paginée sont :</a:t>
            </a:r>
          </a:p>
          <a:p>
            <a:pPr algn="l"/>
            <a:endParaRPr lang="fr-FR" sz="2400" i="1" dirty="0">
              <a:latin typeface="+mn-lt"/>
              <a:sym typeface="Wingdings"/>
            </a:endParaRPr>
          </a:p>
          <a:p>
            <a:pPr marL="342900" indent="-342900" algn="l">
              <a:buFont typeface="Arial" pitchFamily="34" charset="0"/>
              <a:buChar char="•"/>
            </a:pPr>
            <a:r>
              <a:rPr lang="fr-FR" sz="2400" i="1" dirty="0" smtClean="0">
                <a:latin typeface="+mn-lt"/>
                <a:sym typeface="Wingdings"/>
              </a:rPr>
              <a:t>Offrir à un processus un </a:t>
            </a:r>
            <a:r>
              <a:rPr lang="fr-FR" sz="2400" b="1" i="1" dirty="0" smtClean="0">
                <a:effectLst>
                  <a:outerShdw blurRad="38100" dist="38100" dir="2700000" algn="tl">
                    <a:srgbClr val="000000">
                      <a:alpha val="43137"/>
                    </a:srgbClr>
                  </a:outerShdw>
                </a:effectLst>
                <a:latin typeface="+mn-lt"/>
                <a:sym typeface="Wingdings"/>
              </a:rPr>
              <a:t>espace mémoire contigu masquant la fragmentation de la mémoire physique.</a:t>
            </a:r>
          </a:p>
          <a:p>
            <a:pPr algn="l"/>
            <a:endParaRPr lang="fr-FR" sz="2400" i="1" dirty="0" smtClean="0">
              <a:latin typeface="+mn-lt"/>
              <a:sym typeface="Wingdings"/>
            </a:endParaRPr>
          </a:p>
          <a:p>
            <a:pPr marL="342900" indent="-342900" algn="l">
              <a:buFont typeface="Arial" pitchFamily="34" charset="0"/>
              <a:buChar char="•"/>
            </a:pPr>
            <a:r>
              <a:rPr lang="fr-FR" sz="2400" i="1" dirty="0" smtClean="0">
                <a:latin typeface="+mn-lt"/>
                <a:sym typeface="Wingdings"/>
              </a:rPr>
              <a:t>Proposer un espace mémoire paginé virtuel pouvant dépasser l’espace physique réel de la mémoire principale.</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i="1" dirty="0" smtClean="0">
                <a:latin typeface="+mn-lt"/>
                <a:sym typeface="Wingdings"/>
              </a:rPr>
              <a:t>La pagination mémoire facilite également la </a:t>
            </a:r>
            <a:r>
              <a:rPr lang="fr-FR" sz="2400" b="1" i="1" dirty="0" smtClean="0">
                <a:effectLst>
                  <a:outerShdw blurRad="38100" dist="38100" dir="2700000" algn="tl">
                    <a:srgbClr val="000000">
                      <a:alpha val="43137"/>
                    </a:srgbClr>
                  </a:outerShdw>
                </a:effectLst>
                <a:latin typeface="+mn-lt"/>
                <a:sym typeface="Wingdings"/>
              </a:rPr>
              <a:t>protection mémoire </a:t>
            </a:r>
            <a:r>
              <a:rPr lang="fr-FR" sz="2400" i="1" dirty="0" smtClean="0">
                <a:latin typeface="+mn-lt"/>
                <a:sym typeface="Wingdings"/>
              </a:rPr>
              <a:t>et le partage de ressources mémoire entre processus.</a:t>
            </a:r>
          </a:p>
        </p:txBody>
      </p:sp>
    </p:spTree>
    <p:extLst>
      <p:ext uri="{BB962C8B-B14F-4D97-AF65-F5344CB8AC3E}">
        <p14:creationId xmlns:p14="http://schemas.microsoft.com/office/powerpoint/2010/main" val="210964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fade">
                                      <p:cBhvr>
                                        <p:cTn id="7" dur="500"/>
                                        <p:tgtEl>
                                          <p:spTgt spid="3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4" end="4"/>
                                            </p:txEl>
                                          </p:spTgt>
                                        </p:tgtEl>
                                        <p:attrNameLst>
                                          <p:attrName>style.visibility</p:attrName>
                                        </p:attrNameLst>
                                      </p:cBhvr>
                                      <p:to>
                                        <p:strVal val="visible"/>
                                      </p:to>
                                    </p:set>
                                    <p:animEffect transition="in" filter="fade">
                                      <p:cBhvr>
                                        <p:cTn id="12" dur="500"/>
                                        <p:tgtEl>
                                          <p:spTgt spid="3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xEl>
                                              <p:pRg st="6" end="6"/>
                                            </p:txEl>
                                          </p:spTgt>
                                        </p:tgtEl>
                                        <p:attrNameLst>
                                          <p:attrName>style.visibility</p:attrName>
                                        </p:attrNameLst>
                                      </p:cBhvr>
                                      <p:to>
                                        <p:strVal val="visible"/>
                                      </p:to>
                                    </p:set>
                                    <p:animEffect transition="in" filter="fade">
                                      <p:cBhvr>
                                        <p:cTn id="17" dur="500"/>
                                        <p:tgtEl>
                                          <p:spTgt spid="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71835"/>
            <a:ext cx="8892480" cy="271038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Une mémoire paginée est découpée en pages fixant ainsi une granularité de la mémoire. La mémoire principale est découpée en frames (cadres) de même taille, chaque cadre contenant une page. Il peut y avoir plus de pages que de cadres, d’où l’intérêt</a:t>
            </a:r>
            <a:r>
              <a:rPr lang="fr-FR" sz="2400" i="1" dirty="0" smtClean="0">
                <a:latin typeface="+mn-lt"/>
                <a:sym typeface="Wingdings"/>
              </a:rPr>
              <a:t>. Les pages ne se trouvant pas en mémoire principale sont généralement en mémoire secondaire et seront chargées en mémoire vive en cas de besoin (</a:t>
            </a:r>
            <a:r>
              <a:rPr lang="fr-FR" sz="2400" i="1" dirty="0" err="1" smtClean="0">
                <a:latin typeface="+mn-lt"/>
                <a:sym typeface="Wingdings"/>
              </a:rPr>
              <a:t>swapping</a:t>
            </a:r>
            <a:r>
              <a:rPr lang="fr-FR" sz="2400" i="1" dirty="0" smtClean="0">
                <a:latin typeface="+mn-lt"/>
                <a:sym typeface="Wingdings"/>
              </a:rPr>
              <a:t>) :</a:t>
            </a:r>
          </a:p>
        </p:txBody>
      </p:sp>
      <p:sp>
        <p:nvSpPr>
          <p:cNvPr id="46" name="Rounded Rectangle 45"/>
          <p:cNvSpPr/>
          <p:nvPr/>
        </p:nvSpPr>
        <p:spPr>
          <a:xfrm>
            <a:off x="1286896" y="4479890"/>
            <a:ext cx="799350" cy="1713636"/>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61"/>
          <p:cNvSpPr txBox="1"/>
          <p:nvPr/>
        </p:nvSpPr>
        <p:spPr>
          <a:xfrm>
            <a:off x="1039301" y="3982219"/>
            <a:ext cx="135826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Virtual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endParaRPr lang="fr-FR" sz="1400" b="1" i="1" dirty="0" smtClean="0">
              <a:solidFill>
                <a:schemeClr val="accent1">
                  <a:lumMod val="75000"/>
                </a:schemeClr>
              </a:solidFill>
              <a:effectLst>
                <a:outerShdw blurRad="38100" dist="38100" dir="2700000" algn="tl">
                  <a:srgbClr val="000000">
                    <a:alpha val="43137"/>
                  </a:srgbClr>
                </a:outerShdw>
              </a:effectLst>
            </a:endParaRPr>
          </a:p>
          <a:p>
            <a:pPr algn="ctr">
              <a:defRPr/>
            </a:pPr>
            <a:r>
              <a:rPr lang="fr-FR" sz="1400" i="1" dirty="0" err="1">
                <a:solidFill>
                  <a:schemeClr val="accent1">
                    <a:lumMod val="75000"/>
                  </a:schemeClr>
                </a:solidFill>
              </a:rPr>
              <a:t>Process</a:t>
            </a:r>
            <a:r>
              <a:rPr lang="fr-FR" sz="1400" i="1" dirty="0">
                <a:solidFill>
                  <a:schemeClr val="accent1">
                    <a:lumMod val="75000"/>
                  </a:schemeClr>
                </a:solidFill>
              </a:rPr>
              <a:t> </a:t>
            </a:r>
            <a:r>
              <a:rPr lang="fr-FR" sz="1400" i="1" dirty="0" smtClean="0">
                <a:solidFill>
                  <a:schemeClr val="accent1">
                    <a:lumMod val="75000"/>
                  </a:schemeClr>
                </a:solidFill>
              </a:rPr>
              <a:t>A</a:t>
            </a:r>
            <a:endParaRPr lang="fr-FR" sz="1400" i="1" dirty="0">
              <a:solidFill>
                <a:schemeClr val="accent1">
                  <a:lumMod val="75000"/>
                </a:schemeClr>
              </a:solidFill>
            </a:endParaRPr>
          </a:p>
        </p:txBody>
      </p:sp>
      <p:cxnSp>
        <p:nvCxnSpPr>
          <p:cNvPr id="4" name="Straight Connector 3"/>
          <p:cNvCxnSpPr/>
          <p:nvPr/>
        </p:nvCxnSpPr>
        <p:spPr>
          <a:xfrm>
            <a:off x="1286896" y="4609350"/>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86896" y="4753366"/>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286896" y="4897382"/>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86896" y="5041398"/>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286896" y="5185414"/>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286896" y="5312235"/>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86896" y="5905494"/>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286896" y="5761478"/>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286896" y="5617462"/>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86896" y="5473446"/>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86896" y="6049510"/>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4535" y="5713270"/>
            <a:ext cx="672480" cy="67248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1336" y="3765948"/>
            <a:ext cx="924747" cy="924747"/>
          </a:xfrm>
          <a:prstGeom prst="rect">
            <a:avLst/>
          </a:prstGeom>
        </p:spPr>
      </p:pic>
      <p:cxnSp>
        <p:nvCxnSpPr>
          <p:cNvPr id="73" name="Straight Arrow Connector 72"/>
          <p:cNvCxnSpPr/>
          <p:nvPr/>
        </p:nvCxnSpPr>
        <p:spPr>
          <a:xfrm flipV="1">
            <a:off x="2086246" y="4531322"/>
            <a:ext cx="2253330" cy="16610"/>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086246" y="5121795"/>
            <a:ext cx="2253330" cy="279489"/>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086246" y="4975252"/>
            <a:ext cx="2472961" cy="846284"/>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086246" y="4834174"/>
            <a:ext cx="2253330" cy="1"/>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1"/>
          </p:cNvCxnSpPr>
          <p:nvPr/>
        </p:nvCxnSpPr>
        <p:spPr>
          <a:xfrm>
            <a:off x="2086246" y="4690695"/>
            <a:ext cx="2358289" cy="1358815"/>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9" name="ZoneTexte 61"/>
          <p:cNvSpPr txBox="1"/>
          <p:nvPr/>
        </p:nvSpPr>
        <p:spPr>
          <a:xfrm>
            <a:off x="6624056" y="3982219"/>
            <a:ext cx="135826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Virtual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endParaRPr lang="fr-FR" sz="1400" b="1" i="1" dirty="0" smtClean="0">
              <a:solidFill>
                <a:schemeClr val="accent1">
                  <a:lumMod val="75000"/>
                </a:schemeClr>
              </a:solidFill>
              <a:effectLst>
                <a:outerShdw blurRad="38100" dist="38100" dir="2700000" algn="tl">
                  <a:srgbClr val="000000">
                    <a:alpha val="43137"/>
                  </a:srgbClr>
                </a:outerShdw>
              </a:effectLst>
            </a:endParaRPr>
          </a:p>
          <a:p>
            <a:pPr algn="ctr">
              <a:defRPr/>
            </a:pPr>
            <a:r>
              <a:rPr lang="fr-FR" sz="1400" i="1" dirty="0" err="1">
                <a:solidFill>
                  <a:schemeClr val="accent1">
                    <a:lumMod val="75000"/>
                  </a:schemeClr>
                </a:solidFill>
              </a:rPr>
              <a:t>Process</a:t>
            </a:r>
            <a:r>
              <a:rPr lang="fr-FR" sz="1400" i="1" dirty="0">
                <a:solidFill>
                  <a:schemeClr val="accent1">
                    <a:lumMod val="75000"/>
                  </a:schemeClr>
                </a:solidFill>
              </a:rPr>
              <a:t> B</a:t>
            </a:r>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501832" y="5410526"/>
            <a:ext cx="1503593" cy="335172"/>
          </a:xfrm>
          <a:prstGeom prst="rect">
            <a:avLst/>
          </a:prstGeom>
          <a:ln>
            <a:solidFill>
              <a:schemeClr val="accent1">
                <a:lumMod val="20000"/>
                <a:lumOff val="80000"/>
              </a:schemeClr>
            </a:solidFill>
          </a:ln>
          <a:effectLst>
            <a:softEdge rad="63500"/>
          </a:effectLst>
        </p:spPr>
      </p:pic>
      <p:cxnSp>
        <p:nvCxnSpPr>
          <p:cNvPr id="92" name="Straight Arrow Connector 91"/>
          <p:cNvCxnSpPr/>
          <p:nvPr/>
        </p:nvCxnSpPr>
        <p:spPr>
          <a:xfrm flipH="1">
            <a:off x="5138926" y="4547932"/>
            <a:ext cx="1715028" cy="427320"/>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5117015" y="4973057"/>
            <a:ext cx="1736940" cy="1078676"/>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5138926" y="4712417"/>
            <a:ext cx="1715028" cy="409379"/>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5" name="ZoneTexte 61"/>
          <p:cNvSpPr txBox="1"/>
          <p:nvPr/>
        </p:nvSpPr>
        <p:spPr>
          <a:xfrm>
            <a:off x="3769945" y="6297715"/>
            <a:ext cx="1848576" cy="530608"/>
          </a:xfrm>
          <a:prstGeom prst="rect">
            <a:avLst/>
          </a:prstGeom>
          <a:noFill/>
        </p:spPr>
        <p:txBody>
          <a:bodyPr wrap="square" lIns="98755" tIns="49378" rIns="98755" bIns="49378">
            <a:spAutoFit/>
          </a:bodyPr>
          <a:lstStyle/>
          <a:p>
            <a:pPr algn="ctr">
              <a:defRPr/>
            </a:pPr>
            <a:r>
              <a:rPr lang="fr-FR" sz="1400" b="1" i="1" dirty="0" err="1" smtClean="0">
                <a:solidFill>
                  <a:schemeClr val="accent2">
                    <a:lumMod val="50000"/>
                  </a:schemeClr>
                </a:solidFill>
                <a:effectLst>
                  <a:outerShdw blurRad="38100" dist="38100" dir="2700000" algn="tl">
                    <a:srgbClr val="000000">
                      <a:alpha val="43137"/>
                    </a:srgbClr>
                  </a:outerShdw>
                </a:effectLst>
              </a:rPr>
              <a:t>Physical</a:t>
            </a:r>
            <a:r>
              <a:rPr lang="fr-FR" sz="1400" b="1" i="1" dirty="0" smtClean="0">
                <a:solidFill>
                  <a:schemeClr val="accent2">
                    <a:lumMod val="50000"/>
                  </a:schemeClr>
                </a:solidFill>
                <a:effectLst>
                  <a:outerShdw blurRad="38100" dist="38100" dir="2700000" algn="tl">
                    <a:srgbClr val="000000">
                      <a:alpha val="43137"/>
                    </a:srgbClr>
                  </a:outerShdw>
                </a:effectLst>
              </a:rPr>
              <a:t> </a:t>
            </a:r>
            <a:r>
              <a:rPr lang="fr-FR" sz="1400" b="1" i="1" dirty="0" err="1" smtClean="0">
                <a:solidFill>
                  <a:schemeClr val="accent2">
                    <a:lumMod val="50000"/>
                  </a:schemeClr>
                </a:solidFill>
                <a:effectLst>
                  <a:outerShdw blurRad="38100" dist="38100" dir="2700000" algn="tl">
                    <a:srgbClr val="000000">
                      <a:alpha val="43137"/>
                    </a:srgbClr>
                  </a:outerShdw>
                </a:effectLst>
              </a:rPr>
              <a:t>Address</a:t>
            </a:r>
            <a:endParaRPr lang="fr-FR" sz="1400" b="1" i="1" dirty="0" smtClean="0">
              <a:solidFill>
                <a:schemeClr val="accent2">
                  <a:lumMod val="50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i="1" dirty="0" err="1" smtClean="0">
                <a:solidFill>
                  <a:schemeClr val="accent2">
                    <a:lumMod val="50000"/>
                  </a:schemeClr>
                </a:solidFill>
              </a:rPr>
              <a:t>Secondary</a:t>
            </a:r>
            <a:r>
              <a:rPr lang="fr-FR" sz="1400" i="1" dirty="0" smtClean="0">
                <a:solidFill>
                  <a:schemeClr val="accent2">
                    <a:lumMod val="50000"/>
                  </a:schemeClr>
                </a:solidFill>
              </a:rPr>
              <a:t> Memory</a:t>
            </a:r>
          </a:p>
        </p:txBody>
      </p:sp>
      <p:pic>
        <p:nvPicPr>
          <p:cNvPr id="86" name="Picture 8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911669" y="5821536"/>
            <a:ext cx="1503593" cy="335172"/>
          </a:xfrm>
          <a:prstGeom prst="rect">
            <a:avLst/>
          </a:prstGeom>
          <a:ln>
            <a:solidFill>
              <a:schemeClr val="accent1">
                <a:lumMod val="20000"/>
                <a:lumOff val="80000"/>
              </a:schemeClr>
            </a:solidFill>
          </a:ln>
          <a:effectLst>
            <a:softEdge rad="63500"/>
          </a:effectLst>
        </p:spPr>
      </p:pic>
      <p:sp>
        <p:nvSpPr>
          <p:cNvPr id="87" name="ZoneTexte 61"/>
          <p:cNvSpPr txBox="1"/>
          <p:nvPr/>
        </p:nvSpPr>
        <p:spPr>
          <a:xfrm>
            <a:off x="2466756" y="4034467"/>
            <a:ext cx="1358264" cy="530608"/>
          </a:xfrm>
          <a:prstGeom prst="rect">
            <a:avLst/>
          </a:prstGeom>
          <a:noFill/>
        </p:spPr>
        <p:txBody>
          <a:bodyPr wrap="square" lIns="98755" tIns="49378" rIns="98755" bIns="49378">
            <a:spAutoFit/>
          </a:bodyPr>
          <a:lstStyle/>
          <a:p>
            <a:pPr algn="ctr">
              <a:defRPr/>
            </a:pPr>
            <a:r>
              <a:rPr lang="fr-FR" sz="1400" b="1" i="1" dirty="0">
                <a:solidFill>
                  <a:schemeClr val="accent1">
                    <a:lumMod val="60000"/>
                    <a:lumOff val="40000"/>
                  </a:schemeClr>
                </a:solidFill>
                <a:effectLst>
                  <a:outerShdw blurRad="38100" dist="38100" dir="2700000" algn="tl">
                    <a:srgbClr val="000000">
                      <a:alpha val="43137"/>
                    </a:srgbClr>
                  </a:outerShdw>
                </a:effectLst>
              </a:rPr>
              <a:t>Translation</a:t>
            </a:r>
            <a:endParaRPr lang="fr-FR" sz="1400" i="1" dirty="0">
              <a:solidFill>
                <a:schemeClr val="accent1">
                  <a:lumMod val="60000"/>
                  <a:lumOff val="40000"/>
                </a:schemeClr>
              </a:solidFill>
            </a:endParaRPr>
          </a:p>
          <a:p>
            <a:pPr algn="ctr" fontAlgn="auto">
              <a:spcBef>
                <a:spcPts val="0"/>
              </a:spcBef>
              <a:spcAft>
                <a:spcPts val="0"/>
              </a:spcAft>
              <a:defRPr/>
            </a:pPr>
            <a:r>
              <a:rPr lang="fr-FR" sz="1400" b="1" i="1" dirty="0" err="1" smtClean="0">
                <a:solidFill>
                  <a:schemeClr val="accent1">
                    <a:lumMod val="60000"/>
                    <a:lumOff val="40000"/>
                  </a:schemeClr>
                </a:solidFill>
                <a:effectLst>
                  <a:outerShdw blurRad="38100" dist="38100" dir="2700000" algn="tl">
                    <a:srgbClr val="000000">
                      <a:alpha val="43137"/>
                    </a:srgbClr>
                  </a:outerShdw>
                </a:effectLst>
              </a:rPr>
              <a:t>Mechanism</a:t>
            </a:r>
            <a:endParaRPr lang="fr-FR" sz="1400" b="1" i="1" dirty="0" smtClean="0">
              <a:solidFill>
                <a:schemeClr val="accent1">
                  <a:lumMod val="60000"/>
                  <a:lumOff val="40000"/>
                </a:schemeClr>
              </a:solidFill>
              <a:effectLst>
                <a:outerShdw blurRad="38100" dist="38100" dir="2700000" algn="tl">
                  <a:srgbClr val="000000">
                    <a:alpha val="43137"/>
                  </a:srgbClr>
                </a:outerShdw>
              </a:effectLst>
            </a:endParaRPr>
          </a:p>
        </p:txBody>
      </p:sp>
      <p:sp>
        <p:nvSpPr>
          <p:cNvPr id="91" name="Rounded Rectangle 90"/>
          <p:cNvSpPr/>
          <p:nvPr/>
        </p:nvSpPr>
        <p:spPr>
          <a:xfrm>
            <a:off x="6853955" y="4479890"/>
            <a:ext cx="799350" cy="1713636"/>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6" name="Straight Connector 95"/>
          <p:cNvCxnSpPr/>
          <p:nvPr/>
        </p:nvCxnSpPr>
        <p:spPr>
          <a:xfrm>
            <a:off x="6853955" y="4609350"/>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853955" y="4753366"/>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853955" y="4897382"/>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853955" y="5041398"/>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853955" y="5185414"/>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853955" y="5312235"/>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853955" y="5905494"/>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853955" y="5761478"/>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853955" y="5617462"/>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853955" y="5473446"/>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853955" y="6049510"/>
            <a:ext cx="79935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478727" y="5823759"/>
            <a:ext cx="1503593" cy="335172"/>
          </a:xfrm>
          <a:prstGeom prst="rect">
            <a:avLst/>
          </a:prstGeom>
          <a:ln>
            <a:solidFill>
              <a:schemeClr val="accent1">
                <a:lumMod val="20000"/>
                <a:lumOff val="80000"/>
              </a:schemeClr>
            </a:solidFill>
          </a:ln>
          <a:effectLst>
            <a:softEdge rad="63500"/>
          </a:effectLst>
        </p:spPr>
      </p:pic>
      <p:sp>
        <p:nvSpPr>
          <p:cNvPr id="109" name="Rectangle 108"/>
          <p:cNvSpPr/>
          <p:nvPr/>
        </p:nvSpPr>
        <p:spPr>
          <a:xfrm>
            <a:off x="4324728" y="4619799"/>
            <a:ext cx="799350" cy="141793"/>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4339576" y="4904355"/>
            <a:ext cx="799350" cy="141793"/>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Rectangle 110"/>
          <p:cNvSpPr/>
          <p:nvPr/>
        </p:nvSpPr>
        <p:spPr>
          <a:xfrm>
            <a:off x="4353308" y="5170442"/>
            <a:ext cx="799350" cy="141793"/>
          </a:xfrm>
          <a:prstGeom prst="rect">
            <a:avLst/>
          </a:prstGeom>
          <a:solidFill>
            <a:schemeClr val="accent2">
              <a:lumMod val="40000"/>
              <a:lumOff val="60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Rounded Rectangle 117"/>
          <p:cNvSpPr/>
          <p:nvPr/>
        </p:nvSpPr>
        <p:spPr>
          <a:xfrm>
            <a:off x="4339576" y="4482113"/>
            <a:ext cx="799350" cy="986278"/>
          </a:xfrm>
          <a:prstGeom prst="roundRect">
            <a:avLst>
              <a:gd name="adj" fmla="val 6018"/>
            </a:avLst>
          </a:prstGeom>
          <a:solidFill>
            <a:schemeClr val="accent2">
              <a:lumMod val="20000"/>
              <a:lumOff val="80000"/>
              <a:alpha val="25098"/>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9" name="Straight Connector 118"/>
          <p:cNvCxnSpPr/>
          <p:nvPr/>
        </p:nvCxnSpPr>
        <p:spPr>
          <a:xfrm>
            <a:off x="4339576" y="4611573"/>
            <a:ext cx="79935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339576" y="4763278"/>
            <a:ext cx="79935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339576" y="4899605"/>
            <a:ext cx="79935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339576" y="5043621"/>
            <a:ext cx="79935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3" name="Picture 1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964348" y="5066111"/>
            <a:ext cx="1503593" cy="335172"/>
          </a:xfrm>
          <a:prstGeom prst="rect">
            <a:avLst/>
          </a:prstGeom>
          <a:ln>
            <a:solidFill>
              <a:schemeClr val="accent1">
                <a:lumMod val="20000"/>
                <a:lumOff val="80000"/>
              </a:schemeClr>
            </a:solidFill>
          </a:ln>
          <a:effectLst>
            <a:softEdge rad="63500"/>
          </a:effectLst>
        </p:spPr>
      </p:pic>
      <p:cxnSp>
        <p:nvCxnSpPr>
          <p:cNvPr id="124" name="Straight Arrow Connector 123"/>
          <p:cNvCxnSpPr/>
          <p:nvPr/>
        </p:nvCxnSpPr>
        <p:spPr>
          <a:xfrm flipH="1">
            <a:off x="5138926" y="4712417"/>
            <a:ext cx="1677211" cy="521280"/>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1" name="ZoneTexte 61"/>
          <p:cNvSpPr txBox="1"/>
          <p:nvPr/>
        </p:nvSpPr>
        <p:spPr>
          <a:xfrm>
            <a:off x="3987454" y="4000714"/>
            <a:ext cx="1503594" cy="530608"/>
          </a:xfrm>
          <a:prstGeom prst="rect">
            <a:avLst/>
          </a:prstGeom>
          <a:noFill/>
        </p:spPr>
        <p:txBody>
          <a:bodyPr wrap="square" lIns="98755" tIns="49378" rIns="98755" bIns="49378">
            <a:spAutoFit/>
          </a:bodyPr>
          <a:lstStyle/>
          <a:p>
            <a:pPr algn="ctr">
              <a:defRPr/>
            </a:pPr>
            <a:r>
              <a:rPr lang="fr-FR" sz="1400" b="1" i="1" dirty="0" err="1" smtClean="0">
                <a:solidFill>
                  <a:schemeClr val="accent2">
                    <a:lumMod val="50000"/>
                  </a:schemeClr>
                </a:solidFill>
                <a:effectLst>
                  <a:outerShdw blurRad="38100" dist="38100" dir="2700000" algn="tl">
                    <a:srgbClr val="000000">
                      <a:alpha val="43137"/>
                    </a:srgbClr>
                  </a:outerShdw>
                </a:effectLst>
              </a:rPr>
              <a:t>Physical</a:t>
            </a:r>
            <a:r>
              <a:rPr lang="fr-FR" sz="1400" b="1" i="1" dirty="0" smtClean="0">
                <a:solidFill>
                  <a:schemeClr val="accent2">
                    <a:lumMod val="50000"/>
                  </a:schemeClr>
                </a:solidFill>
                <a:effectLst>
                  <a:outerShdw blurRad="38100" dist="38100" dir="2700000" algn="tl">
                    <a:srgbClr val="000000">
                      <a:alpha val="43137"/>
                    </a:srgbClr>
                  </a:outerShdw>
                </a:effectLst>
              </a:rPr>
              <a:t> </a:t>
            </a:r>
            <a:r>
              <a:rPr lang="fr-FR" sz="1400" b="1" i="1" dirty="0" err="1" smtClean="0">
                <a:solidFill>
                  <a:schemeClr val="accent2">
                    <a:lumMod val="50000"/>
                  </a:schemeClr>
                </a:solidFill>
                <a:effectLst>
                  <a:outerShdw blurRad="38100" dist="38100" dir="2700000" algn="tl">
                    <a:srgbClr val="000000">
                      <a:alpha val="43137"/>
                    </a:srgbClr>
                  </a:outerShdw>
                </a:effectLst>
              </a:rPr>
              <a:t>Address</a:t>
            </a:r>
            <a:endParaRPr lang="fr-FR" sz="1400" b="1" i="1" dirty="0" smtClean="0">
              <a:solidFill>
                <a:schemeClr val="accent2">
                  <a:lumMod val="50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i="1" dirty="0" smtClean="0">
                <a:solidFill>
                  <a:schemeClr val="accent2">
                    <a:lumMod val="50000"/>
                  </a:schemeClr>
                </a:solidFill>
              </a:rPr>
              <a:t>Main Memory</a:t>
            </a:r>
          </a:p>
        </p:txBody>
      </p:sp>
      <p:cxnSp>
        <p:nvCxnSpPr>
          <p:cNvPr id="3" name="Straight Arrow Connector 2"/>
          <p:cNvCxnSpPr>
            <a:stCxn id="118" idx="2"/>
          </p:cNvCxnSpPr>
          <p:nvPr/>
        </p:nvCxnSpPr>
        <p:spPr>
          <a:xfrm>
            <a:off x="4739251" y="5468391"/>
            <a:ext cx="13732" cy="293087"/>
          </a:xfrm>
          <a:prstGeom prst="straightConnector1">
            <a:avLst/>
          </a:prstGeom>
          <a:ln>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63" name="ZoneTexte 61"/>
          <p:cNvSpPr txBox="1"/>
          <p:nvPr/>
        </p:nvSpPr>
        <p:spPr>
          <a:xfrm>
            <a:off x="4637710" y="5430535"/>
            <a:ext cx="1029895" cy="315164"/>
          </a:xfrm>
          <a:prstGeom prst="rect">
            <a:avLst/>
          </a:prstGeom>
          <a:noFill/>
        </p:spPr>
        <p:txBody>
          <a:bodyPr wrap="square" lIns="98755" tIns="49378" rIns="98755" bIns="49378">
            <a:spAutoFit/>
          </a:bodyPr>
          <a:lstStyle/>
          <a:p>
            <a:pPr algn="ctr">
              <a:defRPr/>
            </a:pPr>
            <a:r>
              <a:rPr lang="fr-FR" sz="1400" b="1" i="1" dirty="0" err="1" smtClean="0">
                <a:solidFill>
                  <a:schemeClr val="accent1">
                    <a:lumMod val="60000"/>
                    <a:lumOff val="40000"/>
                  </a:schemeClr>
                </a:solidFill>
                <a:effectLst>
                  <a:outerShdw blurRad="38100" dist="38100" dir="2700000" algn="tl">
                    <a:srgbClr val="000000">
                      <a:alpha val="43137"/>
                    </a:srgbClr>
                  </a:outerShdw>
                </a:effectLst>
              </a:rPr>
              <a:t>swapping</a:t>
            </a:r>
            <a:endParaRPr lang="fr-FR" sz="1400" b="1" i="1" dirty="0" smtClean="0">
              <a:solidFill>
                <a:schemeClr val="accent1">
                  <a:lumMod val="60000"/>
                  <a:lumOff val="40000"/>
                </a:schemeClr>
              </a:solidFill>
              <a:effectLst>
                <a:outerShdw blurRad="38100" dist="38100" dir="2700000" algn="tl">
                  <a:srgbClr val="000000">
                    <a:alpha val="43137"/>
                  </a:srgbClr>
                </a:outerShdw>
              </a:effectLst>
            </a:endParaRPr>
          </a:p>
        </p:txBody>
      </p:sp>
      <p:cxnSp>
        <p:nvCxnSpPr>
          <p:cNvPr id="66" name="Straight Arrow Connector 65"/>
          <p:cNvCxnSpPr/>
          <p:nvPr/>
        </p:nvCxnSpPr>
        <p:spPr>
          <a:xfrm flipH="1">
            <a:off x="5117015" y="4834175"/>
            <a:ext cx="1699123" cy="535927"/>
          </a:xfrm>
          <a:prstGeom prst="straightConnector1">
            <a:avLst/>
          </a:prstGeom>
          <a:ln w="19050">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54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fade">
                                      <p:cBhvr>
                                        <p:cTn id="25" dur="500"/>
                                        <p:tgtEl>
                                          <p:spTgt spid="1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8"/>
                                        </p:tgtEl>
                                        <p:attrNameLst>
                                          <p:attrName>style.visibility</p:attrName>
                                        </p:attrNameLst>
                                      </p:cBhvr>
                                      <p:to>
                                        <p:strVal val="visible"/>
                                      </p:to>
                                    </p:set>
                                    <p:animEffect transition="in" filter="fade">
                                      <p:cBhvr>
                                        <p:cTn id="28" dur="500"/>
                                        <p:tgtEl>
                                          <p:spTgt spid="118"/>
                                        </p:tgtEl>
                                      </p:cBhvr>
                                    </p:animEffect>
                                  </p:childTnLst>
                                </p:cTn>
                              </p:par>
                              <p:par>
                                <p:cTn id="29" presetID="10" presetClass="entr" presetSubtype="0" fill="hold"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fade">
                                      <p:cBhvr>
                                        <p:cTn id="31" dur="500"/>
                                        <p:tgtEl>
                                          <p:spTgt spid="119"/>
                                        </p:tgtEl>
                                      </p:cBhvr>
                                    </p:animEffect>
                                  </p:childTnLst>
                                </p:cTn>
                              </p:par>
                              <p:par>
                                <p:cTn id="32" presetID="10" presetClass="entr" presetSubtype="0" fill="hold" nodeType="with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500"/>
                                        <p:tgtEl>
                                          <p:spTgt spid="120"/>
                                        </p:tgtEl>
                                      </p:cBhvr>
                                    </p:animEffect>
                                  </p:childTnLst>
                                </p:cTn>
                              </p:par>
                              <p:par>
                                <p:cTn id="35" presetID="10" presetClass="entr" presetSubtype="0" fill="hold"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par>
                                <p:cTn id="38" presetID="10" presetClass="entr" presetSubtype="0" fill="hold" nodeType="with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fade">
                                      <p:cBhvr>
                                        <p:cTn id="40" dur="500"/>
                                        <p:tgtEl>
                                          <p:spTgt spid="122"/>
                                        </p:tgtEl>
                                      </p:cBhvr>
                                    </p:animEffect>
                                  </p:childTnLst>
                                </p:cTn>
                              </p:par>
                              <p:par>
                                <p:cTn id="41" presetID="10" presetClass="entr" presetSubtype="0" fill="hold" nodeType="with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fade">
                                      <p:cBhvr>
                                        <p:cTn id="43" dur="500"/>
                                        <p:tgtEl>
                                          <p:spTgt spid="1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par>
                                <p:cTn id="55" presetID="10"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par>
                                <p:cTn id="58" presetID="10" presetClass="entr" presetSubtype="0"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par>
                                <p:cTn id="67" presetID="10"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par>
                                <p:cTn id="79" presetID="10" presetClass="entr" presetSubtype="0" fill="hold"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par>
                                <p:cTn id="82" presetID="10"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fade">
                                      <p:cBhvr>
                                        <p:cTn id="84" dur="500"/>
                                        <p:tgtEl>
                                          <p:spTgt spid="58"/>
                                        </p:tgtEl>
                                      </p:cBhvr>
                                    </p:animEffect>
                                  </p:childTnLst>
                                </p:cTn>
                              </p:par>
                              <p:par>
                                <p:cTn id="85" presetID="10"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par>
                                <p:cTn id="88" presetID="10" presetClass="entr" presetSubtype="0" fill="hold"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par>
                                <p:cTn id="91" presetID="10" presetClass="entr" presetSubtype="0" fill="hold" nodeType="with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500"/>
                                        <p:tgtEl>
                                          <p:spTgt spid="76"/>
                                        </p:tgtEl>
                                      </p:cBhvr>
                                    </p:animEffect>
                                  </p:childTnLst>
                                </p:cTn>
                              </p:par>
                              <p:par>
                                <p:cTn id="94" presetID="10" presetClass="entr" presetSubtype="0" fill="hold"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fade">
                                      <p:cBhvr>
                                        <p:cTn id="96" dur="500"/>
                                        <p:tgtEl>
                                          <p:spTgt spid="8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fade">
                                      <p:cBhvr>
                                        <p:cTn id="99" dur="500"/>
                                        <p:tgtEl>
                                          <p:spTgt spid="87"/>
                                        </p:tgtEl>
                                      </p:cBhvr>
                                    </p:animEffect>
                                  </p:childTnLst>
                                </p:cTn>
                              </p:par>
                              <p:par>
                                <p:cTn id="100" presetID="10" presetClass="entr" presetSubtype="0" fill="hold" nodeType="with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fade">
                                      <p:cBhvr>
                                        <p:cTn id="102" dur="500"/>
                                        <p:tgtEl>
                                          <p:spTgt spid="75"/>
                                        </p:tgtEl>
                                      </p:cBhvr>
                                    </p:animEffect>
                                  </p:childTnLst>
                                </p:cTn>
                              </p:par>
                              <p:par>
                                <p:cTn id="103" presetID="10" presetClass="entr" presetSubtype="0" fill="hold" nodeType="with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fade">
                                      <p:cBhvr>
                                        <p:cTn id="105" dur="500"/>
                                        <p:tgtEl>
                                          <p:spTgt spid="7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500"/>
                                        <p:tgtEl>
                                          <p:spTgt spid="79"/>
                                        </p:tgtEl>
                                      </p:cBhvr>
                                    </p:animEffect>
                                  </p:childTnLst>
                                </p:cTn>
                              </p:par>
                              <p:par>
                                <p:cTn id="111" presetID="10" presetClass="entr" presetSubtype="0" fill="hold" nodeType="withEffect">
                                  <p:stCondLst>
                                    <p:cond delay="0"/>
                                  </p:stCondLst>
                                  <p:childTnLst>
                                    <p:set>
                                      <p:cBhvr>
                                        <p:cTn id="112" dur="1" fill="hold">
                                          <p:stCondLst>
                                            <p:cond delay="0"/>
                                          </p:stCondLst>
                                        </p:cTn>
                                        <p:tgtEl>
                                          <p:spTgt spid="90"/>
                                        </p:tgtEl>
                                        <p:attrNameLst>
                                          <p:attrName>style.visibility</p:attrName>
                                        </p:attrNameLst>
                                      </p:cBhvr>
                                      <p:to>
                                        <p:strVal val="visible"/>
                                      </p:to>
                                    </p:set>
                                    <p:animEffect transition="in" filter="fade">
                                      <p:cBhvr>
                                        <p:cTn id="113" dur="500"/>
                                        <p:tgtEl>
                                          <p:spTgt spid="90"/>
                                        </p:tgtEl>
                                      </p:cBhvr>
                                    </p:animEffect>
                                  </p:childTnLst>
                                </p:cTn>
                              </p:par>
                              <p:par>
                                <p:cTn id="114" presetID="10" presetClass="entr" presetSubtype="0" fill="hold" nodeType="with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par>
                                <p:cTn id="117" presetID="10" presetClass="entr" presetSubtype="0" fill="hold" nodeType="withEffect">
                                  <p:stCondLst>
                                    <p:cond delay="0"/>
                                  </p:stCondLst>
                                  <p:childTnLst>
                                    <p:set>
                                      <p:cBhvr>
                                        <p:cTn id="118" dur="1" fill="hold">
                                          <p:stCondLst>
                                            <p:cond delay="0"/>
                                          </p:stCondLst>
                                        </p:cTn>
                                        <p:tgtEl>
                                          <p:spTgt spid="98"/>
                                        </p:tgtEl>
                                        <p:attrNameLst>
                                          <p:attrName>style.visibility</p:attrName>
                                        </p:attrNameLst>
                                      </p:cBhvr>
                                      <p:to>
                                        <p:strVal val="visible"/>
                                      </p:to>
                                    </p:set>
                                    <p:animEffect transition="in" filter="fade">
                                      <p:cBhvr>
                                        <p:cTn id="119" dur="500"/>
                                        <p:tgtEl>
                                          <p:spTgt spid="9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fade">
                                      <p:cBhvr>
                                        <p:cTn id="122" dur="500"/>
                                        <p:tgtEl>
                                          <p:spTgt spid="91"/>
                                        </p:tgtEl>
                                      </p:cBhvr>
                                    </p:animEffect>
                                  </p:childTnLst>
                                </p:cTn>
                              </p:par>
                              <p:par>
                                <p:cTn id="123" presetID="10" presetClass="entr" presetSubtype="0" fill="hold" nodeType="with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par>
                                <p:cTn id="126" presetID="10" presetClass="entr" presetSubtype="0" fill="hold" nodeType="withEffect">
                                  <p:stCondLst>
                                    <p:cond delay="0"/>
                                  </p:stCondLst>
                                  <p:childTnLst>
                                    <p:set>
                                      <p:cBhvr>
                                        <p:cTn id="127" dur="1" fill="hold">
                                          <p:stCondLst>
                                            <p:cond delay="0"/>
                                          </p:stCondLst>
                                        </p:cTn>
                                        <p:tgtEl>
                                          <p:spTgt spid="97"/>
                                        </p:tgtEl>
                                        <p:attrNameLst>
                                          <p:attrName>style.visibility</p:attrName>
                                        </p:attrNameLst>
                                      </p:cBhvr>
                                      <p:to>
                                        <p:strVal val="visible"/>
                                      </p:to>
                                    </p:set>
                                    <p:animEffect transition="in" filter="fade">
                                      <p:cBhvr>
                                        <p:cTn id="128" dur="500"/>
                                        <p:tgtEl>
                                          <p:spTgt spid="97"/>
                                        </p:tgtEl>
                                      </p:cBhvr>
                                    </p:animEffect>
                                  </p:childTnLst>
                                </p:cTn>
                              </p:par>
                              <p:par>
                                <p:cTn id="129" presetID="10" presetClass="entr" presetSubtype="0" fill="hold" nodeType="withEffect">
                                  <p:stCondLst>
                                    <p:cond delay="0"/>
                                  </p:stCondLst>
                                  <p:childTnLst>
                                    <p:set>
                                      <p:cBhvr>
                                        <p:cTn id="130" dur="1" fill="hold">
                                          <p:stCondLst>
                                            <p:cond delay="0"/>
                                          </p:stCondLst>
                                        </p:cTn>
                                        <p:tgtEl>
                                          <p:spTgt spid="99"/>
                                        </p:tgtEl>
                                        <p:attrNameLst>
                                          <p:attrName>style.visibility</p:attrName>
                                        </p:attrNameLst>
                                      </p:cBhvr>
                                      <p:to>
                                        <p:strVal val="visible"/>
                                      </p:to>
                                    </p:set>
                                    <p:animEffect transition="in" filter="fade">
                                      <p:cBhvr>
                                        <p:cTn id="131" dur="500"/>
                                        <p:tgtEl>
                                          <p:spTgt spid="99"/>
                                        </p:tgtEl>
                                      </p:cBhvr>
                                    </p:animEffect>
                                  </p:childTnLst>
                                </p:cTn>
                              </p:par>
                              <p:par>
                                <p:cTn id="132" presetID="10" presetClass="entr" presetSubtype="0" fill="hold" nodeType="withEffect">
                                  <p:stCondLst>
                                    <p:cond delay="0"/>
                                  </p:stCondLst>
                                  <p:childTnLst>
                                    <p:set>
                                      <p:cBhvr>
                                        <p:cTn id="133" dur="1" fill="hold">
                                          <p:stCondLst>
                                            <p:cond delay="0"/>
                                          </p:stCondLst>
                                        </p:cTn>
                                        <p:tgtEl>
                                          <p:spTgt spid="100"/>
                                        </p:tgtEl>
                                        <p:attrNameLst>
                                          <p:attrName>style.visibility</p:attrName>
                                        </p:attrNameLst>
                                      </p:cBhvr>
                                      <p:to>
                                        <p:strVal val="visible"/>
                                      </p:to>
                                    </p:set>
                                    <p:animEffect transition="in" filter="fade">
                                      <p:cBhvr>
                                        <p:cTn id="134" dur="500"/>
                                        <p:tgtEl>
                                          <p:spTgt spid="100"/>
                                        </p:tgtEl>
                                      </p:cBhvr>
                                    </p:animEffect>
                                  </p:childTnLst>
                                </p:cTn>
                              </p:par>
                              <p:par>
                                <p:cTn id="135" presetID="10" presetClass="entr" presetSubtype="0" fill="hold" nodeType="withEffect">
                                  <p:stCondLst>
                                    <p:cond delay="0"/>
                                  </p:stCondLst>
                                  <p:childTnLst>
                                    <p:set>
                                      <p:cBhvr>
                                        <p:cTn id="136" dur="1" fill="hold">
                                          <p:stCondLst>
                                            <p:cond delay="0"/>
                                          </p:stCondLst>
                                        </p:cTn>
                                        <p:tgtEl>
                                          <p:spTgt spid="101"/>
                                        </p:tgtEl>
                                        <p:attrNameLst>
                                          <p:attrName>style.visibility</p:attrName>
                                        </p:attrNameLst>
                                      </p:cBhvr>
                                      <p:to>
                                        <p:strVal val="visible"/>
                                      </p:to>
                                    </p:set>
                                    <p:animEffect transition="in" filter="fade">
                                      <p:cBhvr>
                                        <p:cTn id="137" dur="500"/>
                                        <p:tgtEl>
                                          <p:spTgt spid="101"/>
                                        </p:tgtEl>
                                      </p:cBhvr>
                                    </p:animEffect>
                                  </p:childTnLst>
                                </p:cTn>
                              </p:par>
                              <p:par>
                                <p:cTn id="138" presetID="10" presetClass="entr" presetSubtype="0" fill="hold" nodeType="withEffect">
                                  <p:stCondLst>
                                    <p:cond delay="0"/>
                                  </p:stCondLst>
                                  <p:childTnLst>
                                    <p:set>
                                      <p:cBhvr>
                                        <p:cTn id="139" dur="1" fill="hold">
                                          <p:stCondLst>
                                            <p:cond delay="0"/>
                                          </p:stCondLst>
                                        </p:cTn>
                                        <p:tgtEl>
                                          <p:spTgt spid="102"/>
                                        </p:tgtEl>
                                        <p:attrNameLst>
                                          <p:attrName>style.visibility</p:attrName>
                                        </p:attrNameLst>
                                      </p:cBhvr>
                                      <p:to>
                                        <p:strVal val="visible"/>
                                      </p:to>
                                    </p:set>
                                    <p:animEffect transition="in" filter="fade">
                                      <p:cBhvr>
                                        <p:cTn id="140" dur="500"/>
                                        <p:tgtEl>
                                          <p:spTgt spid="102"/>
                                        </p:tgtEl>
                                      </p:cBhvr>
                                    </p:animEffect>
                                  </p:childTnLst>
                                </p:cTn>
                              </p:par>
                              <p:par>
                                <p:cTn id="141" presetID="10" presetClass="entr" presetSubtype="0" fill="hold" nodeType="withEffect">
                                  <p:stCondLst>
                                    <p:cond delay="0"/>
                                  </p:stCondLst>
                                  <p:childTnLst>
                                    <p:set>
                                      <p:cBhvr>
                                        <p:cTn id="142" dur="1" fill="hold">
                                          <p:stCondLst>
                                            <p:cond delay="0"/>
                                          </p:stCondLst>
                                        </p:cTn>
                                        <p:tgtEl>
                                          <p:spTgt spid="103"/>
                                        </p:tgtEl>
                                        <p:attrNameLst>
                                          <p:attrName>style.visibility</p:attrName>
                                        </p:attrNameLst>
                                      </p:cBhvr>
                                      <p:to>
                                        <p:strVal val="visible"/>
                                      </p:to>
                                    </p:set>
                                    <p:animEffect transition="in" filter="fade">
                                      <p:cBhvr>
                                        <p:cTn id="143" dur="500"/>
                                        <p:tgtEl>
                                          <p:spTgt spid="103"/>
                                        </p:tgtEl>
                                      </p:cBhvr>
                                    </p:animEffect>
                                  </p:childTnLst>
                                </p:cTn>
                              </p:par>
                              <p:par>
                                <p:cTn id="144" presetID="10" presetClass="entr" presetSubtype="0" fill="hold" nodeType="withEffect">
                                  <p:stCondLst>
                                    <p:cond delay="0"/>
                                  </p:stCondLst>
                                  <p:childTnLst>
                                    <p:set>
                                      <p:cBhvr>
                                        <p:cTn id="145" dur="1" fill="hold">
                                          <p:stCondLst>
                                            <p:cond delay="0"/>
                                          </p:stCondLst>
                                        </p:cTn>
                                        <p:tgtEl>
                                          <p:spTgt spid="104"/>
                                        </p:tgtEl>
                                        <p:attrNameLst>
                                          <p:attrName>style.visibility</p:attrName>
                                        </p:attrNameLst>
                                      </p:cBhvr>
                                      <p:to>
                                        <p:strVal val="visible"/>
                                      </p:to>
                                    </p:set>
                                    <p:animEffect transition="in" filter="fade">
                                      <p:cBhvr>
                                        <p:cTn id="146" dur="500"/>
                                        <p:tgtEl>
                                          <p:spTgt spid="104"/>
                                        </p:tgtEl>
                                      </p:cBhvr>
                                    </p:animEffect>
                                  </p:childTnLst>
                                </p:cTn>
                              </p:par>
                              <p:par>
                                <p:cTn id="147" presetID="10" presetClass="entr" presetSubtype="0" fill="hold" nodeType="withEffect">
                                  <p:stCondLst>
                                    <p:cond delay="0"/>
                                  </p:stCondLst>
                                  <p:childTnLst>
                                    <p:set>
                                      <p:cBhvr>
                                        <p:cTn id="148" dur="1" fill="hold">
                                          <p:stCondLst>
                                            <p:cond delay="0"/>
                                          </p:stCondLst>
                                        </p:cTn>
                                        <p:tgtEl>
                                          <p:spTgt spid="105"/>
                                        </p:tgtEl>
                                        <p:attrNameLst>
                                          <p:attrName>style.visibility</p:attrName>
                                        </p:attrNameLst>
                                      </p:cBhvr>
                                      <p:to>
                                        <p:strVal val="visible"/>
                                      </p:to>
                                    </p:set>
                                    <p:animEffect transition="in" filter="fade">
                                      <p:cBhvr>
                                        <p:cTn id="149" dur="500"/>
                                        <p:tgtEl>
                                          <p:spTgt spid="105"/>
                                        </p:tgtEl>
                                      </p:cBhvr>
                                    </p:animEffect>
                                  </p:childTnLst>
                                </p:cTn>
                              </p:par>
                              <p:par>
                                <p:cTn id="150" presetID="10" presetClass="entr" presetSubtype="0" fill="hold" nodeType="withEffect">
                                  <p:stCondLst>
                                    <p:cond delay="0"/>
                                  </p:stCondLst>
                                  <p:childTnLst>
                                    <p:set>
                                      <p:cBhvr>
                                        <p:cTn id="151" dur="1" fill="hold">
                                          <p:stCondLst>
                                            <p:cond delay="0"/>
                                          </p:stCondLst>
                                        </p:cTn>
                                        <p:tgtEl>
                                          <p:spTgt spid="106"/>
                                        </p:tgtEl>
                                        <p:attrNameLst>
                                          <p:attrName>style.visibility</p:attrName>
                                        </p:attrNameLst>
                                      </p:cBhvr>
                                      <p:to>
                                        <p:strVal val="visible"/>
                                      </p:to>
                                    </p:set>
                                    <p:animEffect transition="in" filter="fade">
                                      <p:cBhvr>
                                        <p:cTn id="152" dur="500"/>
                                        <p:tgtEl>
                                          <p:spTgt spid="106"/>
                                        </p:tgtEl>
                                      </p:cBhvr>
                                    </p:animEffect>
                                  </p:childTnLst>
                                </p:cTn>
                              </p:par>
                              <p:par>
                                <p:cTn id="153" presetID="10" presetClass="entr" presetSubtype="0" fill="hold" nodeType="withEffect">
                                  <p:stCondLst>
                                    <p:cond delay="0"/>
                                  </p:stCondLst>
                                  <p:childTnLst>
                                    <p:set>
                                      <p:cBhvr>
                                        <p:cTn id="154" dur="1" fill="hold">
                                          <p:stCondLst>
                                            <p:cond delay="0"/>
                                          </p:stCondLst>
                                        </p:cTn>
                                        <p:tgtEl>
                                          <p:spTgt spid="107"/>
                                        </p:tgtEl>
                                        <p:attrNameLst>
                                          <p:attrName>style.visibility</p:attrName>
                                        </p:attrNameLst>
                                      </p:cBhvr>
                                      <p:to>
                                        <p:strVal val="visible"/>
                                      </p:to>
                                    </p:set>
                                    <p:animEffect transition="in" filter="fade">
                                      <p:cBhvr>
                                        <p:cTn id="155" dur="500"/>
                                        <p:tgtEl>
                                          <p:spTgt spid="107"/>
                                        </p:tgtEl>
                                      </p:cBhvr>
                                    </p:animEffect>
                                  </p:childTnLst>
                                </p:cTn>
                              </p:par>
                              <p:par>
                                <p:cTn id="156" presetID="10" presetClass="entr" presetSubtype="0" fill="hold" nodeType="withEffect">
                                  <p:stCondLst>
                                    <p:cond delay="0"/>
                                  </p:stCondLst>
                                  <p:childTnLst>
                                    <p:set>
                                      <p:cBhvr>
                                        <p:cTn id="157" dur="1" fill="hold">
                                          <p:stCondLst>
                                            <p:cond delay="0"/>
                                          </p:stCondLst>
                                        </p:cTn>
                                        <p:tgtEl>
                                          <p:spTgt spid="108"/>
                                        </p:tgtEl>
                                        <p:attrNameLst>
                                          <p:attrName>style.visibility</p:attrName>
                                        </p:attrNameLst>
                                      </p:cBhvr>
                                      <p:to>
                                        <p:strVal val="visible"/>
                                      </p:to>
                                    </p:set>
                                    <p:animEffect transition="in" filter="fade">
                                      <p:cBhvr>
                                        <p:cTn id="158" dur="500"/>
                                        <p:tgtEl>
                                          <p:spTgt spid="108"/>
                                        </p:tgtEl>
                                      </p:cBhvr>
                                    </p:animEffect>
                                  </p:childTnLst>
                                </p:cTn>
                              </p:par>
                              <p:par>
                                <p:cTn id="159" presetID="10" presetClass="entr" presetSubtype="0" fill="hold" nodeType="withEffect">
                                  <p:stCondLst>
                                    <p:cond delay="0"/>
                                  </p:stCondLst>
                                  <p:childTnLst>
                                    <p:set>
                                      <p:cBhvr>
                                        <p:cTn id="160" dur="1" fill="hold">
                                          <p:stCondLst>
                                            <p:cond delay="0"/>
                                          </p:stCondLst>
                                        </p:cTn>
                                        <p:tgtEl>
                                          <p:spTgt spid="124"/>
                                        </p:tgtEl>
                                        <p:attrNameLst>
                                          <p:attrName>style.visibility</p:attrName>
                                        </p:attrNameLst>
                                      </p:cBhvr>
                                      <p:to>
                                        <p:strVal val="visible"/>
                                      </p:to>
                                    </p:set>
                                    <p:animEffect transition="in" filter="fade">
                                      <p:cBhvr>
                                        <p:cTn id="161" dur="500"/>
                                        <p:tgtEl>
                                          <p:spTgt spid="124"/>
                                        </p:tgtEl>
                                      </p:cBhvr>
                                    </p:animEffect>
                                  </p:childTnLst>
                                </p:cTn>
                              </p:par>
                              <p:par>
                                <p:cTn id="162" presetID="10" presetClass="entr" presetSubtype="0" fill="hold" nodeType="withEffect">
                                  <p:stCondLst>
                                    <p:cond delay="0"/>
                                  </p:stCondLst>
                                  <p:childTnLst>
                                    <p:set>
                                      <p:cBhvr>
                                        <p:cTn id="163" dur="1" fill="hold">
                                          <p:stCondLst>
                                            <p:cond delay="0"/>
                                          </p:stCondLst>
                                        </p:cTn>
                                        <p:tgtEl>
                                          <p:spTgt spid="93"/>
                                        </p:tgtEl>
                                        <p:attrNameLst>
                                          <p:attrName>style.visibility</p:attrName>
                                        </p:attrNameLst>
                                      </p:cBhvr>
                                      <p:to>
                                        <p:strVal val="visible"/>
                                      </p:to>
                                    </p:set>
                                    <p:animEffect transition="in" filter="fade">
                                      <p:cBhvr>
                                        <p:cTn id="164" dur="500"/>
                                        <p:tgtEl>
                                          <p:spTgt spid="93"/>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fade">
                                      <p:cBhvr>
                                        <p:cTn id="167" dur="500"/>
                                        <p:tgtEl>
                                          <p:spTgt spid="63"/>
                                        </p:tgtEl>
                                      </p:cBhvr>
                                    </p:animEffect>
                                  </p:childTnLst>
                                </p:cTn>
                              </p:par>
                              <p:par>
                                <p:cTn id="168" presetID="10" presetClass="entr" presetSubtype="0" fill="hold" nodeType="with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fade">
                                      <p:cBhvr>
                                        <p:cTn id="17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79" grpId="0"/>
      <p:bldP spid="65" grpId="0"/>
      <p:bldP spid="87" grpId="0"/>
      <p:bldP spid="91" grpId="0" animBg="1"/>
      <p:bldP spid="109" grpId="0" animBg="1"/>
      <p:bldP spid="110" grpId="0" animBg="1"/>
      <p:bldP spid="111" grpId="0" animBg="1"/>
      <p:bldP spid="118" grpId="0" animBg="1"/>
      <p:bldP spid="61" grpId="0"/>
      <p:bldP spid="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1536"/>
            <a:ext cx="8892480" cy="165742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Le mécanisme de translation d’adresse (adresse linéaire vers adresse physique) de l’unité de pagination est extrêmement performant et consiste à une simple consultation de table (tables des pages) :</a:t>
            </a:r>
          </a:p>
        </p:txBody>
      </p:sp>
      <p:sp>
        <p:nvSpPr>
          <p:cNvPr id="8" name="Rounded Rectangle 7"/>
          <p:cNvSpPr/>
          <p:nvPr/>
        </p:nvSpPr>
        <p:spPr>
          <a:xfrm>
            <a:off x="5718294" y="3384124"/>
            <a:ext cx="1368456" cy="257433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61"/>
          <p:cNvSpPr txBox="1"/>
          <p:nvPr/>
        </p:nvSpPr>
        <p:spPr>
          <a:xfrm>
            <a:off x="5390418" y="3068960"/>
            <a:ext cx="1898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Physical</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Space</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sp>
        <p:nvSpPr>
          <p:cNvPr id="13" name="Rectangle 12"/>
          <p:cNvSpPr/>
          <p:nvPr/>
        </p:nvSpPr>
        <p:spPr>
          <a:xfrm>
            <a:off x="3693937" y="4200608"/>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954433" y="3744298"/>
            <a:ext cx="1138572" cy="461665"/>
          </a:xfrm>
          <a:prstGeom prst="rect">
            <a:avLst/>
          </a:prstGeom>
        </p:spPr>
        <p:txBody>
          <a:bodyPr wrap="square">
            <a:spAutoFit/>
          </a:bodyPr>
          <a:lstStyle/>
          <a:p>
            <a:pPr algn="ctr"/>
            <a:r>
              <a:rPr lang="fr-FR" sz="1200" i="1" dirty="0" smtClean="0"/>
              <a:t>Table</a:t>
            </a:r>
          </a:p>
          <a:p>
            <a:pPr algn="ctr"/>
            <a:r>
              <a:rPr lang="fr-FR" sz="1200" i="1" dirty="0" smtClean="0"/>
              <a:t>(20bits)</a:t>
            </a:r>
            <a:endParaRPr lang="fr-FR" sz="1200" dirty="0"/>
          </a:p>
        </p:txBody>
      </p:sp>
      <p:sp>
        <p:nvSpPr>
          <p:cNvPr id="15" name="Rectangle 14"/>
          <p:cNvSpPr/>
          <p:nvPr/>
        </p:nvSpPr>
        <p:spPr>
          <a:xfrm>
            <a:off x="5704230" y="5271461"/>
            <a:ext cx="1372328" cy="45719"/>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3352798" y="3751239"/>
            <a:ext cx="1865106" cy="461665"/>
          </a:xfrm>
          <a:prstGeom prst="rect">
            <a:avLst/>
          </a:prstGeom>
        </p:spPr>
        <p:txBody>
          <a:bodyPr wrap="square">
            <a:spAutoFit/>
          </a:bodyPr>
          <a:lstStyle/>
          <a:p>
            <a:pPr algn="ctr"/>
            <a:r>
              <a:rPr lang="fr-FR" sz="1200" i="1" dirty="0" smtClean="0"/>
              <a:t>Offset </a:t>
            </a:r>
          </a:p>
          <a:p>
            <a:pPr algn="ctr"/>
            <a:r>
              <a:rPr lang="fr-FR" sz="1200" i="1" dirty="0" smtClean="0"/>
              <a:t>(12bits = 4Kbytes pages)</a:t>
            </a:r>
            <a:endParaRPr lang="fr-FR" sz="1200" dirty="0"/>
          </a:p>
        </p:txBody>
      </p:sp>
      <p:sp>
        <p:nvSpPr>
          <p:cNvPr id="17" name="Right Brace 16"/>
          <p:cNvSpPr/>
          <p:nvPr/>
        </p:nvSpPr>
        <p:spPr>
          <a:xfrm rot="16200000">
            <a:off x="2872144" y="1961016"/>
            <a:ext cx="359699" cy="3507271"/>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Rectangle 17"/>
          <p:cNvSpPr/>
          <p:nvPr/>
        </p:nvSpPr>
        <p:spPr>
          <a:xfrm>
            <a:off x="2234462" y="3257803"/>
            <a:ext cx="1728191"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Linear</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r>
              <a:rPr lang="fr-FR" sz="1200" b="1" i="1" dirty="0" smtClean="0">
                <a:effectLst>
                  <a:outerShdw blurRad="38100" dist="38100" dir="2700000" algn="tl">
                    <a:srgbClr val="000000">
                      <a:alpha val="43137"/>
                    </a:srgbClr>
                  </a:outerShdw>
                </a:effectLst>
              </a:rPr>
              <a:t> (32bits)</a:t>
            </a:r>
            <a:endParaRPr lang="fr-FR" sz="1200" b="1" dirty="0">
              <a:effectLst>
                <a:outerShdw blurRad="38100" dist="38100" dir="2700000" algn="tl">
                  <a:srgbClr val="000000">
                    <a:alpha val="43137"/>
                  </a:srgbClr>
                </a:outerShdw>
              </a:effectLst>
            </a:endParaRPr>
          </a:p>
        </p:txBody>
      </p:sp>
      <p:sp>
        <p:nvSpPr>
          <p:cNvPr id="19" name="Rectangle 18"/>
          <p:cNvSpPr/>
          <p:nvPr/>
        </p:nvSpPr>
        <p:spPr>
          <a:xfrm>
            <a:off x="1298358" y="4200607"/>
            <a:ext cx="2326867" cy="195773"/>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5731490" y="3384124"/>
            <a:ext cx="1341196" cy="1762081"/>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84540" y="3384124"/>
            <a:ext cx="1669578" cy="335172"/>
          </a:xfrm>
          <a:prstGeom prst="rect">
            <a:avLst/>
          </a:prstGeom>
          <a:ln>
            <a:solidFill>
              <a:schemeClr val="accent1">
                <a:lumMod val="20000"/>
                <a:lumOff val="80000"/>
              </a:schemeClr>
            </a:solidFill>
          </a:ln>
          <a:effectLst>
            <a:softEdge rad="63500"/>
          </a:effectLst>
        </p:spPr>
      </p:pic>
      <p:sp>
        <p:nvSpPr>
          <p:cNvPr id="36" name="Rectangle 35"/>
          <p:cNvSpPr/>
          <p:nvPr/>
        </p:nvSpPr>
        <p:spPr>
          <a:xfrm>
            <a:off x="5745554" y="5599164"/>
            <a:ext cx="1341196" cy="345498"/>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Straight Connector 36"/>
          <p:cNvCxnSpPr/>
          <p:nvPr/>
        </p:nvCxnSpPr>
        <p:spPr>
          <a:xfrm>
            <a:off x="5721732" y="5599164"/>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18294" y="5132332"/>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7144565" y="5146205"/>
            <a:ext cx="144701" cy="463445"/>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3" name="Rectangle 42"/>
          <p:cNvSpPr/>
          <p:nvPr/>
        </p:nvSpPr>
        <p:spPr>
          <a:xfrm>
            <a:off x="7144565" y="5137499"/>
            <a:ext cx="86409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4Kbytes </a:t>
            </a:r>
          </a:p>
          <a:p>
            <a:pPr algn="ctr"/>
            <a:r>
              <a:rPr lang="fr-FR" sz="1200" b="1" i="1" dirty="0" smtClean="0">
                <a:effectLst>
                  <a:outerShdw blurRad="38100" dist="38100" dir="2700000" algn="tl">
                    <a:srgbClr val="000000">
                      <a:alpha val="43137"/>
                    </a:srgbClr>
                  </a:outerShdw>
                </a:effectLst>
              </a:rPr>
              <a:t>Page</a:t>
            </a:r>
            <a:endParaRPr lang="fr-FR" sz="1200" b="1" dirty="0">
              <a:effectLst>
                <a:outerShdw blurRad="38100" dist="38100" dir="2700000" algn="tl">
                  <a:srgbClr val="000000">
                    <a:alpha val="43137"/>
                  </a:srgbClr>
                </a:outerShdw>
              </a:effectLst>
            </a:endParaRPr>
          </a:p>
        </p:txBody>
      </p:sp>
      <p:sp>
        <p:nvSpPr>
          <p:cNvPr id="44" name="Rounded Rectangle 43"/>
          <p:cNvSpPr/>
          <p:nvPr/>
        </p:nvSpPr>
        <p:spPr>
          <a:xfrm>
            <a:off x="2522348" y="4978968"/>
            <a:ext cx="1141507" cy="1517389"/>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olded Corner 44"/>
          <p:cNvSpPr/>
          <p:nvPr/>
        </p:nvSpPr>
        <p:spPr>
          <a:xfrm>
            <a:off x="2576355" y="6042300"/>
            <a:ext cx="1012078" cy="230832"/>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p:cNvSpPr/>
          <p:nvPr/>
        </p:nvSpPr>
        <p:spPr>
          <a:xfrm>
            <a:off x="2445424" y="5609749"/>
            <a:ext cx="1243064" cy="461665"/>
          </a:xfrm>
          <a:prstGeom prst="rect">
            <a:avLst/>
          </a:prstGeom>
        </p:spPr>
        <p:txBody>
          <a:bodyPr wrap="square">
            <a:spAutoFit/>
          </a:bodyPr>
          <a:lstStyle/>
          <a:p>
            <a:pPr algn="ctr"/>
            <a:r>
              <a:rPr lang="fr-FR" sz="1200" i="1" dirty="0" smtClean="0"/>
              <a:t>Page Table Entry</a:t>
            </a:r>
          </a:p>
          <a:p>
            <a:pPr algn="ctr"/>
            <a:r>
              <a:rPr lang="fr-FR" sz="1200" i="1" dirty="0" smtClean="0"/>
              <a:t>(32bits = 4bytes)</a:t>
            </a:r>
            <a:endParaRPr lang="fr-FR" sz="1200" dirty="0"/>
          </a:p>
        </p:txBody>
      </p:sp>
      <p:sp>
        <p:nvSpPr>
          <p:cNvPr id="47" name="Rectangle 46"/>
          <p:cNvSpPr/>
          <p:nvPr/>
        </p:nvSpPr>
        <p:spPr>
          <a:xfrm>
            <a:off x="2576355" y="6017464"/>
            <a:ext cx="577844" cy="276999"/>
          </a:xfrm>
          <a:prstGeom prst="rect">
            <a:avLst/>
          </a:prstGeom>
        </p:spPr>
        <p:txBody>
          <a:bodyPr wrap="square">
            <a:spAutoFit/>
          </a:bodyPr>
          <a:lstStyle/>
          <a:p>
            <a:r>
              <a:rPr lang="fr-FR" sz="1200" i="1" dirty="0" smtClean="0"/>
              <a:t>20bits</a:t>
            </a:r>
          </a:p>
        </p:txBody>
      </p:sp>
      <p:cxnSp>
        <p:nvCxnSpPr>
          <p:cNvPr id="48" name="Straight Connector 47"/>
          <p:cNvCxnSpPr/>
          <p:nvPr/>
        </p:nvCxnSpPr>
        <p:spPr>
          <a:xfrm>
            <a:off x="3287381" y="6050003"/>
            <a:ext cx="0" cy="22312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220291" y="6042299"/>
            <a:ext cx="457279" cy="230832"/>
          </a:xfrm>
          <a:prstGeom prst="rect">
            <a:avLst/>
          </a:prstGeom>
        </p:spPr>
        <p:txBody>
          <a:bodyPr wrap="square">
            <a:spAutoFit/>
          </a:bodyPr>
          <a:lstStyle/>
          <a:p>
            <a:r>
              <a:rPr lang="fr-FR" sz="900" b="1" i="1" dirty="0" err="1" smtClean="0"/>
              <a:t>Misc</a:t>
            </a:r>
            <a:r>
              <a:rPr lang="fr-FR" sz="900" b="1" i="1" dirty="0" smtClean="0"/>
              <a:t>.</a:t>
            </a:r>
          </a:p>
        </p:txBody>
      </p:sp>
      <p:cxnSp>
        <p:nvCxnSpPr>
          <p:cNvPr id="51" name="Curved Connector 50"/>
          <p:cNvCxnSpPr>
            <a:stCxn id="13" idx="2"/>
            <a:endCxn id="15" idx="1"/>
          </p:cNvCxnSpPr>
          <p:nvPr/>
        </p:nvCxnSpPr>
        <p:spPr>
          <a:xfrm rot="16200000" flipH="1">
            <a:off x="4526373" y="4116463"/>
            <a:ext cx="901269" cy="1454446"/>
          </a:xfrm>
          <a:prstGeom prst="curvedConnector2">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flipV="1">
            <a:off x="3588433" y="5599164"/>
            <a:ext cx="2115797" cy="558552"/>
          </a:xfrm>
          <a:prstGeom prst="curvedConnector3">
            <a:avLst>
              <a:gd name="adj1" fmla="val 50000"/>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434506" y="4370766"/>
            <a:ext cx="1243064" cy="646331"/>
          </a:xfrm>
          <a:prstGeom prst="rect">
            <a:avLst/>
          </a:prstGeom>
        </p:spPr>
        <p:txBody>
          <a:bodyPr wrap="square">
            <a:spAutoFit/>
          </a:bodyPr>
          <a:lstStyle/>
          <a:p>
            <a:pPr algn="ctr"/>
            <a:r>
              <a:rPr lang="fr-FR" sz="1200" i="1" dirty="0" smtClean="0"/>
              <a:t>Page Table</a:t>
            </a:r>
          </a:p>
          <a:p>
            <a:pPr algn="ctr"/>
            <a:r>
              <a:rPr lang="fr-FR" sz="1200" i="1" dirty="0" smtClean="0"/>
              <a:t>1M entry</a:t>
            </a:r>
          </a:p>
          <a:p>
            <a:pPr algn="ctr"/>
            <a:r>
              <a:rPr lang="fr-FR" sz="1200" i="1" dirty="0" smtClean="0"/>
              <a:t>(</a:t>
            </a:r>
            <a:r>
              <a:rPr lang="fr-FR" sz="1200" b="1" i="1" dirty="0" smtClean="0">
                <a:solidFill>
                  <a:srgbClr val="FF0000"/>
                </a:solidFill>
                <a:effectLst>
                  <a:outerShdw blurRad="38100" dist="38100" dir="2700000" algn="tl">
                    <a:srgbClr val="000000">
                      <a:alpha val="43137"/>
                    </a:srgbClr>
                  </a:outerShdw>
                </a:effectLst>
              </a:rPr>
              <a:t>4Mbytes</a:t>
            </a:r>
            <a:r>
              <a:rPr lang="fr-FR" sz="1200" i="1" dirty="0" smtClean="0"/>
              <a:t>)</a:t>
            </a:r>
            <a:endParaRPr lang="fr-FR" sz="1200" dirty="0"/>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293075" y="5042755"/>
            <a:ext cx="1669578" cy="251565"/>
          </a:xfrm>
          <a:prstGeom prst="rect">
            <a:avLst/>
          </a:prstGeom>
          <a:ln>
            <a:solidFill>
              <a:schemeClr val="accent1">
                <a:lumMod val="20000"/>
                <a:lumOff val="80000"/>
              </a:schemeClr>
            </a:solidFill>
          </a:ln>
          <a:effectLst>
            <a:softEdge rad="63500"/>
          </a:effectLst>
        </p:spPr>
      </p:pic>
      <p:cxnSp>
        <p:nvCxnSpPr>
          <p:cNvPr id="64" name="Straight Arrow Connector 63"/>
          <p:cNvCxnSpPr>
            <a:stCxn id="65" idx="3"/>
          </p:cNvCxnSpPr>
          <p:nvPr/>
        </p:nvCxnSpPr>
        <p:spPr>
          <a:xfrm flipV="1">
            <a:off x="1588332" y="6496357"/>
            <a:ext cx="934016" cy="1561"/>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20313" y="6401696"/>
            <a:ext cx="1468019"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162040" y="6359418"/>
            <a:ext cx="1384563" cy="276999"/>
          </a:xfrm>
          <a:prstGeom prst="rect">
            <a:avLst/>
          </a:prstGeom>
        </p:spPr>
        <p:txBody>
          <a:bodyPr wrap="square">
            <a:spAutoFit/>
          </a:bodyPr>
          <a:lstStyle/>
          <a:p>
            <a:pPr algn="ctr"/>
            <a:r>
              <a:rPr lang="fr-FR" sz="1200" i="1" dirty="0" smtClean="0"/>
              <a:t>Page Table pointer</a:t>
            </a:r>
            <a:endParaRPr lang="fr-FR" sz="1200" dirty="0"/>
          </a:p>
        </p:txBody>
      </p:sp>
      <p:cxnSp>
        <p:nvCxnSpPr>
          <p:cNvPr id="73" name="Curved Connector 72"/>
          <p:cNvCxnSpPr>
            <a:endCxn id="45" idx="1"/>
          </p:cNvCxnSpPr>
          <p:nvPr/>
        </p:nvCxnSpPr>
        <p:spPr>
          <a:xfrm rot="16200000" flipH="1">
            <a:off x="1180811" y="4762172"/>
            <a:ext cx="1761336" cy="1029752"/>
          </a:xfrm>
          <a:prstGeom prst="curvedConnector2">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162593" y="5086347"/>
            <a:ext cx="562979" cy="461665"/>
          </a:xfrm>
          <a:prstGeom prst="rect">
            <a:avLst/>
          </a:prstGeom>
        </p:spPr>
        <p:txBody>
          <a:bodyPr wrap="square">
            <a:spAutoFit/>
          </a:bodyPr>
          <a:lstStyle/>
          <a:p>
            <a:r>
              <a:rPr lang="fr-FR" sz="1200" i="1" dirty="0" smtClean="0"/>
              <a:t>20bits</a:t>
            </a:r>
          </a:p>
          <a:p>
            <a:r>
              <a:rPr lang="fr-FR" sz="1200" i="1" dirty="0" smtClean="0"/>
              <a:t>Index</a:t>
            </a:r>
          </a:p>
        </p:txBody>
      </p:sp>
      <p:sp>
        <p:nvSpPr>
          <p:cNvPr id="77" name="Rectangle 76"/>
          <p:cNvSpPr/>
          <p:nvPr/>
        </p:nvSpPr>
        <p:spPr>
          <a:xfrm>
            <a:off x="4646331" y="5736126"/>
            <a:ext cx="577844" cy="276999"/>
          </a:xfrm>
          <a:prstGeom prst="rect">
            <a:avLst/>
          </a:prstGeom>
        </p:spPr>
        <p:txBody>
          <a:bodyPr wrap="square">
            <a:spAutoFit/>
          </a:bodyPr>
          <a:lstStyle/>
          <a:p>
            <a:r>
              <a:rPr lang="fr-FR" sz="1200" i="1" dirty="0" smtClean="0"/>
              <a:t>20bits</a:t>
            </a:r>
          </a:p>
        </p:txBody>
      </p:sp>
      <p:sp>
        <p:nvSpPr>
          <p:cNvPr id="78" name="Rectangle 77"/>
          <p:cNvSpPr/>
          <p:nvPr/>
        </p:nvSpPr>
        <p:spPr>
          <a:xfrm>
            <a:off x="4640060" y="4763182"/>
            <a:ext cx="577844" cy="276999"/>
          </a:xfrm>
          <a:prstGeom prst="rect">
            <a:avLst/>
          </a:prstGeom>
        </p:spPr>
        <p:txBody>
          <a:bodyPr wrap="square">
            <a:spAutoFit/>
          </a:bodyPr>
          <a:lstStyle/>
          <a:p>
            <a:r>
              <a:rPr lang="fr-FR" sz="1200" i="1" dirty="0" smtClean="0"/>
              <a:t>12bits</a:t>
            </a:r>
          </a:p>
        </p:txBody>
      </p:sp>
    </p:spTree>
    <p:extLst>
      <p:ext uri="{BB962C8B-B14F-4D97-AF65-F5344CB8AC3E}">
        <p14:creationId xmlns:p14="http://schemas.microsoft.com/office/powerpoint/2010/main" val="2681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par>
                                <p:cTn id="74" presetID="10" presetClass="entr" presetSubtype="0"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par>
                                <p:cTn id="77" presetID="10" presetClass="entr" presetSubtype="0"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fade">
                                      <p:cBhvr>
                                        <p:cTn id="85" dur="500"/>
                                        <p:tgtEl>
                                          <p:spTgt spid="6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fade">
                                      <p:cBhvr>
                                        <p:cTn id="90" dur="500"/>
                                        <p:tgtEl>
                                          <p:spTgt spid="7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500"/>
                                        <p:tgtEl>
                                          <p:spTgt spid="7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ntr" presetSubtype="0"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15" grpId="0" animBg="1"/>
      <p:bldP spid="16" grpId="0"/>
      <p:bldP spid="17" grpId="0" animBg="1"/>
      <p:bldP spid="18" grpId="0"/>
      <p:bldP spid="19" grpId="0" animBg="1"/>
      <p:bldP spid="24" grpId="0" animBg="1"/>
      <p:bldP spid="36" grpId="0" animBg="1"/>
      <p:bldP spid="42" grpId="0" animBg="1"/>
      <p:bldP spid="43" grpId="0"/>
      <p:bldP spid="44" grpId="0" animBg="1"/>
      <p:bldP spid="45" grpId="0" animBg="1"/>
      <p:bldP spid="46" grpId="0"/>
      <p:bldP spid="47" grpId="0"/>
      <p:bldP spid="49" grpId="0"/>
      <p:bldP spid="60" grpId="0"/>
      <p:bldP spid="65" grpId="0" animBg="1"/>
      <p:bldP spid="67" grpId="0"/>
      <p:bldP spid="76" grpId="0"/>
      <p:bldP spid="77" grpId="0"/>
      <p:bldP spid="7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0" y="1310530"/>
            <a:ext cx="9144000" cy="5137373"/>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Lorsqu’une demande de translation d’adresse est demandée à l’unité de pagination, plusieurs cas peuvent se produire. Il faut savoir qu’à chaque entrée de la table des pages (Page Table Entry) sont associés des champs, notamment un champ de validité :</a:t>
            </a:r>
          </a:p>
          <a:p>
            <a:pPr algn="l"/>
            <a:endParaRPr lang="fr-FR" sz="2400" i="1" dirty="0">
              <a:latin typeface="+mn-lt"/>
              <a:sym typeface="Wingdings"/>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sym typeface="Wingdings"/>
              </a:rPr>
              <a:t>Valid</a:t>
            </a:r>
            <a:r>
              <a:rPr lang="fr-FR" sz="2400" b="1" i="1" dirty="0" smtClean="0">
                <a:effectLst>
                  <a:outerShdw blurRad="38100" dist="38100" dir="2700000" algn="tl">
                    <a:srgbClr val="000000">
                      <a:alpha val="43137"/>
                    </a:srgbClr>
                  </a:outerShdw>
                </a:effectLst>
                <a:latin typeface="+mn-lt"/>
                <a:sym typeface="Wingdings"/>
              </a:rPr>
              <a:t> Entry</a:t>
            </a:r>
            <a:r>
              <a:rPr lang="fr-FR" sz="2400" b="1" i="1" dirty="0">
                <a:effectLst>
                  <a:outerShdw blurRad="38100" dist="38100" dir="2700000" algn="tl">
                    <a:srgbClr val="000000">
                      <a:alpha val="43137"/>
                    </a:srgbClr>
                  </a:outerShdw>
                </a:effectLst>
                <a:sym typeface="Wingdings"/>
              </a:rPr>
              <a:t> </a:t>
            </a:r>
            <a:r>
              <a:rPr lang="fr-FR" sz="2400" b="1" i="1" dirty="0" smtClean="0">
                <a:effectLst>
                  <a:outerShdw blurRad="38100" dist="38100" dir="2700000" algn="tl">
                    <a:srgbClr val="000000">
                      <a:alpha val="43137"/>
                    </a:srgbClr>
                  </a:outerShdw>
                </a:effectLst>
                <a:sym typeface="Wingdings"/>
              </a:rPr>
              <a:t>(main </a:t>
            </a:r>
            <a:r>
              <a:rPr lang="fr-FR" sz="2400" b="1" i="1" dirty="0" err="1">
                <a:effectLst>
                  <a:outerShdw blurRad="38100" dist="38100" dir="2700000" algn="tl">
                    <a:srgbClr val="000000">
                      <a:alpha val="43137"/>
                    </a:srgbClr>
                  </a:outerShdw>
                </a:effectLst>
                <a:sym typeface="Wingdings"/>
              </a:rPr>
              <a:t>memory</a:t>
            </a:r>
            <a:r>
              <a:rPr lang="fr-FR" sz="2400" b="1" i="1" dirty="0">
                <a:effectLst>
                  <a:outerShdw blurRad="38100" dist="38100" dir="2700000" algn="tl">
                    <a:srgbClr val="000000">
                      <a:alpha val="43137"/>
                    </a:srgbClr>
                  </a:outerShdw>
                </a:effectLst>
                <a:sym typeface="Wingdings"/>
              </a:rPr>
              <a:t> </a:t>
            </a:r>
            <a:r>
              <a:rPr lang="fr-FR" sz="2400" b="1" i="1" dirty="0" err="1">
                <a:effectLst>
                  <a:outerShdw blurRad="38100" dist="38100" dir="2700000" algn="tl">
                    <a:srgbClr val="000000">
                      <a:alpha val="43137"/>
                    </a:srgbClr>
                  </a:outerShdw>
                </a:effectLst>
                <a:sym typeface="Wingdings"/>
              </a:rPr>
              <a:t>address</a:t>
            </a:r>
            <a:r>
              <a:rPr lang="fr-FR" sz="2400" b="1" i="1" dirty="0">
                <a:effectLst>
                  <a:outerShdw blurRad="38100" dist="38100" dir="2700000" algn="tl">
                    <a:srgbClr val="000000">
                      <a:alpha val="43137"/>
                    </a:srgbClr>
                  </a:outerShdw>
                </a:effectLst>
                <a:sym typeface="Wingdings"/>
              </a:rPr>
              <a:t>) </a:t>
            </a:r>
            <a:r>
              <a:rPr lang="fr-FR" sz="2400" b="1" i="1" dirty="0" smtClean="0">
                <a:effectLst>
                  <a:outerShdw blurRad="38100" dist="38100" dir="2700000" algn="tl">
                    <a:srgbClr val="000000">
                      <a:alpha val="43137"/>
                    </a:srgbClr>
                  </a:outerShdw>
                </a:effectLst>
                <a:latin typeface="+mn-lt"/>
                <a:sym typeface="Wingdings"/>
              </a:rPr>
              <a:t>: </a:t>
            </a:r>
            <a:r>
              <a:rPr lang="fr-FR" sz="2400" i="1" dirty="0" smtClean="0">
                <a:latin typeface="+mn-lt"/>
                <a:sym typeface="Wingdings"/>
              </a:rPr>
              <a:t>translate l’adresse linéaire en adresse physique (cas le plus courant).</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sym typeface="Wingdings"/>
              </a:rPr>
              <a:t>Invalid</a:t>
            </a:r>
            <a:r>
              <a:rPr lang="fr-FR" sz="2400" b="1" i="1" dirty="0" smtClean="0">
                <a:effectLst>
                  <a:outerShdw blurRad="38100" dist="38100" dir="2700000" algn="tl">
                    <a:srgbClr val="000000">
                      <a:alpha val="43137"/>
                    </a:srgbClr>
                  </a:outerShdw>
                </a:effectLst>
                <a:sym typeface="Wingdings"/>
              </a:rPr>
              <a:t> </a:t>
            </a:r>
            <a:r>
              <a:rPr lang="fr-FR" sz="2400" b="1" i="1" dirty="0">
                <a:effectLst>
                  <a:outerShdw blurRad="38100" dist="38100" dir="2700000" algn="tl">
                    <a:srgbClr val="000000">
                      <a:alpha val="43137"/>
                    </a:srgbClr>
                  </a:outerShdw>
                </a:effectLst>
                <a:sym typeface="Wingdings"/>
              </a:rPr>
              <a:t>Entry : </a:t>
            </a:r>
            <a:r>
              <a:rPr lang="fr-FR" sz="2400" i="1" dirty="0" smtClean="0">
                <a:sym typeface="Wingdings"/>
              </a:rPr>
              <a:t>Si par exemple la page n’est pas mappée en mémoire physique, l’exception matérielle #PF (Page </a:t>
            </a:r>
            <a:r>
              <a:rPr lang="fr-FR" sz="2400" i="1" dirty="0" err="1" smtClean="0">
                <a:sym typeface="Wingdings"/>
              </a:rPr>
              <a:t>Fault</a:t>
            </a:r>
            <a:r>
              <a:rPr lang="fr-FR" sz="2400" i="1" dirty="0" smtClean="0">
                <a:sym typeface="Wingdings"/>
              </a:rPr>
              <a:t>) est levée par le CPU. Le </a:t>
            </a:r>
            <a:r>
              <a:rPr lang="fr-FR" sz="2400" i="1" dirty="0" err="1" smtClean="0">
                <a:sym typeface="Wingdings"/>
              </a:rPr>
              <a:t>kernel</a:t>
            </a:r>
            <a:r>
              <a:rPr lang="fr-FR" sz="2400" i="1" dirty="0" smtClean="0">
                <a:sym typeface="Wingdings"/>
              </a:rPr>
              <a:t> peut prendre l’initiative ou non de la charger en RAM.</a:t>
            </a:r>
          </a:p>
          <a:p>
            <a:pPr marL="342900" indent="-342900" algn="l">
              <a:buFont typeface="Arial" pitchFamily="34" charset="0"/>
              <a:buChar char="•"/>
            </a:pPr>
            <a:endParaRPr lang="fr-FR" sz="2400" i="1" dirty="0">
              <a:sym typeface="Wingdings"/>
            </a:endParaRPr>
          </a:p>
          <a:p>
            <a:pPr marL="342900" indent="-342900" algn="l">
              <a:buFont typeface="Arial" pitchFamily="34" charset="0"/>
              <a:buChar char="•"/>
            </a:pPr>
            <a:r>
              <a:rPr lang="fr-FR" sz="2400" b="1" i="1" dirty="0" err="1">
                <a:effectLst>
                  <a:outerShdw blurRad="38100" dist="38100" dir="2700000" algn="tl">
                    <a:srgbClr val="000000">
                      <a:alpha val="43137"/>
                    </a:srgbClr>
                  </a:outerShdw>
                </a:effectLst>
                <a:sym typeface="Wingdings"/>
              </a:rPr>
              <a:t>Valid</a:t>
            </a:r>
            <a:r>
              <a:rPr lang="fr-FR" sz="2400" b="1" i="1" dirty="0">
                <a:effectLst>
                  <a:outerShdw blurRad="38100" dist="38100" dir="2700000" algn="tl">
                    <a:srgbClr val="000000">
                      <a:alpha val="43137"/>
                    </a:srgbClr>
                  </a:outerShdw>
                </a:effectLst>
                <a:sym typeface="Wingdings"/>
              </a:rPr>
              <a:t> </a:t>
            </a:r>
            <a:r>
              <a:rPr lang="fr-FR" sz="2400" b="1" i="1" dirty="0" smtClean="0">
                <a:effectLst>
                  <a:outerShdw blurRad="38100" dist="38100" dir="2700000" algn="tl">
                    <a:srgbClr val="000000">
                      <a:alpha val="43137"/>
                    </a:srgbClr>
                  </a:outerShdw>
                </a:effectLst>
                <a:sym typeface="Wingdings"/>
              </a:rPr>
              <a:t>Entry (</a:t>
            </a:r>
            <a:r>
              <a:rPr lang="fr-FR" sz="2400" b="1" i="1" dirty="0" err="1" smtClean="0">
                <a:effectLst>
                  <a:outerShdw blurRad="38100" dist="38100" dir="2700000" algn="tl">
                    <a:srgbClr val="000000">
                      <a:alpha val="43137"/>
                    </a:srgbClr>
                  </a:outerShdw>
                </a:effectLst>
                <a:sym typeface="Wingdings"/>
              </a:rPr>
              <a:t>secondary</a:t>
            </a:r>
            <a:r>
              <a:rPr lang="fr-FR" sz="2400" b="1" i="1" dirty="0" smtClean="0">
                <a:effectLst>
                  <a:outerShdw blurRad="38100" dist="38100" dir="2700000" algn="tl">
                    <a:srgbClr val="000000">
                      <a:alpha val="43137"/>
                    </a:srgbClr>
                  </a:outerShdw>
                </a:effectLst>
                <a:sym typeface="Wingdings"/>
              </a:rPr>
              <a:t> </a:t>
            </a:r>
            <a:r>
              <a:rPr lang="fr-FR" sz="2400" b="1" i="1" dirty="0" err="1" smtClean="0">
                <a:effectLst>
                  <a:outerShdw blurRad="38100" dist="38100" dir="2700000" algn="tl">
                    <a:srgbClr val="000000">
                      <a:alpha val="43137"/>
                    </a:srgbClr>
                  </a:outerShdw>
                </a:effectLst>
                <a:sym typeface="Wingdings"/>
              </a:rPr>
              <a:t>memory</a:t>
            </a:r>
            <a:r>
              <a:rPr lang="fr-FR" sz="2400" b="1" i="1" dirty="0" smtClean="0">
                <a:effectLst>
                  <a:outerShdw blurRad="38100" dist="38100" dir="2700000" algn="tl">
                    <a:srgbClr val="000000">
                      <a:alpha val="43137"/>
                    </a:srgbClr>
                  </a:outerShdw>
                </a:effectLst>
                <a:sym typeface="Wingdings"/>
              </a:rPr>
              <a:t> </a:t>
            </a:r>
            <a:r>
              <a:rPr lang="fr-FR" sz="2400" b="1" i="1" dirty="0" err="1" smtClean="0">
                <a:effectLst>
                  <a:outerShdw blurRad="38100" dist="38100" dir="2700000" algn="tl">
                    <a:srgbClr val="000000">
                      <a:alpha val="43137"/>
                    </a:srgbClr>
                  </a:outerShdw>
                </a:effectLst>
                <a:sym typeface="Wingdings"/>
              </a:rPr>
              <a:t>address</a:t>
            </a:r>
            <a:r>
              <a:rPr lang="fr-FR" sz="2400" b="1" i="1" dirty="0" smtClean="0">
                <a:effectLst>
                  <a:outerShdw blurRad="38100" dist="38100" dir="2700000" algn="tl">
                    <a:srgbClr val="000000">
                      <a:alpha val="43137"/>
                    </a:srgbClr>
                  </a:outerShdw>
                </a:effectLst>
                <a:sym typeface="Wingdings"/>
              </a:rPr>
              <a:t>) </a:t>
            </a:r>
            <a:r>
              <a:rPr lang="fr-FR" sz="2400" b="1" i="1" dirty="0">
                <a:effectLst>
                  <a:outerShdw blurRad="38100" dist="38100" dir="2700000" algn="tl">
                    <a:srgbClr val="000000">
                      <a:alpha val="43137"/>
                    </a:srgbClr>
                  </a:outerShdw>
                </a:effectLst>
                <a:sym typeface="Wingdings"/>
              </a:rPr>
              <a:t>: </a:t>
            </a:r>
            <a:r>
              <a:rPr lang="fr-FR" sz="2400" i="1" dirty="0" smtClean="0">
                <a:sym typeface="Wingdings"/>
              </a:rPr>
              <a:t>déplacement de la page en mémoire de masse vers un cadre libre en mémoire principale.</a:t>
            </a:r>
            <a:endParaRPr lang="fr-FR" sz="2400" i="1" dirty="0">
              <a:sym typeface="Wingdings"/>
            </a:endParaRPr>
          </a:p>
          <a:p>
            <a:pPr marL="342900" indent="-342900" algn="l">
              <a:buFont typeface="Arial" pitchFamily="34" charset="0"/>
              <a:buChar char="•"/>
            </a:pPr>
            <a:endParaRPr lang="fr-FR" sz="2400" i="1" dirty="0" smtClean="0">
              <a:latin typeface="+mn-lt"/>
              <a:sym typeface="Wingdings"/>
            </a:endParaRPr>
          </a:p>
        </p:txBody>
      </p:sp>
    </p:spTree>
    <p:extLst>
      <p:ext uri="{BB962C8B-B14F-4D97-AF65-F5344CB8AC3E}">
        <p14:creationId xmlns:p14="http://schemas.microsoft.com/office/powerpoint/2010/main" val="126060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fade">
                                      <p:cBhvr>
                                        <p:cTn id="7" dur="500"/>
                                        <p:tgtEl>
                                          <p:spTgt spid="3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4" end="4"/>
                                            </p:txEl>
                                          </p:spTgt>
                                        </p:tgtEl>
                                        <p:attrNameLst>
                                          <p:attrName>style.visibility</p:attrName>
                                        </p:attrNameLst>
                                      </p:cBhvr>
                                      <p:to>
                                        <p:strVal val="visible"/>
                                      </p:to>
                                    </p:set>
                                    <p:animEffect transition="in" filter="fade">
                                      <p:cBhvr>
                                        <p:cTn id="12" dur="500"/>
                                        <p:tgtEl>
                                          <p:spTgt spid="3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xEl>
                                              <p:pRg st="6" end="6"/>
                                            </p:txEl>
                                          </p:spTgt>
                                        </p:tgtEl>
                                        <p:attrNameLst>
                                          <p:attrName>style.visibility</p:attrName>
                                        </p:attrNameLst>
                                      </p:cBhvr>
                                      <p:to>
                                        <p:strVal val="visible"/>
                                      </p:to>
                                    </p:set>
                                    <p:animEffect transition="in" filter="fade">
                                      <p:cBhvr>
                                        <p:cTn id="17" dur="500"/>
                                        <p:tgtEl>
                                          <p:spTgt spid="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323528" y="1412777"/>
            <a:ext cx="8820472" cy="273630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Une translation d’adresse linéaire invalide peut donc lever une exception matérielle côté CPU (exception #PF vu par la suite) dans deux cas de figure : </a:t>
            </a:r>
            <a:r>
              <a:rPr lang="fr-FR" sz="2400" b="1" i="1" dirty="0" smtClean="0">
                <a:effectLst>
                  <a:outerShdw blurRad="38100" dist="38100" dir="2700000" algn="tl">
                    <a:srgbClr val="000000">
                      <a:alpha val="43137"/>
                    </a:srgbClr>
                  </a:outerShdw>
                </a:effectLst>
                <a:latin typeface="+mn-lt"/>
                <a:sym typeface="Wingdings"/>
              </a:rPr>
              <a:t>Translation d’adresse invalide </a:t>
            </a:r>
            <a:r>
              <a:rPr lang="fr-FR" sz="2400" i="1" dirty="0" smtClean="0">
                <a:latin typeface="+mn-lt"/>
                <a:sym typeface="Wingdings"/>
              </a:rPr>
              <a:t>ou</a:t>
            </a:r>
            <a:r>
              <a:rPr lang="fr-FR" sz="2400" b="1" i="1" dirty="0" smtClean="0">
                <a:effectLst>
                  <a:outerShdw blurRad="38100" dist="38100" dir="2700000" algn="tl">
                    <a:srgbClr val="000000">
                      <a:alpha val="43137"/>
                    </a:srgbClr>
                  </a:outerShdw>
                </a:effectLst>
                <a:latin typeface="+mn-lt"/>
                <a:sym typeface="Wingdings"/>
              </a:rPr>
              <a:t> Droits d’accès à la page cible invalides </a:t>
            </a:r>
            <a:r>
              <a:rPr lang="fr-FR" sz="2400" i="1" dirty="0" smtClean="0">
                <a:latin typeface="+mn-lt"/>
                <a:sym typeface="Wingdings"/>
              </a:rPr>
              <a:t>. Observons le code d’erreur retourné par le CPU et donc la nature des défauts pouvant lever l’exception matérielle #PF (souvent à l’origine du célèbre </a:t>
            </a:r>
            <a:r>
              <a:rPr lang="fr-FR" sz="2400" b="1" i="1" dirty="0" smtClean="0">
                <a:effectLst>
                  <a:outerShdw blurRad="38100" dist="38100" dir="2700000" algn="tl">
                    <a:srgbClr val="000000">
                      <a:alpha val="43137"/>
                    </a:srgbClr>
                  </a:outerShdw>
                </a:effectLst>
                <a:latin typeface="+mn-lt"/>
                <a:sym typeface="Wingdings"/>
              </a:rPr>
              <a:t>segmentation </a:t>
            </a:r>
            <a:r>
              <a:rPr lang="fr-FR" sz="2400" b="1" i="1" dirty="0" err="1" smtClean="0">
                <a:effectLst>
                  <a:outerShdw blurRad="38100" dist="38100" dir="2700000" algn="tl">
                    <a:srgbClr val="000000">
                      <a:alpha val="43137"/>
                    </a:srgbClr>
                  </a:outerShdw>
                </a:effectLst>
                <a:latin typeface="+mn-lt"/>
                <a:sym typeface="Wingdings"/>
              </a:rPr>
              <a:t>fault</a:t>
            </a:r>
            <a:r>
              <a:rPr lang="fr-FR" sz="2400" b="1" i="1" dirty="0" smtClean="0">
                <a:effectLst>
                  <a:outerShdw blurRad="38100" dist="38100" dir="2700000" algn="tl">
                    <a:srgbClr val="000000">
                      <a:alpha val="43137"/>
                    </a:srgbClr>
                  </a:outerShdw>
                </a:effectLst>
                <a:latin typeface="+mn-lt"/>
                <a:sym typeface="Wingdings"/>
              </a:rPr>
              <a:t> (</a:t>
            </a:r>
            <a:r>
              <a:rPr lang="fr-FR" sz="2400" b="1" i="1" dirty="0" err="1" smtClean="0">
                <a:effectLst>
                  <a:outerShdw blurRad="38100" dist="38100" dir="2700000" algn="tl">
                    <a:srgbClr val="000000">
                      <a:alpha val="43137"/>
                    </a:srgbClr>
                  </a:outerShdw>
                </a:effectLst>
                <a:latin typeface="+mn-lt"/>
                <a:sym typeface="Wingdings"/>
              </a:rPr>
              <a:t>core</a:t>
            </a:r>
            <a:r>
              <a:rPr lang="fr-FR" sz="2400" b="1" i="1" dirty="0" smtClean="0">
                <a:effectLst>
                  <a:outerShdw blurRad="38100" dist="38100" dir="2700000" algn="tl">
                    <a:srgbClr val="000000">
                      <a:alpha val="43137"/>
                    </a:srgbClr>
                  </a:outerShdw>
                </a:effectLst>
                <a:latin typeface="+mn-lt"/>
                <a:sym typeface="Wingdings"/>
              </a:rPr>
              <a:t> </a:t>
            </a:r>
            <a:r>
              <a:rPr lang="fr-FR" sz="2400" b="1" i="1" dirty="0" err="1" smtClean="0">
                <a:effectLst>
                  <a:outerShdw blurRad="38100" dist="38100" dir="2700000" algn="tl">
                    <a:srgbClr val="000000">
                      <a:alpha val="43137"/>
                    </a:srgbClr>
                  </a:outerShdw>
                </a:effectLst>
                <a:latin typeface="+mn-lt"/>
                <a:sym typeface="Wingdings"/>
              </a:rPr>
              <a:t>dumped</a:t>
            </a:r>
            <a:r>
              <a:rPr lang="fr-FR" sz="2400" b="1" i="1" dirty="0" smtClean="0">
                <a:effectLst>
                  <a:outerShdw blurRad="38100" dist="38100" dir="2700000" algn="tl">
                    <a:srgbClr val="000000">
                      <a:alpha val="43137"/>
                    </a:srgbClr>
                  </a:outerShdw>
                </a:effectLst>
                <a:latin typeface="+mn-lt"/>
                <a:sym typeface="Wingdings"/>
              </a:rPr>
              <a:t>) </a:t>
            </a:r>
            <a:r>
              <a:rPr lang="fr-FR" sz="2400" i="1" dirty="0" smtClean="0">
                <a:latin typeface="+mn-lt"/>
                <a:sym typeface="Wingdings"/>
              </a:rPr>
              <a:t>de Linux)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896" y="3840891"/>
            <a:ext cx="4176464" cy="2729272"/>
          </a:xfrm>
          <a:prstGeom prst="roundRect">
            <a:avLst>
              <a:gd name="adj" fmla="val 42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374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283295"/>
            <a:ext cx="8892480" cy="182500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L’un des gros problème amené par le mécanisme présenté précédemment est la taille occupée par la table des pages (4Mo). Il faut savoir que cette table est présente en mémoire principale. Une solution est d’utiliser une seconde table sauvant des pointeurs vers les tables des pages (tables de 4Ko granularité mémoire physique) :</a:t>
            </a:r>
          </a:p>
        </p:txBody>
      </p:sp>
      <p:sp>
        <p:nvSpPr>
          <p:cNvPr id="8" name="Rounded Rectangle 7"/>
          <p:cNvSpPr/>
          <p:nvPr/>
        </p:nvSpPr>
        <p:spPr>
          <a:xfrm>
            <a:off x="5732358" y="3551709"/>
            <a:ext cx="1368456" cy="2574337"/>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61"/>
          <p:cNvSpPr txBox="1"/>
          <p:nvPr/>
        </p:nvSpPr>
        <p:spPr>
          <a:xfrm>
            <a:off x="5404482" y="3236545"/>
            <a:ext cx="1898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Physical</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Address</a:t>
            </a:r>
            <a:r>
              <a:rPr lang="fr-FR" sz="1400" b="1" i="1" dirty="0" smtClean="0">
                <a:solidFill>
                  <a:schemeClr val="accent1">
                    <a:lumMod val="75000"/>
                  </a:schemeClr>
                </a:solidFill>
                <a:effectLst>
                  <a:outerShdw blurRad="38100" dist="38100" dir="2700000" algn="tl">
                    <a:srgbClr val="000000">
                      <a:alpha val="43137"/>
                    </a:srgbClr>
                  </a:outerShdw>
                </a:effectLst>
              </a:rPr>
              <a:t> </a:t>
            </a:r>
            <a:r>
              <a:rPr lang="fr-FR" sz="1400" b="1" i="1" dirty="0" err="1" smtClean="0">
                <a:solidFill>
                  <a:schemeClr val="accent1">
                    <a:lumMod val="75000"/>
                  </a:schemeClr>
                </a:solidFill>
                <a:effectLst>
                  <a:outerShdw blurRad="38100" dist="38100" dir="2700000" algn="tl">
                    <a:srgbClr val="000000">
                      <a:alpha val="43137"/>
                    </a:srgbClr>
                  </a:outerShdw>
                </a:effectLst>
              </a:rPr>
              <a:t>Space</a:t>
            </a:r>
            <a:endParaRPr lang="fr-FR" sz="1400" b="1" i="1" dirty="0" smtClean="0">
              <a:solidFill>
                <a:schemeClr val="accent1">
                  <a:lumMod val="75000"/>
                </a:schemeClr>
              </a:solidFill>
              <a:effectLst>
                <a:outerShdw blurRad="38100" dist="38100" dir="2700000" algn="tl">
                  <a:srgbClr val="000000">
                    <a:alpha val="43137"/>
                  </a:srgbClr>
                </a:outerShdw>
              </a:effectLst>
            </a:endParaRPr>
          </a:p>
        </p:txBody>
      </p:sp>
      <p:sp>
        <p:nvSpPr>
          <p:cNvPr id="13" name="Rectangle 12"/>
          <p:cNvSpPr/>
          <p:nvPr/>
        </p:nvSpPr>
        <p:spPr>
          <a:xfrm>
            <a:off x="2691910" y="4191306"/>
            <a:ext cx="1111693"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393998" y="3734996"/>
            <a:ext cx="1138572" cy="461665"/>
          </a:xfrm>
          <a:prstGeom prst="rect">
            <a:avLst/>
          </a:prstGeom>
        </p:spPr>
        <p:txBody>
          <a:bodyPr wrap="square">
            <a:spAutoFit/>
          </a:bodyPr>
          <a:lstStyle/>
          <a:p>
            <a:pPr algn="ctr"/>
            <a:r>
              <a:rPr lang="fr-FR" sz="1200" i="1" dirty="0" smtClean="0"/>
              <a:t>Table</a:t>
            </a:r>
          </a:p>
          <a:p>
            <a:pPr algn="ctr"/>
            <a:r>
              <a:rPr lang="fr-FR" sz="1200" i="1" dirty="0" smtClean="0"/>
              <a:t>(10bits)</a:t>
            </a:r>
            <a:endParaRPr lang="fr-FR" sz="1200" dirty="0"/>
          </a:p>
        </p:txBody>
      </p:sp>
      <p:sp>
        <p:nvSpPr>
          <p:cNvPr id="15" name="Rectangle 14"/>
          <p:cNvSpPr/>
          <p:nvPr/>
        </p:nvSpPr>
        <p:spPr>
          <a:xfrm>
            <a:off x="5718294" y="5439046"/>
            <a:ext cx="1372328" cy="45719"/>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2350771" y="3741937"/>
            <a:ext cx="1865106" cy="461665"/>
          </a:xfrm>
          <a:prstGeom prst="rect">
            <a:avLst/>
          </a:prstGeom>
        </p:spPr>
        <p:txBody>
          <a:bodyPr wrap="square">
            <a:spAutoFit/>
          </a:bodyPr>
          <a:lstStyle/>
          <a:p>
            <a:pPr algn="ctr"/>
            <a:r>
              <a:rPr lang="fr-FR" sz="1200" i="1" dirty="0" smtClean="0"/>
              <a:t>Offset </a:t>
            </a:r>
          </a:p>
          <a:p>
            <a:pPr algn="ctr"/>
            <a:r>
              <a:rPr lang="fr-FR" sz="1200" i="1" dirty="0" smtClean="0"/>
              <a:t>(12bits = 4Kbytes pages)</a:t>
            </a:r>
            <a:endParaRPr lang="fr-FR" sz="1200" dirty="0"/>
          </a:p>
        </p:txBody>
      </p:sp>
      <p:sp>
        <p:nvSpPr>
          <p:cNvPr id="17" name="Right Brace 16"/>
          <p:cNvSpPr/>
          <p:nvPr/>
        </p:nvSpPr>
        <p:spPr>
          <a:xfrm rot="16200000">
            <a:off x="1940403" y="2022000"/>
            <a:ext cx="359699" cy="3366698"/>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Rectangle 17"/>
          <p:cNvSpPr/>
          <p:nvPr/>
        </p:nvSpPr>
        <p:spPr>
          <a:xfrm>
            <a:off x="1232435" y="3248501"/>
            <a:ext cx="1728191" cy="276999"/>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Linear</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r>
              <a:rPr lang="fr-FR" sz="1200" b="1" i="1" dirty="0" smtClean="0">
                <a:effectLst>
                  <a:outerShdw blurRad="38100" dist="38100" dir="2700000" algn="tl">
                    <a:srgbClr val="000000">
                      <a:alpha val="43137"/>
                    </a:srgbClr>
                  </a:outerShdw>
                </a:effectLst>
              </a:rPr>
              <a:t> (32bits)</a:t>
            </a:r>
            <a:endParaRPr lang="fr-FR" sz="1200" b="1" dirty="0">
              <a:effectLst>
                <a:outerShdw blurRad="38100" dist="38100" dir="2700000" algn="tl">
                  <a:srgbClr val="000000">
                    <a:alpha val="43137"/>
                  </a:srgbClr>
                </a:outerShdw>
              </a:effectLst>
            </a:endParaRPr>
          </a:p>
        </p:txBody>
      </p:sp>
      <p:sp>
        <p:nvSpPr>
          <p:cNvPr id="19" name="Rectangle 18"/>
          <p:cNvSpPr/>
          <p:nvPr/>
        </p:nvSpPr>
        <p:spPr>
          <a:xfrm>
            <a:off x="1574328" y="4191306"/>
            <a:ext cx="1048870"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5745554" y="3551709"/>
            <a:ext cx="1341196" cy="1762081"/>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598604" y="3551709"/>
            <a:ext cx="1669578" cy="335172"/>
          </a:xfrm>
          <a:prstGeom prst="rect">
            <a:avLst/>
          </a:prstGeom>
          <a:ln>
            <a:solidFill>
              <a:schemeClr val="accent1">
                <a:lumMod val="20000"/>
                <a:lumOff val="80000"/>
              </a:schemeClr>
            </a:solidFill>
          </a:ln>
          <a:effectLst>
            <a:softEdge rad="63500"/>
          </a:effectLst>
        </p:spPr>
      </p:pic>
      <p:sp>
        <p:nvSpPr>
          <p:cNvPr id="36" name="Rectangle 35"/>
          <p:cNvSpPr/>
          <p:nvPr/>
        </p:nvSpPr>
        <p:spPr>
          <a:xfrm>
            <a:off x="5759618" y="5766749"/>
            <a:ext cx="1341196" cy="345498"/>
          </a:xfrm>
          <a:prstGeom prst="rect">
            <a:avLst/>
          </a:prstGeom>
          <a:solidFill>
            <a:srgbClr val="95B3D7">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Straight Connector 36"/>
          <p:cNvCxnSpPr/>
          <p:nvPr/>
        </p:nvCxnSpPr>
        <p:spPr>
          <a:xfrm>
            <a:off x="5735796" y="5766749"/>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32358" y="5299917"/>
            <a:ext cx="1368456"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7158629" y="5313790"/>
            <a:ext cx="144701" cy="463445"/>
          </a:xfrm>
          <a:prstGeom prst="rightBrace">
            <a:avLst>
              <a:gd name="adj1" fmla="val 42850"/>
              <a:gd name="adj2" fmla="val 48673"/>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3" name="Rectangle 42"/>
          <p:cNvSpPr/>
          <p:nvPr/>
        </p:nvSpPr>
        <p:spPr>
          <a:xfrm>
            <a:off x="7158629" y="5305084"/>
            <a:ext cx="864095" cy="461665"/>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4Kbytes </a:t>
            </a:r>
          </a:p>
          <a:p>
            <a:pPr algn="ctr"/>
            <a:r>
              <a:rPr lang="fr-FR" sz="1200" b="1" i="1" dirty="0" smtClean="0">
                <a:effectLst>
                  <a:outerShdw blurRad="38100" dist="38100" dir="2700000" algn="tl">
                    <a:srgbClr val="000000">
                      <a:alpha val="43137"/>
                    </a:srgbClr>
                  </a:outerShdw>
                </a:effectLst>
              </a:rPr>
              <a:t>Page</a:t>
            </a:r>
            <a:endParaRPr lang="fr-FR" sz="1200" b="1" dirty="0">
              <a:effectLst>
                <a:outerShdw blurRad="38100" dist="38100" dir="2700000" algn="tl">
                  <a:srgbClr val="000000">
                    <a:alpha val="43137"/>
                  </a:srgbClr>
                </a:outerShdw>
              </a:effectLst>
            </a:endParaRPr>
          </a:p>
        </p:txBody>
      </p:sp>
      <p:cxnSp>
        <p:nvCxnSpPr>
          <p:cNvPr id="51" name="Curved Connector 50"/>
          <p:cNvCxnSpPr>
            <a:stCxn id="13" idx="3"/>
          </p:cNvCxnSpPr>
          <p:nvPr/>
        </p:nvCxnSpPr>
        <p:spPr>
          <a:xfrm>
            <a:off x="3803603" y="4287528"/>
            <a:ext cx="1914691" cy="1026262"/>
          </a:xfrm>
          <a:prstGeom prst="curvedConnector3">
            <a:avLst>
              <a:gd name="adj1" fmla="val 50000"/>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959933" y="5210340"/>
            <a:ext cx="1669578" cy="251565"/>
          </a:xfrm>
          <a:prstGeom prst="rect">
            <a:avLst/>
          </a:prstGeom>
          <a:ln>
            <a:solidFill>
              <a:schemeClr val="accent1">
                <a:lumMod val="20000"/>
                <a:lumOff val="80000"/>
              </a:schemeClr>
            </a:solidFill>
          </a:ln>
          <a:effectLst>
            <a:softEdge rad="63500"/>
          </a:effectLst>
        </p:spPr>
      </p:pic>
      <p:cxnSp>
        <p:nvCxnSpPr>
          <p:cNvPr id="64" name="Straight Arrow Connector 63"/>
          <p:cNvCxnSpPr>
            <a:stCxn id="65" idx="3"/>
          </p:cNvCxnSpPr>
          <p:nvPr/>
        </p:nvCxnSpPr>
        <p:spPr>
          <a:xfrm>
            <a:off x="499785" y="6565248"/>
            <a:ext cx="441523"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9544" y="6466555"/>
            <a:ext cx="450241" cy="197386"/>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39767" y="6416808"/>
            <a:ext cx="646712" cy="276999"/>
          </a:xfrm>
          <a:prstGeom prst="rect">
            <a:avLst/>
          </a:prstGeom>
        </p:spPr>
        <p:txBody>
          <a:bodyPr wrap="square">
            <a:spAutoFit/>
          </a:bodyPr>
          <a:lstStyle/>
          <a:p>
            <a:pPr algn="ctr"/>
            <a:r>
              <a:rPr lang="fr-FR" sz="1200" i="1" dirty="0" smtClean="0"/>
              <a:t>PD </a:t>
            </a:r>
            <a:r>
              <a:rPr lang="fr-FR" sz="1200" i="1" dirty="0" err="1" smtClean="0"/>
              <a:t>ptr</a:t>
            </a:r>
            <a:endParaRPr lang="fr-FR" sz="1200" dirty="0"/>
          </a:p>
        </p:txBody>
      </p:sp>
      <p:sp>
        <p:nvSpPr>
          <p:cNvPr id="76" name="Rectangle 75"/>
          <p:cNvSpPr/>
          <p:nvPr/>
        </p:nvSpPr>
        <p:spPr>
          <a:xfrm>
            <a:off x="2103041" y="4569826"/>
            <a:ext cx="562979" cy="461665"/>
          </a:xfrm>
          <a:prstGeom prst="rect">
            <a:avLst/>
          </a:prstGeom>
        </p:spPr>
        <p:txBody>
          <a:bodyPr wrap="square">
            <a:spAutoFit/>
          </a:bodyPr>
          <a:lstStyle/>
          <a:p>
            <a:r>
              <a:rPr lang="fr-FR" sz="1200" i="1" dirty="0"/>
              <a:t>1</a:t>
            </a:r>
            <a:r>
              <a:rPr lang="fr-FR" sz="1200" i="1" dirty="0" smtClean="0"/>
              <a:t>0bits</a:t>
            </a:r>
          </a:p>
          <a:p>
            <a:r>
              <a:rPr lang="fr-FR" sz="1200" i="1" dirty="0" smtClean="0"/>
              <a:t>Index</a:t>
            </a:r>
          </a:p>
        </p:txBody>
      </p:sp>
      <p:sp>
        <p:nvSpPr>
          <p:cNvPr id="77" name="Rectangle 76"/>
          <p:cNvSpPr/>
          <p:nvPr/>
        </p:nvSpPr>
        <p:spPr>
          <a:xfrm>
            <a:off x="4898488" y="6008166"/>
            <a:ext cx="577844" cy="276999"/>
          </a:xfrm>
          <a:prstGeom prst="rect">
            <a:avLst/>
          </a:prstGeom>
        </p:spPr>
        <p:txBody>
          <a:bodyPr wrap="square">
            <a:spAutoFit/>
          </a:bodyPr>
          <a:lstStyle/>
          <a:p>
            <a:r>
              <a:rPr lang="fr-FR" sz="1200" i="1" dirty="0" smtClean="0"/>
              <a:t>20bits</a:t>
            </a:r>
          </a:p>
        </p:txBody>
      </p:sp>
      <p:sp>
        <p:nvSpPr>
          <p:cNvPr id="78" name="Rectangle 77"/>
          <p:cNvSpPr/>
          <p:nvPr/>
        </p:nvSpPr>
        <p:spPr>
          <a:xfrm>
            <a:off x="4757004" y="4703544"/>
            <a:ext cx="577844" cy="276999"/>
          </a:xfrm>
          <a:prstGeom prst="rect">
            <a:avLst/>
          </a:prstGeom>
        </p:spPr>
        <p:txBody>
          <a:bodyPr wrap="square">
            <a:spAutoFit/>
          </a:bodyPr>
          <a:lstStyle/>
          <a:p>
            <a:r>
              <a:rPr lang="fr-FR" sz="1200" i="1" dirty="0" smtClean="0"/>
              <a:t>12bits</a:t>
            </a:r>
          </a:p>
        </p:txBody>
      </p:sp>
      <p:sp>
        <p:nvSpPr>
          <p:cNvPr id="40" name="Rectangle 39"/>
          <p:cNvSpPr/>
          <p:nvPr/>
        </p:nvSpPr>
        <p:spPr>
          <a:xfrm>
            <a:off x="436904" y="6525442"/>
            <a:ext cx="577844" cy="276999"/>
          </a:xfrm>
          <a:prstGeom prst="rect">
            <a:avLst/>
          </a:prstGeom>
        </p:spPr>
        <p:txBody>
          <a:bodyPr wrap="square">
            <a:spAutoFit/>
          </a:bodyPr>
          <a:lstStyle/>
          <a:p>
            <a:r>
              <a:rPr lang="fr-FR" sz="1200" i="1" dirty="0" smtClean="0"/>
              <a:t>32bits</a:t>
            </a:r>
          </a:p>
        </p:txBody>
      </p:sp>
      <p:sp>
        <p:nvSpPr>
          <p:cNvPr id="50" name="Rectangle 49"/>
          <p:cNvSpPr/>
          <p:nvPr/>
        </p:nvSpPr>
        <p:spPr>
          <a:xfrm>
            <a:off x="427992" y="4172217"/>
            <a:ext cx="1048870" cy="192444"/>
          </a:xfrm>
          <a:prstGeom prst="rect">
            <a:avLst/>
          </a:prstGeom>
          <a:solidFill>
            <a:schemeClr val="accent1">
              <a:lumMod val="20000"/>
              <a:lumOff val="80000"/>
            </a:schemeClr>
          </a:solidFill>
          <a:ln w="12700">
            <a:solidFill>
              <a:schemeClr val="accent1">
                <a:lumMod val="75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383141" y="3745198"/>
            <a:ext cx="1138572" cy="461665"/>
          </a:xfrm>
          <a:prstGeom prst="rect">
            <a:avLst/>
          </a:prstGeom>
        </p:spPr>
        <p:txBody>
          <a:bodyPr wrap="square">
            <a:spAutoFit/>
          </a:bodyPr>
          <a:lstStyle/>
          <a:p>
            <a:pPr algn="ctr"/>
            <a:r>
              <a:rPr lang="fr-FR" sz="1200" i="1" dirty="0" smtClean="0"/>
              <a:t>Directory</a:t>
            </a:r>
          </a:p>
          <a:p>
            <a:pPr algn="ctr"/>
            <a:r>
              <a:rPr lang="fr-FR" sz="1200" i="1" dirty="0" smtClean="0"/>
              <a:t>(10bits)</a:t>
            </a:r>
            <a:endParaRPr lang="fr-FR" sz="1200" dirty="0"/>
          </a:p>
        </p:txBody>
      </p:sp>
      <p:sp>
        <p:nvSpPr>
          <p:cNvPr id="71" name="Rounded Rectangle 70"/>
          <p:cNvSpPr/>
          <p:nvPr/>
        </p:nvSpPr>
        <p:spPr>
          <a:xfrm>
            <a:off x="941308" y="5057734"/>
            <a:ext cx="1141507" cy="1517389"/>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Folded Corner 71"/>
          <p:cNvSpPr/>
          <p:nvPr/>
        </p:nvSpPr>
        <p:spPr>
          <a:xfrm>
            <a:off x="995315" y="6121066"/>
            <a:ext cx="1012078" cy="230832"/>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864384" y="5688515"/>
            <a:ext cx="1243064" cy="461665"/>
          </a:xfrm>
          <a:prstGeom prst="rect">
            <a:avLst/>
          </a:prstGeom>
        </p:spPr>
        <p:txBody>
          <a:bodyPr wrap="square">
            <a:spAutoFit/>
          </a:bodyPr>
          <a:lstStyle/>
          <a:p>
            <a:pPr algn="ctr"/>
            <a:r>
              <a:rPr lang="fr-FR" sz="1200" i="1" dirty="0" smtClean="0"/>
              <a:t>Page </a:t>
            </a:r>
            <a:r>
              <a:rPr lang="fr-FR" sz="1200" i="1" dirty="0" err="1" smtClean="0"/>
              <a:t>Dir</a:t>
            </a:r>
            <a:r>
              <a:rPr lang="fr-FR" sz="1200" i="1" dirty="0" smtClean="0"/>
              <a:t>. Entry</a:t>
            </a:r>
          </a:p>
          <a:p>
            <a:pPr algn="ctr"/>
            <a:r>
              <a:rPr lang="fr-FR" sz="1200" i="1" dirty="0" smtClean="0"/>
              <a:t>(32bits = 4bytes)</a:t>
            </a:r>
            <a:endParaRPr lang="fr-FR" sz="1200" dirty="0"/>
          </a:p>
        </p:txBody>
      </p:sp>
      <p:sp>
        <p:nvSpPr>
          <p:cNvPr id="75" name="Rectangle 74"/>
          <p:cNvSpPr/>
          <p:nvPr/>
        </p:nvSpPr>
        <p:spPr>
          <a:xfrm>
            <a:off x="995315" y="6096230"/>
            <a:ext cx="577844" cy="276999"/>
          </a:xfrm>
          <a:prstGeom prst="rect">
            <a:avLst/>
          </a:prstGeom>
        </p:spPr>
        <p:txBody>
          <a:bodyPr wrap="square">
            <a:spAutoFit/>
          </a:bodyPr>
          <a:lstStyle/>
          <a:p>
            <a:r>
              <a:rPr lang="fr-FR" sz="1200" i="1" dirty="0" smtClean="0"/>
              <a:t>20bits</a:t>
            </a:r>
          </a:p>
        </p:txBody>
      </p:sp>
      <p:cxnSp>
        <p:nvCxnSpPr>
          <p:cNvPr id="79" name="Straight Connector 78"/>
          <p:cNvCxnSpPr/>
          <p:nvPr/>
        </p:nvCxnSpPr>
        <p:spPr>
          <a:xfrm>
            <a:off x="1706341" y="6128769"/>
            <a:ext cx="0" cy="22312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639251" y="6121065"/>
            <a:ext cx="457279" cy="230832"/>
          </a:xfrm>
          <a:prstGeom prst="rect">
            <a:avLst/>
          </a:prstGeom>
        </p:spPr>
        <p:txBody>
          <a:bodyPr wrap="square">
            <a:spAutoFit/>
          </a:bodyPr>
          <a:lstStyle/>
          <a:p>
            <a:r>
              <a:rPr lang="fr-FR" sz="900" b="1" i="1" dirty="0" err="1" smtClean="0"/>
              <a:t>Misc</a:t>
            </a:r>
            <a:r>
              <a:rPr lang="fr-FR" sz="900" b="1" i="1" dirty="0" smtClean="0"/>
              <a:t>.</a:t>
            </a:r>
          </a:p>
        </p:txBody>
      </p:sp>
      <p:sp>
        <p:nvSpPr>
          <p:cNvPr id="81" name="Rectangle 80"/>
          <p:cNvSpPr/>
          <p:nvPr/>
        </p:nvSpPr>
        <p:spPr>
          <a:xfrm>
            <a:off x="853466" y="4611558"/>
            <a:ext cx="1243064" cy="461665"/>
          </a:xfrm>
          <a:prstGeom prst="rect">
            <a:avLst/>
          </a:prstGeom>
        </p:spPr>
        <p:txBody>
          <a:bodyPr wrap="square">
            <a:spAutoFit/>
          </a:bodyPr>
          <a:lstStyle/>
          <a:p>
            <a:pPr algn="ctr"/>
            <a:r>
              <a:rPr lang="fr-FR" sz="1200" i="1" dirty="0" smtClean="0"/>
              <a:t>Page Directory</a:t>
            </a:r>
          </a:p>
          <a:p>
            <a:pPr algn="ctr"/>
            <a:r>
              <a:rPr lang="fr-FR" sz="1200" i="1" dirty="0" smtClean="0"/>
              <a:t>(</a:t>
            </a:r>
            <a:r>
              <a:rPr lang="fr-FR" sz="1200" b="1" i="1" dirty="0" smtClean="0">
                <a:solidFill>
                  <a:srgbClr val="FF0000"/>
                </a:solidFill>
                <a:effectLst>
                  <a:outerShdw blurRad="38100" dist="38100" dir="2700000" algn="tl">
                    <a:srgbClr val="000000">
                      <a:alpha val="43137"/>
                    </a:srgbClr>
                  </a:outerShdw>
                </a:effectLst>
              </a:rPr>
              <a:t>4Kbytes</a:t>
            </a:r>
            <a:r>
              <a:rPr lang="fr-FR" sz="1200" i="1" dirty="0" smtClean="0"/>
              <a:t>)</a:t>
            </a:r>
            <a:endParaRPr lang="fr-FR" sz="1200" dirty="0"/>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12035" y="5121521"/>
            <a:ext cx="1546393" cy="233004"/>
          </a:xfrm>
          <a:prstGeom prst="rect">
            <a:avLst/>
          </a:prstGeom>
          <a:ln>
            <a:solidFill>
              <a:schemeClr val="accent1">
                <a:lumMod val="20000"/>
                <a:lumOff val="80000"/>
              </a:schemeClr>
            </a:solidFill>
          </a:ln>
          <a:effectLst>
            <a:softEdge rad="63500"/>
          </a:effectLst>
        </p:spPr>
      </p:pic>
      <p:cxnSp>
        <p:nvCxnSpPr>
          <p:cNvPr id="83" name="Curved Connector 82"/>
          <p:cNvCxnSpPr/>
          <p:nvPr/>
        </p:nvCxnSpPr>
        <p:spPr>
          <a:xfrm rot="16200000" flipH="1">
            <a:off x="-147621" y="5090713"/>
            <a:ext cx="1814715" cy="498785"/>
          </a:xfrm>
          <a:prstGeom prst="curvedConnector3">
            <a:avLst>
              <a:gd name="adj1" fmla="val 99688"/>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0" y="4596069"/>
            <a:ext cx="562979" cy="461665"/>
          </a:xfrm>
          <a:prstGeom prst="rect">
            <a:avLst/>
          </a:prstGeom>
        </p:spPr>
        <p:txBody>
          <a:bodyPr wrap="square">
            <a:spAutoFit/>
          </a:bodyPr>
          <a:lstStyle/>
          <a:p>
            <a:r>
              <a:rPr lang="fr-FR" sz="1200" i="1" dirty="0"/>
              <a:t>1</a:t>
            </a:r>
            <a:r>
              <a:rPr lang="fr-FR" sz="1200" i="1" dirty="0" smtClean="0"/>
              <a:t>0bits</a:t>
            </a:r>
          </a:p>
          <a:p>
            <a:r>
              <a:rPr lang="fr-FR" sz="1200" i="1" dirty="0" smtClean="0"/>
              <a:t>Index</a:t>
            </a:r>
          </a:p>
        </p:txBody>
      </p:sp>
      <p:sp>
        <p:nvSpPr>
          <p:cNvPr id="54" name="Rounded Rectangle 53"/>
          <p:cNvSpPr/>
          <p:nvPr/>
        </p:nvSpPr>
        <p:spPr>
          <a:xfrm>
            <a:off x="2961381" y="4992812"/>
            <a:ext cx="1141507" cy="1517389"/>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732108" y="5056599"/>
            <a:ext cx="1669578" cy="251565"/>
          </a:xfrm>
          <a:prstGeom prst="rect">
            <a:avLst/>
          </a:prstGeom>
          <a:ln>
            <a:solidFill>
              <a:schemeClr val="accent1">
                <a:lumMod val="20000"/>
                <a:lumOff val="80000"/>
              </a:schemeClr>
            </a:solidFill>
          </a:ln>
          <a:effectLst>
            <a:softEdge rad="63500"/>
          </a:effectLst>
        </p:spPr>
      </p:pic>
      <p:sp>
        <p:nvSpPr>
          <p:cNvPr id="90" name="Rounded Rectangle 89"/>
          <p:cNvSpPr/>
          <p:nvPr/>
        </p:nvSpPr>
        <p:spPr>
          <a:xfrm>
            <a:off x="3076647" y="5062101"/>
            <a:ext cx="1141507" cy="1517389"/>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47374" y="5125888"/>
            <a:ext cx="1669578" cy="251565"/>
          </a:xfrm>
          <a:prstGeom prst="rect">
            <a:avLst/>
          </a:prstGeom>
          <a:ln>
            <a:solidFill>
              <a:schemeClr val="accent1">
                <a:lumMod val="20000"/>
                <a:lumOff val="80000"/>
              </a:schemeClr>
            </a:solidFill>
          </a:ln>
          <a:effectLst>
            <a:softEdge rad="63500"/>
          </a:effectLst>
        </p:spPr>
      </p:pic>
      <p:cxnSp>
        <p:nvCxnSpPr>
          <p:cNvPr id="99" name="Curved Connector 98"/>
          <p:cNvCxnSpPr/>
          <p:nvPr/>
        </p:nvCxnSpPr>
        <p:spPr>
          <a:xfrm flipV="1">
            <a:off x="4255291" y="5777334"/>
            <a:ext cx="1463003" cy="547967"/>
          </a:xfrm>
          <a:prstGeom prst="curvedConnector3">
            <a:avLst>
              <a:gd name="adj1" fmla="val 50000"/>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Curved Connector 99"/>
          <p:cNvCxnSpPr/>
          <p:nvPr/>
        </p:nvCxnSpPr>
        <p:spPr>
          <a:xfrm rot="16200000" flipH="1">
            <a:off x="1700213" y="4782300"/>
            <a:ext cx="1941551" cy="1144450"/>
          </a:xfrm>
          <a:prstGeom prst="curvedConnector2">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p:nvPr/>
        </p:nvCxnSpPr>
        <p:spPr>
          <a:xfrm>
            <a:off x="2007393" y="6229318"/>
            <a:ext cx="1181813" cy="434624"/>
          </a:xfrm>
          <a:prstGeom prst="curvedConnector3">
            <a:avLst>
              <a:gd name="adj1" fmla="val 50000"/>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Rounded Rectangle 101"/>
          <p:cNvSpPr/>
          <p:nvPr/>
        </p:nvSpPr>
        <p:spPr>
          <a:xfrm>
            <a:off x="3189206" y="5146553"/>
            <a:ext cx="1141507" cy="1517389"/>
          </a:xfrm>
          <a:prstGeom prst="roundRect">
            <a:avLst>
              <a:gd name="adj" fmla="val 6018"/>
            </a:avLst>
          </a:prstGeom>
          <a:solidFill>
            <a:srgbClr val="DCE6F2">
              <a:alpha val="25098"/>
            </a:srgb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Folded Corner 102"/>
          <p:cNvSpPr/>
          <p:nvPr/>
        </p:nvSpPr>
        <p:spPr>
          <a:xfrm>
            <a:off x="3243213" y="6209885"/>
            <a:ext cx="1012078" cy="230832"/>
          </a:xfrm>
          <a:prstGeom prst="foldedCorner">
            <a:avLst/>
          </a:prstGeom>
          <a:solidFill>
            <a:srgbClr val="FFFFCC"/>
          </a:solidFill>
          <a:ln>
            <a:solidFill>
              <a:schemeClr val="accent6">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Rectangle 103"/>
          <p:cNvSpPr/>
          <p:nvPr/>
        </p:nvSpPr>
        <p:spPr>
          <a:xfrm>
            <a:off x="3112282" y="5777334"/>
            <a:ext cx="1243064" cy="461665"/>
          </a:xfrm>
          <a:prstGeom prst="rect">
            <a:avLst/>
          </a:prstGeom>
        </p:spPr>
        <p:txBody>
          <a:bodyPr wrap="square">
            <a:spAutoFit/>
          </a:bodyPr>
          <a:lstStyle/>
          <a:p>
            <a:pPr algn="ctr"/>
            <a:r>
              <a:rPr lang="fr-FR" sz="1200" i="1" dirty="0" smtClean="0"/>
              <a:t>Page Table Entry</a:t>
            </a:r>
          </a:p>
          <a:p>
            <a:pPr algn="ctr"/>
            <a:r>
              <a:rPr lang="fr-FR" sz="1200" i="1" dirty="0" smtClean="0"/>
              <a:t>(32bits = 4bytes)</a:t>
            </a:r>
            <a:endParaRPr lang="fr-FR" sz="1200" dirty="0"/>
          </a:p>
        </p:txBody>
      </p:sp>
      <p:sp>
        <p:nvSpPr>
          <p:cNvPr id="105" name="Rectangle 104"/>
          <p:cNvSpPr/>
          <p:nvPr/>
        </p:nvSpPr>
        <p:spPr>
          <a:xfrm>
            <a:off x="3243213" y="6185049"/>
            <a:ext cx="577844" cy="276999"/>
          </a:xfrm>
          <a:prstGeom prst="rect">
            <a:avLst/>
          </a:prstGeom>
        </p:spPr>
        <p:txBody>
          <a:bodyPr wrap="square">
            <a:spAutoFit/>
          </a:bodyPr>
          <a:lstStyle/>
          <a:p>
            <a:r>
              <a:rPr lang="fr-FR" sz="1200" i="1" dirty="0" smtClean="0"/>
              <a:t>20bits</a:t>
            </a:r>
          </a:p>
        </p:txBody>
      </p:sp>
      <p:cxnSp>
        <p:nvCxnSpPr>
          <p:cNvPr id="106" name="Straight Connector 105"/>
          <p:cNvCxnSpPr/>
          <p:nvPr/>
        </p:nvCxnSpPr>
        <p:spPr>
          <a:xfrm>
            <a:off x="3954239" y="6217588"/>
            <a:ext cx="0" cy="22312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87149" y="6209884"/>
            <a:ext cx="457279" cy="230832"/>
          </a:xfrm>
          <a:prstGeom prst="rect">
            <a:avLst/>
          </a:prstGeom>
        </p:spPr>
        <p:txBody>
          <a:bodyPr wrap="square">
            <a:spAutoFit/>
          </a:bodyPr>
          <a:lstStyle/>
          <a:p>
            <a:r>
              <a:rPr lang="fr-FR" sz="900" b="1" i="1" dirty="0" err="1" smtClean="0"/>
              <a:t>Misc</a:t>
            </a:r>
            <a:r>
              <a:rPr lang="fr-FR" sz="900" b="1" i="1" dirty="0" smtClean="0"/>
              <a:t>.</a:t>
            </a:r>
          </a:p>
        </p:txBody>
      </p:sp>
      <p:sp>
        <p:nvSpPr>
          <p:cNvPr id="108" name="Rectangle 107"/>
          <p:cNvSpPr/>
          <p:nvPr/>
        </p:nvSpPr>
        <p:spPr>
          <a:xfrm>
            <a:off x="3076647" y="4380378"/>
            <a:ext cx="1243064" cy="646331"/>
          </a:xfrm>
          <a:prstGeom prst="rect">
            <a:avLst/>
          </a:prstGeom>
        </p:spPr>
        <p:txBody>
          <a:bodyPr wrap="square">
            <a:spAutoFit/>
          </a:bodyPr>
          <a:lstStyle/>
          <a:p>
            <a:pPr algn="ctr"/>
            <a:r>
              <a:rPr lang="fr-FR" sz="1200" i="1" dirty="0" smtClean="0"/>
              <a:t>Page Table</a:t>
            </a:r>
          </a:p>
          <a:p>
            <a:pPr algn="ctr"/>
            <a:r>
              <a:rPr lang="fr-FR" sz="1200" i="1" dirty="0" smtClean="0"/>
              <a:t>1024 entry</a:t>
            </a:r>
          </a:p>
          <a:p>
            <a:pPr algn="ctr"/>
            <a:r>
              <a:rPr lang="fr-FR" sz="1200" i="1" dirty="0" smtClean="0"/>
              <a:t>(</a:t>
            </a:r>
            <a:r>
              <a:rPr lang="fr-FR" sz="1200" b="1" i="1" dirty="0" smtClean="0">
                <a:solidFill>
                  <a:srgbClr val="FF0000"/>
                </a:solidFill>
                <a:effectLst>
                  <a:outerShdw blurRad="38100" dist="38100" dir="2700000" algn="tl">
                    <a:srgbClr val="000000">
                      <a:alpha val="43137"/>
                    </a:srgbClr>
                  </a:outerShdw>
                </a:effectLst>
              </a:rPr>
              <a:t>4Kbytes</a:t>
            </a:r>
            <a:r>
              <a:rPr lang="fr-FR" sz="1200" i="1" dirty="0" smtClean="0"/>
              <a:t>)</a:t>
            </a:r>
            <a:endParaRPr lang="fr-FR" sz="1200" dirty="0"/>
          </a:p>
        </p:txBody>
      </p:sp>
      <p:pic>
        <p:nvPicPr>
          <p:cNvPr id="109" name="Picture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021524" y="5186265"/>
            <a:ext cx="1546393" cy="233004"/>
          </a:xfrm>
          <a:prstGeom prst="rect">
            <a:avLst/>
          </a:prstGeom>
          <a:ln>
            <a:solidFill>
              <a:schemeClr val="accent1">
                <a:lumMod val="20000"/>
                <a:lumOff val="80000"/>
              </a:schemeClr>
            </a:solidFill>
          </a:ln>
          <a:effectLst>
            <a:softEdge rad="63500"/>
          </a:effectLst>
        </p:spPr>
      </p:pic>
    </p:spTree>
    <p:extLst>
      <p:ext uri="{BB962C8B-B14F-4D97-AF65-F5344CB8AC3E}">
        <p14:creationId xmlns:p14="http://schemas.microsoft.com/office/powerpoint/2010/main" val="22673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par>
                                <p:cTn id="56" presetID="10" presetClass="entr" presetSubtype="0" fill="hold"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500"/>
                                        <p:tgtEl>
                                          <p:spTgt spid="7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fade">
                                      <p:cBhvr>
                                        <p:cTn id="82" dur="500"/>
                                        <p:tgtEl>
                                          <p:spTgt spid="75"/>
                                        </p:tgtEl>
                                      </p:cBhvr>
                                    </p:animEffect>
                                  </p:childTnLst>
                                </p:cTn>
                              </p:par>
                              <p:par>
                                <p:cTn id="83" presetID="10" presetClass="entr" presetSubtype="0"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fade">
                                      <p:cBhvr>
                                        <p:cTn id="85" dur="500"/>
                                        <p:tgtEl>
                                          <p:spTgt spid="7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fade">
                                      <p:cBhvr>
                                        <p:cTn id="88" dur="500"/>
                                        <p:tgtEl>
                                          <p:spTgt spid="8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par>
                                <p:cTn id="92" presetID="10" presetClass="entr" presetSubtype="0" fill="hold" nodeType="withEffect">
                                  <p:stCondLst>
                                    <p:cond delay="0"/>
                                  </p:stCondLst>
                                  <p:childTnLst>
                                    <p:set>
                                      <p:cBhvr>
                                        <p:cTn id="93" dur="1" fill="hold">
                                          <p:stCondLst>
                                            <p:cond delay="0"/>
                                          </p:stCondLst>
                                        </p:cTn>
                                        <p:tgtEl>
                                          <p:spTgt spid="82"/>
                                        </p:tgtEl>
                                        <p:attrNameLst>
                                          <p:attrName>style.visibility</p:attrName>
                                        </p:attrNameLst>
                                      </p:cBhvr>
                                      <p:to>
                                        <p:strVal val="visible"/>
                                      </p:to>
                                    </p:set>
                                    <p:animEffect transition="in" filter="fade">
                                      <p:cBhvr>
                                        <p:cTn id="94" dur="500"/>
                                        <p:tgtEl>
                                          <p:spTgt spid="8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500"/>
                                        <p:tgtEl>
                                          <p:spTgt spid="6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fade">
                                      <p:cBhvr>
                                        <p:cTn id="102" dur="500"/>
                                        <p:tgtEl>
                                          <p:spTgt spid="8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fade">
                                      <p:cBhvr>
                                        <p:cTn id="105" dur="500"/>
                                        <p:tgtEl>
                                          <p:spTgt spid="8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fade">
                                      <p:cBhvr>
                                        <p:cTn id="111" dur="500"/>
                                        <p:tgtEl>
                                          <p:spTgt spid="77"/>
                                        </p:tgtEl>
                                      </p:cBhvr>
                                    </p:animEffect>
                                  </p:childTnLst>
                                </p:cTn>
                              </p:par>
                              <p:par>
                                <p:cTn id="112" presetID="10" presetClass="entr" presetSubtype="0" fill="hold"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fade">
                                      <p:cBhvr>
                                        <p:cTn id="114" dur="500"/>
                                        <p:tgtEl>
                                          <p:spTgt spid="5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fade">
                                      <p:cBhvr>
                                        <p:cTn id="117" dur="500"/>
                                        <p:tgtEl>
                                          <p:spTgt spid="7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54"/>
                                        </p:tgtEl>
                                        <p:attrNameLst>
                                          <p:attrName>style.visibility</p:attrName>
                                        </p:attrNameLst>
                                      </p:cBhvr>
                                      <p:to>
                                        <p:strVal val="visible"/>
                                      </p:to>
                                    </p:set>
                                    <p:animEffect transition="in" filter="fade">
                                      <p:cBhvr>
                                        <p:cTn id="120" dur="500"/>
                                        <p:tgtEl>
                                          <p:spTgt spid="54"/>
                                        </p:tgtEl>
                                      </p:cBhvr>
                                    </p:animEffect>
                                  </p:childTnLst>
                                </p:cTn>
                              </p:par>
                              <p:par>
                                <p:cTn id="121" presetID="10" presetClass="entr" presetSubtype="0" fill="hold" nodeType="with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fade">
                                      <p:cBhvr>
                                        <p:cTn id="123" dur="500"/>
                                        <p:tgtEl>
                                          <p:spTgt spid="5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0"/>
                                        </p:tgtEl>
                                        <p:attrNameLst>
                                          <p:attrName>style.visibility</p:attrName>
                                        </p:attrNameLst>
                                      </p:cBhvr>
                                      <p:to>
                                        <p:strVal val="visible"/>
                                      </p:to>
                                    </p:set>
                                    <p:animEffect transition="in" filter="fade">
                                      <p:cBhvr>
                                        <p:cTn id="126" dur="500"/>
                                        <p:tgtEl>
                                          <p:spTgt spid="90"/>
                                        </p:tgtEl>
                                      </p:cBhvr>
                                    </p:animEffect>
                                  </p:childTnLst>
                                </p:cTn>
                              </p:par>
                              <p:par>
                                <p:cTn id="127" presetID="10" presetClass="entr" presetSubtype="0" fill="hold" nodeType="withEffect">
                                  <p:stCondLst>
                                    <p:cond delay="0"/>
                                  </p:stCondLst>
                                  <p:childTnLst>
                                    <p:set>
                                      <p:cBhvr>
                                        <p:cTn id="128" dur="1" fill="hold">
                                          <p:stCondLst>
                                            <p:cond delay="0"/>
                                          </p:stCondLst>
                                        </p:cTn>
                                        <p:tgtEl>
                                          <p:spTgt spid="91"/>
                                        </p:tgtEl>
                                        <p:attrNameLst>
                                          <p:attrName>style.visibility</p:attrName>
                                        </p:attrNameLst>
                                      </p:cBhvr>
                                      <p:to>
                                        <p:strVal val="visible"/>
                                      </p:to>
                                    </p:set>
                                    <p:animEffect transition="in" filter="fade">
                                      <p:cBhvr>
                                        <p:cTn id="129" dur="500"/>
                                        <p:tgtEl>
                                          <p:spTgt spid="91"/>
                                        </p:tgtEl>
                                      </p:cBhvr>
                                    </p:animEffect>
                                  </p:childTnLst>
                                </p:cTn>
                              </p:par>
                              <p:par>
                                <p:cTn id="130" presetID="10" presetClass="entr" presetSubtype="0" fill="hold" nodeType="withEffect">
                                  <p:stCondLst>
                                    <p:cond delay="0"/>
                                  </p:stCondLst>
                                  <p:childTnLst>
                                    <p:set>
                                      <p:cBhvr>
                                        <p:cTn id="131" dur="1" fill="hold">
                                          <p:stCondLst>
                                            <p:cond delay="0"/>
                                          </p:stCondLst>
                                        </p:cTn>
                                        <p:tgtEl>
                                          <p:spTgt spid="101"/>
                                        </p:tgtEl>
                                        <p:attrNameLst>
                                          <p:attrName>style.visibility</p:attrName>
                                        </p:attrNameLst>
                                      </p:cBhvr>
                                      <p:to>
                                        <p:strVal val="visible"/>
                                      </p:to>
                                    </p:set>
                                    <p:animEffect transition="in" filter="fade">
                                      <p:cBhvr>
                                        <p:cTn id="132" dur="500"/>
                                        <p:tgtEl>
                                          <p:spTgt spid="101"/>
                                        </p:tgtEl>
                                      </p:cBhvr>
                                    </p:animEffect>
                                  </p:childTnLst>
                                </p:cTn>
                              </p:par>
                              <p:par>
                                <p:cTn id="133" presetID="10" presetClass="entr" presetSubtype="0" fill="hold" nodeType="withEffect">
                                  <p:stCondLst>
                                    <p:cond delay="0"/>
                                  </p:stCondLst>
                                  <p:childTnLst>
                                    <p:set>
                                      <p:cBhvr>
                                        <p:cTn id="134" dur="1" fill="hold">
                                          <p:stCondLst>
                                            <p:cond delay="0"/>
                                          </p:stCondLst>
                                        </p:cTn>
                                        <p:tgtEl>
                                          <p:spTgt spid="100"/>
                                        </p:tgtEl>
                                        <p:attrNameLst>
                                          <p:attrName>style.visibility</p:attrName>
                                        </p:attrNameLst>
                                      </p:cBhvr>
                                      <p:to>
                                        <p:strVal val="visible"/>
                                      </p:to>
                                    </p:set>
                                    <p:animEffect transition="in" filter="fade">
                                      <p:cBhvr>
                                        <p:cTn id="135" dur="500"/>
                                        <p:tgtEl>
                                          <p:spTgt spid="100"/>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99"/>
                                        </p:tgtEl>
                                        <p:attrNameLst>
                                          <p:attrName>style.visibility</p:attrName>
                                        </p:attrNameLst>
                                      </p:cBhvr>
                                      <p:to>
                                        <p:strVal val="visible"/>
                                      </p:to>
                                    </p:set>
                                    <p:animEffect transition="in" filter="fade">
                                      <p:cBhvr>
                                        <p:cTn id="140" dur="500"/>
                                        <p:tgtEl>
                                          <p:spTgt spid="99"/>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02"/>
                                        </p:tgtEl>
                                        <p:attrNameLst>
                                          <p:attrName>style.visibility</p:attrName>
                                        </p:attrNameLst>
                                      </p:cBhvr>
                                      <p:to>
                                        <p:strVal val="visible"/>
                                      </p:to>
                                    </p:set>
                                    <p:animEffect transition="in" filter="fade">
                                      <p:cBhvr>
                                        <p:cTn id="143" dur="500"/>
                                        <p:tgtEl>
                                          <p:spTgt spid="10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03"/>
                                        </p:tgtEl>
                                        <p:attrNameLst>
                                          <p:attrName>style.visibility</p:attrName>
                                        </p:attrNameLst>
                                      </p:cBhvr>
                                      <p:to>
                                        <p:strVal val="visible"/>
                                      </p:to>
                                    </p:set>
                                    <p:animEffect transition="in" filter="fade">
                                      <p:cBhvr>
                                        <p:cTn id="146" dur="500"/>
                                        <p:tgtEl>
                                          <p:spTgt spid="103"/>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04"/>
                                        </p:tgtEl>
                                        <p:attrNameLst>
                                          <p:attrName>style.visibility</p:attrName>
                                        </p:attrNameLst>
                                      </p:cBhvr>
                                      <p:to>
                                        <p:strVal val="visible"/>
                                      </p:to>
                                    </p:set>
                                    <p:animEffect transition="in" filter="fade">
                                      <p:cBhvr>
                                        <p:cTn id="149" dur="500"/>
                                        <p:tgtEl>
                                          <p:spTgt spid="104"/>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05"/>
                                        </p:tgtEl>
                                        <p:attrNameLst>
                                          <p:attrName>style.visibility</p:attrName>
                                        </p:attrNameLst>
                                      </p:cBhvr>
                                      <p:to>
                                        <p:strVal val="visible"/>
                                      </p:to>
                                    </p:set>
                                    <p:animEffect transition="in" filter="fade">
                                      <p:cBhvr>
                                        <p:cTn id="152" dur="500"/>
                                        <p:tgtEl>
                                          <p:spTgt spid="105"/>
                                        </p:tgtEl>
                                      </p:cBhvr>
                                    </p:animEffect>
                                  </p:childTnLst>
                                </p:cTn>
                              </p:par>
                              <p:par>
                                <p:cTn id="153" presetID="10" presetClass="entr" presetSubtype="0" fill="hold" nodeType="withEffect">
                                  <p:stCondLst>
                                    <p:cond delay="0"/>
                                  </p:stCondLst>
                                  <p:childTnLst>
                                    <p:set>
                                      <p:cBhvr>
                                        <p:cTn id="154" dur="1" fill="hold">
                                          <p:stCondLst>
                                            <p:cond delay="0"/>
                                          </p:stCondLst>
                                        </p:cTn>
                                        <p:tgtEl>
                                          <p:spTgt spid="106"/>
                                        </p:tgtEl>
                                        <p:attrNameLst>
                                          <p:attrName>style.visibility</p:attrName>
                                        </p:attrNameLst>
                                      </p:cBhvr>
                                      <p:to>
                                        <p:strVal val="visible"/>
                                      </p:to>
                                    </p:set>
                                    <p:animEffect transition="in" filter="fade">
                                      <p:cBhvr>
                                        <p:cTn id="155" dur="500"/>
                                        <p:tgtEl>
                                          <p:spTgt spid="10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7"/>
                                        </p:tgtEl>
                                        <p:attrNameLst>
                                          <p:attrName>style.visibility</p:attrName>
                                        </p:attrNameLst>
                                      </p:cBhvr>
                                      <p:to>
                                        <p:strVal val="visible"/>
                                      </p:to>
                                    </p:set>
                                    <p:animEffect transition="in" filter="fade">
                                      <p:cBhvr>
                                        <p:cTn id="158" dur="500"/>
                                        <p:tgtEl>
                                          <p:spTgt spid="10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08"/>
                                        </p:tgtEl>
                                        <p:attrNameLst>
                                          <p:attrName>style.visibility</p:attrName>
                                        </p:attrNameLst>
                                      </p:cBhvr>
                                      <p:to>
                                        <p:strVal val="visible"/>
                                      </p:to>
                                    </p:set>
                                    <p:animEffect transition="in" filter="fade">
                                      <p:cBhvr>
                                        <p:cTn id="161" dur="500"/>
                                        <p:tgtEl>
                                          <p:spTgt spid="108"/>
                                        </p:tgtEl>
                                      </p:cBhvr>
                                    </p:animEffect>
                                  </p:childTnLst>
                                </p:cTn>
                              </p:par>
                              <p:par>
                                <p:cTn id="162" presetID="10" presetClass="entr" presetSubtype="0" fill="hold" nodeType="withEffect">
                                  <p:stCondLst>
                                    <p:cond delay="0"/>
                                  </p:stCondLst>
                                  <p:childTnLst>
                                    <p:set>
                                      <p:cBhvr>
                                        <p:cTn id="163" dur="1" fill="hold">
                                          <p:stCondLst>
                                            <p:cond delay="0"/>
                                          </p:stCondLst>
                                        </p:cTn>
                                        <p:tgtEl>
                                          <p:spTgt spid="109"/>
                                        </p:tgtEl>
                                        <p:attrNameLst>
                                          <p:attrName>style.visibility</p:attrName>
                                        </p:attrNameLst>
                                      </p:cBhvr>
                                      <p:to>
                                        <p:strVal val="visible"/>
                                      </p:to>
                                    </p:set>
                                    <p:animEffect transition="in" filter="fade">
                                      <p:cBhvr>
                                        <p:cTn id="16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15" grpId="0" animBg="1"/>
      <p:bldP spid="16" grpId="0"/>
      <p:bldP spid="17" grpId="0" animBg="1"/>
      <p:bldP spid="18" grpId="0"/>
      <p:bldP spid="19" grpId="0" animBg="1"/>
      <p:bldP spid="24" grpId="0" animBg="1"/>
      <p:bldP spid="36" grpId="0" animBg="1"/>
      <p:bldP spid="42" grpId="0" animBg="1"/>
      <p:bldP spid="43" grpId="0"/>
      <p:bldP spid="65" grpId="0" animBg="1"/>
      <p:bldP spid="67" grpId="0"/>
      <p:bldP spid="76" grpId="0"/>
      <p:bldP spid="77" grpId="0"/>
      <p:bldP spid="78" grpId="0"/>
      <p:bldP spid="40" grpId="0"/>
      <p:bldP spid="50" grpId="0" animBg="1"/>
      <p:bldP spid="52" grpId="0"/>
      <p:bldP spid="71" grpId="0" animBg="1"/>
      <p:bldP spid="72" grpId="0" animBg="1"/>
      <p:bldP spid="74" grpId="0"/>
      <p:bldP spid="75" grpId="0"/>
      <p:bldP spid="80" grpId="0"/>
      <p:bldP spid="81" grpId="0"/>
      <p:bldP spid="85" grpId="0"/>
      <p:bldP spid="54" grpId="0" animBg="1"/>
      <p:bldP spid="90" grpId="0" animBg="1"/>
      <p:bldP spid="102" grpId="0" animBg="1"/>
      <p:bldP spid="103" grpId="0" animBg="1"/>
      <p:bldP spid="104" grpId="0"/>
      <p:bldP spid="105" grpId="0"/>
      <p:bldP spid="107" grpId="0"/>
      <p:bldP spid="10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412777"/>
            <a:ext cx="8892480" cy="12961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Observons maintenant les mécanismes de gestion de la pagination des architectures Intel IA-32e ainsi que celle utilisée par Linux depuis la version 2.6.11. Pagination à 4 niveaux</a:t>
            </a:r>
            <a:r>
              <a:rPr lang="fr-FR" sz="2400" i="1" dirty="0">
                <a:sym typeface="Wingdings"/>
              </a:rPr>
              <a:t> (pour des pages de 4Ko</a:t>
            </a:r>
            <a:r>
              <a:rPr lang="fr-FR" sz="2400" i="1" dirty="0" smtClean="0">
                <a:sym typeface="Wingdings"/>
              </a:rPr>
              <a:t>)</a:t>
            </a:r>
            <a:r>
              <a:rPr lang="fr-FR" sz="2400" i="1" dirty="0" smtClean="0">
                <a:latin typeface="+mn-lt"/>
                <a:sym typeface="Wingdings"/>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722" y="2722985"/>
            <a:ext cx="5265686" cy="3960440"/>
          </a:xfrm>
          <a:prstGeom prst="roundRect">
            <a:avLst>
              <a:gd name="adj" fmla="val 2181"/>
            </a:avLst>
          </a:prstGeom>
          <a:solidFill>
            <a:srgbClr val="FFFFFF">
              <a:shade val="85000"/>
            </a:srgbClr>
          </a:solidFill>
          <a:ln w="12700">
            <a:noFill/>
          </a:ln>
          <a:effectLst>
            <a:reflection blurRad="12700" stA="38000" endPos="28000" dist="5000" dir="5400000" sy="-100000" algn="bl" rotWithShape="0"/>
          </a:effectLst>
        </p:spPr>
      </p:pic>
    </p:spTree>
    <p:extLst>
      <p:ext uri="{BB962C8B-B14F-4D97-AF65-F5344CB8AC3E}">
        <p14:creationId xmlns:p14="http://schemas.microsoft.com/office/powerpoint/2010/main" val="412796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59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412777"/>
            <a:ext cx="8892480" cy="12961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Il faut savoir que les architectures Intel modernes supportent des pages de différentes tailles : 4Ko, 2Mo, 4Mo ou 1Go (dépend du mode de pagination)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708656"/>
            <a:ext cx="5096005" cy="3800556"/>
          </a:xfrm>
          <a:prstGeom prst="roundRect">
            <a:avLst>
              <a:gd name="adj" fmla="val 4105"/>
            </a:avLst>
          </a:prstGeom>
          <a:solidFill>
            <a:srgbClr val="FFFFFF">
              <a:shade val="85000"/>
            </a:srgbClr>
          </a:solidFill>
          <a:ln w="12700">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2996952"/>
            <a:ext cx="5096005" cy="3796178"/>
          </a:xfrm>
          <a:prstGeom prst="roundRect">
            <a:avLst>
              <a:gd name="adj" fmla="val 4105"/>
            </a:avLst>
          </a:prstGeom>
          <a:solidFill>
            <a:srgbClr val="FFFFFF">
              <a:shade val="85000"/>
            </a:srgbClr>
          </a:solidFill>
          <a:ln w="12700">
            <a:noFill/>
          </a:ln>
          <a:effectLst>
            <a:reflection blurRad="12700" stA="38000" endPos="28000" dist="5000" dir="5400000" sy="-100000" algn="bl" rotWithShape="0"/>
          </a:effectLst>
        </p:spPr>
      </p:pic>
    </p:spTree>
    <p:extLst>
      <p:ext uri="{BB962C8B-B14F-4D97-AF65-F5344CB8AC3E}">
        <p14:creationId xmlns:p14="http://schemas.microsoft.com/office/powerpoint/2010/main" val="3981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FFFFCC"/>
                </a:solidFill>
                <a:effectLst>
                  <a:outerShdw blurRad="38100" dist="38100" dir="2700000" algn="tl">
                    <a:srgbClr val="000000">
                      <a:alpha val="43137"/>
                    </a:srgbClr>
                  </a:outerShdw>
                </a:effectLst>
              </a:rPr>
              <a:t>Hiérarchie </a:t>
            </a:r>
            <a:r>
              <a:rPr lang="fr-FR" sz="1700" b="1" i="1" dirty="0" smtClean="0">
                <a:solidFill>
                  <a:srgbClr val="DCE6F2"/>
                </a:solidFill>
                <a:effectLst>
                  <a:outerShdw blurRad="38100" dist="38100" dir="2700000" algn="tl">
                    <a:srgbClr val="000000">
                      <a:alpha val="43137"/>
                    </a:srgbClr>
                  </a:outerShdw>
                </a:effectLst>
              </a:rPr>
              <a:t>–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20064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Rappelons également que les technologies d’intégration des différents niveaux mémoire sont différentes. L’empreinte silicium pour 32Ko d’une mémoire cache L1 n’est pas du tout la même que pour 32Ko de cache L2. L’exemple ci-dessous illustre l’intégration de 32Ko de L1P/L1D, 256Ko de L2 et 6Mo de L3.</a:t>
            </a:r>
            <a:endParaRPr lang="fr-FR" sz="2400" i="1" dirty="0"/>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01" y="4222518"/>
            <a:ext cx="4554760" cy="2277380"/>
          </a:xfrm>
          <a:prstGeom prst="roundRect">
            <a:avLst>
              <a:gd name="adj" fmla="val 4292"/>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712" y="3578652"/>
            <a:ext cx="3383663" cy="1706108"/>
          </a:xfrm>
          <a:prstGeom prst="roundRect">
            <a:avLst>
              <a:gd name="adj" fmla="val 4292"/>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18" name="ZoneTexte 61"/>
          <p:cNvSpPr txBox="1"/>
          <p:nvPr/>
        </p:nvSpPr>
        <p:spPr>
          <a:xfrm>
            <a:off x="1285403" y="3923972"/>
            <a:ext cx="3760710"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Sandy Bridge General </a:t>
            </a: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Purpose</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Processor</a:t>
            </a:r>
            <a:endParaRPr lang="fr-FR" sz="1000" i="1" dirty="0" smtClean="0">
              <a:solidFill>
                <a:schemeClr val="accent1">
                  <a:lumMod val="75000"/>
                </a:schemeClr>
              </a:solidFill>
            </a:endParaRPr>
          </a:p>
        </p:txBody>
      </p:sp>
      <p:sp>
        <p:nvSpPr>
          <p:cNvPr id="19" name="ZoneTexte 61"/>
          <p:cNvSpPr txBox="1"/>
          <p:nvPr/>
        </p:nvSpPr>
        <p:spPr>
          <a:xfrm>
            <a:off x="4720712" y="3259721"/>
            <a:ext cx="3383663" cy="31813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Sandy Bridge </a:t>
            </a: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Core</a:t>
            </a:r>
            <a:endParaRPr lang="fr-FR" sz="1000" i="1" dirty="0" smtClean="0">
              <a:solidFill>
                <a:schemeClr val="accent1">
                  <a:lumMod val="75000"/>
                </a:schemeClr>
              </a:solidFill>
            </a:endParaRPr>
          </a:p>
        </p:txBody>
      </p:sp>
    </p:spTree>
    <p:extLst>
      <p:ext uri="{BB962C8B-B14F-4D97-AF65-F5344CB8AC3E}">
        <p14:creationId xmlns:p14="http://schemas.microsoft.com/office/powerpoint/2010/main" val="323579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271835"/>
            <a:ext cx="8892480" cy="260320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Un dernier mécanisme d’optimisation utilisé afin d’accélérer les mécanismes de translation d’adresse est d’utiliser de petites mémoires cache associatives (Table </a:t>
            </a:r>
            <a:r>
              <a:rPr lang="fr-FR" sz="2400" i="1" dirty="0" err="1" smtClean="0">
                <a:latin typeface="+mn-lt"/>
                <a:sym typeface="Wingdings"/>
              </a:rPr>
              <a:t>Lookaside</a:t>
            </a:r>
            <a:r>
              <a:rPr lang="fr-FR" sz="2400" i="1" dirty="0" smtClean="0">
                <a:latin typeface="+mn-lt"/>
                <a:sym typeface="Wingdings"/>
              </a:rPr>
              <a:t> Buffer ou TLB) chargées de sauver les entrées les plus couramment appelées. Les stratégies de remplacement des entrées des </a:t>
            </a:r>
            <a:r>
              <a:rPr lang="fr-FR" sz="2400" i="1" dirty="0" err="1" smtClean="0">
                <a:latin typeface="+mn-lt"/>
                <a:sym typeface="Wingdings"/>
              </a:rPr>
              <a:t>TLB’s</a:t>
            </a:r>
            <a:r>
              <a:rPr lang="fr-FR" sz="2400" i="1" dirty="0" smtClean="0">
                <a:latin typeface="+mn-lt"/>
                <a:sym typeface="Wingdings"/>
              </a:rPr>
              <a:t> sont semblables aux techniques de gestion des caches processeur et seront vus par la suite (LRU, </a:t>
            </a:r>
            <a:r>
              <a:rPr lang="fr-FR" sz="2400" i="1" dirty="0" err="1" smtClean="0">
                <a:latin typeface="+mn-lt"/>
                <a:sym typeface="Wingdings"/>
              </a:rPr>
              <a:t>random</a:t>
            </a:r>
            <a:r>
              <a:rPr lang="fr-FR" sz="2400" i="1" dirty="0" smtClean="0">
                <a:latin typeface="+mn-lt"/>
                <a:sym typeface="Wingdings"/>
              </a:rPr>
              <a:t>, FIFO …). Prenons l’exemple de la famille Sandy Bridge :</a:t>
            </a:r>
          </a:p>
        </p:txBody>
      </p:sp>
      <p:sp>
        <p:nvSpPr>
          <p:cNvPr id="11" name="Rounded Rectangle 10"/>
          <p:cNvSpPr/>
          <p:nvPr/>
        </p:nvSpPr>
        <p:spPr>
          <a:xfrm>
            <a:off x="2723057" y="4159051"/>
            <a:ext cx="2138417" cy="638323"/>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2688319" y="4143655"/>
            <a:ext cx="2160900" cy="65371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L1 </a:t>
            </a:r>
            <a:r>
              <a:rPr lang="fr-FR" sz="1400" b="1" i="1" dirty="0" err="1" smtClean="0">
                <a:solidFill>
                  <a:srgbClr val="00B050"/>
                </a:solidFill>
                <a:effectLst>
                  <a:outerShdw blurRad="38100" dist="38100" dir="2700000" algn="tl">
                    <a:srgbClr val="000000">
                      <a:alpha val="43137"/>
                    </a:srgbClr>
                  </a:outerShdw>
                </a:effectLst>
              </a:rPr>
              <a:t>ICache</a:t>
            </a:r>
            <a:endParaRPr lang="fr-FR" sz="1400" b="1" i="1" dirty="0">
              <a:solidFill>
                <a:srgbClr val="00B050"/>
              </a:solidFill>
              <a:effectLst>
                <a:outerShdw blurRad="38100" dist="38100" dir="2700000" algn="tl">
                  <a:srgbClr val="000000">
                    <a:alpha val="43137"/>
                  </a:srgbClr>
                </a:outerShdw>
              </a:effectLst>
            </a:endParaRPr>
          </a:p>
          <a:p>
            <a:pPr algn="ctr" fontAlgn="auto">
              <a:spcBef>
                <a:spcPts val="0"/>
              </a:spcBef>
              <a:spcAft>
                <a:spcPts val="0"/>
              </a:spcAft>
              <a:defRPr/>
            </a:pPr>
            <a:r>
              <a:rPr lang="fr-FR" sz="1100" i="1" dirty="0" smtClean="0">
                <a:solidFill>
                  <a:srgbClr val="00B050"/>
                </a:solidFill>
              </a:rPr>
              <a:t>32Ko </a:t>
            </a:r>
          </a:p>
          <a:p>
            <a:pPr algn="ctr" fontAlgn="auto">
              <a:spcBef>
                <a:spcPts val="0"/>
              </a:spcBef>
              <a:spcAft>
                <a:spcPts val="0"/>
              </a:spcAft>
              <a:defRPr/>
            </a:pPr>
            <a:r>
              <a:rPr lang="fr-FR" sz="1100" i="1" dirty="0" smtClean="0">
                <a:solidFill>
                  <a:srgbClr val="00B050"/>
                </a:solidFill>
              </a:rPr>
              <a:t>8ways set associative</a:t>
            </a:r>
            <a:endParaRPr lang="fr-FR" sz="1100" i="1" dirty="0">
              <a:solidFill>
                <a:srgbClr val="00B050"/>
              </a:solidFill>
            </a:endParaRPr>
          </a:p>
        </p:txBody>
      </p:sp>
      <p:sp>
        <p:nvSpPr>
          <p:cNvPr id="13" name="Rounded Rectangle 12"/>
          <p:cNvSpPr/>
          <p:nvPr/>
        </p:nvSpPr>
        <p:spPr>
          <a:xfrm>
            <a:off x="1375459" y="4172680"/>
            <a:ext cx="1311111" cy="638323"/>
          </a:xfrm>
          <a:prstGeom prst="roundRect">
            <a:avLst>
              <a:gd name="adj" fmla="val 11586"/>
            </a:avLst>
          </a:prstGeom>
          <a:solidFill>
            <a:schemeClr val="accent2">
              <a:lumMod val="40000"/>
              <a:lumOff val="60000"/>
              <a:alpha val="25098"/>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61"/>
          <p:cNvSpPr txBox="1"/>
          <p:nvPr/>
        </p:nvSpPr>
        <p:spPr>
          <a:xfrm>
            <a:off x="1354245" y="4172680"/>
            <a:ext cx="1374989" cy="65371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4">
                    <a:lumMod val="50000"/>
                  </a:schemeClr>
                </a:solidFill>
                <a:effectLst>
                  <a:outerShdw blurRad="38100" dist="38100" dir="2700000" algn="tl">
                    <a:srgbClr val="000000">
                      <a:alpha val="43137"/>
                    </a:srgbClr>
                  </a:outerShdw>
                </a:effectLst>
              </a:rPr>
              <a:t>ITLB</a:t>
            </a:r>
            <a:endParaRPr lang="fr-FR" sz="1400" b="1" i="1" dirty="0">
              <a:solidFill>
                <a:schemeClr val="accent4">
                  <a:lumMod val="50000"/>
                </a:schemeClr>
              </a:solidFill>
              <a:effectLst>
                <a:outerShdw blurRad="38100" dist="38100" dir="2700000" algn="tl">
                  <a:srgbClr val="000000">
                    <a:alpha val="43137"/>
                  </a:srgbClr>
                </a:outerShdw>
              </a:effectLst>
            </a:endParaRPr>
          </a:p>
          <a:p>
            <a:pPr fontAlgn="auto">
              <a:spcBef>
                <a:spcPts val="0"/>
              </a:spcBef>
              <a:spcAft>
                <a:spcPts val="0"/>
              </a:spcAft>
              <a:defRPr/>
            </a:pPr>
            <a:r>
              <a:rPr lang="fr-FR" sz="1100" i="1" dirty="0" smtClean="0">
                <a:solidFill>
                  <a:schemeClr val="accent4">
                    <a:lumMod val="50000"/>
                  </a:schemeClr>
                </a:solidFill>
              </a:rPr>
              <a:t>4Ko page 128 entry</a:t>
            </a:r>
          </a:p>
          <a:p>
            <a:pPr fontAlgn="auto">
              <a:spcBef>
                <a:spcPts val="0"/>
              </a:spcBef>
              <a:spcAft>
                <a:spcPts val="0"/>
              </a:spcAft>
              <a:defRPr/>
            </a:pPr>
            <a:r>
              <a:rPr lang="fr-FR" sz="1100" i="1" dirty="0" smtClean="0">
                <a:solidFill>
                  <a:schemeClr val="accent4">
                    <a:lumMod val="50000"/>
                  </a:schemeClr>
                </a:solidFill>
              </a:rPr>
              <a:t>2-4Mo page 8 entry</a:t>
            </a:r>
            <a:endParaRPr lang="fr-FR" sz="1100" i="1" dirty="0">
              <a:solidFill>
                <a:schemeClr val="accent4">
                  <a:lumMod val="50000"/>
                </a:schemeClr>
              </a:solidFill>
            </a:endParaRPr>
          </a:p>
        </p:txBody>
      </p:sp>
      <p:sp>
        <p:nvSpPr>
          <p:cNvPr id="16" name="Rounded Rectangle 15"/>
          <p:cNvSpPr/>
          <p:nvPr/>
        </p:nvSpPr>
        <p:spPr>
          <a:xfrm>
            <a:off x="2723057" y="6031709"/>
            <a:ext cx="2138417" cy="638323"/>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61"/>
          <p:cNvSpPr txBox="1"/>
          <p:nvPr/>
        </p:nvSpPr>
        <p:spPr>
          <a:xfrm>
            <a:off x="2688319" y="6016313"/>
            <a:ext cx="2160900" cy="65371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L1 Data Cache</a:t>
            </a:r>
            <a:endParaRPr lang="fr-FR" sz="1400" b="1" i="1" dirty="0">
              <a:solidFill>
                <a:srgbClr val="00B050"/>
              </a:solidFill>
              <a:effectLst>
                <a:outerShdw blurRad="38100" dist="38100" dir="2700000" algn="tl">
                  <a:srgbClr val="000000">
                    <a:alpha val="43137"/>
                  </a:srgbClr>
                </a:outerShdw>
              </a:effectLst>
            </a:endParaRPr>
          </a:p>
          <a:p>
            <a:pPr algn="ctr" fontAlgn="auto">
              <a:spcBef>
                <a:spcPts val="0"/>
              </a:spcBef>
              <a:spcAft>
                <a:spcPts val="0"/>
              </a:spcAft>
              <a:defRPr/>
            </a:pPr>
            <a:r>
              <a:rPr lang="fr-FR" sz="1100" i="1" dirty="0" smtClean="0">
                <a:solidFill>
                  <a:srgbClr val="00B050"/>
                </a:solidFill>
              </a:rPr>
              <a:t>32Ko </a:t>
            </a:r>
          </a:p>
          <a:p>
            <a:pPr algn="ctr" fontAlgn="auto">
              <a:spcBef>
                <a:spcPts val="0"/>
              </a:spcBef>
              <a:spcAft>
                <a:spcPts val="0"/>
              </a:spcAft>
              <a:defRPr/>
            </a:pPr>
            <a:r>
              <a:rPr lang="fr-FR" sz="1100" i="1" dirty="0" smtClean="0">
                <a:solidFill>
                  <a:srgbClr val="00B050"/>
                </a:solidFill>
              </a:rPr>
              <a:t>8ways set associative</a:t>
            </a:r>
            <a:endParaRPr lang="fr-FR" sz="1100" i="1" dirty="0">
              <a:solidFill>
                <a:srgbClr val="00B050"/>
              </a:solidFill>
            </a:endParaRPr>
          </a:p>
        </p:txBody>
      </p:sp>
      <p:sp>
        <p:nvSpPr>
          <p:cNvPr id="18" name="Rounded Rectangle 17"/>
          <p:cNvSpPr/>
          <p:nvPr/>
        </p:nvSpPr>
        <p:spPr>
          <a:xfrm>
            <a:off x="1293627" y="6027456"/>
            <a:ext cx="1391785" cy="762632"/>
          </a:xfrm>
          <a:prstGeom prst="roundRect">
            <a:avLst>
              <a:gd name="adj" fmla="val 11586"/>
            </a:avLst>
          </a:prstGeom>
          <a:solidFill>
            <a:schemeClr val="accent2">
              <a:lumMod val="40000"/>
              <a:lumOff val="60000"/>
              <a:alpha val="25098"/>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293627" y="5970848"/>
            <a:ext cx="1456821" cy="822995"/>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a:solidFill>
                  <a:schemeClr val="accent4">
                    <a:lumMod val="50000"/>
                  </a:schemeClr>
                </a:solidFill>
                <a:effectLst>
                  <a:outerShdw blurRad="38100" dist="38100" dir="2700000" algn="tl">
                    <a:srgbClr val="000000">
                      <a:alpha val="43137"/>
                    </a:srgbClr>
                  </a:outerShdw>
                </a:effectLst>
              </a:rPr>
              <a:t>D</a:t>
            </a:r>
            <a:r>
              <a:rPr lang="fr-FR" sz="1400" b="1" i="1" dirty="0" smtClean="0">
                <a:solidFill>
                  <a:schemeClr val="accent4">
                    <a:lumMod val="50000"/>
                  </a:schemeClr>
                </a:solidFill>
                <a:effectLst>
                  <a:outerShdw blurRad="38100" dist="38100" dir="2700000" algn="tl">
                    <a:srgbClr val="000000">
                      <a:alpha val="43137"/>
                    </a:srgbClr>
                  </a:outerShdw>
                </a:effectLst>
              </a:rPr>
              <a:t>TLB</a:t>
            </a:r>
            <a:endParaRPr lang="fr-FR" sz="1400" b="1" i="1" dirty="0">
              <a:solidFill>
                <a:schemeClr val="accent4">
                  <a:lumMod val="50000"/>
                </a:schemeClr>
              </a:solidFill>
              <a:effectLst>
                <a:outerShdw blurRad="38100" dist="38100" dir="2700000" algn="tl">
                  <a:srgbClr val="000000">
                    <a:alpha val="43137"/>
                  </a:srgbClr>
                </a:outerShdw>
              </a:effectLst>
            </a:endParaRPr>
          </a:p>
          <a:p>
            <a:pPr fontAlgn="auto">
              <a:spcBef>
                <a:spcPts val="0"/>
              </a:spcBef>
              <a:spcAft>
                <a:spcPts val="0"/>
              </a:spcAft>
              <a:defRPr/>
            </a:pPr>
            <a:r>
              <a:rPr lang="fr-FR" sz="1100" i="1" dirty="0" smtClean="0">
                <a:solidFill>
                  <a:schemeClr val="accent4">
                    <a:lumMod val="50000"/>
                  </a:schemeClr>
                </a:solidFill>
              </a:rPr>
              <a:t>4Ko page 64 entry</a:t>
            </a:r>
          </a:p>
          <a:p>
            <a:pPr fontAlgn="auto">
              <a:spcBef>
                <a:spcPts val="0"/>
              </a:spcBef>
              <a:spcAft>
                <a:spcPts val="0"/>
              </a:spcAft>
              <a:defRPr/>
            </a:pPr>
            <a:r>
              <a:rPr lang="fr-FR" sz="1100" i="1" dirty="0" smtClean="0">
                <a:solidFill>
                  <a:schemeClr val="accent4">
                    <a:lumMod val="50000"/>
                  </a:schemeClr>
                </a:solidFill>
              </a:rPr>
              <a:t>2-4Mo page 32 entry</a:t>
            </a:r>
          </a:p>
          <a:p>
            <a:pPr fontAlgn="auto">
              <a:spcBef>
                <a:spcPts val="0"/>
              </a:spcBef>
              <a:spcAft>
                <a:spcPts val="0"/>
              </a:spcAft>
              <a:defRPr/>
            </a:pPr>
            <a:r>
              <a:rPr lang="fr-FR" sz="1100" i="1" dirty="0" smtClean="0">
                <a:solidFill>
                  <a:schemeClr val="accent4">
                    <a:lumMod val="50000"/>
                  </a:schemeClr>
                </a:solidFill>
              </a:rPr>
              <a:t>1Go page 4 entry</a:t>
            </a:r>
            <a:endParaRPr lang="fr-FR" sz="1100" i="1" dirty="0">
              <a:solidFill>
                <a:schemeClr val="accent4">
                  <a:lumMod val="50000"/>
                </a:schemeClr>
              </a:solidFill>
            </a:endParaRPr>
          </a:p>
        </p:txBody>
      </p:sp>
      <p:sp>
        <p:nvSpPr>
          <p:cNvPr id="21" name="Up-Down Arrow 20"/>
          <p:cNvSpPr/>
          <p:nvPr/>
        </p:nvSpPr>
        <p:spPr>
          <a:xfrm>
            <a:off x="3555436" y="5675302"/>
            <a:ext cx="161789" cy="33676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61"/>
          <p:cNvSpPr txBox="1"/>
          <p:nvPr/>
        </p:nvSpPr>
        <p:spPr>
          <a:xfrm>
            <a:off x="3734489" y="5747315"/>
            <a:ext cx="753400" cy="268998"/>
          </a:xfrm>
          <a:prstGeom prst="rect">
            <a:avLst/>
          </a:prstGeom>
          <a:noFill/>
        </p:spPr>
        <p:txBody>
          <a:bodyPr wrap="square" lIns="98755" tIns="49378" rIns="98755" bIns="49378">
            <a:spAutoFit/>
          </a:bodyPr>
          <a:lstStyle/>
          <a:p>
            <a:pPr fontAlgn="auto">
              <a:spcBef>
                <a:spcPts val="0"/>
              </a:spcBef>
              <a:spcAft>
                <a:spcPts val="0"/>
              </a:spcAft>
              <a:defRPr/>
            </a:pPr>
            <a:r>
              <a:rPr lang="fr-FR" sz="1050" i="1" dirty="0" smtClean="0">
                <a:solidFill>
                  <a:schemeClr val="accent1">
                    <a:lumMod val="75000"/>
                  </a:schemeClr>
                </a:solidFill>
              </a:rPr>
              <a:t>48o/</a:t>
            </a:r>
            <a:r>
              <a:rPr lang="fr-FR" sz="1050" i="1" dirty="0" err="1" smtClean="0">
                <a:solidFill>
                  <a:schemeClr val="accent1">
                    <a:lumMod val="75000"/>
                  </a:schemeClr>
                </a:solidFill>
              </a:rPr>
              <a:t>cy</a:t>
            </a:r>
            <a:endParaRPr lang="fr-FR" sz="1000" i="1" dirty="0">
              <a:solidFill>
                <a:schemeClr val="accent1">
                  <a:lumMod val="75000"/>
                </a:schemeClr>
              </a:solidFill>
            </a:endParaRPr>
          </a:p>
        </p:txBody>
      </p:sp>
      <p:sp>
        <p:nvSpPr>
          <p:cNvPr id="24" name="Down Arrow 23"/>
          <p:cNvSpPr/>
          <p:nvPr/>
        </p:nvSpPr>
        <p:spPr>
          <a:xfrm>
            <a:off x="3543726" y="4811004"/>
            <a:ext cx="173499" cy="224938"/>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61"/>
          <p:cNvSpPr txBox="1"/>
          <p:nvPr/>
        </p:nvSpPr>
        <p:spPr>
          <a:xfrm>
            <a:off x="3734489" y="4818290"/>
            <a:ext cx="753400" cy="268998"/>
          </a:xfrm>
          <a:prstGeom prst="rect">
            <a:avLst/>
          </a:prstGeom>
          <a:noFill/>
        </p:spPr>
        <p:txBody>
          <a:bodyPr wrap="square" lIns="98755" tIns="49378" rIns="98755" bIns="49378">
            <a:spAutoFit/>
          </a:bodyPr>
          <a:lstStyle/>
          <a:p>
            <a:pPr fontAlgn="auto">
              <a:spcBef>
                <a:spcPts val="0"/>
              </a:spcBef>
              <a:spcAft>
                <a:spcPts val="0"/>
              </a:spcAft>
              <a:defRPr/>
            </a:pPr>
            <a:r>
              <a:rPr lang="fr-FR" sz="1050" i="1" dirty="0" smtClean="0">
                <a:solidFill>
                  <a:schemeClr val="accent1">
                    <a:lumMod val="75000"/>
                  </a:schemeClr>
                </a:solidFill>
              </a:rPr>
              <a:t>16o/</a:t>
            </a:r>
            <a:r>
              <a:rPr lang="fr-FR" sz="1050" i="1" dirty="0" err="1" smtClean="0">
                <a:solidFill>
                  <a:schemeClr val="accent1">
                    <a:lumMod val="75000"/>
                  </a:schemeClr>
                </a:solidFill>
              </a:rPr>
              <a:t>cy</a:t>
            </a:r>
            <a:endParaRPr lang="fr-FR" sz="1000" i="1" dirty="0">
              <a:solidFill>
                <a:schemeClr val="accent1">
                  <a:lumMod val="75000"/>
                </a:schemeClr>
              </a:solidFill>
            </a:endParaRPr>
          </a:p>
        </p:txBody>
      </p:sp>
      <p:sp>
        <p:nvSpPr>
          <p:cNvPr id="26" name="Rounded Rectangle 25"/>
          <p:cNvSpPr/>
          <p:nvPr/>
        </p:nvSpPr>
        <p:spPr>
          <a:xfrm>
            <a:off x="3145385" y="5027806"/>
            <a:ext cx="965804" cy="647496"/>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61"/>
          <p:cNvSpPr txBox="1"/>
          <p:nvPr/>
        </p:nvSpPr>
        <p:spPr>
          <a:xfrm>
            <a:off x="3145385" y="5087288"/>
            <a:ext cx="96580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CPU</a:t>
            </a:r>
          </a:p>
          <a:p>
            <a:pPr algn="ctr" fontAlgn="auto">
              <a:spcBef>
                <a:spcPts val="0"/>
              </a:spcBef>
              <a:spcAft>
                <a:spcPts val="0"/>
              </a:spcAft>
              <a:defRPr/>
            </a:pPr>
            <a:r>
              <a:rPr lang="fr-FR" sz="1400" b="1" i="1" dirty="0" err="1" smtClean="0">
                <a:solidFill>
                  <a:schemeClr val="accent1">
                    <a:lumMod val="75000"/>
                  </a:schemeClr>
                </a:solidFill>
                <a:effectLst>
                  <a:outerShdw blurRad="38100" dist="38100" dir="2700000" algn="tl">
                    <a:srgbClr val="000000">
                      <a:alpha val="43137"/>
                    </a:srgbClr>
                  </a:outerShdw>
                </a:effectLst>
              </a:rPr>
              <a:t>core</a:t>
            </a:r>
            <a:endParaRPr lang="fr-FR" sz="1200" i="1" dirty="0">
              <a:solidFill>
                <a:schemeClr val="accent1">
                  <a:lumMod val="75000"/>
                </a:schemeClr>
              </a:solidFill>
            </a:endParaRPr>
          </a:p>
        </p:txBody>
      </p:sp>
      <p:sp>
        <p:nvSpPr>
          <p:cNvPr id="28" name="Down Arrow 27"/>
          <p:cNvSpPr/>
          <p:nvPr/>
        </p:nvSpPr>
        <p:spPr>
          <a:xfrm rot="5400000">
            <a:off x="5013331" y="4229052"/>
            <a:ext cx="201951" cy="482932"/>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Up-Down Arrow 28"/>
          <p:cNvSpPr/>
          <p:nvPr/>
        </p:nvSpPr>
        <p:spPr>
          <a:xfrm rot="5400000">
            <a:off x="5009429" y="6077218"/>
            <a:ext cx="227947" cy="46474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ounded Rectangle 29"/>
          <p:cNvSpPr/>
          <p:nvPr/>
        </p:nvSpPr>
        <p:spPr>
          <a:xfrm rot="16200000">
            <a:off x="4912518" y="4812802"/>
            <a:ext cx="2420546" cy="1534025"/>
          </a:xfrm>
          <a:prstGeom prst="roundRect">
            <a:avLst>
              <a:gd name="adj" fmla="val 6619"/>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61"/>
          <p:cNvSpPr txBox="1"/>
          <p:nvPr/>
        </p:nvSpPr>
        <p:spPr>
          <a:xfrm>
            <a:off x="5349735" y="5020194"/>
            <a:ext cx="1550675" cy="1084605"/>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L2 Cache</a:t>
            </a:r>
          </a:p>
          <a:p>
            <a:pPr algn="ctr" fontAlgn="auto">
              <a:spcBef>
                <a:spcPts val="0"/>
              </a:spcBef>
              <a:spcAft>
                <a:spcPts val="0"/>
              </a:spcAft>
              <a:defRPr/>
            </a:pPr>
            <a:r>
              <a:rPr lang="fr-FR" sz="1400" b="1" i="1" dirty="0" err="1" smtClean="0">
                <a:solidFill>
                  <a:srgbClr val="00B050"/>
                </a:solidFill>
                <a:effectLst>
                  <a:outerShdw blurRad="38100" dist="38100" dir="2700000" algn="tl">
                    <a:srgbClr val="000000">
                      <a:alpha val="43137"/>
                    </a:srgbClr>
                  </a:outerShdw>
                </a:effectLst>
              </a:rPr>
              <a:t>Unified</a:t>
            </a:r>
            <a:endParaRPr lang="fr-FR" sz="1400" b="1" i="1" dirty="0" smtClean="0">
              <a:solidFill>
                <a:srgbClr val="00B050"/>
              </a:solidFill>
              <a:effectLst>
                <a:outerShdw blurRad="38100" dist="38100" dir="2700000" algn="tl">
                  <a:srgbClr val="000000">
                    <a:alpha val="43137"/>
                  </a:srgbClr>
                </a:outerShdw>
              </a:effectLst>
            </a:endParaRPr>
          </a:p>
          <a:p>
            <a:pPr algn="ctr" fontAlgn="auto">
              <a:spcBef>
                <a:spcPts val="0"/>
              </a:spcBef>
              <a:spcAft>
                <a:spcPts val="0"/>
              </a:spcAft>
              <a:defRPr/>
            </a:pPr>
            <a:endParaRPr lang="fr-FR" sz="1400" b="1" i="1" dirty="0">
              <a:solidFill>
                <a:srgbClr val="00B050"/>
              </a:solidFill>
              <a:effectLst>
                <a:outerShdw blurRad="38100" dist="38100" dir="2700000" algn="tl">
                  <a:srgbClr val="000000">
                    <a:alpha val="43137"/>
                  </a:srgbClr>
                </a:outerShdw>
              </a:effectLst>
            </a:endParaRPr>
          </a:p>
          <a:p>
            <a:pPr algn="ctr" fontAlgn="auto">
              <a:spcBef>
                <a:spcPts val="0"/>
              </a:spcBef>
              <a:spcAft>
                <a:spcPts val="0"/>
              </a:spcAft>
              <a:defRPr/>
            </a:pPr>
            <a:r>
              <a:rPr lang="fr-FR" sz="1100" i="1" dirty="0" smtClean="0">
                <a:solidFill>
                  <a:srgbClr val="00B050"/>
                </a:solidFill>
              </a:rPr>
              <a:t>256Ko </a:t>
            </a:r>
          </a:p>
          <a:p>
            <a:pPr algn="ctr" fontAlgn="auto">
              <a:spcBef>
                <a:spcPts val="0"/>
              </a:spcBef>
              <a:spcAft>
                <a:spcPts val="0"/>
              </a:spcAft>
              <a:defRPr/>
            </a:pPr>
            <a:r>
              <a:rPr lang="fr-FR" sz="1100" i="1" dirty="0" smtClean="0">
                <a:solidFill>
                  <a:srgbClr val="00B050"/>
                </a:solidFill>
              </a:rPr>
              <a:t>8ways set associative</a:t>
            </a:r>
            <a:endParaRPr lang="fr-FR" sz="1100" i="1" dirty="0">
              <a:solidFill>
                <a:srgbClr val="00B050"/>
              </a:solidFill>
            </a:endParaRPr>
          </a:p>
        </p:txBody>
      </p:sp>
      <p:sp>
        <p:nvSpPr>
          <p:cNvPr id="32" name="Rounded Rectangle 31"/>
          <p:cNvSpPr/>
          <p:nvPr/>
        </p:nvSpPr>
        <p:spPr>
          <a:xfrm>
            <a:off x="5360343" y="3875045"/>
            <a:ext cx="1529461" cy="484441"/>
          </a:xfrm>
          <a:prstGeom prst="roundRect">
            <a:avLst>
              <a:gd name="adj" fmla="val 11586"/>
            </a:avLst>
          </a:prstGeom>
          <a:solidFill>
            <a:schemeClr val="accent2">
              <a:lumMod val="40000"/>
              <a:lumOff val="60000"/>
              <a:alpha val="25098"/>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61"/>
          <p:cNvSpPr txBox="1"/>
          <p:nvPr/>
        </p:nvSpPr>
        <p:spPr>
          <a:xfrm>
            <a:off x="5339130" y="3875044"/>
            <a:ext cx="1550674" cy="484441"/>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a:solidFill>
                  <a:schemeClr val="accent4">
                    <a:lumMod val="50000"/>
                  </a:schemeClr>
                </a:solidFill>
                <a:effectLst>
                  <a:outerShdw blurRad="38100" dist="38100" dir="2700000" algn="tl">
                    <a:srgbClr val="000000">
                      <a:alpha val="43137"/>
                    </a:srgbClr>
                  </a:outerShdw>
                </a:effectLst>
              </a:rPr>
              <a:t>S</a:t>
            </a:r>
            <a:r>
              <a:rPr lang="fr-FR" sz="1400" b="1" i="1" dirty="0" smtClean="0">
                <a:solidFill>
                  <a:schemeClr val="accent4">
                    <a:lumMod val="50000"/>
                  </a:schemeClr>
                </a:solidFill>
                <a:effectLst>
                  <a:outerShdw blurRad="38100" dist="38100" dir="2700000" algn="tl">
                    <a:srgbClr val="000000">
                      <a:alpha val="43137"/>
                    </a:srgbClr>
                  </a:outerShdw>
                </a:effectLst>
              </a:rPr>
              <a:t>TLB</a:t>
            </a:r>
            <a:endParaRPr lang="fr-FR" sz="1400" b="1" i="1" dirty="0">
              <a:solidFill>
                <a:schemeClr val="accent4">
                  <a:lumMod val="50000"/>
                </a:schemeClr>
              </a:solidFill>
              <a:effectLst>
                <a:outerShdw blurRad="38100" dist="38100" dir="2700000" algn="tl">
                  <a:srgbClr val="000000">
                    <a:alpha val="43137"/>
                  </a:srgbClr>
                </a:outerShdw>
              </a:effectLst>
            </a:endParaRPr>
          </a:p>
          <a:p>
            <a:pPr fontAlgn="auto">
              <a:spcBef>
                <a:spcPts val="0"/>
              </a:spcBef>
              <a:spcAft>
                <a:spcPts val="0"/>
              </a:spcAft>
              <a:defRPr/>
            </a:pPr>
            <a:r>
              <a:rPr lang="fr-FR" sz="1100" i="1" dirty="0" smtClean="0">
                <a:solidFill>
                  <a:schemeClr val="accent4">
                    <a:lumMod val="50000"/>
                  </a:schemeClr>
                </a:solidFill>
              </a:rPr>
              <a:t>4Ko page 512 entry</a:t>
            </a:r>
          </a:p>
        </p:txBody>
      </p:sp>
      <p:sp>
        <p:nvSpPr>
          <p:cNvPr id="36" name="Up-Down Arrow 35"/>
          <p:cNvSpPr/>
          <p:nvPr/>
        </p:nvSpPr>
        <p:spPr>
          <a:xfrm rot="5400000">
            <a:off x="7030811" y="5268477"/>
            <a:ext cx="227947" cy="46474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679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6" grpId="0" animBg="1"/>
      <p:bldP spid="17" grpId="0"/>
      <p:bldP spid="18" grpId="0" animBg="1"/>
      <p:bldP spid="19" grpId="0"/>
      <p:bldP spid="21" grpId="0" animBg="1"/>
      <p:bldP spid="23" grpId="0"/>
      <p:bldP spid="24" grpId="0" animBg="1"/>
      <p:bldP spid="25" grpId="0"/>
      <p:bldP spid="26" grpId="0" animBg="1"/>
      <p:bldP spid="27" grpId="0"/>
      <p:bldP spid="28" grpId="0" animBg="1"/>
      <p:bldP spid="29" grpId="0" animBg="1"/>
      <p:bldP spid="30" grpId="0" animBg="1"/>
      <p:bldP spid="31" grpId="0"/>
      <p:bldP spid="32" grpId="0" animBg="1"/>
      <p:bldP spid="33" grpId="0"/>
      <p:bldP spid="3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08732" y="1424236"/>
            <a:ext cx="8892480" cy="237318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En résumant, sous Linux la segmentation matérielle est très peu utilisée et est essentiellement manipulée pour des soucis de protection mémoire (privilèges). En revanche la pagination est extrêmement usitée afin d’adresser un espace mémoire virtuel contigu pouvant être supérieur aux ressources réelles de la mémoire principale qui elle est fragmentée (transparent pour le développeur).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717032"/>
            <a:ext cx="3950021" cy="3060575"/>
          </a:xfrm>
          <a:prstGeom prst="roundRect">
            <a:avLst>
              <a:gd name="adj" fmla="val 4620"/>
            </a:avLst>
          </a:prstGeom>
          <a:solidFill>
            <a:srgbClr val="FFFFFF">
              <a:shade val="85000"/>
            </a:srgbClr>
          </a:solidFill>
          <a:ln w="12700">
            <a:noFill/>
          </a:ln>
          <a:effectLst>
            <a:reflection blurRad="12700" stA="38000" endPos="28000" dist="5000" dir="5400000" sy="-100000" algn="bl" rotWithShape="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215752"/>
            <a:ext cx="592832" cy="59283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74698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271835"/>
            <a:ext cx="8892480" cy="309326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L’espace d’adressage virtuel pouvant être supérieur à l’espace physique en mémoire principale, Linux utilise une zone d’échange en mémoire secondaire nommée swap </a:t>
            </a:r>
            <a:r>
              <a:rPr lang="fr-FR" sz="2400" i="1" dirty="0" smtClean="0">
                <a:latin typeface="+mn-lt"/>
                <a:sym typeface="Wingdings"/>
              </a:rPr>
              <a:t>(swap signifie échange).</a:t>
            </a:r>
            <a:r>
              <a:rPr lang="fr-FR" sz="2400" i="1" dirty="0">
                <a:sym typeface="Wingdings"/>
              </a:rPr>
              <a:t> </a:t>
            </a:r>
            <a:r>
              <a:rPr lang="fr-FR" sz="2400" i="1" dirty="0" smtClean="0">
                <a:sym typeface="Wingdings"/>
              </a:rPr>
              <a:t>Cette </a:t>
            </a:r>
            <a:r>
              <a:rPr lang="fr-FR" sz="2400" i="1" dirty="0">
                <a:sym typeface="Wingdings"/>
              </a:rPr>
              <a:t>zone </a:t>
            </a:r>
            <a:r>
              <a:rPr lang="fr-FR" sz="2400" i="1" dirty="0" smtClean="0">
                <a:sym typeface="Wingdings"/>
              </a:rPr>
              <a:t>doit </a:t>
            </a:r>
            <a:r>
              <a:rPr lang="fr-FR" sz="2400" i="1" dirty="0">
                <a:sym typeface="Wingdings"/>
              </a:rPr>
              <a:t>être vu comme une extension de la mémoire </a:t>
            </a:r>
            <a:r>
              <a:rPr lang="fr-FR" sz="2400" i="1" dirty="0" smtClean="0">
                <a:sym typeface="Wingdings"/>
              </a:rPr>
              <a:t>principale.</a:t>
            </a:r>
            <a:r>
              <a:rPr lang="fr-FR" sz="2400" i="1" dirty="0" smtClean="0">
                <a:latin typeface="+mn-lt"/>
                <a:sym typeface="Wingdings"/>
              </a:rPr>
              <a:t> Il s’agit sous Linux d’une partition du disque dur permettant l’échange de pages entre la mémoire vive ayant une taille restreinte et le disque. Attention, il ne s’agit pas d’un cache (copie), mais bien d’une zone d’échange. Prenons un exemple en langage C de </a:t>
            </a:r>
            <a:r>
              <a:rPr lang="fr-FR" sz="2400" i="1" dirty="0" err="1" smtClean="0">
                <a:latin typeface="+mn-lt"/>
                <a:sym typeface="Wingdings"/>
              </a:rPr>
              <a:t>swapping</a:t>
            </a:r>
            <a:r>
              <a:rPr lang="fr-FR" sz="2400" i="1" dirty="0" smtClean="0">
                <a:latin typeface="+mn-lt"/>
                <a:sym typeface="Wingdings"/>
              </a:rPr>
              <a:t> de variables :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84" y="1035968"/>
            <a:ext cx="592832" cy="59283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
        <p:nvSpPr>
          <p:cNvPr id="9" name="Rectangle 8"/>
          <p:cNvSpPr>
            <a:spLocks noChangeArrowheads="1"/>
          </p:cNvSpPr>
          <p:nvPr/>
        </p:nvSpPr>
        <p:spPr bwMode="auto">
          <a:xfrm>
            <a:off x="2696572" y="4365104"/>
            <a:ext cx="3959463" cy="2308324"/>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err="1">
                <a:effectLst>
                  <a:outerShdw blurRad="38100" dist="38100" dir="2700000" algn="tl">
                    <a:srgbClr val="000000">
                      <a:alpha val="43137"/>
                    </a:srgbClr>
                  </a:outerShdw>
                </a:effectLst>
              </a:rPr>
              <a:t>int</a:t>
            </a:r>
            <a:r>
              <a:rPr lang="fr-FR" sz="1200" b="1" i="1" dirty="0">
                <a:effectLst>
                  <a:outerShdw blurRad="38100" dist="38100" dir="2700000" algn="tl">
                    <a:srgbClr val="000000">
                      <a:alpha val="43137"/>
                    </a:srgbClr>
                  </a:outerShdw>
                </a:effectLst>
              </a:rPr>
              <a:t> main(</a:t>
            </a:r>
            <a:r>
              <a:rPr lang="fr-FR" sz="1200" b="1" i="1" dirty="0" err="1">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a:t>
            </a:r>
          </a:p>
          <a:p>
            <a:pPr>
              <a:defRPr/>
            </a:pPr>
            <a:r>
              <a:rPr lang="fr-FR" sz="1200" b="1" i="1" dirty="0" smtClean="0">
                <a:effectLst>
                  <a:outerShdw blurRad="38100" dist="38100" dir="2700000" algn="tl">
                    <a:srgbClr val="000000">
                      <a:alpha val="43137"/>
                    </a:srgbClr>
                  </a:outerShdw>
                </a:effectLst>
              </a:rPr>
              <a:t>     char data1 </a:t>
            </a:r>
            <a:r>
              <a:rPr lang="fr-FR" sz="1200" b="1" i="1" dirty="0">
                <a:effectLst>
                  <a:outerShdw blurRad="38100" dist="38100" dir="2700000" algn="tl">
                    <a:srgbClr val="000000">
                      <a:alpha val="43137"/>
                    </a:srgbClr>
                  </a:outerShdw>
                </a:effectLst>
              </a:rPr>
              <a:t>= 1, data2 = 2</a:t>
            </a: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     swap (&amp;data1, &amp;data2);</a:t>
            </a:r>
            <a:endParaRPr lang="fr-FR" sz="1200" b="1" i="1" dirty="0">
              <a:effectLst>
                <a:outerShdw blurRad="38100" dist="38100" dir="2700000" algn="tl">
                  <a:srgbClr val="000000">
                    <a:alpha val="43137"/>
                  </a:srgbClr>
                </a:outerShdw>
              </a:effectLst>
            </a:endParaRP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 </a:t>
            </a:r>
            <a:r>
              <a:rPr lang="fr-FR" sz="1200" b="1" i="1" dirty="0" err="1" smtClean="0">
                <a:effectLst>
                  <a:outerShdw blurRad="38100" dist="38100" dir="2700000" algn="tl">
                    <a:srgbClr val="000000">
                      <a:alpha val="43137"/>
                    </a:srgbClr>
                  </a:outerShdw>
                </a:effectLst>
              </a:rPr>
              <a:t>after</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swapping</a:t>
            </a:r>
            <a:r>
              <a:rPr lang="fr-FR" sz="1200" b="1" i="1" dirty="0" smtClean="0">
                <a:effectLst>
                  <a:outerShdw blurRad="38100" dist="38100" dir="2700000" algn="tl">
                    <a:srgbClr val="000000">
                      <a:alpha val="43137"/>
                    </a:srgbClr>
                  </a:outerShdw>
                </a:effectLst>
              </a:rPr>
              <a:t>, data1 = 2 and data2 = 1</a:t>
            </a:r>
            <a:endParaRPr lang="fr-FR" sz="1200" b="1" i="1" dirty="0">
              <a:effectLst>
                <a:outerShdw blurRad="38100" dist="38100" dir="2700000" algn="tl">
                  <a:srgbClr val="000000">
                    <a:alpha val="43137"/>
                  </a:srgbClr>
                </a:outerShdw>
              </a:effectLst>
            </a:endParaRPr>
          </a:p>
          <a:p>
            <a:pPr>
              <a:defRPr/>
            </a:pPr>
            <a:r>
              <a:rPr lang="fr-FR" sz="1200" b="1" i="1" dirty="0" smtClean="0">
                <a:effectLst>
                  <a:outerShdw blurRad="38100" dist="38100" dir="2700000" algn="tl">
                    <a:srgbClr val="000000">
                      <a:alpha val="43137"/>
                    </a:srgbClr>
                  </a:outerShdw>
                </a:effectLst>
              </a:rPr>
              <a:t>return </a:t>
            </a:r>
            <a:r>
              <a:rPr lang="fr-FR" sz="1200" b="1" i="1" dirty="0">
                <a:effectLst>
                  <a:outerShdw blurRad="38100" dist="38100" dir="2700000" algn="tl">
                    <a:srgbClr val="000000">
                      <a:alpha val="43137"/>
                    </a:srgbClr>
                  </a:outerShdw>
                </a:effectLst>
              </a:rPr>
              <a:t>0;</a:t>
            </a:r>
          </a:p>
          <a:p>
            <a:pPr>
              <a:defRPr/>
            </a:pPr>
            <a:r>
              <a:rPr lang="fr-FR" sz="1200" b="1" i="1" dirty="0" smtClean="0">
                <a:effectLst>
                  <a:outerShdw blurRad="38100" dist="38100" dir="2700000" algn="tl">
                    <a:srgbClr val="000000">
                      <a:alpha val="43137"/>
                    </a:srgbClr>
                  </a:outerShdw>
                </a:effectLst>
              </a:rPr>
              <a:t>}</a:t>
            </a:r>
          </a:p>
          <a:p>
            <a:pPr>
              <a:defRPr/>
            </a:pPr>
            <a:endParaRPr lang="fr-FR" sz="1200" b="1" i="1" dirty="0">
              <a:effectLst>
                <a:outerShdw blurRad="38100" dist="38100" dir="2700000" algn="tl">
                  <a:srgbClr val="000000">
                    <a:alpha val="43137"/>
                  </a:srgbClr>
                </a:outerShdw>
              </a:effectLst>
            </a:endParaRPr>
          </a:p>
          <a:p>
            <a:pPr>
              <a:defRPr/>
            </a:pPr>
            <a:r>
              <a:rPr lang="fr-FR" sz="1200" b="1" i="1" dirty="0" err="1" smtClean="0">
                <a:effectLst>
                  <a:outerShdw blurRad="38100" dist="38100" dir="2700000" algn="tl">
                    <a:srgbClr val="000000">
                      <a:alpha val="43137"/>
                    </a:srgbClr>
                  </a:outerShdw>
                </a:effectLst>
              </a:rPr>
              <a:t>Void</a:t>
            </a:r>
            <a:r>
              <a:rPr lang="fr-FR" sz="1200" b="1" i="1" dirty="0" smtClean="0">
                <a:effectLst>
                  <a:outerShdw blurRad="38100" dist="38100" dir="2700000" algn="tl">
                    <a:srgbClr val="000000">
                      <a:alpha val="43137"/>
                    </a:srgbClr>
                  </a:outerShdw>
                </a:effectLst>
              </a:rPr>
              <a:t> swap ( char* pData1, char* pData2) {</a:t>
            </a:r>
          </a:p>
          <a:p>
            <a:pPr>
              <a:defRPr/>
            </a:pP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char </a:t>
            </a:r>
            <a:r>
              <a:rPr lang="fr-FR" sz="1200" b="1" i="1" dirty="0" err="1" smtClean="0">
                <a:effectLst>
                  <a:outerShdw blurRad="38100" dist="38100" dir="2700000" algn="tl">
                    <a:srgbClr val="000000">
                      <a:alpha val="43137"/>
                    </a:srgbClr>
                  </a:outerShdw>
                </a:effectLst>
              </a:rPr>
              <a:t>tmp</a:t>
            </a:r>
            <a:r>
              <a:rPr lang="fr-FR" sz="1200" b="1" i="1" dirty="0" smtClean="0">
                <a:effectLst>
                  <a:outerShdw blurRad="38100" dist="38100" dir="2700000" algn="tl">
                    <a:srgbClr val="000000">
                      <a:alpha val="43137"/>
                    </a:srgbClr>
                  </a:outerShdw>
                </a:effectLst>
              </a:rPr>
              <a:t> = </a:t>
            </a:r>
            <a:r>
              <a:rPr lang="fr-FR" sz="1200" b="1" i="1" dirty="0">
                <a:effectLst>
                  <a:outerShdw blurRad="38100" dist="38100" dir="2700000" algn="tl">
                    <a:srgbClr val="000000">
                      <a:alpha val="43137"/>
                    </a:srgbClr>
                  </a:outerShdw>
                </a:effectLst>
              </a:rPr>
              <a:t>*pData1;</a:t>
            </a:r>
          </a:p>
          <a:p>
            <a:pPr>
              <a:defRPr/>
            </a:pPr>
            <a:r>
              <a:rPr lang="fr-FR" sz="1200" b="1" i="1" dirty="0" smtClean="0">
                <a:effectLst>
                  <a:outerShdw blurRad="38100" dist="38100" dir="2700000" algn="tl">
                    <a:srgbClr val="000000">
                      <a:alpha val="43137"/>
                    </a:srgbClr>
                  </a:outerShdw>
                </a:effectLst>
              </a:rPr>
              <a:t>       *pData1 </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pData2;</a:t>
            </a:r>
          </a:p>
          <a:p>
            <a:pPr>
              <a:defRPr/>
            </a:pP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*pData2 </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tmp</a:t>
            </a:r>
            <a:r>
              <a:rPr lang="fr-FR" sz="1200" b="1" i="1" dirty="0" smtClean="0">
                <a:effectLst>
                  <a:outerShdw blurRad="38100" dist="38100" dir="2700000" algn="tl">
                    <a:srgbClr val="000000">
                      <a:alpha val="43137"/>
                    </a:srgbClr>
                  </a:outerShdw>
                </a:effectLst>
              </a:rPr>
              <a:t>;</a:t>
            </a:r>
          </a:p>
          <a:p>
            <a:pPr>
              <a:defRPr/>
            </a:pPr>
            <a:r>
              <a:rPr lang="fr-FR" sz="1200" b="1" i="1" dirty="0" smtClean="0">
                <a:effectLst>
                  <a:outerShdw blurRad="38100" dist="38100" dir="2700000" algn="tl">
                    <a:srgbClr val="000000">
                      <a:alpha val="43137"/>
                    </a:srgbClr>
                  </a:outerShdw>
                </a:effectLst>
              </a:rPr>
              <a:t>}</a:t>
            </a:r>
            <a:endParaRPr lang="fr-FR" sz="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813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271835"/>
            <a:ext cx="8892480" cy="273322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Afin d’obtenir de bonnes performances, cette zone doit </a:t>
            </a:r>
            <a:r>
              <a:rPr lang="fr-FR" sz="2400" i="1" dirty="0">
                <a:sym typeface="Wingdings"/>
              </a:rPr>
              <a:t>si possible </a:t>
            </a:r>
            <a:r>
              <a:rPr lang="fr-FR" sz="2400" i="1" dirty="0" smtClean="0">
                <a:latin typeface="+mn-lt"/>
                <a:sym typeface="Wingdings"/>
              </a:rPr>
              <a:t>être exploitée le moins possible, car du </a:t>
            </a:r>
            <a:r>
              <a:rPr lang="fr-FR" sz="2400" i="1" dirty="0" err="1" smtClean="0">
                <a:latin typeface="+mn-lt"/>
                <a:sym typeface="Wingdings"/>
              </a:rPr>
              <a:t>swapping</a:t>
            </a:r>
            <a:r>
              <a:rPr lang="fr-FR" sz="2400" i="1" dirty="0" smtClean="0">
                <a:latin typeface="+mn-lt"/>
                <a:sym typeface="Wingdings"/>
              </a:rPr>
              <a:t> trop fréquent peut ralentir les performances du système. Le swap est typiquement utilisé par les applications gourmandes en ressources mémoire, durant la mise en veille (contenu mémoire vive sauvé en swap) … La taille du swap Linux doit-être typiquement comprise entre 1x et 1,5x la taille de la mémoire vive. </a:t>
            </a:r>
          </a:p>
        </p:txBody>
      </p:sp>
      <p:sp>
        <p:nvSpPr>
          <p:cNvPr id="11" name="Rounded Rectangle 10"/>
          <p:cNvSpPr/>
          <p:nvPr/>
        </p:nvSpPr>
        <p:spPr>
          <a:xfrm>
            <a:off x="3018349" y="4853965"/>
            <a:ext cx="1558420" cy="638323"/>
          </a:xfrm>
          <a:prstGeom prst="roundRect">
            <a:avLst>
              <a:gd name="adj" fmla="val 11586"/>
            </a:avLst>
          </a:prstGeom>
          <a:solidFill>
            <a:schemeClr val="accent2">
              <a:lumMod val="40000"/>
              <a:lumOff val="60000"/>
              <a:alpha val="25098"/>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61"/>
          <p:cNvSpPr txBox="1"/>
          <p:nvPr/>
        </p:nvSpPr>
        <p:spPr>
          <a:xfrm>
            <a:off x="2983610" y="4989602"/>
            <a:ext cx="1574805"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2">
                    <a:lumMod val="75000"/>
                  </a:schemeClr>
                </a:solidFill>
                <a:effectLst>
                  <a:outerShdw blurRad="38100" dist="38100" dir="2700000" algn="tl">
                    <a:srgbClr val="000000">
                      <a:alpha val="43137"/>
                    </a:srgbClr>
                  </a:outerShdw>
                </a:effectLst>
              </a:rPr>
              <a:t>Main Memory</a:t>
            </a:r>
            <a:endParaRPr lang="fr-FR" sz="1100" i="1" dirty="0">
              <a:solidFill>
                <a:schemeClr val="accent2">
                  <a:lumMod val="75000"/>
                </a:schemeClr>
              </a:solidFill>
            </a:endParaRPr>
          </a:p>
        </p:txBody>
      </p:sp>
      <p:sp>
        <p:nvSpPr>
          <p:cNvPr id="19" name="Up-Down Arrow 18"/>
          <p:cNvSpPr/>
          <p:nvPr/>
        </p:nvSpPr>
        <p:spPr>
          <a:xfrm>
            <a:off x="3693711" y="5510923"/>
            <a:ext cx="161789" cy="33676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ounded Rectangle 23"/>
          <p:cNvSpPr/>
          <p:nvPr/>
        </p:nvSpPr>
        <p:spPr>
          <a:xfrm>
            <a:off x="3291704" y="5849216"/>
            <a:ext cx="965804" cy="532112"/>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61"/>
          <p:cNvSpPr txBox="1"/>
          <p:nvPr/>
        </p:nvSpPr>
        <p:spPr>
          <a:xfrm>
            <a:off x="3288110" y="5965502"/>
            <a:ext cx="96580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CPU</a:t>
            </a:r>
          </a:p>
        </p:txBody>
      </p:sp>
      <p:sp>
        <p:nvSpPr>
          <p:cNvPr id="27" name="Up-Down Arrow 26"/>
          <p:cNvSpPr/>
          <p:nvPr/>
        </p:nvSpPr>
        <p:spPr>
          <a:xfrm rot="5400000">
            <a:off x="4705199" y="4900234"/>
            <a:ext cx="227947" cy="464740"/>
          </a:xfrm>
          <a:prstGeom prst="up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ounded Rectangle 27"/>
          <p:cNvSpPr/>
          <p:nvPr/>
        </p:nvSpPr>
        <p:spPr>
          <a:xfrm rot="16200000">
            <a:off x="4953841" y="5202410"/>
            <a:ext cx="1683231" cy="1534025"/>
          </a:xfrm>
          <a:prstGeom prst="roundRect">
            <a:avLst>
              <a:gd name="adj" fmla="val 6619"/>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61"/>
          <p:cNvSpPr txBox="1"/>
          <p:nvPr/>
        </p:nvSpPr>
        <p:spPr>
          <a:xfrm>
            <a:off x="5011793" y="5752277"/>
            <a:ext cx="1550675"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err="1" smtClean="0">
                <a:solidFill>
                  <a:srgbClr val="00B050"/>
                </a:solidFill>
                <a:effectLst>
                  <a:outerShdw blurRad="38100" dist="38100" dir="2700000" algn="tl">
                    <a:srgbClr val="000000">
                      <a:alpha val="43137"/>
                    </a:srgbClr>
                  </a:outerShdw>
                </a:effectLst>
              </a:rPr>
              <a:t>Secondary</a:t>
            </a:r>
            <a:endParaRPr lang="fr-FR" sz="1400" b="1" i="1" dirty="0" smtClean="0">
              <a:solidFill>
                <a:srgbClr val="00B050"/>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b="1" i="1" dirty="0" smtClean="0">
                <a:solidFill>
                  <a:srgbClr val="00B050"/>
                </a:solidFill>
                <a:effectLst>
                  <a:outerShdw blurRad="38100" dist="38100" dir="2700000" algn="tl">
                    <a:srgbClr val="000000">
                      <a:alpha val="43137"/>
                    </a:srgbClr>
                  </a:outerShdw>
                </a:effectLst>
              </a:rPr>
              <a:t>Memory</a:t>
            </a:r>
          </a:p>
        </p:txBody>
      </p:sp>
      <p:sp>
        <p:nvSpPr>
          <p:cNvPr id="33" name="Rounded Rectangle 32"/>
          <p:cNvSpPr/>
          <p:nvPr/>
        </p:nvSpPr>
        <p:spPr>
          <a:xfrm>
            <a:off x="5004048" y="4290759"/>
            <a:ext cx="1558420" cy="811248"/>
          </a:xfrm>
          <a:prstGeom prst="roundRect">
            <a:avLst>
              <a:gd name="adj" fmla="val 11586"/>
            </a:avLst>
          </a:prstGeom>
          <a:solidFill>
            <a:schemeClr val="accent2">
              <a:lumMod val="40000"/>
              <a:lumOff val="60000"/>
              <a:alpha val="25098"/>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61"/>
          <p:cNvSpPr txBox="1"/>
          <p:nvPr/>
        </p:nvSpPr>
        <p:spPr>
          <a:xfrm>
            <a:off x="4987663" y="4538801"/>
            <a:ext cx="1574805"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2">
                    <a:lumMod val="75000"/>
                  </a:schemeClr>
                </a:solidFill>
                <a:effectLst>
                  <a:outerShdw blurRad="38100" dist="38100" dir="2700000" algn="tl">
                    <a:srgbClr val="000000">
                      <a:alpha val="43137"/>
                    </a:srgbClr>
                  </a:outerShdw>
                </a:effectLst>
              </a:rPr>
              <a:t>Swap</a:t>
            </a:r>
            <a:endParaRPr lang="fr-FR" sz="1100" i="1" dirty="0">
              <a:solidFill>
                <a:schemeClr val="accent2">
                  <a:lumMod val="75000"/>
                </a:schemeClr>
              </a:solidFill>
            </a:endParaRP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915214" y="5326901"/>
            <a:ext cx="1858072" cy="335172"/>
          </a:xfrm>
          <a:prstGeom prst="rect">
            <a:avLst/>
          </a:prstGeom>
          <a:ln>
            <a:solidFill>
              <a:schemeClr val="accent1">
                <a:lumMod val="20000"/>
                <a:lumOff val="80000"/>
              </a:schemeClr>
            </a:solidFill>
          </a:ln>
          <a:effectLst>
            <a:softEdge rad="63500"/>
          </a:effectLst>
        </p:spPr>
      </p:pic>
      <p:sp>
        <p:nvSpPr>
          <p:cNvPr id="37" name="ZoneTexte 61"/>
          <p:cNvSpPr txBox="1"/>
          <p:nvPr/>
        </p:nvSpPr>
        <p:spPr>
          <a:xfrm>
            <a:off x="5004048" y="3975595"/>
            <a:ext cx="1550675"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Mass Storage</a:t>
            </a:r>
          </a:p>
        </p:txBody>
      </p:sp>
    </p:spTree>
    <p:extLst>
      <p:ext uri="{BB962C8B-B14F-4D97-AF65-F5344CB8AC3E}">
        <p14:creationId xmlns:p14="http://schemas.microsoft.com/office/powerpoint/2010/main" val="429081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9" grpId="0" animBg="1"/>
      <p:bldP spid="24" grpId="0" animBg="1"/>
      <p:bldP spid="25" grpId="0"/>
      <p:bldP spid="27" grpId="0" animBg="1"/>
      <p:bldP spid="28" grpId="0" animBg="1"/>
      <p:bldP spid="29" grpId="0"/>
      <p:bldP spid="33" grpId="0" animBg="1"/>
      <p:bldP spid="35" grpId="0"/>
      <p:bldP spid="3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smtClean="0">
                <a:solidFill>
                  <a:srgbClr val="FFFFCC"/>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51520" y="1412777"/>
            <a:ext cx="8862144" cy="33843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Il est possible de jouer sur la politique de remplacement des pages en forçant le système à swapper le moins possible de ressources et exploiter au mieux les ressources en mémoire principale. Pour ce faire il faut modifier le paramètre système </a:t>
            </a:r>
            <a:r>
              <a:rPr lang="fr-FR" sz="2400" b="1" i="1" dirty="0" smtClean="0">
                <a:effectLst>
                  <a:outerShdw blurRad="38100" dist="38100" dir="2700000" algn="tl">
                    <a:srgbClr val="000000">
                      <a:alpha val="43137"/>
                    </a:srgbClr>
                  </a:outerShdw>
                </a:effectLst>
                <a:latin typeface="+mn-lt"/>
                <a:sym typeface="Wingdings"/>
              </a:rPr>
              <a:t>/proc/</a:t>
            </a:r>
            <a:r>
              <a:rPr lang="fr-FR" sz="2400" b="1" i="1" dirty="0" err="1" smtClean="0">
                <a:effectLst>
                  <a:outerShdw blurRad="38100" dist="38100" dir="2700000" algn="tl">
                    <a:srgbClr val="000000">
                      <a:alpha val="43137"/>
                    </a:srgbClr>
                  </a:outerShdw>
                </a:effectLst>
                <a:latin typeface="+mn-lt"/>
                <a:sym typeface="Wingdings"/>
              </a:rPr>
              <a:t>sys</a:t>
            </a:r>
            <a:r>
              <a:rPr lang="fr-FR" sz="2400" b="1" i="1" dirty="0" smtClean="0">
                <a:effectLst>
                  <a:outerShdw blurRad="38100" dist="38100" dir="2700000" algn="tl">
                    <a:srgbClr val="000000">
                      <a:alpha val="43137"/>
                    </a:srgbClr>
                  </a:outerShdw>
                </a:effectLst>
                <a:latin typeface="+mn-lt"/>
                <a:sym typeface="Wingdings"/>
              </a:rPr>
              <a:t>/</a:t>
            </a:r>
            <a:r>
              <a:rPr lang="fr-FR" sz="2400" b="1" i="1" dirty="0" err="1" smtClean="0">
                <a:effectLst>
                  <a:outerShdw blurRad="38100" dist="38100" dir="2700000" algn="tl">
                    <a:srgbClr val="000000">
                      <a:alpha val="43137"/>
                    </a:srgbClr>
                  </a:outerShdw>
                </a:effectLst>
                <a:latin typeface="+mn-lt"/>
                <a:sym typeface="Wingdings"/>
              </a:rPr>
              <a:t>vm</a:t>
            </a:r>
            <a:r>
              <a:rPr lang="fr-FR" sz="2400" b="1" i="1" dirty="0" smtClean="0">
                <a:effectLst>
                  <a:outerShdw blurRad="38100" dist="38100" dir="2700000" algn="tl">
                    <a:srgbClr val="000000">
                      <a:alpha val="43137"/>
                    </a:srgbClr>
                  </a:outerShdw>
                </a:effectLst>
                <a:latin typeface="+mn-lt"/>
                <a:sym typeface="Wingdings"/>
              </a:rPr>
              <a:t>/</a:t>
            </a:r>
            <a:r>
              <a:rPr lang="fr-FR" sz="2400" b="1" i="1" dirty="0" err="1" smtClean="0">
                <a:effectLst>
                  <a:outerShdw blurRad="38100" dist="38100" dir="2700000" algn="tl">
                    <a:srgbClr val="000000">
                      <a:alpha val="43137"/>
                    </a:srgbClr>
                  </a:outerShdw>
                </a:effectLst>
                <a:latin typeface="+mn-lt"/>
                <a:sym typeface="Wingdings"/>
              </a:rPr>
              <a:t>swappiness</a:t>
            </a:r>
            <a:r>
              <a:rPr lang="fr-FR" sz="2400" b="1" i="1" dirty="0">
                <a:effectLst>
                  <a:outerShdw blurRad="38100" dist="38100" dir="2700000" algn="tl">
                    <a:srgbClr val="000000">
                      <a:alpha val="43137"/>
                    </a:srgbClr>
                  </a:outerShdw>
                </a:effectLst>
                <a:latin typeface="+mn-lt"/>
                <a:sym typeface="Wingdings"/>
              </a:rPr>
              <a:t> </a:t>
            </a:r>
            <a:r>
              <a:rPr lang="fr-FR" sz="2400" i="1" dirty="0" smtClean="0">
                <a:latin typeface="+mn-lt"/>
                <a:sym typeface="Wingdings"/>
              </a:rPr>
              <a:t>valant par défaut 60 (après modification, ~10 sur mes machines).</a:t>
            </a:r>
          </a:p>
          <a:p>
            <a:pPr algn="l"/>
            <a:endParaRPr lang="fr-FR" sz="2400" i="1" dirty="0">
              <a:latin typeface="+mn-lt"/>
              <a:sym typeface="Wingdings"/>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sym typeface="Wingdings"/>
              </a:rPr>
              <a:t>swappiness</a:t>
            </a:r>
            <a:r>
              <a:rPr lang="fr-FR" sz="2400" b="1" i="1" dirty="0" smtClean="0">
                <a:effectLst>
                  <a:outerShdw blurRad="38100" dist="38100" dir="2700000" algn="tl">
                    <a:srgbClr val="000000">
                      <a:alpha val="43137"/>
                    </a:srgbClr>
                  </a:outerShdw>
                </a:effectLst>
                <a:latin typeface="+mn-lt"/>
                <a:sym typeface="Wingdings"/>
              </a:rPr>
              <a:t> = 0 : </a:t>
            </a:r>
            <a:r>
              <a:rPr lang="fr-FR" sz="2400" i="1" dirty="0" smtClean="0">
                <a:latin typeface="+mn-lt"/>
                <a:sym typeface="Wingdings"/>
              </a:rPr>
              <a:t>si possible, usage massif de la mémoire vive</a:t>
            </a: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sym typeface="Wingdings"/>
              </a:rPr>
              <a:t>swappiness</a:t>
            </a:r>
            <a:r>
              <a:rPr lang="fr-FR" sz="2400" b="1" i="1" dirty="0" smtClean="0">
                <a:effectLst>
                  <a:outerShdw blurRad="38100" dist="38100" dir="2700000" algn="tl">
                    <a:srgbClr val="000000">
                      <a:alpha val="43137"/>
                    </a:srgbClr>
                  </a:outerShdw>
                </a:effectLst>
                <a:latin typeface="+mn-lt"/>
                <a:sym typeface="Wingdings"/>
              </a:rPr>
              <a:t> = 100 : </a:t>
            </a:r>
            <a:r>
              <a:rPr lang="fr-FR" sz="2400" i="1" dirty="0" smtClean="0">
                <a:latin typeface="+mn-lt"/>
                <a:sym typeface="Wingdings"/>
              </a:rPr>
              <a:t>usage massif du swap en mémoire secondaire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208" y="4521272"/>
            <a:ext cx="3888432" cy="2287788"/>
          </a:xfrm>
          <a:prstGeom prst="roundRect">
            <a:avLst>
              <a:gd name="adj" fmla="val 6389"/>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28579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fade">
                                      <p:cBhvr>
                                        <p:cTn id="7" dur="500"/>
                                        <p:tgtEl>
                                          <p:spTgt spid="3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4">
                                            <p:txEl>
                                              <p:pRg st="3" end="3"/>
                                            </p:txEl>
                                          </p:spTgt>
                                        </p:tgtEl>
                                        <p:attrNameLst>
                                          <p:attrName>style.visibility</p:attrName>
                                        </p:attrNameLst>
                                      </p:cBhvr>
                                      <p:to>
                                        <p:strVal val="visible"/>
                                      </p:to>
                                    </p:set>
                                    <p:animEffect transition="in" filter="fade">
                                      <p:cBhvr>
                                        <p:cTn id="10" dur="500"/>
                                        <p:tgtEl>
                                          <p:spTgt spid="3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562844" y="1510212"/>
            <a:ext cx="8604448" cy="206280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Intéressons-nous au célèbre </a:t>
            </a:r>
            <a:r>
              <a:rPr lang="fr-FR" sz="2400" b="1" i="1" dirty="0" smtClean="0">
                <a:effectLst>
                  <a:outerShdw blurRad="38100" dist="38100" dir="2700000" algn="tl">
                    <a:srgbClr val="000000">
                      <a:alpha val="43137"/>
                    </a:srgbClr>
                  </a:outerShdw>
                </a:effectLst>
                <a:latin typeface="+mn-lt"/>
              </a:rPr>
              <a:t>segmentation </a:t>
            </a:r>
            <a:r>
              <a:rPr lang="fr-FR" sz="2400" b="1" i="1" dirty="0" err="1" smtClean="0">
                <a:effectLst>
                  <a:outerShdw blurRad="38100" dist="38100" dir="2700000" algn="tl">
                    <a:srgbClr val="000000">
                      <a:alpha val="43137"/>
                    </a:srgbClr>
                  </a:outerShdw>
                </a:effectLst>
                <a:latin typeface="+mn-lt"/>
              </a:rPr>
              <a:t>fault</a:t>
            </a:r>
            <a:r>
              <a:rPr lang="fr-FR" sz="2400" b="1" i="1" dirty="0" smtClean="0">
                <a:effectLst>
                  <a:outerShdw blurRad="38100" dist="38100" dir="2700000" algn="tl">
                    <a:srgbClr val="000000">
                      <a:alpha val="43137"/>
                    </a:srgbClr>
                  </a:outerShdw>
                </a:effectLst>
                <a:latin typeface="+mn-lt"/>
              </a:rPr>
              <a:t> (</a:t>
            </a:r>
            <a:r>
              <a:rPr lang="fr-FR" sz="2400" b="1" i="1" dirty="0" err="1" smtClean="0">
                <a:effectLst>
                  <a:outerShdw blurRad="38100" dist="38100" dir="2700000" algn="tl">
                    <a:srgbClr val="000000">
                      <a:alpha val="43137"/>
                    </a:srgbClr>
                  </a:outerShdw>
                </a:effectLst>
                <a:latin typeface="+mn-lt"/>
              </a:rPr>
              <a:t>core</a:t>
            </a:r>
            <a:r>
              <a:rPr lang="fr-FR" sz="2400" b="1" i="1" dirty="0" smtClean="0">
                <a:effectLst>
                  <a:outerShdw blurRad="38100" dist="38100" dir="2700000" algn="tl">
                    <a:srgbClr val="000000">
                      <a:alpha val="43137"/>
                    </a:srgbClr>
                  </a:outerShdw>
                </a:effectLst>
                <a:latin typeface="+mn-lt"/>
              </a:rPr>
              <a:t> </a:t>
            </a:r>
            <a:r>
              <a:rPr lang="fr-FR" sz="2400" b="1" i="1" dirty="0" err="1" smtClean="0">
                <a:effectLst>
                  <a:outerShdw blurRad="38100" dist="38100" dir="2700000" algn="tl">
                    <a:srgbClr val="000000">
                      <a:alpha val="43137"/>
                    </a:srgbClr>
                  </a:outerShdw>
                </a:effectLst>
                <a:latin typeface="+mn-lt"/>
              </a:rPr>
              <a:t>dumped</a:t>
            </a:r>
            <a:r>
              <a:rPr lang="fr-FR" sz="2400" b="1" i="1" dirty="0" smtClean="0">
                <a:effectLst>
                  <a:outerShdw blurRad="38100" dist="38100" dir="2700000" algn="tl">
                    <a:srgbClr val="000000">
                      <a:alpha val="43137"/>
                    </a:srgbClr>
                  </a:outerShdw>
                </a:effectLst>
                <a:latin typeface="+mn-lt"/>
              </a:rPr>
              <a:t>) </a:t>
            </a:r>
            <a:r>
              <a:rPr lang="fr-FR" sz="2400" i="1" dirty="0" smtClean="0">
                <a:latin typeface="+mn-lt"/>
              </a:rPr>
              <a:t>de linux. Pour bien assimiler cette partie, nous nous intéresserons aux exceptions matérielles relevées par le processeur, aux mécanismes de préemption par le </a:t>
            </a:r>
            <a:r>
              <a:rPr lang="fr-FR" sz="2400" i="1" dirty="0" err="1" smtClean="0">
                <a:latin typeface="+mn-lt"/>
              </a:rPr>
              <a:t>kernel</a:t>
            </a:r>
            <a:r>
              <a:rPr lang="fr-FR" sz="2400" i="1" dirty="0" smtClean="0">
                <a:latin typeface="+mn-lt"/>
              </a:rPr>
              <a:t> et de communication avec les tâches applicatives à la source du défaut. </a:t>
            </a:r>
            <a:endParaRPr lang="fr-FR" sz="1800" b="1" i="1" dirty="0">
              <a:latin typeface="+mn-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636" y="4365104"/>
            <a:ext cx="5099406" cy="1187930"/>
          </a:xfrm>
          <a:prstGeom prst="roundRect">
            <a:avLst>
              <a:gd name="adj" fmla="val 16183"/>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233827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390452"/>
            <a:ext cx="8604448" cy="35283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Avant d’appréhender la partie propre au système d’exploitation, attardons nous sur les mécanismes d’interruption d’un programme en cours d’exécution. Comme pour une grande majorité des processeurs à architecture CPU, deux mécanismes cohabitent :</a:t>
            </a:r>
          </a:p>
          <a:p>
            <a:pPr algn="l"/>
            <a:endParaRPr lang="fr-FR" sz="2400" b="1" i="1" dirty="0">
              <a:latin typeface="+mn-lt"/>
            </a:endParaRPr>
          </a:p>
          <a:p>
            <a:pPr marL="285750" indent="-285750" algn="l">
              <a:buFont typeface="Arial" pitchFamily="34" charset="0"/>
              <a:buChar char="•"/>
            </a:pPr>
            <a:r>
              <a:rPr lang="fr-FR" sz="2400" b="1" i="1" dirty="0" smtClean="0">
                <a:effectLst>
                  <a:outerShdw blurRad="38100" dist="38100" dir="2700000" algn="tl">
                    <a:srgbClr val="000000">
                      <a:alpha val="43137"/>
                    </a:srgbClr>
                  </a:outerShdw>
                </a:effectLst>
                <a:latin typeface="+mn-lt"/>
              </a:rPr>
              <a:t>Interruption : </a:t>
            </a:r>
            <a:r>
              <a:rPr lang="fr-FR" sz="2400" i="1" dirty="0" smtClean="0">
                <a:latin typeface="+mn-lt"/>
              </a:rPr>
              <a:t>Evènement matériel asynchrone de communication typiquement utilisé par les périphériques (vu durant les enseignements de systèmes embarqués).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287" y="4725144"/>
            <a:ext cx="4002065" cy="1993594"/>
          </a:xfrm>
          <a:prstGeom prst="roundRect">
            <a:avLst>
              <a:gd name="adj" fmla="val 604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412776"/>
            <a:ext cx="8604448" cy="302433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Exception : </a:t>
            </a:r>
            <a:r>
              <a:rPr lang="fr-FR" sz="2400" i="1" dirty="0" smtClean="0"/>
              <a:t>Evènement matériel synchrone généré par le CPU (synchrone </a:t>
            </a:r>
            <a:r>
              <a:rPr lang="fr-FR" sz="2400" i="1" dirty="0"/>
              <a:t>au regard du </a:t>
            </a:r>
            <a:r>
              <a:rPr lang="fr-FR" sz="2400" i="1" dirty="0" smtClean="0"/>
              <a:t>fonctionnement d’un CPU dont les traitements restent synchronisés sur une référence d’horloge, pas au regard de la probabilité d’occurrence). Ces événements sont relevés par le CPU lorsque celui-ci détecte une voire plusieurs conditions prédéfinies durant l’exécution d’une instruction (violation de privilège, division flottante par zéro, accès illégal en mémoire …). </a:t>
            </a:r>
            <a:endParaRPr lang="fr-FR" sz="2400" b="1" i="1" dirty="0">
              <a:effectLst>
                <a:outerShdw blurRad="38100" dist="38100" dir="2700000" algn="tl">
                  <a:srgbClr val="000000">
                    <a:alpha val="43137"/>
                  </a:srgbClr>
                </a:outerShdw>
              </a:effectLst>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552" y="4437112"/>
            <a:ext cx="4608512" cy="23898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558676" y="1412776"/>
            <a:ext cx="8604448" cy="29523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i="1" dirty="0" smtClean="0">
                <a:effectLst>
                  <a:outerShdw blurRad="38100" dist="38100" dir="2700000" algn="tl">
                    <a:srgbClr val="000000">
                      <a:alpha val="43137"/>
                    </a:srgbClr>
                  </a:outerShdw>
                </a:effectLst>
              </a:rPr>
              <a:t>	</a:t>
            </a:r>
            <a:r>
              <a:rPr lang="fr-FR" sz="2400" i="1" dirty="0" smtClean="0"/>
              <a:t>Lorsqu’une interruption ou une exception se produit, le CPU stoppe l’exécution du programme en cours et donne la main à une procédure spécifiquement écrite pour traiter l’évènement matériel venant de se produire (fonction </a:t>
            </a:r>
            <a:r>
              <a:rPr lang="fr-FR" sz="2400" i="1" dirty="0" err="1" smtClean="0"/>
              <a:t>do_page_fault</a:t>
            </a:r>
            <a:r>
              <a:rPr lang="fr-FR" sz="2400" i="1" dirty="0" smtClean="0"/>
              <a:t> du </a:t>
            </a:r>
            <a:r>
              <a:rPr lang="fr-FR" sz="2400" i="1" dirty="0" err="1" smtClean="0"/>
              <a:t>kernel</a:t>
            </a:r>
            <a:r>
              <a:rPr lang="fr-FR" sz="2400" i="1" dirty="0" smtClean="0"/>
              <a:t> Linux dans le cas d’exception, présent dans /</a:t>
            </a:r>
            <a:r>
              <a:rPr lang="fr-FR" sz="2400" i="1" dirty="0" err="1" smtClean="0"/>
              <a:t>arch</a:t>
            </a:r>
            <a:r>
              <a:rPr lang="fr-FR" sz="2400" i="1" dirty="0" smtClean="0"/>
              <a:t>/&lt;</a:t>
            </a:r>
            <a:r>
              <a:rPr lang="fr-FR" sz="2400" i="1" dirty="0" err="1" smtClean="0"/>
              <a:t>cpu</a:t>
            </a:r>
            <a:r>
              <a:rPr lang="fr-FR" sz="2400" i="1" dirty="0" smtClean="0"/>
              <a:t>&gt;/mm/</a:t>
            </a:r>
            <a:r>
              <a:rPr lang="fr-FR" sz="2400" i="1" dirty="0" err="1" smtClean="0"/>
              <a:t>fault.c</a:t>
            </a:r>
            <a:r>
              <a:rPr lang="fr-FR" sz="2400" i="1" dirty="0" smtClean="0"/>
              <a:t>). Ces fonctions sont appelées </a:t>
            </a:r>
            <a:r>
              <a:rPr lang="fr-FR" sz="2400" i="1" dirty="0" err="1" smtClean="0"/>
              <a:t>ISR’s</a:t>
            </a:r>
            <a:r>
              <a:rPr lang="fr-FR" sz="2400" i="1" dirty="0" smtClean="0"/>
              <a:t> (</a:t>
            </a:r>
            <a:r>
              <a:rPr lang="fr-FR" sz="2400" i="1" dirty="0" err="1" smtClean="0"/>
              <a:t>Interrupt</a:t>
            </a:r>
            <a:r>
              <a:rPr lang="fr-FR" sz="2400" i="1" dirty="0" smtClean="0"/>
              <a:t> Software/Service Routine) dans le cadre des interruptions. Observons les familles d’exceptions supportées sur architecture Intel IA-32 :</a:t>
            </a:r>
            <a:endParaRPr lang="fr-FR" sz="2400" b="1" i="1" dirty="0">
              <a:effectLst>
                <a:outerShdw blurRad="38100" dist="38100" dir="2700000" algn="tl">
                  <a:srgbClr val="000000">
                    <a:alpha val="43137"/>
                  </a:srgbClr>
                </a:outerShdw>
              </a:effectLst>
              <a:latin typeface="+mn-lt"/>
            </a:endParaRPr>
          </a:p>
        </p:txBody>
      </p:sp>
      <p:sp>
        <p:nvSpPr>
          <p:cNvPr id="8" name="Slide Number Placeholder 5"/>
          <p:cNvSpPr txBox="1">
            <a:spLocks/>
          </p:cNvSpPr>
          <p:nvPr/>
        </p:nvSpPr>
        <p:spPr>
          <a:xfrm>
            <a:off x="7380312" y="6381328"/>
            <a:ext cx="176368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6F9A8F-BF42-49C4-B13D-A9E60ACFB25C}" type="slidenum">
              <a:rPr lang="fr-FR" sz="1600" b="1" i="1" smtClean="0">
                <a:solidFill>
                  <a:schemeClr val="accent1">
                    <a:lumMod val="20000"/>
                    <a:lumOff val="80000"/>
                  </a:schemeClr>
                </a:solidFill>
              </a:rPr>
              <a:pPr/>
              <a:t>68</a:t>
            </a:fld>
            <a:r>
              <a:rPr lang="fr-FR" sz="1600" b="1" i="1" smtClean="0">
                <a:solidFill>
                  <a:schemeClr val="accent1">
                    <a:lumMod val="20000"/>
                    <a:lumOff val="80000"/>
                  </a:schemeClr>
                </a:solidFill>
              </a:rPr>
              <a:t> </a:t>
            </a:r>
            <a:r>
              <a:rPr lang="fr-FR" b="1" i="1"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2" y="4528398"/>
            <a:ext cx="5040968" cy="1852930"/>
          </a:xfrm>
          <a:prstGeom prst="roundRect">
            <a:avLst>
              <a:gd name="adj" fmla="val 2786"/>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891" y="5241791"/>
            <a:ext cx="4808742" cy="1565221"/>
          </a:xfrm>
          <a:prstGeom prst="roundRect">
            <a:avLst>
              <a:gd name="adj" fmla="val 92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69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58676" y="1412776"/>
            <a:ext cx="8604448" cy="15841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i="1" dirty="0" smtClean="0">
                <a:effectLst>
                  <a:outerShdw blurRad="38100" dist="38100" dir="2700000" algn="tl">
                    <a:srgbClr val="000000">
                      <a:alpha val="43137"/>
                    </a:srgbClr>
                  </a:outerShdw>
                </a:effectLst>
              </a:rPr>
              <a:t>	</a:t>
            </a:r>
            <a:r>
              <a:rPr lang="fr-FR" sz="2400" i="1" dirty="0" smtClean="0"/>
              <a:t>Chacune de ces familles d’exception englobe différents types de défauts. Prenons en une à titre d’exemple, celle associée aux opérations arithmétiques flottantes hors instructions vectorielles (#MF ou Math </a:t>
            </a:r>
            <a:r>
              <a:rPr lang="fr-FR" sz="2400" i="1" dirty="0" err="1" smtClean="0"/>
              <a:t>Fault</a:t>
            </a:r>
            <a:r>
              <a:rPr lang="fr-FR" sz="2400" i="1" dirty="0" smtClean="0"/>
              <a:t>) :</a:t>
            </a:r>
            <a:endParaRPr lang="fr-FR" sz="2400" b="1" i="1" dirty="0">
              <a:effectLst>
                <a:outerShdw blurRad="38100" dist="38100" dir="2700000" algn="tl">
                  <a:srgbClr val="000000">
                    <a:alpha val="43137"/>
                  </a:srgbClr>
                </a:outerShdw>
              </a:effectLst>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166" y="2996952"/>
            <a:ext cx="6187467" cy="3600400"/>
          </a:xfrm>
          <a:prstGeom prst="roundRect">
            <a:avLst>
              <a:gd name="adj" fmla="val 4577"/>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FFFFCC"/>
                </a:solidFill>
                <a:effectLst>
                  <a:outerShdw blurRad="38100" dist="38100" dir="2700000" algn="tl">
                    <a:srgbClr val="000000">
                      <a:alpha val="43137"/>
                    </a:srgbClr>
                  </a:outerShdw>
                </a:effectLst>
              </a:rPr>
              <a:t>Hiérarchie </a:t>
            </a:r>
            <a:r>
              <a:rPr lang="fr-FR" sz="1700" b="1" i="1" dirty="0" smtClean="0">
                <a:solidFill>
                  <a:srgbClr val="DCE6F2"/>
                </a:solidFill>
                <a:effectLst>
                  <a:outerShdw blurRad="38100" dist="38100" dir="2700000" algn="tl">
                    <a:srgbClr val="000000">
                      <a:alpha val="43137"/>
                    </a:srgbClr>
                  </a:outerShdw>
                </a:effectLst>
              </a:rPr>
              <a:t>–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296848"/>
            <a:ext cx="8748464" cy="90801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Observons à titre indicatif les latences d’accès aux différentes couches mémoire d’un corei7 de la famille </a:t>
            </a:r>
            <a:r>
              <a:rPr lang="fr-FR" sz="2400" i="1" dirty="0" err="1" smtClean="0">
                <a:latin typeface="+mn-lt"/>
              </a:rPr>
              <a:t>Nehalem</a:t>
            </a:r>
            <a:r>
              <a:rPr lang="fr-FR" sz="2400" i="1" dirty="0" smtClean="0">
                <a:latin typeface="+mn-lt"/>
              </a:rPr>
              <a:t> :</a:t>
            </a:r>
            <a:endParaRPr lang="fr-FR" sz="2400" i="1" dirty="0"/>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9" name="Title 3"/>
          <p:cNvSpPr txBox="1">
            <a:spLocks/>
          </p:cNvSpPr>
          <p:nvPr/>
        </p:nvSpPr>
        <p:spPr>
          <a:xfrm>
            <a:off x="395536" y="4621212"/>
            <a:ext cx="8748464" cy="19223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Rappelons qu’un cache est une copie d’une information présente dans un autre emplacement mémoire. Ceci peut entrainer des </a:t>
            </a:r>
            <a:r>
              <a:rPr lang="fr-FR" sz="2400" b="1" i="1" dirty="0" smtClean="0">
                <a:effectLst>
                  <a:outerShdw blurRad="38100" dist="38100" dir="2700000" algn="tl">
                    <a:srgbClr val="000000">
                      <a:alpha val="43137"/>
                    </a:srgbClr>
                  </a:outerShdw>
                </a:effectLst>
                <a:latin typeface="+mn-lt"/>
              </a:rPr>
              <a:t>problèmes de cohérences </a:t>
            </a:r>
            <a:r>
              <a:rPr lang="fr-FR" sz="2400" i="1" dirty="0" smtClean="0">
                <a:latin typeface="+mn-lt"/>
              </a:rPr>
              <a:t>des informations pouvant admettre une existence dans plusieurs emplacement physiques de l’architecture.</a:t>
            </a:r>
            <a:endParaRPr lang="fr-FR" sz="2400" i="1" dirty="0"/>
          </a:p>
        </p:txBody>
      </p:sp>
      <p:graphicFrame>
        <p:nvGraphicFramePr>
          <p:cNvPr id="18" name="Table 17"/>
          <p:cNvGraphicFramePr>
            <a:graphicFrameLocks noGrp="1"/>
          </p:cNvGraphicFramePr>
          <p:nvPr>
            <p:extLst>
              <p:ext uri="{D42A27DB-BD31-4B8C-83A1-F6EECF244321}">
                <p14:modId xmlns:p14="http://schemas.microsoft.com/office/powerpoint/2010/main" val="2402773751"/>
              </p:ext>
            </p:extLst>
          </p:nvPr>
        </p:nvGraphicFramePr>
        <p:xfrm>
          <a:off x="755576" y="2348880"/>
          <a:ext cx="7848871" cy="173736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047531"/>
                <a:gridCol w="1309711"/>
                <a:gridCol w="1309711"/>
                <a:gridCol w="1309711"/>
                <a:gridCol w="1872207"/>
              </a:tblGrid>
              <a:tr h="0">
                <a:tc>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Memory </a:t>
                      </a:r>
                    </a:p>
                    <a:p>
                      <a:pPr algn="ctr"/>
                      <a:r>
                        <a:rPr lang="fr-FR" sz="1400" b="1" i="1" dirty="0" err="1" smtClean="0">
                          <a:solidFill>
                            <a:schemeClr val="tx1"/>
                          </a:solidFill>
                          <a:effectLst>
                            <a:outerShdw blurRad="38100" dist="38100" dir="2700000" algn="tl">
                              <a:srgbClr val="000000">
                                <a:alpha val="43137"/>
                              </a:srgbClr>
                            </a:outerShdw>
                          </a:effectLst>
                          <a:latin typeface="+mn-lt"/>
                        </a:rPr>
                        <a:t>Level</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err="1" smtClean="0">
                          <a:solidFill>
                            <a:schemeClr val="tx1"/>
                          </a:solidFill>
                          <a:effectLst>
                            <a:outerShdw blurRad="38100" dist="38100" dir="2700000" algn="tl">
                              <a:srgbClr val="000000">
                                <a:alpha val="43137"/>
                              </a:srgbClr>
                            </a:outerShdw>
                          </a:effectLst>
                          <a:latin typeface="+mn-lt"/>
                        </a:rPr>
                        <a:t>Capacity</a:t>
                      </a:r>
                      <a:endParaRPr lang="fr-FR" sz="1400" b="1" i="1" dirty="0" smtClean="0">
                        <a:solidFill>
                          <a:schemeClr val="tx1"/>
                        </a:solidFill>
                        <a:effectLst>
                          <a:outerShdw blurRad="38100" dist="38100" dir="2700000" algn="tl">
                            <a:srgbClr val="000000">
                              <a:alpha val="43137"/>
                            </a:srgbClr>
                          </a:outerShdw>
                        </a:effectLst>
                        <a:latin typeface="+mn-lt"/>
                      </a:endParaRPr>
                    </a:p>
                    <a:p>
                      <a:pPr algn="ctr"/>
                      <a:r>
                        <a:rPr lang="fr-FR" sz="1400" b="1" i="1" dirty="0" smtClean="0">
                          <a:solidFill>
                            <a:schemeClr val="tx1"/>
                          </a:solidFill>
                          <a:effectLst>
                            <a:outerShdw blurRad="38100" dist="38100" dir="2700000" algn="tl">
                              <a:srgbClr val="000000">
                                <a:alpha val="43137"/>
                              </a:srgbClr>
                            </a:outerShdw>
                          </a:effectLst>
                          <a:latin typeface="+mn-lt"/>
                        </a:rPr>
                        <a:t>(bytes)</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Line Size</a:t>
                      </a:r>
                    </a:p>
                    <a:p>
                      <a:pPr algn="ctr"/>
                      <a:r>
                        <a:rPr lang="fr-FR" sz="1400" b="1" i="1" dirty="0" smtClean="0">
                          <a:solidFill>
                            <a:schemeClr val="tx1"/>
                          </a:solidFill>
                          <a:effectLst>
                            <a:outerShdw blurRad="38100" dist="38100" dir="2700000" algn="tl">
                              <a:srgbClr val="000000">
                                <a:alpha val="43137"/>
                              </a:srgbClr>
                            </a:outerShdw>
                          </a:effectLst>
                          <a:latin typeface="+mn-lt"/>
                        </a:rPr>
                        <a:t>(bytes)</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Access</a:t>
                      </a:r>
                      <a:r>
                        <a:rPr lang="fr-FR" sz="1400" b="1" i="1" baseline="0" dirty="0" smtClean="0">
                          <a:solidFill>
                            <a:schemeClr val="tx1"/>
                          </a:solidFill>
                          <a:effectLst>
                            <a:outerShdw blurRad="38100" dist="38100" dir="2700000" algn="tl">
                              <a:srgbClr val="000000">
                                <a:alpha val="43137"/>
                              </a:srgbClr>
                            </a:outerShdw>
                          </a:effectLst>
                          <a:latin typeface="+mn-lt"/>
                        </a:rPr>
                        <a:t> </a:t>
                      </a:r>
                      <a:r>
                        <a:rPr lang="fr-FR" sz="1400" b="1" i="1" baseline="0" dirty="0" err="1" smtClean="0">
                          <a:solidFill>
                            <a:schemeClr val="tx1"/>
                          </a:solidFill>
                          <a:effectLst>
                            <a:outerShdw blurRad="38100" dist="38100" dir="2700000" algn="tl">
                              <a:srgbClr val="000000">
                                <a:alpha val="43137"/>
                              </a:srgbClr>
                            </a:outerShdw>
                          </a:effectLst>
                          <a:latin typeface="+mn-lt"/>
                        </a:rPr>
                        <a:t>Latency</a:t>
                      </a:r>
                      <a:endParaRPr lang="fr-FR" sz="1400" b="1" i="1" baseline="0" dirty="0" smtClean="0">
                        <a:solidFill>
                          <a:schemeClr val="tx1"/>
                        </a:solidFill>
                        <a:effectLst>
                          <a:outerShdw blurRad="38100" dist="38100" dir="2700000" algn="tl">
                            <a:srgbClr val="000000">
                              <a:alpha val="43137"/>
                            </a:srgbClr>
                          </a:outerShdw>
                        </a:effectLst>
                        <a:latin typeface="+mn-lt"/>
                      </a:endParaRPr>
                    </a:p>
                    <a:p>
                      <a:pPr algn="ctr"/>
                      <a:r>
                        <a:rPr lang="fr-FR" sz="1400" b="1" i="1" baseline="0" dirty="0" smtClean="0">
                          <a:solidFill>
                            <a:schemeClr val="tx1"/>
                          </a:solidFill>
                          <a:effectLst>
                            <a:outerShdw blurRad="38100" dist="38100" dir="2700000" algn="tl">
                              <a:srgbClr val="000000">
                                <a:alpha val="43137"/>
                              </a:srgbClr>
                            </a:outerShdw>
                          </a:effectLst>
                          <a:latin typeface="+mn-lt"/>
                        </a:rPr>
                        <a:t>(</a:t>
                      </a:r>
                      <a:r>
                        <a:rPr lang="fr-FR" sz="1400" b="1" i="1" baseline="0" dirty="0" err="1" smtClean="0">
                          <a:solidFill>
                            <a:schemeClr val="tx1"/>
                          </a:solidFill>
                          <a:effectLst>
                            <a:outerShdw blurRad="38100" dist="38100" dir="2700000" algn="tl">
                              <a:srgbClr val="000000">
                                <a:alpha val="43137"/>
                              </a:srgbClr>
                            </a:outerShdw>
                          </a:effectLst>
                          <a:latin typeface="+mn-lt"/>
                        </a:rPr>
                        <a:t>clocks</a:t>
                      </a:r>
                      <a:r>
                        <a:rPr lang="fr-FR" sz="1400" b="1" i="1" baseline="0" dirty="0" smtClean="0">
                          <a:solidFill>
                            <a:schemeClr val="tx1"/>
                          </a:solidFill>
                          <a:effectLst>
                            <a:outerShdw blurRad="38100" dist="38100" dir="2700000" algn="tl">
                              <a:srgbClr val="000000">
                                <a:alpha val="43137"/>
                              </a:srgbClr>
                            </a:outerShdw>
                          </a:effectLst>
                          <a:latin typeface="+mn-lt"/>
                        </a:rPr>
                        <a:t>)</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latin typeface="+mn-lt"/>
                        </a:rPr>
                        <a:t>Access </a:t>
                      </a:r>
                      <a:r>
                        <a:rPr lang="fr-FR" sz="1400" b="1" i="1" dirty="0" err="1" smtClean="0">
                          <a:solidFill>
                            <a:schemeClr val="tx1"/>
                          </a:solidFill>
                          <a:effectLst>
                            <a:outerShdw blurRad="38100" dist="38100" dir="2700000" algn="tl">
                              <a:srgbClr val="000000">
                                <a:alpha val="43137"/>
                              </a:srgbClr>
                            </a:outerShdw>
                          </a:effectLst>
                          <a:latin typeface="+mn-lt"/>
                        </a:rPr>
                        <a:t>Throughput</a:t>
                      </a:r>
                      <a:endParaRPr lang="fr-FR" sz="1400" b="1" i="1" dirty="0" smtClean="0">
                        <a:solidFill>
                          <a:schemeClr val="tx1"/>
                        </a:solidFill>
                        <a:effectLst>
                          <a:outerShdw blurRad="38100" dist="38100" dir="2700000" algn="tl">
                            <a:srgbClr val="000000">
                              <a:alpha val="43137"/>
                            </a:srgbClr>
                          </a:outerShdw>
                        </a:effectLst>
                        <a:latin typeface="+mn-lt"/>
                      </a:endParaRPr>
                    </a:p>
                    <a:p>
                      <a:pPr algn="ctr"/>
                      <a:r>
                        <a:rPr lang="fr-FR" sz="1400" b="1" i="1" dirty="0" smtClean="0">
                          <a:solidFill>
                            <a:schemeClr val="tx1"/>
                          </a:solidFill>
                          <a:effectLst>
                            <a:outerShdw blurRad="38100" dist="38100" dir="2700000" algn="tl">
                              <a:srgbClr val="000000">
                                <a:alpha val="43137"/>
                              </a:srgbClr>
                            </a:outerShdw>
                          </a:effectLst>
                          <a:latin typeface="+mn-lt"/>
                        </a:rPr>
                        <a:t>(</a:t>
                      </a:r>
                      <a:r>
                        <a:rPr lang="fr-FR" sz="1400" b="1" i="1" dirty="0" err="1" smtClean="0">
                          <a:solidFill>
                            <a:schemeClr val="tx1"/>
                          </a:solidFill>
                          <a:effectLst>
                            <a:outerShdw blurRad="38100" dist="38100" dir="2700000" algn="tl">
                              <a:srgbClr val="000000">
                                <a:alpha val="43137"/>
                              </a:srgbClr>
                            </a:outerShdw>
                          </a:effectLst>
                          <a:latin typeface="+mn-lt"/>
                        </a:rPr>
                        <a:t>clocks</a:t>
                      </a:r>
                      <a:r>
                        <a:rPr lang="fr-FR" sz="1400" b="1" i="1" dirty="0" smtClean="0">
                          <a:solidFill>
                            <a:schemeClr val="tx1"/>
                          </a:solidFill>
                          <a:effectLst>
                            <a:outerShdw blurRad="38100" dist="38100" dir="2700000" algn="tl">
                              <a:srgbClr val="000000">
                                <a:alpha val="43137"/>
                              </a:srgbClr>
                            </a:outerShdw>
                          </a:effectLst>
                          <a:latin typeface="+mn-lt"/>
                        </a:rPr>
                        <a:t>)</a:t>
                      </a:r>
                      <a:endParaRPr lang="fr-FR" sz="1400" b="1" i="1" dirty="0">
                        <a:solidFill>
                          <a:schemeClr val="tx1"/>
                        </a:solidFill>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algn="ctr"/>
                      <a:r>
                        <a:rPr lang="fr-FR" sz="1400" b="1" i="1" dirty="0" smtClean="0">
                          <a:effectLst>
                            <a:outerShdw blurRad="38100" dist="38100" dir="2700000" algn="tl">
                              <a:srgbClr val="000000">
                                <a:alpha val="43137"/>
                              </a:srgbClr>
                            </a:outerShdw>
                          </a:effectLst>
                          <a:latin typeface="+mn-lt"/>
                        </a:rPr>
                        <a:t>L1 Data </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32kb</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64</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4</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400" b="1" i="1" dirty="0" smtClean="0">
                          <a:effectLst>
                            <a:outerShdw blurRad="38100" dist="38100" dir="2700000" algn="tl">
                              <a:srgbClr val="000000">
                                <a:alpha val="43137"/>
                              </a:srgbClr>
                            </a:outerShdw>
                          </a:effectLst>
                          <a:latin typeface="+mn-lt"/>
                        </a:rPr>
                        <a:t>L1 Instruction</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32kb</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400" b="1" i="1" dirty="0" smtClean="0">
                          <a:effectLst>
                            <a:outerShdw blurRad="38100" dist="38100" dir="2700000" algn="tl">
                              <a:srgbClr val="000000">
                                <a:alpha val="43137"/>
                              </a:srgbClr>
                            </a:outerShdw>
                          </a:effectLst>
                          <a:latin typeface="+mn-lt"/>
                        </a:rPr>
                        <a:t>L2 </a:t>
                      </a:r>
                      <a:r>
                        <a:rPr lang="fr-FR" sz="1400" b="1" i="1" dirty="0" err="1" smtClean="0">
                          <a:effectLst>
                            <a:outerShdw blurRad="38100" dist="38100" dir="2700000" algn="tl">
                              <a:srgbClr val="000000">
                                <a:alpha val="43137"/>
                              </a:srgbClr>
                            </a:outerShdw>
                          </a:effectLst>
                          <a:latin typeface="+mn-lt"/>
                        </a:rPr>
                        <a:t>unified</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256kb</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i="1" dirty="0" smtClean="0">
                          <a:latin typeface="+mn-lt"/>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10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varie</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400" b="1" i="1" dirty="0" smtClean="0">
                          <a:effectLst>
                            <a:outerShdw blurRad="38100" dist="38100" dir="2700000" algn="tl">
                              <a:srgbClr val="000000">
                                <a:alpha val="43137"/>
                              </a:srgbClr>
                            </a:outerShdw>
                          </a:effectLst>
                          <a:latin typeface="+mn-lt"/>
                        </a:rPr>
                        <a:t>L3 </a:t>
                      </a:r>
                      <a:r>
                        <a:rPr lang="fr-FR" sz="1400" b="1" i="1" dirty="0" err="1" smtClean="0">
                          <a:effectLst>
                            <a:outerShdw blurRad="38100" dist="38100" dir="2700000" algn="tl">
                              <a:srgbClr val="000000">
                                <a:alpha val="43137"/>
                              </a:srgbClr>
                            </a:outerShdw>
                          </a:effectLst>
                          <a:latin typeface="+mn-lt"/>
                        </a:rPr>
                        <a:t>shared</a:t>
                      </a:r>
                      <a:r>
                        <a:rPr lang="fr-FR" sz="1400" b="1" i="1" dirty="0" smtClean="0">
                          <a:effectLst>
                            <a:outerShdw blurRad="38100" dist="38100" dir="2700000" algn="tl">
                              <a:srgbClr val="000000">
                                <a:alpha val="43137"/>
                              </a:srgbClr>
                            </a:outerShdw>
                          </a:effectLst>
                          <a:latin typeface="+mn-lt"/>
                        </a:rPr>
                        <a:t> (multi-</a:t>
                      </a:r>
                      <a:r>
                        <a:rPr lang="fr-FR" sz="1400" b="1" i="1" dirty="0" err="1" smtClean="0">
                          <a:effectLst>
                            <a:outerShdw blurRad="38100" dist="38100" dir="2700000" algn="tl">
                              <a:srgbClr val="000000">
                                <a:alpha val="43137"/>
                              </a:srgbClr>
                            </a:outerShdw>
                          </a:effectLst>
                          <a:latin typeface="+mn-lt"/>
                        </a:rPr>
                        <a:t>core</a:t>
                      </a:r>
                      <a:r>
                        <a:rPr lang="fr-FR" sz="1400" b="1" i="1" dirty="0" smtClean="0">
                          <a:effectLst>
                            <a:outerShdw blurRad="38100" dist="38100" dir="2700000" algn="tl">
                              <a:srgbClr val="000000">
                                <a:alpha val="43137"/>
                              </a:srgbClr>
                            </a:outerShdw>
                          </a:effectLst>
                          <a:latin typeface="+mn-lt"/>
                        </a:rPr>
                        <a:t>)</a:t>
                      </a:r>
                      <a:endParaRPr lang="fr-FR" sz="1400" b="1" i="1" dirty="0">
                        <a:effectLst>
                          <a:outerShdw blurRad="38100" dist="38100" dir="2700000" algn="tl">
                            <a:srgbClr val="000000">
                              <a:alpha val="43137"/>
                            </a:srgbClr>
                          </a:outerShdw>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fr-FR" sz="1400" i="1" dirty="0" smtClean="0">
                          <a:latin typeface="+mn-lt"/>
                        </a:rPr>
                        <a:t>8Mb</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i="1" dirty="0" smtClean="0">
                          <a:latin typeface="+mn-lt"/>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35-40+</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i="1" dirty="0" smtClean="0">
                          <a:latin typeface="+mn-lt"/>
                        </a:rPr>
                        <a:t>varie</a:t>
                      </a:r>
                      <a:endParaRPr lang="fr-FR" sz="14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0308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502544"/>
            <a:ext cx="8604448" cy="48067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i="1" dirty="0" smtClean="0">
                <a:effectLst>
                  <a:outerShdw blurRad="38100" dist="38100" dir="2700000" algn="tl">
                    <a:srgbClr val="000000">
                      <a:alpha val="43137"/>
                    </a:srgbClr>
                  </a:outerShdw>
                </a:effectLst>
              </a:rPr>
              <a:t>	</a:t>
            </a:r>
            <a:r>
              <a:rPr lang="fr-FR" sz="2400" i="1" dirty="0" smtClean="0"/>
              <a:t>Sur architecture Intel, les exceptions matérielles sont répertoriées en 3 grandes classes :</a:t>
            </a:r>
          </a:p>
          <a:p>
            <a:pPr algn="l"/>
            <a:endParaRPr lang="fr-FR" sz="2400" b="1" i="1" dirty="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rPr>
              <a:t>Fault</a:t>
            </a:r>
            <a:r>
              <a:rPr lang="fr-FR" sz="2400" b="1" i="1" dirty="0" smtClean="0">
                <a:effectLst>
                  <a:outerShdw blurRad="38100" dist="38100" dir="2700000" algn="tl">
                    <a:srgbClr val="000000">
                      <a:alpha val="43137"/>
                    </a:srgbClr>
                  </a:outerShdw>
                </a:effectLst>
                <a:latin typeface="+mn-lt"/>
              </a:rPr>
              <a:t> : </a:t>
            </a:r>
            <a:r>
              <a:rPr lang="fr-FR" sz="2400" i="1" dirty="0" smtClean="0">
                <a:latin typeface="+mn-lt"/>
              </a:rPr>
              <a:t>Lorsqu’une exception de ce type arrive, elle peut en général être corrigée et peut potentiellement autoriser la continuité d’exécution du programme ayant causé le défaut (dépend de la stratégie de l’OS). Sous Linux, si un défaut de ce type est détecté, le </a:t>
            </a:r>
            <a:r>
              <a:rPr lang="fr-FR" sz="2400" i="1" dirty="0" err="1" smtClean="0">
                <a:latin typeface="+mn-lt"/>
              </a:rPr>
              <a:t>kernel</a:t>
            </a:r>
            <a:r>
              <a:rPr lang="fr-FR" sz="2400" i="1" dirty="0" smtClean="0">
                <a:latin typeface="+mn-lt"/>
              </a:rPr>
              <a:t> prend l’initiative d’envoyer un signal (SIGSEGV, SIGFPE, SIGILL, SIGBUS) au processus à la cause du défaut. Par défaut, le processus est alors mis à mort.</a:t>
            </a:r>
          </a:p>
          <a:p>
            <a:pPr marL="342900" indent="-342900" algn="l">
              <a:buFont typeface="Arial" pitchFamily="34" charset="0"/>
              <a:buChar char="•"/>
            </a:pPr>
            <a:endParaRPr lang="fr-FR" sz="2400" b="1" i="1" dirty="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rPr>
              <a:t>Abort</a:t>
            </a:r>
            <a:r>
              <a:rPr lang="fr-FR" sz="2400" b="1" i="1" dirty="0" smtClean="0">
                <a:effectLst>
                  <a:outerShdw blurRad="38100" dist="38100" dir="2700000" algn="tl">
                    <a:srgbClr val="000000">
                      <a:alpha val="43137"/>
                    </a:srgbClr>
                  </a:outerShdw>
                </a:effectLst>
                <a:latin typeface="+mn-lt"/>
              </a:rPr>
              <a:t> : </a:t>
            </a:r>
            <a:r>
              <a:rPr lang="fr-FR" sz="2400" i="1" dirty="0" smtClean="0">
                <a:latin typeface="+mn-lt"/>
              </a:rPr>
              <a:t>Défaut critique pour le système, le processus en cause n’est pas autorisé </a:t>
            </a:r>
            <a:r>
              <a:rPr lang="fr-FR" sz="2400" i="1" dirty="0">
                <a:latin typeface="+mn-lt"/>
              </a:rPr>
              <a:t>à</a:t>
            </a:r>
            <a:r>
              <a:rPr lang="fr-FR" sz="2400" i="1" dirty="0" smtClean="0">
                <a:latin typeface="+mn-lt"/>
              </a:rPr>
              <a:t> reprendre la main</a:t>
            </a:r>
            <a:endParaRPr lang="fr-FR" sz="2400" b="1" i="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323528" y="1502544"/>
            <a:ext cx="8843764" cy="271854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err="1" smtClean="0">
                <a:effectLst>
                  <a:outerShdw blurRad="38100" dist="38100" dir="2700000" algn="tl">
                    <a:srgbClr val="000000">
                      <a:alpha val="43137"/>
                    </a:srgbClr>
                  </a:outerShdw>
                </a:effectLst>
                <a:latin typeface="+mn-lt"/>
              </a:rPr>
              <a:t>Trap</a:t>
            </a:r>
            <a:r>
              <a:rPr lang="fr-FR" sz="2400" b="1" i="1" dirty="0" smtClean="0">
                <a:effectLst>
                  <a:outerShdw blurRad="38100" dist="38100" dir="2700000" algn="tl">
                    <a:srgbClr val="000000">
                      <a:alpha val="43137"/>
                    </a:srgbClr>
                  </a:outerShdw>
                </a:effectLst>
                <a:latin typeface="+mn-lt"/>
              </a:rPr>
              <a:t>: </a:t>
            </a:r>
            <a:r>
              <a:rPr lang="fr-FR" sz="2400" i="1" dirty="0" smtClean="0">
                <a:latin typeface="+mn-lt"/>
              </a:rPr>
              <a:t>Ce type d’exception n’est pas un défaut matériel, prenons l’exemple de l’exception #BP ou Break Point. Il s’agit, dans le cas présent, d’un </a:t>
            </a:r>
            <a:r>
              <a:rPr lang="fr-FR" sz="2400" i="1" dirty="0" err="1" smtClean="0">
                <a:latin typeface="+mn-lt"/>
              </a:rPr>
              <a:t>opcode</a:t>
            </a:r>
            <a:r>
              <a:rPr lang="fr-FR" sz="2400" i="1" dirty="0" smtClean="0">
                <a:latin typeface="+mn-lt"/>
              </a:rPr>
              <a:t> de 1 octet </a:t>
            </a:r>
            <a:r>
              <a:rPr lang="fr-FR" sz="2400" i="1" dirty="0"/>
              <a:t>(instruction </a:t>
            </a:r>
            <a:r>
              <a:rPr lang="fr-FR" sz="2400" i="1" dirty="0" err="1"/>
              <a:t>breakpoint</a:t>
            </a:r>
            <a:r>
              <a:rPr lang="fr-FR" sz="2400" i="1" dirty="0"/>
              <a:t> = </a:t>
            </a:r>
            <a:r>
              <a:rPr lang="fr-FR" sz="2400" i="1" dirty="0" smtClean="0"/>
              <a:t>INT3) </a:t>
            </a:r>
            <a:r>
              <a:rPr lang="fr-FR" sz="2400" i="1" dirty="0" smtClean="0">
                <a:latin typeface="+mn-lt"/>
              </a:rPr>
              <a:t>remplaçant le premier octet de l’</a:t>
            </a:r>
            <a:r>
              <a:rPr lang="fr-FR" sz="2400" i="1" dirty="0" err="1" smtClean="0">
                <a:latin typeface="+mn-lt"/>
              </a:rPr>
              <a:t>opcode</a:t>
            </a:r>
            <a:r>
              <a:rPr lang="fr-FR" sz="2400" i="1" dirty="0" smtClean="0">
                <a:latin typeface="+mn-lt"/>
              </a:rPr>
              <a:t> de chaque instruction du programme sous test. Ce type d’exception peut être utilisé comme alternative par les outils de </a:t>
            </a:r>
            <a:r>
              <a:rPr lang="fr-FR" sz="2400" i="1" dirty="0" err="1" smtClean="0">
                <a:latin typeface="+mn-lt"/>
              </a:rPr>
              <a:t>debuggage</a:t>
            </a:r>
            <a:r>
              <a:rPr lang="fr-FR" sz="2400" i="1" dirty="0">
                <a:latin typeface="+mn-lt"/>
              </a:rPr>
              <a:t> </a:t>
            </a:r>
            <a:r>
              <a:rPr lang="fr-FR" sz="2400" i="1" dirty="0" smtClean="0">
                <a:latin typeface="+mn-lt"/>
              </a:rPr>
              <a:t>(signal SIGTRAP). En effet, le debugger sera alors appelé à l’exécution de chaque instruction. </a:t>
            </a:r>
            <a:endParaRPr lang="fr-FR" sz="2400" b="1" i="1" dirty="0">
              <a:effectLst>
                <a:outerShdw blurRad="38100" dist="38100" dir="2700000" algn="tl">
                  <a:srgbClr val="000000">
                    <a:alpha val="43137"/>
                  </a:srgbClr>
                </a:outerShdw>
              </a:effectLst>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4437112"/>
            <a:ext cx="3456384" cy="2278249"/>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4285876"/>
            <a:ext cx="5047619" cy="1219048"/>
          </a:xfrm>
          <a:prstGeom prst="roundRect">
            <a:avLst>
              <a:gd name="adj" fmla="val 13803"/>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5504924"/>
            <a:ext cx="4242478" cy="988305"/>
          </a:xfrm>
          <a:prstGeom prst="roundRect">
            <a:avLst>
              <a:gd name="adj" fmla="val 17589"/>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390452"/>
            <a:ext cx="8604448" cy="45588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Intéressons nous maintenant aux signaux UNIX et à l’implémentation sur système UNIX-</a:t>
            </a:r>
            <a:r>
              <a:rPr lang="fr-FR" sz="2400" i="1" dirty="0" err="1" smtClean="0">
                <a:latin typeface="+mn-lt"/>
              </a:rPr>
              <a:t>like</a:t>
            </a:r>
            <a:r>
              <a:rPr lang="fr-FR" sz="2400" i="1" dirty="0" smtClean="0">
                <a:latin typeface="+mn-lt"/>
              </a:rPr>
              <a:t> comme Linux. Attention, ne pas confondre : </a:t>
            </a:r>
          </a:p>
          <a:p>
            <a:pPr algn="l"/>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interruptions </a:t>
            </a:r>
            <a:r>
              <a:rPr lang="fr-FR" sz="2400" i="1" dirty="0" smtClean="0">
                <a:latin typeface="+mn-lt"/>
              </a:rPr>
              <a:t>et </a:t>
            </a:r>
            <a:r>
              <a:rPr lang="fr-FR" sz="2400" b="1" i="1" dirty="0" smtClean="0">
                <a:effectLst>
                  <a:outerShdw blurRad="38100" dist="38100" dir="2700000" algn="tl">
                    <a:srgbClr val="000000">
                      <a:alpha val="43137"/>
                    </a:srgbClr>
                  </a:outerShdw>
                </a:effectLst>
                <a:latin typeface="+mn-lt"/>
              </a:rPr>
              <a:t>exceptions : </a:t>
            </a:r>
            <a:r>
              <a:rPr lang="fr-FR" sz="2400" i="1" dirty="0" smtClean="0">
                <a:latin typeface="+mn-lt"/>
              </a:rPr>
              <a:t>événements matériels </a:t>
            </a:r>
            <a:endParaRPr lang="fr-FR" sz="2400" i="1" dirty="0">
              <a:latin typeface="+mn-lt"/>
            </a:endParaRPr>
          </a:p>
          <a:p>
            <a:pPr marL="342900" indent="-342900" algn="l">
              <a:buFont typeface="Arial" pitchFamily="34" charset="0"/>
              <a:buChar char="•"/>
            </a:pPr>
            <a:endParaRPr lang="fr-FR" sz="2400" i="1" dirty="0" smtClean="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signaux : </a:t>
            </a:r>
            <a:r>
              <a:rPr lang="fr-FR" sz="2400" i="1" dirty="0" smtClean="0">
                <a:latin typeface="+mn-lt"/>
              </a:rPr>
              <a:t>notifications logicielles</a:t>
            </a:r>
            <a:r>
              <a:rPr lang="fr-FR" sz="2400" i="1" dirty="0">
                <a:latin typeface="+mn-lt"/>
              </a:rPr>
              <a:t> </a:t>
            </a:r>
            <a:r>
              <a:rPr lang="fr-FR" sz="2400" i="1" dirty="0" smtClean="0">
                <a:latin typeface="+mn-lt"/>
              </a:rPr>
              <a:t>asynchrones envoyées par le </a:t>
            </a:r>
            <a:r>
              <a:rPr lang="fr-FR" sz="2400" i="1" dirty="0" err="1" smtClean="0">
                <a:latin typeface="+mn-lt"/>
              </a:rPr>
              <a:t>kernel</a:t>
            </a:r>
            <a:r>
              <a:rPr lang="fr-FR" sz="2400" i="1" dirty="0" smtClean="0">
                <a:latin typeface="+mn-lt"/>
              </a:rPr>
              <a:t> à un processus ou thread cible suite à un évènement matériel ou logiciel. Les appels système </a:t>
            </a:r>
            <a:r>
              <a:rPr lang="fr-FR" sz="2400" b="1" i="1" dirty="0" err="1" smtClean="0">
                <a:effectLst>
                  <a:outerShdw blurRad="38100" dist="38100" dir="2700000" algn="tl">
                    <a:srgbClr val="000000">
                      <a:alpha val="43137"/>
                    </a:srgbClr>
                  </a:outerShdw>
                </a:effectLst>
                <a:latin typeface="+mn-lt"/>
              </a:rPr>
              <a:t>kill</a:t>
            </a:r>
            <a:r>
              <a:rPr lang="fr-FR" sz="2400" b="1" i="1" dirty="0" smtClean="0">
                <a:effectLst>
                  <a:outerShdw blurRad="38100" dist="38100" dir="2700000" algn="tl">
                    <a:srgbClr val="000000">
                      <a:alpha val="43137"/>
                    </a:srgbClr>
                  </a:outerShdw>
                </a:effectLst>
                <a:latin typeface="+mn-lt"/>
              </a:rPr>
              <a:t> </a:t>
            </a:r>
            <a:r>
              <a:rPr lang="fr-FR" sz="2400" i="1" dirty="0" smtClean="0">
                <a:latin typeface="+mn-lt"/>
              </a:rPr>
              <a:t>et </a:t>
            </a:r>
            <a:r>
              <a:rPr lang="fr-FR" sz="2400" b="1" i="1" dirty="0" smtClean="0">
                <a:effectLst>
                  <a:outerShdw blurRad="38100" dist="38100" dir="2700000" algn="tl">
                    <a:srgbClr val="000000">
                      <a:alpha val="43137"/>
                    </a:srgbClr>
                  </a:outerShdw>
                </a:effectLst>
                <a:latin typeface="+mn-lt"/>
              </a:rPr>
              <a:t>signal </a:t>
            </a:r>
            <a:r>
              <a:rPr lang="fr-FR" sz="2400" i="1" dirty="0" smtClean="0">
                <a:latin typeface="+mn-lt"/>
              </a:rPr>
              <a:t>permettent respectivement d’envoyer un signal (évènement logiciel) et de capturer un signal (évènement matériel ou logiciel) depuis un processus.  </a:t>
            </a:r>
          </a:p>
        </p:txBody>
      </p:sp>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390452"/>
            <a:ext cx="8604448" cy="223004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t>En </a:t>
            </a:r>
            <a:r>
              <a:rPr lang="fr-FR" sz="2400" i="1" dirty="0"/>
              <a:t>cas d’occurrence, </a:t>
            </a:r>
            <a:r>
              <a:rPr lang="fr-FR" sz="2400" i="1" dirty="0" smtClean="0"/>
              <a:t>le </a:t>
            </a:r>
            <a:r>
              <a:rPr lang="fr-FR" sz="2400" i="1" dirty="0" err="1" smtClean="0"/>
              <a:t>kernel</a:t>
            </a:r>
            <a:r>
              <a:rPr lang="fr-FR" sz="2400" i="1" dirty="0" smtClean="0"/>
              <a:t> stoppe l’exécution du processus cible (fait au niveau hardware par le CPU si exception matérielle), celui-ci exécute alors une </a:t>
            </a:r>
            <a:r>
              <a:rPr lang="fr-FR" sz="2400" i="1" dirty="0"/>
              <a:t>procédure spécifiquement écrite par le développeur afin de </a:t>
            </a:r>
            <a:r>
              <a:rPr lang="fr-FR" sz="2400" i="1" dirty="0" smtClean="0"/>
              <a:t>traiter le signal. Sinon, une procédure par défaut est appliquée. Observons les signaux supportés par Linux :</a:t>
            </a:r>
          </a:p>
          <a:p>
            <a:pPr algn="l"/>
            <a:endParaRPr lang="fr-FR" sz="2400"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286" y="3620492"/>
            <a:ext cx="6704006" cy="2824129"/>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251520" y="1390452"/>
            <a:ext cx="8915772" cy="527890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t>Observons les signaux système associés à des exceptions matérielles :</a:t>
            </a:r>
          </a:p>
          <a:p>
            <a:pPr algn="l"/>
            <a:endParaRPr lang="fr-FR" sz="2400" i="1" dirty="0"/>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SIGSEGV : </a:t>
            </a:r>
            <a:r>
              <a:rPr lang="fr-FR" sz="2400" i="1" dirty="0" smtClean="0"/>
              <a:t>le plus célèbre, signal générant le fameux </a:t>
            </a:r>
            <a:r>
              <a:rPr lang="fr-FR" sz="2400" b="1" i="1" dirty="0" smtClean="0">
                <a:effectLst>
                  <a:outerShdw blurRad="38100" dist="38100" dir="2700000" algn="tl">
                    <a:srgbClr val="000000">
                      <a:alpha val="43137"/>
                    </a:srgbClr>
                  </a:outerShdw>
                </a:effectLst>
              </a:rPr>
              <a:t>segmentation </a:t>
            </a:r>
            <a:r>
              <a:rPr lang="fr-FR" sz="2400" b="1" i="1" dirty="0" err="1" smtClean="0">
                <a:effectLst>
                  <a:outerShdw blurRad="38100" dist="38100" dir="2700000" algn="tl">
                    <a:srgbClr val="000000">
                      <a:alpha val="43137"/>
                    </a:srgbClr>
                  </a:outerShdw>
                </a:effectLst>
              </a:rPr>
              <a:t>fault</a:t>
            </a:r>
            <a:r>
              <a:rPr lang="fr-FR" sz="2400" b="1" i="1" dirty="0" smtClean="0">
                <a:effectLst>
                  <a:outerShdw blurRad="38100" dist="38100" dir="2700000" algn="tl">
                    <a:srgbClr val="000000">
                      <a:alpha val="43137"/>
                    </a:srgbClr>
                  </a:outerShdw>
                </a:effectLst>
              </a:rPr>
              <a:t> (</a:t>
            </a:r>
            <a:r>
              <a:rPr lang="fr-FR" sz="2400" b="1" i="1" dirty="0" err="1" smtClean="0">
                <a:effectLst>
                  <a:outerShdw blurRad="38100" dist="38100" dir="2700000" algn="tl">
                    <a:srgbClr val="000000">
                      <a:alpha val="43137"/>
                    </a:srgbClr>
                  </a:outerShdw>
                </a:effectLst>
              </a:rPr>
              <a:t>core</a:t>
            </a:r>
            <a:r>
              <a:rPr lang="fr-FR" sz="2400" b="1" i="1" dirty="0" smtClean="0">
                <a:effectLst>
                  <a:outerShdw blurRad="38100" dist="38100" dir="2700000" algn="tl">
                    <a:srgbClr val="000000">
                      <a:alpha val="43137"/>
                    </a:srgbClr>
                  </a:outerShdw>
                </a:effectLst>
              </a:rPr>
              <a:t> </a:t>
            </a:r>
            <a:r>
              <a:rPr lang="fr-FR" sz="2400" b="1" i="1" dirty="0" err="1" smtClean="0">
                <a:effectLst>
                  <a:outerShdw blurRad="38100" dist="38100" dir="2700000" algn="tl">
                    <a:srgbClr val="000000">
                      <a:alpha val="43137"/>
                    </a:srgbClr>
                  </a:outerShdw>
                </a:effectLst>
              </a:rPr>
              <a:t>dumped</a:t>
            </a:r>
            <a:r>
              <a:rPr lang="fr-FR" sz="2400" b="1" i="1" dirty="0" smtClean="0">
                <a:effectLst>
                  <a:outerShdw blurRad="38100" dist="38100" dir="2700000" algn="tl">
                    <a:srgbClr val="000000">
                      <a:alpha val="43137"/>
                    </a:srgbClr>
                  </a:outerShdw>
                </a:effectLst>
              </a:rPr>
              <a:t>)</a:t>
            </a:r>
            <a:r>
              <a:rPr lang="fr-FR" sz="2400" i="1" dirty="0" smtClean="0"/>
              <a:t>. Plusieurs exceptions matérielles peuvent en être à la source : #PF page </a:t>
            </a:r>
            <a:r>
              <a:rPr lang="fr-FR" sz="2400" i="1" dirty="0" err="1" smtClean="0"/>
              <a:t>fault</a:t>
            </a:r>
            <a:r>
              <a:rPr lang="fr-FR" sz="2400" i="1" dirty="0"/>
              <a:t> </a:t>
            </a:r>
            <a:r>
              <a:rPr lang="fr-FR" sz="2400" i="1" dirty="0" smtClean="0"/>
              <a:t>(page non présente en mémoire physique, exécution d’une page non-</a:t>
            </a:r>
            <a:r>
              <a:rPr lang="fr-FR" sz="2400" i="1" dirty="0" err="1" smtClean="0"/>
              <a:t>executable</a:t>
            </a:r>
            <a:r>
              <a:rPr lang="fr-FR" sz="2400" i="1" dirty="0" smtClean="0"/>
              <a:t>…), #GP General Protection (nombreux </a:t>
            </a:r>
            <a:r>
              <a:rPr lang="fr-FR" sz="2400" i="1" dirty="0"/>
              <a:t>défauts </a:t>
            </a:r>
            <a:r>
              <a:rPr lang="fr-FR" sz="2400" i="1" dirty="0" smtClean="0"/>
              <a:t>principalement associés à des accès mémoire illégaux : écriture sur segment </a:t>
            </a:r>
            <a:r>
              <a:rPr lang="fr-FR" sz="2400" i="1" dirty="0" err="1" smtClean="0"/>
              <a:t>read-only</a:t>
            </a:r>
            <a:r>
              <a:rPr lang="fr-FR" sz="2400" i="1" dirty="0" smtClean="0"/>
              <a:t>, lecture d’un segment </a:t>
            </a:r>
            <a:r>
              <a:rPr lang="fr-FR" sz="2400" i="1" dirty="0" err="1" smtClean="0"/>
              <a:t>execute-only</a:t>
            </a:r>
            <a:r>
              <a:rPr lang="fr-FR" sz="2400" i="1" dirty="0" smtClean="0"/>
              <a:t>, dépassement taille limite de segment, violation de privilège, </a:t>
            </a:r>
            <a:r>
              <a:rPr lang="fr-FR" sz="2400" i="1" dirty="0" err="1" smtClean="0"/>
              <a:t>null</a:t>
            </a:r>
            <a:r>
              <a:rPr lang="fr-FR" sz="2400" i="1" dirty="0" smtClean="0"/>
              <a:t> segment </a:t>
            </a:r>
            <a:r>
              <a:rPr lang="fr-FR" sz="2400" i="1" dirty="0" err="1" smtClean="0"/>
              <a:t>selector</a:t>
            </a:r>
            <a:r>
              <a:rPr lang="fr-FR" sz="2400" i="1" dirty="0" smtClean="0"/>
              <a:t> …), …</a:t>
            </a:r>
          </a:p>
          <a:p>
            <a:pPr marL="342900" indent="-342900" algn="l">
              <a:buFont typeface="Arial" pitchFamily="34" charset="0"/>
              <a:buChar char="•"/>
            </a:pPr>
            <a:endParaRPr lang="fr-FR" sz="2400" i="1" dirty="0"/>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SIGILL </a:t>
            </a:r>
            <a:r>
              <a:rPr lang="fr-FR" sz="2400" b="1" i="1" dirty="0">
                <a:effectLst>
                  <a:outerShdw blurRad="38100" dist="38100" dir="2700000" algn="tl">
                    <a:srgbClr val="000000">
                      <a:alpha val="43137"/>
                    </a:srgbClr>
                  </a:outerShdw>
                </a:effectLst>
              </a:rPr>
              <a:t>: </a:t>
            </a:r>
            <a:r>
              <a:rPr lang="fr-FR" sz="2400" i="1" dirty="0" smtClean="0"/>
              <a:t>exécution d’un </a:t>
            </a:r>
            <a:r>
              <a:rPr lang="fr-FR" sz="2400" i="1" dirty="0" err="1" smtClean="0"/>
              <a:t>opcode</a:t>
            </a:r>
            <a:r>
              <a:rPr lang="fr-FR" sz="2400" i="1" dirty="0" smtClean="0"/>
              <a:t> invalide (exception #UD </a:t>
            </a:r>
            <a:r>
              <a:rPr lang="fr-FR" sz="2400" i="1" dirty="0" err="1" smtClean="0"/>
              <a:t>Invalid</a:t>
            </a:r>
            <a:r>
              <a:rPr lang="fr-FR" sz="2400" i="1" dirty="0" smtClean="0"/>
              <a:t> </a:t>
            </a:r>
            <a:r>
              <a:rPr lang="fr-FR" sz="2400" i="1" dirty="0" err="1" smtClean="0"/>
              <a:t>Opcode</a:t>
            </a:r>
            <a:r>
              <a:rPr lang="fr-FR" sz="2400" i="1" dirty="0" smtClean="0"/>
              <a:t> Exception)</a:t>
            </a:r>
          </a:p>
          <a:p>
            <a:pPr algn="l"/>
            <a:endParaRPr lang="fr-FR" sz="2400" i="1" dirty="0"/>
          </a:p>
        </p:txBody>
      </p:sp>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390452"/>
            <a:ext cx="8604448" cy="48468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SIGBUS : </a:t>
            </a:r>
            <a:r>
              <a:rPr lang="fr-FR" sz="2400" i="1" dirty="0" smtClean="0"/>
              <a:t>détection d’erreur sur bus physique. Par exemple détection de défauts d’</a:t>
            </a:r>
            <a:r>
              <a:rPr lang="fr-FR" sz="2400" i="1" dirty="0"/>
              <a:t>a</a:t>
            </a:r>
            <a:r>
              <a:rPr lang="fr-FR" sz="2400" i="1" dirty="0" smtClean="0"/>
              <a:t>lignement (exception #AC Alignement Check Exception) ou d’adresses physiques invalides (exception #MC Machine-Check, </a:t>
            </a:r>
            <a:r>
              <a:rPr lang="fr-FR" sz="2400" i="1" dirty="0"/>
              <a:t>architecture </a:t>
            </a:r>
            <a:r>
              <a:rPr lang="fr-FR" sz="2400" i="1" dirty="0" smtClean="0"/>
              <a:t>CPU dépendant).</a:t>
            </a:r>
          </a:p>
          <a:p>
            <a:pPr marL="342900" indent="-342900" algn="l">
              <a:buFont typeface="Arial" pitchFamily="34" charset="0"/>
              <a:buChar char="•"/>
            </a:pPr>
            <a:endParaRPr lang="fr-FR" sz="2400" i="1" dirty="0"/>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SIGFPE </a:t>
            </a:r>
            <a:r>
              <a:rPr lang="fr-FR" sz="2400" b="1" i="1" dirty="0">
                <a:effectLst>
                  <a:outerShdw blurRad="38100" dist="38100" dir="2700000" algn="tl">
                    <a:srgbClr val="000000">
                      <a:alpha val="43137"/>
                    </a:srgbClr>
                  </a:outerShdw>
                </a:effectLst>
              </a:rPr>
              <a:t>: </a:t>
            </a:r>
            <a:r>
              <a:rPr lang="fr-FR" sz="2400" i="1" dirty="0" smtClean="0"/>
              <a:t>détection d’opérations arithmétiques erronées, par exemple division par zéro, valeur dé-normalisée, </a:t>
            </a:r>
            <a:r>
              <a:rPr lang="fr-FR" sz="2400" i="1" dirty="0" err="1" smtClean="0"/>
              <a:t>overflow</a:t>
            </a:r>
            <a:r>
              <a:rPr lang="fr-FR" sz="2400" i="1" dirty="0"/>
              <a:t> </a:t>
            </a:r>
            <a:r>
              <a:rPr lang="fr-FR" sz="2400" i="1" dirty="0" smtClean="0"/>
              <a:t>ou </a:t>
            </a:r>
            <a:r>
              <a:rPr lang="fr-FR" sz="2400" i="1" dirty="0" err="1" smtClean="0"/>
              <a:t>underflow</a:t>
            </a:r>
            <a:r>
              <a:rPr lang="fr-FR" sz="2400" i="1" dirty="0" smtClean="0"/>
              <a:t> </a:t>
            </a:r>
            <a:r>
              <a:rPr lang="fr-FR" sz="2400" i="1" dirty="0" err="1" smtClean="0"/>
              <a:t>arihtmétique</a:t>
            </a:r>
            <a:r>
              <a:rPr lang="fr-FR" sz="2400" i="1" dirty="0" smtClean="0"/>
              <a:t> … (exceptions #XM SIMD </a:t>
            </a:r>
            <a:r>
              <a:rPr lang="fr-FR" sz="2400" i="1" dirty="0" err="1" smtClean="0"/>
              <a:t>floating</a:t>
            </a:r>
            <a:r>
              <a:rPr lang="fr-FR" sz="2400" i="1" dirty="0" smtClean="0"/>
              <a:t> point, #MF x87 </a:t>
            </a:r>
            <a:r>
              <a:rPr lang="fr-FR" sz="2400" i="1" dirty="0" err="1" smtClean="0"/>
              <a:t>floating</a:t>
            </a:r>
            <a:r>
              <a:rPr lang="fr-FR" sz="2400" i="1" dirty="0" smtClean="0"/>
              <a:t> point …).</a:t>
            </a:r>
          </a:p>
          <a:p>
            <a:pPr marL="342900" indent="-342900" algn="l">
              <a:buFont typeface="Arial" pitchFamily="34" charset="0"/>
              <a:buChar char="•"/>
            </a:pPr>
            <a:endParaRPr lang="fr-FR" sz="2400" i="1" dirty="0"/>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SIGTRAP : </a:t>
            </a:r>
            <a:r>
              <a:rPr lang="fr-FR" sz="2400" i="1" dirty="0" smtClean="0"/>
              <a:t>vu précédemment, principalement utilisé par les outils de </a:t>
            </a:r>
            <a:r>
              <a:rPr lang="fr-FR" sz="2400" i="1" dirty="0" err="1" smtClean="0"/>
              <a:t>debug</a:t>
            </a:r>
            <a:r>
              <a:rPr lang="fr-FR" sz="2400" i="1" dirty="0" smtClean="0"/>
              <a:t>. Il ne s’agit pas de défaut mais d’exception matérielles voulues.</a:t>
            </a:r>
          </a:p>
          <a:p>
            <a:pPr algn="l"/>
            <a:endParaRPr lang="fr-FR" sz="2400" i="1" dirty="0"/>
          </a:p>
        </p:txBody>
      </p:sp>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390452"/>
            <a:ext cx="8604448" cy="203854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t>Prenons quelques exemples permettant d’illustrer quelques unes des exceptions précédemment présentées. :</a:t>
            </a:r>
          </a:p>
          <a:p>
            <a:pPr algn="l"/>
            <a:endParaRPr lang="fr-FR" sz="2400" i="1" dirty="0"/>
          </a:p>
          <a:p>
            <a:pPr marL="342900" indent="-342900" algn="l">
              <a:buFont typeface="Arial" pitchFamily="34" charset="0"/>
              <a:buChar char="•"/>
            </a:pPr>
            <a:r>
              <a:rPr lang="fr-FR" sz="2400" b="1" i="1" dirty="0">
                <a:effectLst>
                  <a:outerShdw blurRad="38100" dist="38100" dir="2700000" algn="tl">
                    <a:srgbClr val="000000">
                      <a:alpha val="43137"/>
                    </a:srgbClr>
                  </a:outerShdw>
                </a:effectLst>
              </a:rPr>
              <a:t>SIGBUS : </a:t>
            </a:r>
            <a:r>
              <a:rPr lang="fr-FR" sz="2400" i="1" dirty="0" smtClean="0"/>
              <a:t>défaut d’alignement (activation matérielle nécessaire côté processeur)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362" y="3388692"/>
            <a:ext cx="3702734" cy="3312368"/>
          </a:xfrm>
          <a:prstGeom prst="roundRect">
            <a:avLst>
              <a:gd name="adj" fmla="val 5387"/>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3" y="3212976"/>
            <a:ext cx="4392489" cy="1345676"/>
          </a:xfrm>
          <a:prstGeom prst="roundRect">
            <a:avLst>
              <a:gd name="adj" fmla="val 16142"/>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390452"/>
            <a:ext cx="8604448" cy="203854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t>Prenons quelques exemples permettant d’illustrer quelques unes des exceptions précédemment présentées. :</a:t>
            </a:r>
          </a:p>
          <a:p>
            <a:pPr algn="l"/>
            <a:endParaRPr lang="fr-FR" sz="2400" i="1" dirty="0"/>
          </a:p>
          <a:p>
            <a:pPr marL="342900" indent="-342900" algn="l">
              <a:buFont typeface="Arial" pitchFamily="34" charset="0"/>
              <a:buChar char="•"/>
            </a:pPr>
            <a:r>
              <a:rPr lang="fr-FR" sz="2400" b="1" i="1" dirty="0">
                <a:effectLst>
                  <a:outerShdw blurRad="38100" dist="38100" dir="2700000" algn="tl">
                    <a:srgbClr val="000000">
                      <a:alpha val="43137"/>
                    </a:srgbClr>
                  </a:outerShdw>
                </a:effectLst>
              </a:rPr>
              <a:t>SIGBUS : </a:t>
            </a:r>
            <a:r>
              <a:rPr lang="fr-FR" sz="2400" i="1" dirty="0" smtClean="0"/>
              <a:t>défaut d’alignement (activation matérielle nécessaire côté processeur)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362" y="3388692"/>
            <a:ext cx="3702734" cy="3312368"/>
          </a:xfrm>
          <a:prstGeom prst="roundRect">
            <a:avLst>
              <a:gd name="adj" fmla="val 5387"/>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3" y="3212976"/>
            <a:ext cx="4392489" cy="1345676"/>
          </a:xfrm>
          <a:prstGeom prst="roundRect">
            <a:avLst>
              <a:gd name="adj" fmla="val 16142"/>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62844" y="1390452"/>
            <a:ext cx="8604448" cy="203854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SIGFPE </a:t>
            </a:r>
            <a:r>
              <a:rPr lang="fr-FR" sz="2400" b="1" i="1" dirty="0">
                <a:effectLst>
                  <a:outerShdw blurRad="38100" dist="38100" dir="2700000" algn="tl">
                    <a:srgbClr val="000000">
                      <a:alpha val="43137"/>
                    </a:srgbClr>
                  </a:outerShdw>
                </a:effectLst>
              </a:rPr>
              <a:t>: </a:t>
            </a:r>
            <a:r>
              <a:rPr lang="fr-FR" sz="2400" i="1" dirty="0" smtClean="0"/>
              <a:t>erreur arithmétique, division par zéro (exception #MF)</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666" y="2409726"/>
            <a:ext cx="2809670" cy="1393289"/>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596" y="1850016"/>
            <a:ext cx="3964261" cy="1214485"/>
          </a:xfrm>
          <a:prstGeom prst="roundRect">
            <a:avLst>
              <a:gd name="adj" fmla="val 17819"/>
            </a:avLst>
          </a:prstGeom>
          <a:solidFill>
            <a:srgbClr val="FFFFFF">
              <a:shade val="85000"/>
            </a:srgbClr>
          </a:solidFill>
          <a:ln>
            <a:solidFill>
              <a:schemeClr val="accent1"/>
            </a:solidFill>
          </a:ln>
          <a:effectLst>
            <a:reflection blurRad="12700" stA="38000" endPos="28000" dist="5000" dir="5400000" sy="-100000" algn="bl" rotWithShape="0"/>
          </a:effectLst>
        </p:spPr>
      </p:pic>
      <p:sp>
        <p:nvSpPr>
          <p:cNvPr id="11" name="Title 3"/>
          <p:cNvSpPr txBox="1">
            <a:spLocks/>
          </p:cNvSpPr>
          <p:nvPr/>
        </p:nvSpPr>
        <p:spPr>
          <a:xfrm>
            <a:off x="535360" y="4247302"/>
            <a:ext cx="8604448" cy="6480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SIGSEGV </a:t>
            </a:r>
            <a:r>
              <a:rPr lang="fr-FR" sz="2400" b="1" i="1" dirty="0">
                <a:effectLst>
                  <a:outerShdw blurRad="38100" dist="38100" dir="2700000" algn="tl">
                    <a:srgbClr val="000000">
                      <a:alpha val="43137"/>
                    </a:srgbClr>
                  </a:outerShdw>
                </a:effectLst>
              </a:rPr>
              <a:t>: </a:t>
            </a:r>
            <a:r>
              <a:rPr lang="fr-FR" sz="2400" i="1" dirty="0" smtClean="0"/>
              <a:t>erreur de segmentation (probablement exception #PF)</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60" y="4895374"/>
            <a:ext cx="4286194" cy="1877972"/>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6015" y="4797152"/>
            <a:ext cx="3989165" cy="1222114"/>
          </a:xfrm>
          <a:prstGeom prst="roundRect">
            <a:avLst>
              <a:gd name="adj" fmla="val 12787"/>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328815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79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529928" y="1512168"/>
            <a:ext cx="8604448" cy="6480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SIGSEGV </a:t>
            </a:r>
            <a:r>
              <a:rPr lang="fr-FR" sz="2400" b="1" i="1" dirty="0">
                <a:effectLst>
                  <a:outerShdw blurRad="38100" dist="38100" dir="2700000" algn="tl">
                    <a:srgbClr val="000000">
                      <a:alpha val="43137"/>
                    </a:srgbClr>
                  </a:outerShdw>
                </a:effectLst>
              </a:rPr>
              <a:t>: </a:t>
            </a:r>
            <a:r>
              <a:rPr lang="fr-FR" sz="2400" i="1" dirty="0" smtClean="0"/>
              <a:t>écriture en zone </a:t>
            </a:r>
            <a:r>
              <a:rPr lang="fr-FR" sz="2400" i="1" dirty="0" err="1" smtClean="0"/>
              <a:t>read-only</a:t>
            </a:r>
            <a:r>
              <a:rPr lang="fr-FR" sz="2400" i="1" dirty="0" smtClean="0"/>
              <a:t> (exception #GP)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046" y="2666878"/>
            <a:ext cx="2625763" cy="1672461"/>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206964"/>
            <a:ext cx="4230808" cy="1296144"/>
          </a:xfrm>
          <a:prstGeom prst="roundRect">
            <a:avLst>
              <a:gd name="adj" fmla="val 15303"/>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8545" y="4082196"/>
            <a:ext cx="5447619" cy="514286"/>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113079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Segmentation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exceptions et signaux</a:t>
            </a:r>
            <a:endParaRPr lang="fr-FR" sz="1400" b="1" i="1" dirty="0">
              <a:solidFill>
                <a:srgbClr val="DCE6F2"/>
              </a:solidFill>
              <a:effectLst>
                <a:outerShdw blurRad="38100" dist="38100" dir="2700000" algn="tl">
                  <a:srgbClr val="000000">
                    <a:alpha val="43137"/>
                  </a:srgbClr>
                </a:outerShdw>
              </a:effectLst>
              <a:sym typeface="Wingdings"/>
            </a:endParaRP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51849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t>
            </a:r>
            <a:r>
              <a:rPr lang="fr-FR" sz="2400" b="1" i="1" dirty="0" smtClean="0">
                <a:effectLst>
                  <a:outerShdw blurRad="38100" dist="38100" dir="2700000" algn="tl">
                    <a:srgbClr val="000000">
                      <a:alpha val="43137"/>
                    </a:srgbClr>
                  </a:outerShdw>
                </a:effectLst>
                <a:latin typeface="+mn-lt"/>
              </a:rPr>
              <a:t>L’unité de gestion mémoire (MMU ou Memory </a:t>
            </a:r>
            <a:r>
              <a:rPr lang="fr-FR" sz="2400" b="1" i="1" dirty="0" err="1" smtClean="0">
                <a:effectLst>
                  <a:outerShdw blurRad="38100" dist="38100" dir="2700000" algn="tl">
                    <a:srgbClr val="000000">
                      <a:alpha val="43137"/>
                    </a:srgbClr>
                  </a:outerShdw>
                </a:effectLst>
                <a:latin typeface="+mn-lt"/>
              </a:rPr>
              <a:t>Managment</a:t>
            </a:r>
            <a:r>
              <a:rPr lang="fr-FR" sz="2400" b="1" i="1" dirty="0" smtClean="0">
                <a:effectLst>
                  <a:outerShdw blurRad="38100" dist="38100" dir="2700000" algn="tl">
                    <a:srgbClr val="000000">
                      <a:alpha val="43137"/>
                    </a:srgbClr>
                  </a:outerShdw>
                </a:effectLst>
                <a:latin typeface="+mn-lt"/>
              </a:rPr>
              <a:t> Unit)</a:t>
            </a:r>
            <a:r>
              <a:rPr lang="fr-FR" sz="2400" i="1" dirty="0" smtClean="0">
                <a:latin typeface="+mn-lt"/>
              </a:rPr>
              <a:t> est intégrée dans la plupart des </a:t>
            </a:r>
            <a:r>
              <a:rPr lang="fr-FR" sz="2400" i="1" dirty="0" err="1" smtClean="0">
                <a:latin typeface="+mn-lt"/>
              </a:rPr>
              <a:t>CPU’s</a:t>
            </a:r>
            <a:r>
              <a:rPr lang="fr-FR" sz="2400" i="1" dirty="0" smtClean="0">
                <a:latin typeface="+mn-lt"/>
              </a:rPr>
              <a:t> modernes et est exploitée par tout système d’exploitation évolué actuel (Windows, </a:t>
            </a:r>
            <a:r>
              <a:rPr lang="fr-FR" sz="2400" i="1" dirty="0" err="1" smtClean="0">
                <a:latin typeface="+mn-lt"/>
              </a:rPr>
              <a:t>iOS</a:t>
            </a:r>
            <a:r>
              <a:rPr lang="fr-FR" sz="2400" i="1" dirty="0" smtClean="0">
                <a:latin typeface="+mn-lt"/>
              </a:rPr>
              <a:t>, MAC OS, GNU/Linux…). Elle fut intégré sur processeur Intel sous ce nom depuis la famille 80286. Observons les principaux services offerts par cette unité :</a:t>
            </a:r>
          </a:p>
          <a:p>
            <a:pPr algn="l"/>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Unité de Segmentation </a:t>
            </a:r>
            <a:r>
              <a:rPr lang="fr-FR" sz="2400" i="1" dirty="0" smtClean="0">
                <a:latin typeface="+mn-lt"/>
              </a:rPr>
              <a:t>(translation adresses logiques en adresses linéaires)</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Unité de Pagination </a:t>
            </a:r>
            <a:r>
              <a:rPr lang="fr-FR" sz="2400" i="1" dirty="0" smtClean="0"/>
              <a:t>(translation adresses linéaires en adresses physiques)</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Unité de Protection </a:t>
            </a:r>
            <a:r>
              <a:rPr lang="fr-FR" sz="2400" i="1" dirty="0" smtClean="0"/>
              <a:t>(MPU ou Memory Protection Unit). Génération exceptions en cas d’accès mémoire illégaux.</a:t>
            </a:r>
          </a:p>
          <a:p>
            <a:pPr marL="342900" indent="-342900" algn="l">
              <a:buFont typeface="Arial" pitchFamily="34" charset="0"/>
              <a:buChar char="•"/>
            </a:pPr>
            <a:r>
              <a:rPr lang="fr-FR" sz="2400" i="1" dirty="0" smtClean="0"/>
              <a:t>Arbitrage des bus…</a:t>
            </a:r>
          </a:p>
          <a:p>
            <a:pPr marL="342900" indent="-342900" algn="l">
              <a:buFont typeface="Arial" pitchFamily="34" charset="0"/>
              <a:buChar char="•"/>
            </a:pPr>
            <a:endParaRPr lang="fr-FR" sz="2400" i="1" dirty="0"/>
          </a:p>
          <a:p>
            <a:pPr marL="342900" indent="-342900" algn="l">
              <a:buFont typeface="Arial" pitchFamily="34" charset="0"/>
              <a:buChar char="•"/>
            </a:pPr>
            <a:endParaRPr lang="fr-FR" sz="2400" i="1" dirty="0" smtClean="0">
              <a:latin typeface="+mn-lt"/>
            </a:endParaRPr>
          </a:p>
          <a:p>
            <a:pPr marL="342900" indent="-342900" algn="l">
              <a:buFont typeface="Arial" pitchFamily="34" charset="0"/>
              <a:buChar char="•"/>
            </a:pPr>
            <a:endParaRPr lang="fr-FR" sz="2400" i="1" dirty="0"/>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17846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Segmentation</a:t>
            </a:r>
            <a:endParaRPr lang="fr-FR" sz="1400" b="1" i="1" dirty="0">
              <a:solidFill>
                <a:schemeClr val="accent1">
                  <a:lumMod val="20000"/>
                  <a:lumOff val="80000"/>
                </a:schemeClr>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chemeClr val="accent1">
                    <a:lumMod val="20000"/>
                    <a:lumOff val="80000"/>
                  </a:schemeClr>
                </a:solidFill>
                <a:effectLst>
                  <a:outerShdw blurRad="38100" dist="38100" dir="2700000" algn="tl">
                    <a:srgbClr val="000000">
                      <a:alpha val="43137"/>
                    </a:srgbClr>
                  </a:outerShdw>
                </a:effectLst>
                <a:sym typeface="Wingdings"/>
              </a:rPr>
              <a:t>  </a:t>
            </a:r>
            <a:r>
              <a:rPr lang="fr-FR" sz="1400" b="1" i="1" dirty="0" smtClean="0">
                <a:solidFill>
                  <a:schemeClr val="accent1">
                    <a:lumMod val="20000"/>
                    <a:lumOff val="80000"/>
                  </a:schemeClr>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FFFFCC"/>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80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Title 3"/>
          <p:cNvSpPr txBox="1">
            <a:spLocks/>
          </p:cNvSpPr>
          <p:nvPr/>
        </p:nvSpPr>
        <p:spPr>
          <a:xfrm>
            <a:off x="520056" y="1412776"/>
            <a:ext cx="8604448" cy="29523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SIGSEGV </a:t>
            </a:r>
            <a:r>
              <a:rPr lang="fr-FR" sz="2400" b="1" i="1" dirty="0">
                <a:effectLst>
                  <a:outerShdw blurRad="38100" dist="38100" dir="2700000" algn="tl">
                    <a:srgbClr val="000000">
                      <a:alpha val="43137"/>
                    </a:srgbClr>
                  </a:outerShdw>
                </a:effectLst>
              </a:rPr>
              <a:t>: </a:t>
            </a:r>
            <a:r>
              <a:rPr lang="fr-FR" sz="2400" i="1" dirty="0" smtClean="0"/>
              <a:t>intéressons-nous au célèbre </a:t>
            </a:r>
            <a:r>
              <a:rPr lang="fr-FR" sz="2400" b="1" i="1" dirty="0" err="1" smtClean="0">
                <a:effectLst>
                  <a:outerShdw blurRad="38100" dist="38100" dir="2700000" algn="tl">
                    <a:srgbClr val="000000">
                      <a:alpha val="43137"/>
                    </a:srgbClr>
                  </a:outerShdw>
                </a:effectLst>
              </a:rPr>
              <a:t>stack</a:t>
            </a:r>
            <a:r>
              <a:rPr lang="fr-FR" sz="2400" b="1" i="1" dirty="0" smtClean="0">
                <a:effectLst>
                  <a:outerShdw blurRad="38100" dist="38100" dir="2700000" algn="tl">
                    <a:srgbClr val="000000">
                      <a:alpha val="43137"/>
                    </a:srgbClr>
                  </a:outerShdw>
                </a:effectLst>
              </a:rPr>
              <a:t> </a:t>
            </a:r>
            <a:r>
              <a:rPr lang="fr-FR" sz="2400" b="1" i="1" dirty="0" err="1" smtClean="0">
                <a:effectLst>
                  <a:outerShdw blurRad="38100" dist="38100" dir="2700000" algn="tl">
                    <a:srgbClr val="000000">
                      <a:alpha val="43137"/>
                    </a:srgbClr>
                  </a:outerShdw>
                </a:effectLst>
              </a:rPr>
              <a:t>overflow</a:t>
            </a:r>
            <a:r>
              <a:rPr lang="fr-FR" sz="2400" i="1" dirty="0" smtClean="0"/>
              <a:t>. En mode réel, celui-ci est notamment détecté par l’exécution d’instructions des familles PUSH et POP capables de lever l’exception #SS (</a:t>
            </a:r>
            <a:r>
              <a:rPr lang="fr-FR" sz="2400" i="1" dirty="0" err="1" smtClean="0"/>
              <a:t>Stack</a:t>
            </a:r>
            <a:r>
              <a:rPr lang="fr-FR" sz="2400" i="1" dirty="0" smtClean="0"/>
              <a:t> </a:t>
            </a:r>
            <a:r>
              <a:rPr lang="fr-FR" sz="2400" i="1" dirty="0" err="1" smtClean="0"/>
              <a:t>Fault</a:t>
            </a:r>
            <a:r>
              <a:rPr lang="fr-FR" sz="2400" i="1" dirty="0" smtClean="0"/>
              <a:t>) en cas de dépassement de limite du </a:t>
            </a:r>
            <a:r>
              <a:rPr lang="fr-FR" sz="2400" i="1" dirty="0" err="1" smtClean="0"/>
              <a:t>Stack</a:t>
            </a:r>
            <a:r>
              <a:rPr lang="fr-FR" sz="2400" i="1" dirty="0" smtClean="0"/>
              <a:t> Segment. Dans les autres modes mémoire, il est en général détecté par exception matérielle #PF (Page </a:t>
            </a:r>
            <a:r>
              <a:rPr lang="fr-FR" sz="2400" i="1" dirty="0" err="1" smtClean="0"/>
              <a:t>Fault</a:t>
            </a:r>
            <a:r>
              <a:rPr lang="fr-FR" sz="2400" i="1" dirty="0" smtClean="0"/>
              <a:t>), la pile étant de taille multiple de la taille d’une page mémoire. L’instruction PUSH est également capable de lever l’exception #PF (hors mode réel).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05" y="5085184"/>
            <a:ext cx="2156723" cy="1231233"/>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4483129"/>
            <a:ext cx="4929876" cy="1217671"/>
          </a:xfrm>
          <a:prstGeom prst="roundRect">
            <a:avLst>
              <a:gd name="adj" fmla="val 7551"/>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4480" y="5469407"/>
            <a:ext cx="3604985" cy="1014577"/>
          </a:xfrm>
          <a:prstGeom prst="roundRect">
            <a:avLst>
              <a:gd name="adj" fmla="val 15214"/>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418654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rgbClr val="FFFFCC"/>
                </a:solidFill>
                <a:effectLst>
                  <a:outerShdw blurRad="38100" dist="38100" dir="2700000" algn="tl">
                    <a:srgbClr val="000000">
                      <a:alpha val="43137"/>
                    </a:srgbClr>
                  </a:outerShdw>
                </a:effectLst>
              </a:rPr>
              <a:t>Mem</a:t>
            </a:r>
            <a:r>
              <a:rPr lang="fr-FR" sz="1700" b="1" i="1" dirty="0" smtClean="0">
                <a:solidFill>
                  <a:srgbClr val="FFFFCC"/>
                </a:solidFill>
                <a:effectLst>
                  <a:outerShdw blurRad="38100" dist="38100" dir="2700000" algn="tl">
                    <a:srgbClr val="000000">
                      <a:alpha val="43137"/>
                    </a:srgbClr>
                  </a:outerShdw>
                </a:effectLst>
              </a:rPr>
              <a:t>. Cache </a:t>
            </a:r>
            <a:r>
              <a:rPr lang="fr-FR" sz="1700" b="1" i="1" dirty="0" smtClean="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81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401911"/>
            <a:ext cx="8892480" cy="469138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En cours de création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Définition d’un cache</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Caches processeurs</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Politiques de remplacement des lignes de cache</a:t>
            </a:r>
          </a:p>
          <a:p>
            <a:pPr marL="457200" indent="-457200" algn="l">
              <a:buFont typeface="Wingdings" pitchFamily="2" charset="2"/>
              <a:buChar char="ü"/>
            </a:pPr>
            <a:r>
              <a:rPr lang="fr-FR" sz="2400" i="1" dirty="0" smtClean="0">
                <a:latin typeface="+mn-lt"/>
                <a:sym typeface="Wingdings"/>
              </a:rPr>
              <a:t>LRU</a:t>
            </a:r>
          </a:p>
          <a:p>
            <a:pPr marL="457200" indent="-457200" algn="l">
              <a:buFont typeface="Wingdings" pitchFamily="2" charset="2"/>
              <a:buChar char="ü"/>
            </a:pPr>
            <a:r>
              <a:rPr lang="fr-FR" sz="2400" i="1" dirty="0" err="1" smtClean="0">
                <a:latin typeface="+mn-lt"/>
                <a:sym typeface="Wingdings"/>
              </a:rPr>
              <a:t>Random</a:t>
            </a:r>
            <a:endParaRPr lang="fr-FR" sz="2400" i="1" dirty="0" smtClean="0">
              <a:latin typeface="+mn-lt"/>
              <a:sym typeface="Wingdings"/>
            </a:endParaRPr>
          </a:p>
          <a:p>
            <a:pPr marL="457200" indent="-457200" algn="l">
              <a:buFont typeface="Wingdings" pitchFamily="2" charset="2"/>
              <a:buChar char="ü"/>
            </a:pPr>
            <a:r>
              <a:rPr lang="fr-FR" sz="2400" i="1" dirty="0" smtClean="0">
                <a:latin typeface="+mn-lt"/>
                <a:sym typeface="Wingdings"/>
              </a:rPr>
              <a:t>FIFO</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Méthodes d’accès </a:t>
            </a:r>
          </a:p>
          <a:p>
            <a:pPr marL="457200" indent="-457200" algn="l">
              <a:buFont typeface="Wingdings" pitchFamily="2" charset="2"/>
              <a:buChar char="ü"/>
            </a:pPr>
            <a:r>
              <a:rPr lang="fr-FR" sz="2400" i="1" dirty="0" err="1" smtClean="0">
                <a:latin typeface="+mn-lt"/>
                <a:sym typeface="Wingdings"/>
              </a:rPr>
              <a:t>Fully</a:t>
            </a:r>
            <a:r>
              <a:rPr lang="fr-FR" sz="2400" i="1" dirty="0" smtClean="0">
                <a:latin typeface="+mn-lt"/>
                <a:sym typeface="Wingdings"/>
              </a:rPr>
              <a:t> associative</a:t>
            </a:r>
          </a:p>
          <a:p>
            <a:pPr marL="457200" indent="-457200" algn="l">
              <a:buFont typeface="Wingdings" pitchFamily="2" charset="2"/>
              <a:buChar char="ü"/>
            </a:pPr>
            <a:r>
              <a:rPr lang="fr-FR" sz="2400" i="1" dirty="0" smtClean="0">
                <a:latin typeface="+mn-lt"/>
                <a:sym typeface="Wingdings"/>
              </a:rPr>
              <a:t>Direct </a:t>
            </a:r>
            <a:r>
              <a:rPr lang="fr-FR" sz="2400" i="1" dirty="0" err="1" smtClean="0">
                <a:latin typeface="+mn-lt"/>
                <a:sym typeface="Wingdings"/>
              </a:rPr>
              <a:t>mapped</a:t>
            </a:r>
            <a:endParaRPr lang="fr-FR" sz="2400" i="1" dirty="0" smtClean="0">
              <a:latin typeface="+mn-lt"/>
              <a:sym typeface="Wingdings"/>
            </a:endParaRPr>
          </a:p>
          <a:p>
            <a:pPr marL="457200" indent="-457200" algn="l">
              <a:buFont typeface="Wingdings" pitchFamily="2" charset="2"/>
              <a:buChar char="ü"/>
            </a:pPr>
            <a:r>
              <a:rPr lang="fr-FR" sz="2400" i="1" dirty="0" err="1" smtClean="0">
                <a:latin typeface="+mn-lt"/>
                <a:sym typeface="Wingdings"/>
              </a:rPr>
              <a:t>N-way</a:t>
            </a:r>
            <a:r>
              <a:rPr lang="fr-FR" sz="2400" i="1" dirty="0" smtClean="0">
                <a:latin typeface="+mn-lt"/>
                <a:sym typeface="Wingdings"/>
              </a:rPr>
              <a:t> set associative</a:t>
            </a:r>
          </a:p>
          <a:p>
            <a:pPr marL="342900" indent="-342900" algn="l">
              <a:buFont typeface="Arial" pitchFamily="34" charset="0"/>
              <a:buChar char="•"/>
            </a:pPr>
            <a:endParaRPr lang="fr-FR" sz="2400" i="1" dirty="0" smtClean="0">
              <a:latin typeface="+mn-lt"/>
              <a:sym typeface="Wingding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369244"/>
            <a:ext cx="592832" cy="59283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22081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Cache – </a:t>
            </a:r>
            <a:r>
              <a:rPr lang="fr-FR" sz="1700" b="1" i="1" dirty="0" err="1" smtClean="0">
                <a:solidFill>
                  <a:srgbClr val="FFFFCC"/>
                </a:solidFill>
                <a:effectLst>
                  <a:outerShdw blurRad="38100" dist="38100" dir="2700000" algn="tl">
                    <a:srgbClr val="000000">
                      <a:alpha val="43137"/>
                    </a:srgbClr>
                  </a:outerShdw>
                </a:effectLst>
              </a:rPr>
              <a:t>Mem</a:t>
            </a:r>
            <a:r>
              <a:rPr lang="fr-FR" sz="1700" b="1" i="1" dirty="0" smtClean="0">
                <a:solidFill>
                  <a:srgbClr val="FFFFCC"/>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82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401911"/>
            <a:ext cx="8892480" cy="469138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En cours de création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Définition</a:t>
            </a:r>
          </a:p>
          <a:p>
            <a:pPr marL="342900" indent="-342900" algn="l">
              <a:buFont typeface="Arial" pitchFamily="34" charset="0"/>
              <a:buChar char="•"/>
            </a:pPr>
            <a:r>
              <a:rPr lang="fr-FR" sz="2400" b="1" i="1" dirty="0">
                <a:effectLst>
                  <a:outerShdw blurRad="38100" dist="38100" dir="2700000" algn="tl">
                    <a:srgbClr val="000000">
                      <a:alpha val="43137"/>
                    </a:srgbClr>
                  </a:outerShdw>
                </a:effectLst>
                <a:sym typeface="Wingdings"/>
              </a:rPr>
              <a:t>Technologies</a:t>
            </a:r>
          </a:p>
          <a:p>
            <a:pPr marL="342900" indent="-342900" algn="l">
              <a:buFont typeface="Arial" pitchFamily="34" charset="0"/>
              <a:buChar char="•"/>
            </a:pPr>
            <a:endParaRPr lang="fr-FR" sz="2400" b="1" i="1" dirty="0" smtClean="0">
              <a:effectLst>
                <a:outerShdw blurRad="38100" dist="38100" dir="2700000" algn="tl">
                  <a:srgbClr val="000000">
                    <a:alpha val="43137"/>
                  </a:srgbClr>
                </a:outerShdw>
              </a:effectLst>
              <a:latin typeface="+mn-lt"/>
              <a:sym typeface="Wingding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369244"/>
            <a:ext cx="592832" cy="59283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28268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MMU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FFFFCC"/>
                </a:solidFill>
                <a:effectLst>
                  <a:outerShdw blurRad="38100" dist="38100" dir="2700000" algn="tl">
                    <a:srgbClr val="000000">
                      <a:alpha val="43137"/>
                    </a:srgbClr>
                  </a:outerShdw>
                </a:effectLst>
              </a:rPr>
              <a:t>Mem</a:t>
            </a:r>
            <a:r>
              <a:rPr lang="fr-FR" sz="1700" b="1" i="1" dirty="0" smtClean="0">
                <a:solidFill>
                  <a:srgbClr val="FFFFCC"/>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a:t>
            </a:r>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22" name="Slide Number Placeholder 5"/>
          <p:cNvSpPr>
            <a:spLocks noGrp="1"/>
          </p:cNvSpPr>
          <p:nvPr>
            <p:ph type="sldNum" sz="quarter" idx="12"/>
          </p:nvPr>
        </p:nvSpPr>
        <p:spPr>
          <a:xfrm>
            <a:off x="7243144" y="6381328"/>
            <a:ext cx="1684831" cy="365125"/>
          </a:xfrm>
        </p:spPr>
        <p:txBody>
          <a:bodyPr/>
          <a:lstStyle/>
          <a:p>
            <a:fld id="{6B6F9A8F-BF42-49C4-B13D-A9E60ACFB25C}" type="slidenum">
              <a:rPr lang="fr-FR" sz="1600" b="1" i="1" smtClean="0">
                <a:solidFill>
                  <a:schemeClr val="accent1">
                    <a:lumMod val="20000"/>
                    <a:lumOff val="80000"/>
                  </a:schemeClr>
                </a:solidFill>
              </a:rPr>
              <a:t>83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34" name="Title 3"/>
          <p:cNvSpPr txBox="1">
            <a:spLocks/>
          </p:cNvSpPr>
          <p:nvPr/>
        </p:nvSpPr>
        <p:spPr>
          <a:xfrm>
            <a:off x="221184" y="1401911"/>
            <a:ext cx="8892480" cy="469138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sym typeface="Wingdings"/>
              </a:rPr>
              <a:t>	En cours de création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Définition</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Disque dur</a:t>
            </a:r>
          </a:p>
          <a:p>
            <a:pPr marL="342900" indent="-342900" algn="l">
              <a:buFont typeface="Wingdings" pitchFamily="2" charset="2"/>
              <a:buChar char="ü"/>
            </a:pPr>
            <a:r>
              <a:rPr lang="fr-FR" sz="2400" b="1" i="1" dirty="0" smtClean="0">
                <a:effectLst>
                  <a:outerShdw blurRad="38100" dist="38100" dir="2700000" algn="tl">
                    <a:srgbClr val="000000">
                      <a:alpha val="43137"/>
                    </a:srgbClr>
                  </a:outerShdw>
                </a:effectLst>
                <a:sym typeface="Wingdings"/>
              </a:rPr>
              <a:t>Marchés</a:t>
            </a:r>
          </a:p>
          <a:p>
            <a:pPr marL="342900" indent="-342900" algn="l">
              <a:buFont typeface="Wingdings" pitchFamily="2" charset="2"/>
              <a:buChar char="ü"/>
            </a:pPr>
            <a:r>
              <a:rPr lang="fr-FR" sz="2400" b="1" i="1" dirty="0" smtClean="0">
                <a:effectLst>
                  <a:outerShdw blurRad="38100" dist="38100" dir="2700000" algn="tl">
                    <a:srgbClr val="000000">
                      <a:alpha val="43137"/>
                    </a:srgbClr>
                  </a:outerShdw>
                </a:effectLst>
                <a:sym typeface="Wingdings"/>
              </a:rPr>
              <a:t>Structure mécanique et géométrie</a:t>
            </a:r>
          </a:p>
          <a:p>
            <a:pPr marL="342900" indent="-342900" algn="l">
              <a:buFont typeface="Wingdings" pitchFamily="2" charset="2"/>
              <a:buChar char="ü"/>
            </a:pPr>
            <a:r>
              <a:rPr lang="fr-FR" sz="2400" b="1" i="1" dirty="0" smtClean="0">
                <a:effectLst>
                  <a:outerShdw blurRad="38100" dist="38100" dir="2700000" algn="tl">
                    <a:srgbClr val="000000">
                      <a:alpha val="43137"/>
                    </a:srgbClr>
                  </a:outerShdw>
                </a:effectLst>
                <a:sym typeface="Wingdings"/>
              </a:rPr>
              <a:t>Technologies</a:t>
            </a: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Autres supports</a:t>
            </a:r>
          </a:p>
          <a:p>
            <a:pPr marL="342900" indent="-342900" algn="l">
              <a:buFont typeface="Wingdings" pitchFamily="2" charset="2"/>
              <a:buChar char="ü"/>
            </a:pPr>
            <a:r>
              <a:rPr lang="fr-FR" sz="2400" b="1" i="1" dirty="0" smtClean="0">
                <a:effectLst>
                  <a:outerShdw blurRad="38100" dist="38100" dir="2700000" algn="tl">
                    <a:srgbClr val="000000">
                      <a:alpha val="43137"/>
                    </a:srgbClr>
                  </a:outerShdw>
                </a:effectLst>
                <a:sym typeface="Wingdings"/>
              </a:rPr>
              <a:t>Clés </a:t>
            </a:r>
            <a:r>
              <a:rPr lang="fr-FR" sz="2400" b="1" i="1" dirty="0" err="1" smtClean="0">
                <a:effectLst>
                  <a:outerShdw blurRad="38100" dist="38100" dir="2700000" algn="tl">
                    <a:srgbClr val="000000">
                      <a:alpha val="43137"/>
                    </a:srgbClr>
                  </a:outerShdw>
                </a:effectLst>
                <a:sym typeface="Wingdings"/>
              </a:rPr>
              <a:t>usb</a:t>
            </a:r>
            <a:endParaRPr lang="fr-FR" sz="2400" b="1" i="1" dirty="0" smtClean="0">
              <a:effectLst>
                <a:outerShdw blurRad="38100" dist="38100" dir="2700000" algn="tl">
                  <a:srgbClr val="000000">
                    <a:alpha val="43137"/>
                  </a:srgbClr>
                </a:outerShdw>
              </a:effectLst>
              <a:sym typeface="Wingdings"/>
            </a:endParaRPr>
          </a:p>
          <a:p>
            <a:pPr marL="342900" indent="-342900" algn="l">
              <a:buFont typeface="Wingdings" pitchFamily="2" charset="2"/>
              <a:buChar char="ü"/>
            </a:pPr>
            <a:r>
              <a:rPr lang="fr-FR" sz="2400" b="1" i="1" dirty="0" err="1" smtClean="0">
                <a:effectLst>
                  <a:outerShdw blurRad="38100" dist="38100" dir="2700000" algn="tl">
                    <a:srgbClr val="000000">
                      <a:alpha val="43137"/>
                    </a:srgbClr>
                  </a:outerShdw>
                </a:effectLst>
                <a:sym typeface="Wingdings"/>
              </a:rPr>
              <a:t>SDcards</a:t>
            </a:r>
            <a:endParaRPr lang="fr-FR" sz="2400" b="1" i="1" dirty="0" smtClean="0">
              <a:effectLst>
                <a:outerShdw blurRad="38100" dist="38100" dir="2700000" algn="tl">
                  <a:srgbClr val="000000">
                    <a:alpha val="43137"/>
                  </a:srgbClr>
                </a:outerShdw>
              </a:effectLst>
              <a:sym typeface="Wingdings"/>
            </a:endParaRPr>
          </a:p>
          <a:p>
            <a:pPr marL="342900" indent="-342900" algn="l">
              <a:buFont typeface="Wingdings" pitchFamily="2" charset="2"/>
              <a:buChar char="ü"/>
            </a:pPr>
            <a:r>
              <a:rPr lang="fr-FR" sz="2400" b="1" i="1" dirty="0" err="1" smtClean="0">
                <a:effectLst>
                  <a:outerShdw blurRad="38100" dist="38100" dir="2700000" algn="tl">
                    <a:srgbClr val="000000">
                      <a:alpha val="43137"/>
                    </a:srgbClr>
                  </a:outerShdw>
                </a:effectLst>
                <a:sym typeface="Wingdings"/>
              </a:rPr>
              <a:t>DVD’s</a:t>
            </a:r>
            <a:endParaRPr lang="fr-FR" sz="2400" b="1" i="1" dirty="0" smtClean="0">
              <a:effectLst>
                <a:outerShdw blurRad="38100" dist="38100" dir="2700000" algn="tl">
                  <a:srgbClr val="000000">
                    <a:alpha val="43137"/>
                  </a:srgbClr>
                </a:outerShdw>
              </a:effectLst>
              <a:sym typeface="Wingdings"/>
            </a:endParaRPr>
          </a:p>
          <a:p>
            <a:pPr marL="342900" indent="-342900" algn="l">
              <a:buFont typeface="Wingdings" pitchFamily="2" charset="2"/>
              <a:buChar char="ü"/>
            </a:pPr>
            <a:r>
              <a:rPr lang="fr-FR" sz="2400" b="1" i="1" dirty="0" smtClean="0">
                <a:effectLst>
                  <a:outerShdw blurRad="38100" dist="38100" dir="2700000" algn="tl">
                    <a:srgbClr val="000000">
                      <a:alpha val="43137"/>
                    </a:srgbClr>
                  </a:outerShdw>
                </a:effectLst>
                <a:sym typeface="Wingdings"/>
              </a:rPr>
              <a:t>…</a:t>
            </a:r>
          </a:p>
          <a:p>
            <a:pPr marL="342900" indent="-342900" algn="l">
              <a:buFont typeface="Wingdings" pitchFamily="2" charset="2"/>
              <a:buChar char="ü"/>
            </a:pPr>
            <a:endParaRPr lang="fr-FR" sz="2400" b="1" i="1" dirty="0">
              <a:effectLst>
                <a:outerShdw blurRad="38100" dist="38100" dir="2700000" algn="tl">
                  <a:srgbClr val="000000">
                    <a:alpha val="43137"/>
                  </a:srgbClr>
                </a:outerShdw>
              </a:effectLst>
              <a:sym typeface="Wingdings"/>
            </a:endParaRPr>
          </a:p>
          <a:p>
            <a:pPr marL="342900" indent="-342900" algn="l">
              <a:buFont typeface="Arial" pitchFamily="34" charset="0"/>
              <a:buChar char="•"/>
            </a:pPr>
            <a:endParaRPr lang="fr-FR" sz="2400" b="1" i="1" dirty="0" smtClean="0">
              <a:effectLst>
                <a:outerShdw blurRad="38100" dist="38100" dir="2700000" algn="tl">
                  <a:srgbClr val="000000">
                    <a:alpha val="43137"/>
                  </a:srgbClr>
                </a:outerShdw>
              </a:effectLst>
              <a:latin typeface="+mn-lt"/>
              <a:sym typeface="Wingding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369244"/>
            <a:ext cx="592832" cy="59283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59552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sz="5400" b="1" i="1" dirty="0" smtClean="0">
                <a:solidFill>
                  <a:srgbClr val="FFFFCC"/>
                </a:solidFill>
                <a:effectLst>
                  <a:outerShdw blurRad="38100" dist="38100" dir="2700000" algn="tl">
                    <a:srgbClr val="000000">
                      <a:alpha val="43137"/>
                    </a:srgbClr>
                  </a:outerShdw>
                </a:effectLst>
                <a:latin typeface="+mn-lt"/>
              </a:rPr>
              <a:t>Merci de votre attention !</a:t>
            </a:r>
            <a:endParaRPr lang="fr-FR" sz="54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27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MEMOIRE</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444083" y="0"/>
            <a:ext cx="7699917"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700" b="1" i="1" dirty="0">
                <a:solidFill>
                  <a:srgbClr val="DCE6F2"/>
                </a:solidFill>
                <a:effectLst>
                  <a:outerShdw blurRad="38100" dist="38100" dir="2700000" algn="tl">
                    <a:srgbClr val="000000">
                      <a:alpha val="43137"/>
                    </a:srgbClr>
                  </a:outerShdw>
                </a:effectLst>
              </a:rPr>
              <a:t>Introduction – </a:t>
            </a:r>
            <a:r>
              <a:rPr lang="fr-FR" sz="1700" b="1" i="1" dirty="0" smtClean="0">
                <a:solidFill>
                  <a:srgbClr val="DCE6F2"/>
                </a:solidFill>
                <a:effectLst>
                  <a:outerShdw blurRad="38100" dist="38100" dir="2700000" algn="tl">
                    <a:srgbClr val="000000">
                      <a:alpha val="43137"/>
                    </a:srgbClr>
                  </a:outerShdw>
                </a:effectLst>
              </a:rPr>
              <a:t>Hiérarchie – </a:t>
            </a:r>
            <a:r>
              <a:rPr lang="fr-FR" sz="1700" b="1" i="1" dirty="0" smtClean="0">
                <a:solidFill>
                  <a:srgbClr val="FFFFCC"/>
                </a:solidFill>
                <a:effectLst>
                  <a:outerShdw blurRad="38100" dist="38100" dir="2700000" algn="tl">
                    <a:srgbClr val="000000">
                      <a:alpha val="43137"/>
                    </a:srgbClr>
                  </a:outerShdw>
                </a:effectLst>
              </a:rPr>
              <a:t>MMU</a:t>
            </a:r>
            <a:r>
              <a:rPr lang="fr-FR" sz="1700" b="1" i="1" dirty="0" smtClean="0">
                <a:solidFill>
                  <a:srgbClr val="DCE6F2"/>
                </a:solidFill>
                <a:effectLst>
                  <a:outerShdw blurRad="38100" dist="38100" dir="2700000" algn="tl">
                    <a:srgbClr val="000000">
                      <a:alpha val="43137"/>
                    </a:srgbClr>
                  </a:outerShdw>
                </a:effectLst>
              </a:rPr>
              <a:t> </a:t>
            </a:r>
            <a:r>
              <a:rPr lang="fr-FR" sz="1700" b="1" i="1" dirty="0" smtClean="0">
                <a:solidFill>
                  <a:schemeClr val="accent1">
                    <a:lumMod val="20000"/>
                    <a:lumOff val="80000"/>
                  </a:schemeClr>
                </a:solidFill>
                <a:effectLst>
                  <a:outerShdw blurRad="38100" dist="38100" dir="2700000" algn="tl">
                    <a:srgbClr val="000000">
                      <a:alpha val="43137"/>
                    </a:srgbClr>
                  </a:outerShdw>
                </a:effectLst>
              </a:rPr>
              <a:t>– </a:t>
            </a:r>
            <a:r>
              <a:rPr lang="fr-FR" sz="1700" b="1" i="1" dirty="0" err="1" smtClean="0">
                <a:solidFill>
                  <a:schemeClr val="accent1">
                    <a:lumMod val="20000"/>
                    <a:lumOff val="80000"/>
                  </a:schemeClr>
                </a:solidFill>
                <a:effectLst>
                  <a:outerShdw blurRad="38100" dist="38100" dir="2700000" algn="tl">
                    <a:srgbClr val="000000">
                      <a:alpha val="43137"/>
                    </a:srgbClr>
                  </a:outerShdw>
                </a:effectLst>
              </a:rPr>
              <a:t>Mem</a:t>
            </a:r>
            <a:r>
              <a:rPr lang="fr-FR" sz="1700" b="1" i="1" dirty="0" smtClean="0">
                <a:solidFill>
                  <a:schemeClr val="accent1">
                    <a:lumMod val="20000"/>
                    <a:lumOff val="80000"/>
                  </a:schemeClr>
                </a:solidFill>
                <a:effectLst>
                  <a:outerShdw blurRad="38100" dist="38100" dir="2700000" algn="tl">
                    <a:srgbClr val="000000">
                      <a:alpha val="43137"/>
                    </a:srgbClr>
                  </a:outerShdw>
                </a:effectLst>
              </a:rPr>
              <a:t>.</a:t>
            </a:r>
            <a:r>
              <a:rPr lang="fr-FR" sz="1700" b="1" i="1" dirty="0" smtClean="0">
                <a:solidFill>
                  <a:srgbClr val="FFFFCC"/>
                </a:solidFill>
                <a:effectLst>
                  <a:outerShdw blurRad="38100" dist="38100" dir="2700000" algn="tl">
                    <a:srgbClr val="000000">
                      <a:alpha val="43137"/>
                    </a:srgbClr>
                  </a:outerShdw>
                </a:effectLst>
              </a:rPr>
              <a:t> </a:t>
            </a:r>
            <a:r>
              <a:rPr lang="fr-FR" sz="1700" b="1" i="1" dirty="0" smtClean="0">
                <a:solidFill>
                  <a:srgbClr val="DCE6F2"/>
                </a:solidFill>
                <a:effectLst>
                  <a:outerShdw blurRad="38100" dist="38100" dir="2700000" algn="tl">
                    <a:srgbClr val="000000">
                      <a:alpha val="43137"/>
                    </a:srgbClr>
                  </a:outerShdw>
                </a:effectLst>
              </a:rPr>
              <a:t>Cache –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Principale </a:t>
            </a:r>
            <a:r>
              <a:rPr lang="fr-FR" sz="1700" b="1" i="1" dirty="0">
                <a:solidFill>
                  <a:srgbClr val="DCE6F2"/>
                </a:solidFill>
                <a:effectLst>
                  <a:outerShdw blurRad="38100" dist="38100" dir="2700000" algn="tl">
                    <a:srgbClr val="000000">
                      <a:alpha val="43137"/>
                    </a:srgbClr>
                  </a:outerShdw>
                </a:effectLst>
              </a:rPr>
              <a:t>– </a:t>
            </a:r>
            <a:r>
              <a:rPr lang="fr-FR" sz="1700" b="1" i="1" dirty="0" err="1" smtClean="0">
                <a:solidFill>
                  <a:srgbClr val="DCE6F2"/>
                </a:solidFill>
                <a:effectLst>
                  <a:outerShdw blurRad="38100" dist="38100" dir="2700000" algn="tl">
                    <a:srgbClr val="000000">
                      <a:alpha val="43137"/>
                    </a:srgbClr>
                  </a:outerShdw>
                </a:effectLst>
              </a:rPr>
              <a:t>Mem</a:t>
            </a:r>
            <a:r>
              <a:rPr lang="fr-FR" sz="1700" b="1" i="1" dirty="0" smtClean="0">
                <a:solidFill>
                  <a:srgbClr val="DCE6F2"/>
                </a:solidFill>
                <a:effectLst>
                  <a:outerShdw blurRad="38100" dist="38100" dir="2700000" algn="tl">
                    <a:srgbClr val="000000">
                      <a:alpha val="43137"/>
                    </a:srgbClr>
                  </a:outerShdw>
                </a:effectLst>
              </a:rPr>
              <a:t>. Masse</a:t>
            </a:r>
            <a:endParaRPr lang="fr-FR" sz="1700" b="1" dirty="0">
              <a:solidFill>
                <a:srgbClr val="FFFFCC"/>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Segmentation</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Pile et Tas</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Pagination</a:t>
            </a:r>
          </a:p>
          <a:p>
            <a:pPr algn="l"/>
            <a:r>
              <a:rPr lang="fr-FR" sz="1400" b="1" dirty="0">
                <a:solidFill>
                  <a:srgbClr val="DCE6F2"/>
                </a:solidFill>
                <a:effectLst>
                  <a:outerShdw blurRad="38100" dist="38100" dir="2700000" algn="tl">
                    <a:srgbClr val="000000">
                      <a:alpha val="43137"/>
                    </a:srgbClr>
                  </a:outerShdw>
                </a:effectLst>
                <a:sym typeface="Wingdings"/>
              </a:rPr>
              <a:t>			  </a:t>
            </a:r>
            <a:r>
              <a:rPr lang="fr-FR" sz="1400" b="1" i="1" dirty="0">
                <a:solidFill>
                  <a:srgbClr val="DCE6F2"/>
                </a:solidFill>
                <a:effectLst>
                  <a:outerShdw blurRad="38100" dist="38100" dir="2700000" algn="tl">
                    <a:srgbClr val="000000">
                      <a:alpha val="43137"/>
                    </a:srgbClr>
                  </a:outerShdw>
                </a:effectLst>
                <a:sym typeface="Wingdings"/>
              </a:rPr>
              <a:t>exceptions et signaux</a:t>
            </a:r>
          </a:p>
          <a:p>
            <a:pPr algn="l"/>
            <a:endParaRPr lang="fr-FR" sz="1400" b="1" i="1" dirty="0" smtClean="0">
              <a:solidFill>
                <a:srgbClr val="DCE6F2"/>
              </a:solidFill>
              <a:effectLst>
                <a:outerShdw blurRad="38100" dist="38100" dir="2700000" algn="tl">
                  <a:srgbClr val="000000">
                    <a:alpha val="43137"/>
                  </a:srgbClr>
                </a:outerShdw>
              </a:effectLst>
              <a:sym typeface="Wingdings"/>
            </a:endParaRPr>
          </a:p>
          <a:p>
            <a:pPr algn="l"/>
            <a:r>
              <a:rPr lang="fr-FR" sz="1400" b="1" dirty="0">
                <a:solidFill>
                  <a:srgbClr val="DCE6F2"/>
                </a:solidFill>
                <a:effectLst>
                  <a:outerShdw blurRad="38100" dist="38100" dir="2700000" algn="tl">
                    <a:srgbClr val="000000">
                      <a:alpha val="43137"/>
                    </a:srgbClr>
                  </a:outerShdw>
                </a:effectLst>
                <a:sym typeface="Wingdings"/>
              </a:rPr>
              <a:t>	</a:t>
            </a:r>
            <a:r>
              <a:rPr lang="fr-FR" sz="1400" b="1" dirty="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dirty="0" smtClean="0">
                <a:solidFill>
                  <a:srgbClr val="FFFFCC"/>
                </a:solidFill>
                <a:effectLst>
                  <a:outerShdw blurRad="38100" dist="38100" dir="2700000" algn="tl">
                    <a:srgbClr val="000000">
                      <a:alpha val="43137"/>
                    </a:srgbClr>
                  </a:outerShdw>
                </a:effectLst>
                <a:sym typeface="Wingdings"/>
              </a:rPr>
              <a:t>	</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512168"/>
            <a:ext cx="8748464" cy="50131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i="1" dirty="0" smtClean="0">
                <a:latin typeface="+mn-lt"/>
              </a:rPr>
              <a:t>Observons succinctement les mécanismes de translation d’une adresse virtuelle vers une adresse physique :</a:t>
            </a:r>
          </a:p>
          <a:p>
            <a:pPr algn="l"/>
            <a:endParaRPr lang="fr-FR" sz="2400" i="1" dirty="0">
              <a:latin typeface="+mn-lt"/>
            </a:endParaRPr>
          </a:p>
          <a:p>
            <a:pPr algn="l"/>
            <a:endParaRPr lang="fr-FR" sz="2400" i="1" dirty="0" smtClean="0">
              <a:latin typeface="+mn-lt"/>
            </a:endParaRPr>
          </a:p>
          <a:p>
            <a:pPr algn="l"/>
            <a:endParaRPr lang="fr-FR" sz="2400" i="1" dirty="0" smtClean="0">
              <a:latin typeface="+mn-lt"/>
            </a:endParaRPr>
          </a:p>
          <a:p>
            <a:pPr algn="l"/>
            <a:endParaRPr lang="fr-FR" sz="2400" i="1" dirty="0" smtClean="0">
              <a:latin typeface="+mn-lt"/>
            </a:endParaRPr>
          </a:p>
          <a:p>
            <a:pPr algn="l"/>
            <a:endParaRPr lang="fr-FR" sz="2400" i="1" dirty="0">
              <a:latin typeface="+mn-lt"/>
            </a:endParaRPr>
          </a:p>
          <a:p>
            <a:pPr marL="342900" indent="-342900" algn="l">
              <a:buFont typeface="Arial" pitchFamily="34" charset="0"/>
              <a:buChar char="•"/>
            </a:pPr>
            <a:r>
              <a:rPr lang="fr-FR" sz="2400" i="1" dirty="0" smtClean="0"/>
              <a:t>Nous verrons que dans les grandes lignes, pour un système comme Linux, ces mécanismes de translation peuvent être réduit à la pagination :</a:t>
            </a:r>
            <a:endParaRPr lang="fr-FR" sz="2400" i="1" dirty="0"/>
          </a:p>
          <a:p>
            <a:pPr algn="l"/>
            <a:endParaRPr lang="fr-FR" sz="2400" i="1" dirty="0" smtClean="0">
              <a:latin typeface="+mn-lt"/>
            </a:endParaRPr>
          </a:p>
          <a:p>
            <a:pPr algn="l"/>
            <a:endParaRPr lang="fr-FR" sz="2400" i="1" dirty="0">
              <a:latin typeface="+mn-lt"/>
            </a:endParaRPr>
          </a:p>
          <a:p>
            <a:pPr algn="l"/>
            <a:endParaRPr lang="fr-FR" sz="2400" i="1" dirty="0" smtClean="0"/>
          </a:p>
          <a:p>
            <a:pPr marL="342900" indent="-342900" algn="l">
              <a:buFont typeface="Arial" pitchFamily="34" charset="0"/>
              <a:buChar char="•"/>
            </a:pPr>
            <a:endParaRPr lang="fr-FR" sz="2400" i="1" dirty="0"/>
          </a:p>
          <a:p>
            <a:pPr marL="342900" indent="-342900" algn="l">
              <a:buFont typeface="Arial" pitchFamily="34" charset="0"/>
              <a:buChar char="•"/>
            </a:pPr>
            <a:endParaRPr lang="fr-FR" sz="2400" i="1" dirty="0" smtClean="0">
              <a:latin typeface="+mn-lt"/>
            </a:endParaRPr>
          </a:p>
          <a:p>
            <a:pPr marL="342900" indent="-342900" algn="l">
              <a:buFont typeface="Arial" pitchFamily="34" charset="0"/>
              <a:buChar char="•"/>
            </a:pPr>
            <a:endParaRPr lang="fr-FR" sz="2400" i="1" dirty="0"/>
          </a:p>
        </p:txBody>
      </p:sp>
      <p:sp>
        <p:nvSpPr>
          <p:cNvPr id="22" name="Slide Number Placeholder 5"/>
          <p:cNvSpPr>
            <a:spLocks noGrp="1"/>
          </p:cNvSpPr>
          <p:nvPr>
            <p:ph type="sldNum" sz="quarter" idx="12"/>
          </p:nvPr>
        </p:nvSpPr>
        <p:spPr>
          <a:xfrm>
            <a:off x="7164288" y="6381328"/>
            <a:ext cx="1763688" cy="365125"/>
          </a:xfrm>
        </p:spPr>
        <p:txBody>
          <a:bodyPr/>
          <a:lstStyle/>
          <a:p>
            <a:fld id="{6B6F9A8F-BF42-49C4-B13D-A9E60ACFB25C}" type="slidenum">
              <a:rPr lang="fr-FR" sz="1600" b="1" i="1" smtClean="0">
                <a:solidFill>
                  <a:schemeClr val="accent1">
                    <a:lumMod val="20000"/>
                    <a:lumOff val="80000"/>
                  </a:schemeClr>
                </a:solidFill>
              </a:rPr>
              <a:t>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9" name="Rectangle 8"/>
          <p:cNvSpPr/>
          <p:nvPr/>
        </p:nvSpPr>
        <p:spPr>
          <a:xfrm>
            <a:off x="1043490" y="2795181"/>
            <a:ext cx="1210824" cy="461665"/>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smtClean="0">
              <a:effectLst>
                <a:outerShdw blurRad="38100" dist="38100" dir="2700000" algn="tl">
                  <a:srgbClr val="000000">
                    <a:alpha val="43137"/>
                  </a:srgbClr>
                </a:outerShdw>
              </a:effectLst>
            </a:endParaRPr>
          </a:p>
          <a:p>
            <a:r>
              <a:rPr lang="fr-FR" sz="1200" b="1" i="1" dirty="0" err="1" smtClean="0">
                <a:effectLst>
                  <a:outerShdw blurRad="38100" dist="38100" dir="2700000" algn="tl">
                    <a:srgbClr val="000000">
                      <a:alpha val="43137"/>
                    </a:srgbClr>
                  </a:outerShdw>
                </a:effectLst>
              </a:rPr>
              <a:t>Logical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dirty="0"/>
          </a:p>
        </p:txBody>
      </p:sp>
      <p:sp>
        <p:nvSpPr>
          <p:cNvPr id="4" name="Chevron 3"/>
          <p:cNvSpPr/>
          <p:nvPr/>
        </p:nvSpPr>
        <p:spPr>
          <a:xfrm>
            <a:off x="2671651" y="2815912"/>
            <a:ext cx="388181" cy="461665"/>
          </a:xfrm>
          <a:prstGeom prst="chevron">
            <a:avLst/>
          </a:prstGeom>
          <a:solidFill>
            <a:schemeClr val="accent1">
              <a:lumMod val="20000"/>
              <a:lumOff val="80000"/>
            </a:schemeClr>
          </a:solidFill>
          <a:ln w="12700"/>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Chevron 10"/>
          <p:cNvSpPr/>
          <p:nvPr/>
        </p:nvSpPr>
        <p:spPr>
          <a:xfrm>
            <a:off x="3059832" y="2815912"/>
            <a:ext cx="388181" cy="461665"/>
          </a:xfrm>
          <a:prstGeom prst="chevron">
            <a:avLst/>
          </a:prstGeom>
          <a:solidFill>
            <a:schemeClr val="accent1">
              <a:lumMod val="20000"/>
              <a:lumOff val="80000"/>
            </a:schemeClr>
          </a:solidFill>
          <a:ln w="12700"/>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Rectangle 11"/>
          <p:cNvSpPr/>
          <p:nvPr/>
        </p:nvSpPr>
        <p:spPr>
          <a:xfrm>
            <a:off x="2411760" y="3429000"/>
            <a:ext cx="1512168" cy="523220"/>
          </a:xfrm>
          <a:prstGeom prst="rect">
            <a:avLst/>
          </a:prstGeom>
        </p:spPr>
        <p:txBody>
          <a:bodyPr wrap="square">
            <a:spAutoFit/>
          </a:bodyPr>
          <a:lstStyle/>
          <a:p>
            <a:pPr algn="ctr"/>
            <a:r>
              <a:rPr lang="fr-FR" sz="1400" b="1" i="1" dirty="0" smtClean="0">
                <a:effectLst>
                  <a:outerShdw blurRad="38100" dist="38100" dir="2700000" algn="tl">
                    <a:srgbClr val="000000">
                      <a:alpha val="43137"/>
                    </a:srgbClr>
                  </a:outerShdw>
                </a:effectLst>
              </a:rPr>
              <a:t>Segmentation </a:t>
            </a:r>
          </a:p>
          <a:p>
            <a:pPr algn="ctr"/>
            <a:r>
              <a:rPr lang="fr-FR" sz="1400" b="1" i="1" dirty="0" smtClean="0">
                <a:effectLst>
                  <a:outerShdw blurRad="38100" dist="38100" dir="2700000" algn="tl">
                    <a:srgbClr val="000000">
                      <a:alpha val="43137"/>
                    </a:srgbClr>
                  </a:outerShdw>
                </a:effectLst>
              </a:rPr>
              <a:t>Unit</a:t>
            </a:r>
            <a:endParaRPr lang="fr-FR" sz="1400" dirty="0"/>
          </a:p>
        </p:txBody>
      </p:sp>
      <p:sp>
        <p:nvSpPr>
          <p:cNvPr id="14" name="Rectangle 13"/>
          <p:cNvSpPr/>
          <p:nvPr/>
        </p:nvSpPr>
        <p:spPr>
          <a:xfrm>
            <a:off x="3741946" y="2887516"/>
            <a:ext cx="1210824" cy="276999"/>
          </a:xfrm>
          <a:prstGeom prst="rect">
            <a:avLst/>
          </a:prstGeom>
        </p:spPr>
        <p:txBody>
          <a:bodyPr wrap="square">
            <a:spAutoFit/>
          </a:bodyPr>
          <a:lstStyle/>
          <a:p>
            <a:r>
              <a:rPr lang="fr-FR" sz="1200" b="1" i="1" dirty="0" err="1" smtClean="0">
                <a:effectLst>
                  <a:outerShdw blurRad="38100" dist="38100" dir="2700000" algn="tl">
                    <a:srgbClr val="000000">
                      <a:alpha val="43137"/>
                    </a:srgbClr>
                  </a:outerShdw>
                </a:effectLst>
              </a:rPr>
              <a:t>Linear</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i="1" dirty="0" smtClean="0">
              <a:effectLst>
                <a:outerShdw blurRad="38100" dist="38100" dir="2700000" algn="tl">
                  <a:srgbClr val="000000">
                    <a:alpha val="43137"/>
                  </a:srgbClr>
                </a:outerShdw>
              </a:effectLst>
            </a:endParaRPr>
          </a:p>
        </p:txBody>
      </p:sp>
      <p:sp>
        <p:nvSpPr>
          <p:cNvPr id="15" name="Chevron 14"/>
          <p:cNvSpPr/>
          <p:nvPr/>
        </p:nvSpPr>
        <p:spPr>
          <a:xfrm>
            <a:off x="5060782" y="2795183"/>
            <a:ext cx="388181" cy="461665"/>
          </a:xfrm>
          <a:prstGeom prst="chevron">
            <a:avLst/>
          </a:prstGeom>
          <a:solidFill>
            <a:schemeClr val="accent1">
              <a:lumMod val="20000"/>
              <a:lumOff val="80000"/>
            </a:schemeClr>
          </a:solidFill>
          <a:ln w="12700"/>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5448963" y="2795183"/>
            <a:ext cx="388181" cy="461665"/>
          </a:xfrm>
          <a:prstGeom prst="chevron">
            <a:avLst/>
          </a:prstGeom>
          <a:solidFill>
            <a:schemeClr val="accent1">
              <a:lumMod val="20000"/>
              <a:lumOff val="80000"/>
            </a:schemeClr>
          </a:solidFill>
          <a:ln w="12700"/>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Rectangle 16"/>
          <p:cNvSpPr/>
          <p:nvPr/>
        </p:nvSpPr>
        <p:spPr>
          <a:xfrm>
            <a:off x="4800891" y="3408271"/>
            <a:ext cx="1512168" cy="523220"/>
          </a:xfrm>
          <a:prstGeom prst="rect">
            <a:avLst/>
          </a:prstGeom>
        </p:spPr>
        <p:txBody>
          <a:bodyPr wrap="square">
            <a:spAutoFit/>
          </a:bodyPr>
          <a:lstStyle/>
          <a:p>
            <a:pPr algn="ctr"/>
            <a:r>
              <a:rPr lang="fr-FR" sz="1400" b="1" i="1" dirty="0" smtClean="0">
                <a:effectLst>
                  <a:outerShdw blurRad="38100" dist="38100" dir="2700000" algn="tl">
                    <a:srgbClr val="000000">
                      <a:alpha val="43137"/>
                    </a:srgbClr>
                  </a:outerShdw>
                </a:effectLst>
              </a:rPr>
              <a:t>Pagination </a:t>
            </a:r>
          </a:p>
          <a:p>
            <a:pPr algn="ctr"/>
            <a:r>
              <a:rPr lang="fr-FR" sz="1400" b="1" i="1" dirty="0" smtClean="0">
                <a:effectLst>
                  <a:outerShdw blurRad="38100" dist="38100" dir="2700000" algn="tl">
                    <a:srgbClr val="000000">
                      <a:alpha val="43137"/>
                    </a:srgbClr>
                  </a:outerShdw>
                </a:effectLst>
              </a:rPr>
              <a:t>Unit</a:t>
            </a:r>
            <a:endParaRPr lang="fr-FR" sz="1400" dirty="0"/>
          </a:p>
        </p:txBody>
      </p:sp>
      <p:sp>
        <p:nvSpPr>
          <p:cNvPr id="18" name="Rectangle 17"/>
          <p:cNvSpPr/>
          <p:nvPr/>
        </p:nvSpPr>
        <p:spPr>
          <a:xfrm>
            <a:off x="6185036" y="2887513"/>
            <a:ext cx="1656184" cy="276999"/>
          </a:xfrm>
          <a:prstGeom prst="rect">
            <a:avLst/>
          </a:prstGeom>
        </p:spPr>
        <p:txBody>
          <a:bodyPr wrap="square">
            <a:spAutoFit/>
          </a:bodyPr>
          <a:lstStyle/>
          <a:p>
            <a:r>
              <a:rPr lang="fr-FR" sz="1200" b="1" i="1" dirty="0" err="1" smtClean="0">
                <a:effectLst>
                  <a:outerShdw blurRad="38100" dist="38100" dir="2700000" algn="tl">
                    <a:srgbClr val="000000">
                      <a:alpha val="43137"/>
                    </a:srgbClr>
                  </a:outerShdw>
                </a:effectLst>
              </a:rPr>
              <a:t>Physical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i="1" dirty="0" smtClean="0">
              <a:effectLst>
                <a:outerShdw blurRad="38100" dist="38100" dir="2700000" algn="tl">
                  <a:srgbClr val="000000">
                    <a:alpha val="43137"/>
                  </a:srgbClr>
                </a:outerShdw>
              </a:effectLst>
            </a:endParaRPr>
          </a:p>
        </p:txBody>
      </p:sp>
      <p:sp>
        <p:nvSpPr>
          <p:cNvPr id="19" name="Rectangle 18"/>
          <p:cNvSpPr/>
          <p:nvPr/>
        </p:nvSpPr>
        <p:spPr>
          <a:xfrm>
            <a:off x="2468873" y="5221837"/>
            <a:ext cx="1210824" cy="830997"/>
          </a:xfrm>
          <a:prstGeom prst="rect">
            <a:avLst/>
          </a:prstGeom>
        </p:spPr>
        <p:txBody>
          <a:bodyPr wrap="square">
            <a:spAutoFit/>
          </a:bodyPr>
          <a:lstStyle/>
          <a:p>
            <a:r>
              <a:rPr lang="fr-FR" sz="1200" b="1" i="1" dirty="0" smtClean="0">
                <a:effectLst>
                  <a:outerShdw blurRad="38100" dist="38100" dir="2700000" algn="tl">
                    <a:srgbClr val="000000">
                      <a:alpha val="43137"/>
                    </a:srgbClr>
                  </a:outerShdw>
                </a:effectLst>
              </a:rPr>
              <a:t>Virtual </a:t>
            </a:r>
            <a:r>
              <a:rPr lang="fr-FR" sz="1200" b="1" i="1" dirty="0" err="1" smtClean="0">
                <a:effectLst>
                  <a:outerShdw blurRad="38100" dist="38100" dir="2700000" algn="tl">
                    <a:srgbClr val="000000">
                      <a:alpha val="43137"/>
                    </a:srgbClr>
                  </a:outerShdw>
                </a:effectLst>
              </a:rPr>
              <a:t>Address</a:t>
            </a:r>
            <a:endParaRPr lang="fr-FR" sz="1200" b="1" i="1" dirty="0" smtClean="0">
              <a:effectLst>
                <a:outerShdw blurRad="38100" dist="38100" dir="2700000" algn="tl">
                  <a:srgbClr val="000000">
                    <a:alpha val="43137"/>
                  </a:srgbClr>
                </a:outerShdw>
              </a:effectLst>
            </a:endParaRPr>
          </a:p>
          <a:p>
            <a:r>
              <a:rPr lang="fr-FR" sz="1200" b="1" i="1" dirty="0" err="1" smtClean="0">
                <a:effectLst>
                  <a:outerShdw blurRad="38100" dist="38100" dir="2700000" algn="tl">
                    <a:srgbClr val="000000">
                      <a:alpha val="43137"/>
                    </a:srgbClr>
                  </a:outerShdw>
                </a:effectLst>
              </a:rPr>
              <a:t>Logical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i="1" dirty="0" smtClean="0">
              <a:effectLst>
                <a:outerShdw blurRad="38100" dist="38100" dir="2700000" algn="tl">
                  <a:srgbClr val="000000">
                    <a:alpha val="43137"/>
                  </a:srgbClr>
                </a:outerShdw>
              </a:effectLst>
            </a:endParaRPr>
          </a:p>
          <a:p>
            <a:pPr algn="ctr"/>
            <a:r>
              <a:rPr lang="fr-FR" sz="1200" b="1" i="1" dirty="0" smtClean="0">
                <a:effectLst>
                  <a:outerShdw blurRad="38100" dist="38100" dir="2700000" algn="tl">
                    <a:srgbClr val="000000">
                      <a:alpha val="43137"/>
                    </a:srgbClr>
                  </a:outerShdw>
                </a:effectLst>
              </a:rPr>
              <a:t>≈</a:t>
            </a:r>
          </a:p>
          <a:p>
            <a:r>
              <a:rPr lang="fr-FR" sz="1200" b="1" i="1" dirty="0" err="1">
                <a:effectLst>
                  <a:outerShdw blurRad="38100" dist="38100" dir="2700000" algn="tl">
                    <a:srgbClr val="000000">
                      <a:alpha val="43137"/>
                    </a:srgbClr>
                  </a:outerShdw>
                </a:effectLst>
              </a:rPr>
              <a:t>Linear</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i="1" dirty="0">
              <a:effectLst>
                <a:outerShdw blurRad="38100" dist="38100" dir="2700000" algn="tl">
                  <a:srgbClr val="000000">
                    <a:alpha val="43137"/>
                  </a:srgbClr>
                </a:outerShdw>
              </a:effectLst>
            </a:endParaRPr>
          </a:p>
        </p:txBody>
      </p:sp>
      <p:sp>
        <p:nvSpPr>
          <p:cNvPr id="25" name="Chevron 24"/>
          <p:cNvSpPr/>
          <p:nvPr/>
        </p:nvSpPr>
        <p:spPr>
          <a:xfrm>
            <a:off x="4001664" y="5314171"/>
            <a:ext cx="388181" cy="461665"/>
          </a:xfrm>
          <a:prstGeom prst="chevron">
            <a:avLst/>
          </a:prstGeom>
          <a:solidFill>
            <a:schemeClr val="accent1">
              <a:lumMod val="20000"/>
              <a:lumOff val="80000"/>
            </a:schemeClr>
          </a:solidFill>
          <a:ln w="12700"/>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Chevron 25"/>
          <p:cNvSpPr/>
          <p:nvPr/>
        </p:nvSpPr>
        <p:spPr>
          <a:xfrm>
            <a:off x="4389845" y="5314171"/>
            <a:ext cx="388181" cy="461665"/>
          </a:xfrm>
          <a:prstGeom prst="chevron">
            <a:avLst/>
          </a:prstGeom>
          <a:solidFill>
            <a:schemeClr val="accent1">
              <a:lumMod val="20000"/>
              <a:lumOff val="80000"/>
            </a:schemeClr>
          </a:solidFill>
          <a:ln w="12700"/>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Rectangle 26"/>
          <p:cNvSpPr/>
          <p:nvPr/>
        </p:nvSpPr>
        <p:spPr>
          <a:xfrm>
            <a:off x="3741773" y="5927259"/>
            <a:ext cx="1512168" cy="523220"/>
          </a:xfrm>
          <a:prstGeom prst="rect">
            <a:avLst/>
          </a:prstGeom>
        </p:spPr>
        <p:txBody>
          <a:bodyPr wrap="square">
            <a:spAutoFit/>
          </a:bodyPr>
          <a:lstStyle/>
          <a:p>
            <a:pPr algn="ctr"/>
            <a:r>
              <a:rPr lang="fr-FR" sz="1400" b="1" i="1" dirty="0" smtClean="0">
                <a:effectLst>
                  <a:outerShdw blurRad="38100" dist="38100" dir="2700000" algn="tl">
                    <a:srgbClr val="000000">
                      <a:alpha val="43137"/>
                    </a:srgbClr>
                  </a:outerShdw>
                </a:effectLst>
              </a:rPr>
              <a:t>Pagination </a:t>
            </a:r>
          </a:p>
          <a:p>
            <a:pPr algn="ctr"/>
            <a:r>
              <a:rPr lang="fr-FR" sz="1400" b="1" i="1" dirty="0" smtClean="0">
                <a:effectLst>
                  <a:outerShdw blurRad="38100" dist="38100" dir="2700000" algn="tl">
                    <a:srgbClr val="000000">
                      <a:alpha val="43137"/>
                    </a:srgbClr>
                  </a:outerShdw>
                </a:effectLst>
              </a:rPr>
              <a:t>Unit</a:t>
            </a:r>
            <a:endParaRPr lang="fr-FR" sz="1400" dirty="0"/>
          </a:p>
        </p:txBody>
      </p:sp>
      <p:sp>
        <p:nvSpPr>
          <p:cNvPr id="28" name="Rectangle 27"/>
          <p:cNvSpPr/>
          <p:nvPr/>
        </p:nvSpPr>
        <p:spPr>
          <a:xfrm>
            <a:off x="5125918" y="5406501"/>
            <a:ext cx="1656184" cy="276999"/>
          </a:xfrm>
          <a:prstGeom prst="rect">
            <a:avLst/>
          </a:prstGeom>
        </p:spPr>
        <p:txBody>
          <a:bodyPr wrap="square">
            <a:spAutoFit/>
          </a:bodyPr>
          <a:lstStyle/>
          <a:p>
            <a:r>
              <a:rPr lang="fr-FR" sz="1200" b="1" i="1" dirty="0" err="1" smtClean="0">
                <a:effectLst>
                  <a:outerShdw blurRad="38100" dist="38100" dir="2700000" algn="tl">
                    <a:srgbClr val="000000">
                      <a:alpha val="43137"/>
                    </a:srgbClr>
                  </a:outerShdw>
                </a:effectLst>
              </a:rPr>
              <a:t>Physical</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Address</a:t>
            </a:r>
            <a:endParaRPr lang="fr-FR" sz="12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548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500"/>
                                        <p:tgtEl>
                                          <p:spTgt spid="6">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1" grpId="0" animBg="1"/>
      <p:bldP spid="12" grpId="0"/>
      <p:bldP spid="14" grpId="0"/>
      <p:bldP spid="15" grpId="0" animBg="1"/>
      <p:bldP spid="16" grpId="0" animBg="1"/>
      <p:bldP spid="17" grpId="0"/>
      <p:bldP spid="18" grpId="0"/>
      <p:bldP spid="19" grpId="0"/>
      <p:bldP spid="25" grpId="0" animBg="1"/>
      <p:bldP spid="26" grpId="0" animBg="1"/>
      <p:bldP spid="27"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11014</TotalTime>
  <Words>5101</Words>
  <Application>Microsoft Office PowerPoint</Application>
  <PresentationFormat>On-screen Show (4:3)</PresentationFormat>
  <Paragraphs>1975</Paragraphs>
  <Slides>84</Slides>
  <Notes>84</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MEMOIRE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 de votre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Architecture – Memory – Peripheral – Conclusion     CPU PIC18     Memory Map     CPU PIC18</dc:title>
  <dc:creator>admin</dc:creator>
  <cp:lastModifiedBy>admin</cp:lastModifiedBy>
  <cp:revision>1055</cp:revision>
  <cp:lastPrinted>2012-10-23T11:01:57Z</cp:lastPrinted>
  <dcterms:created xsi:type="dcterms:W3CDTF">2012-09-05T22:43:53Z</dcterms:created>
  <dcterms:modified xsi:type="dcterms:W3CDTF">2014-11-14T12:49:48Z</dcterms:modified>
</cp:coreProperties>
</file>