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94" r:id="rId3"/>
    <p:sldId id="450" r:id="rId4"/>
    <p:sldId id="451" r:id="rId5"/>
    <p:sldId id="395" r:id="rId6"/>
    <p:sldId id="400" r:id="rId7"/>
    <p:sldId id="404" r:id="rId8"/>
    <p:sldId id="407" r:id="rId9"/>
    <p:sldId id="408" r:id="rId10"/>
    <p:sldId id="415" r:id="rId11"/>
    <p:sldId id="409" r:id="rId12"/>
    <p:sldId id="410" r:id="rId13"/>
    <p:sldId id="411" r:id="rId14"/>
    <p:sldId id="413" r:id="rId15"/>
    <p:sldId id="414" r:id="rId16"/>
    <p:sldId id="439" r:id="rId17"/>
    <p:sldId id="416" r:id="rId18"/>
    <p:sldId id="417" r:id="rId19"/>
    <p:sldId id="436" r:id="rId20"/>
    <p:sldId id="437" r:id="rId21"/>
    <p:sldId id="425" r:id="rId22"/>
    <p:sldId id="440" r:id="rId23"/>
    <p:sldId id="427" r:id="rId24"/>
    <p:sldId id="428" r:id="rId25"/>
    <p:sldId id="426" r:id="rId26"/>
    <p:sldId id="429" r:id="rId27"/>
    <p:sldId id="441" r:id="rId28"/>
    <p:sldId id="419" r:id="rId29"/>
    <p:sldId id="442" r:id="rId30"/>
    <p:sldId id="420" r:id="rId31"/>
    <p:sldId id="433" r:id="rId32"/>
    <p:sldId id="421" r:id="rId33"/>
    <p:sldId id="435" r:id="rId34"/>
    <p:sldId id="446" r:id="rId35"/>
    <p:sldId id="447" r:id="rId36"/>
    <p:sldId id="448" r:id="rId37"/>
    <p:sldId id="311" r:id="rId38"/>
  </p:sldIdLst>
  <p:sldSz cx="9144000" cy="6858000" type="screen4x3"/>
  <p:notesSz cx="9874250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CE6F2"/>
    <a:srgbClr val="FFFFFF"/>
    <a:srgbClr val="000000"/>
    <a:srgbClr val="92D050"/>
    <a:srgbClr val="F2DCDB"/>
    <a:srgbClr val="385D8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93428" autoAdjust="0"/>
  </p:normalViewPr>
  <p:slideViewPr>
    <p:cSldViewPr>
      <p:cViewPr varScale="1">
        <p:scale>
          <a:sx n="69" d="100"/>
          <a:sy n="69" d="100"/>
        </p:scale>
        <p:origin x="-12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16" y="-102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6263" y="6386417"/>
            <a:ext cx="2099483" cy="4112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Famille Sandy Bridge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fld id="{DE9D355A-C30C-47E8-BA10-FB8524B9ADCB}" type="slidenum">
              <a:rPr lang="fr-FR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/>
              <a:t>‹#›</a:t>
            </a:fld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933988" y="161289"/>
            <a:ext cx="7559973" cy="372928"/>
          </a:xfrm>
          <a:prstGeom prst="rect">
            <a:avLst/>
          </a:prstGeom>
        </p:spPr>
        <p:txBody>
          <a:bodyPr vert="horz" lIns="108144" tIns="54071" rIns="108144" bIns="54071"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fr-F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 et technologie des ordinateurs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25" y="511400"/>
            <a:ext cx="8633112" cy="4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5" descr="logo-ensicaen-couleu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7226" y="113315"/>
            <a:ext cx="622069" cy="278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2744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45C60-D3AB-43B6-BBF1-C32D554AF3CF}" type="datetimeFigureOut">
              <a:rPr lang="fr-FR" smtClean="0"/>
              <a:t>25/11/2013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D36FF-BDF5-49A8-BCA1-FBFB7AB8C8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09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D36FF-BDF5-49A8-BCA1-FBFB7AB8C87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7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8D97-3364-47CF-B099-8073A60EEA73}" type="datetime1">
              <a:rPr lang="fr-FR" smtClean="0"/>
              <a:t>25/11/2013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25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391-45F9-4157-9792-E5F18634C7B0}" type="datetime1">
              <a:rPr lang="fr-FR" smtClean="0"/>
              <a:t>25/11/2013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9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D69B-D675-4A05-8DFB-59C9A1B6DE29}" type="datetime1">
              <a:rPr lang="fr-FR" smtClean="0"/>
              <a:t>25/11/2013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D40B-0414-44DB-B697-9732B44C8EB7}" type="datetime1">
              <a:rPr lang="fr-FR" smtClean="0"/>
              <a:t>25/11/2013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3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F75-CF80-4F9D-8507-878A36818787}" type="datetime1">
              <a:rPr lang="fr-FR" smtClean="0"/>
              <a:t>25/11/2013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5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3F16-CF09-4A77-910F-7AE42CB1FA4F}" type="datetime1">
              <a:rPr lang="fr-FR" smtClean="0"/>
              <a:t>25/11/2013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1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BE69-68B6-41EE-8250-E8B70F263F72}" type="datetime1">
              <a:rPr lang="fr-FR" smtClean="0"/>
              <a:t>25/11/2013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1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9F38-C17A-4DC4-80BE-E93DE411BE68}" type="datetime1">
              <a:rPr lang="fr-FR" smtClean="0"/>
              <a:t>25/11/2013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1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419B-1371-4249-AD38-371CDB446DFD}" type="datetime1">
              <a:rPr lang="fr-FR" smtClean="0"/>
              <a:t>25/11/2013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6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5B3-E621-46A4-A49A-1067AAE29846}" type="datetime1">
              <a:rPr lang="fr-FR" smtClean="0"/>
              <a:t>25/11/2013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A48A-47F7-4B5A-9F01-B5EC7D58C766}" type="datetime1">
              <a:rPr lang="fr-FR" smtClean="0"/>
              <a:t>25/11/2013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85CD-7E21-4A7D-B3C5-0B8AF2DBEF68}" type="datetime1">
              <a:rPr lang="fr-FR" smtClean="0"/>
              <a:t>25/11/2013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9A8F-BF42-49C4-B13D-A9E60ACFB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7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b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b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b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b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b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tel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70" y="3645024"/>
            <a:ext cx="8736339" cy="720080"/>
          </a:xfrm>
        </p:spPr>
        <p:txBody>
          <a:bodyPr>
            <a:noAutofit/>
          </a:bodyPr>
          <a:lstStyle/>
          <a:p>
            <a:pPr algn="l"/>
            <a:r>
              <a:rPr lang="fr-FR" sz="5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FAMILLE SANDY BRIDGE</a:t>
            </a:r>
            <a:endParaRPr lang="fr-FR" sz="54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300192" y="6525343"/>
            <a:ext cx="2843808" cy="332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i="1" dirty="0" smtClean="0">
                <a:solidFill>
                  <a:srgbClr val="FFFFCC"/>
                </a:solidFill>
              </a:rPr>
              <a:t>Hugo </a:t>
            </a:r>
            <a:r>
              <a:rPr lang="fr-FR" sz="1600" b="1" i="1" dirty="0" err="1" smtClean="0">
                <a:solidFill>
                  <a:srgbClr val="FFFFCC"/>
                </a:solidFill>
              </a:rPr>
              <a:t>Descoubes</a:t>
            </a:r>
            <a:r>
              <a:rPr lang="fr-FR" sz="1600" b="1" i="1" dirty="0">
                <a:solidFill>
                  <a:srgbClr val="FFFFCC"/>
                </a:solidFill>
              </a:rPr>
              <a:t> </a:t>
            </a:r>
            <a:r>
              <a:rPr lang="fr-FR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Novembre </a:t>
            </a:r>
            <a:r>
              <a:rPr lang="fr-FR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2013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3849" y="4365104"/>
            <a:ext cx="8640960" cy="0"/>
          </a:xfrm>
          <a:prstGeom prst="line">
            <a:avLst/>
          </a:prstGeom>
          <a:ln w="3810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8470" y="4581128"/>
            <a:ext cx="8995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et Technologie des Ordinateurs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907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10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28172" y="2214587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3" name="ZoneTexte 61"/>
          <p:cNvSpPr txBox="1"/>
          <p:nvPr/>
        </p:nvSpPr>
        <p:spPr>
          <a:xfrm>
            <a:off x="596372" y="2576451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4219" y="2695911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1941336" y="2502621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1941337" y="2467155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563949" y="1138804"/>
            <a:ext cx="4580051" cy="30716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Cet étage peut également réaliser la macro-fusion d’instruction simple. Sous condition, prenons des exemples d’instructions pouvant fusionnées sur architecture Sandy Bridge : CMP, TEST, ADD, SUB, AND, INC, DEC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3947" y="323577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783947" y="322270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21558" y="3735603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1898130" y="3689227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>
            <a:off x="360023" y="4429978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7670" y="397361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767670" y="396054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18++ Instructions (macro-fusion)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13194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7665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43925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9509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61"/>
          <p:cNvSpPr txBox="1"/>
          <p:nvPr/>
        </p:nvSpPr>
        <p:spPr>
          <a:xfrm>
            <a:off x="966804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61"/>
          <p:cNvSpPr txBox="1"/>
          <p:nvPr/>
        </p:nvSpPr>
        <p:spPr>
          <a:xfrm>
            <a:off x="1593270" y="4461511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" name="ZoneTexte 61"/>
          <p:cNvSpPr txBox="1"/>
          <p:nvPr/>
        </p:nvSpPr>
        <p:spPr>
          <a:xfrm>
            <a:off x="2215740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ZoneTexte 61"/>
          <p:cNvSpPr txBox="1"/>
          <p:nvPr/>
        </p:nvSpPr>
        <p:spPr>
          <a:xfrm>
            <a:off x="2861951" y="4429978"/>
            <a:ext cx="136377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37226"/>
              </p:ext>
            </p:extLst>
          </p:nvPr>
        </p:nvGraphicFramePr>
        <p:xfrm>
          <a:off x="4668800" y="4776207"/>
          <a:ext cx="3816426" cy="939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148982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8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8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6661872" y="5077685"/>
            <a:ext cx="1080120" cy="192442"/>
          </a:xfrm>
          <a:prstGeom prst="roundRect">
            <a:avLst>
              <a:gd name="adj" fmla="val 11586"/>
            </a:avLst>
          </a:prstGeom>
          <a:solidFill>
            <a:srgbClr val="FF0000">
              <a:alpha val="25098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098583" y="4492828"/>
            <a:ext cx="1138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Macro-</a:t>
            </a:r>
            <a:r>
              <a:rPr lang="fr-FR" sz="12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fused</a:t>
            </a:r>
            <a:endParaRPr lang="fr-FR" sz="1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717131" y="4745897"/>
            <a:ext cx="475423" cy="3382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02239" y="448537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78303" y="448537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26375" y="448537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02439" y="448537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2519" y="450930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8583" y="450930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43539" y="5737013"/>
            <a:ext cx="0" cy="5279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91611" y="5737013"/>
            <a:ext cx="0" cy="5279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948264" y="5737013"/>
            <a:ext cx="0" cy="5279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96336" y="5737013"/>
            <a:ext cx="0" cy="5279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1"/>
          <p:cNvSpPr txBox="1"/>
          <p:nvPr/>
        </p:nvSpPr>
        <p:spPr>
          <a:xfrm rot="16200000">
            <a:off x="3680018" y="5120058"/>
            <a:ext cx="176786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51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296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11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28172" y="2214587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3" name="ZoneTexte 61"/>
          <p:cNvSpPr txBox="1"/>
          <p:nvPr/>
        </p:nvSpPr>
        <p:spPr>
          <a:xfrm>
            <a:off x="596372" y="2576451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4219" y="2695911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1941336" y="2502621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1941337" y="2467155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563949" y="1138802"/>
            <a:ext cx="4580051" cy="5170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L’unité de décodage d’instruction est chargée de décoder les instructions CISC en micro-opérations ou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élémentaires (</a:t>
            </a:r>
            <a:r>
              <a:rPr lang="fr-FR" sz="2400" i="1" dirty="0" err="1" smtClean="0">
                <a:latin typeface="+mn-lt"/>
                <a:sym typeface="Wingdings"/>
              </a:rPr>
              <a:t>operation</a:t>
            </a:r>
            <a:r>
              <a:rPr lang="fr-FR" sz="2400" i="1" dirty="0" smtClean="0">
                <a:latin typeface="+mn-lt"/>
                <a:sym typeface="Wingdings"/>
              </a:rPr>
              <a:t>, </a:t>
            </a:r>
            <a:r>
              <a:rPr lang="fr-FR" sz="2400" i="1" dirty="0" err="1" smtClean="0">
                <a:latin typeface="+mn-lt"/>
                <a:sym typeface="Wingdings"/>
              </a:rPr>
              <a:t>load</a:t>
            </a:r>
            <a:r>
              <a:rPr lang="fr-FR" sz="2400" i="1" dirty="0" smtClean="0">
                <a:latin typeface="+mn-lt"/>
                <a:sym typeface="Wingdings"/>
              </a:rPr>
              <a:t>, store, jump …). Par exemple,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xor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rax</a:t>
            </a:r>
            <a:r>
              <a:rPr lang="fr-FR" sz="2400" i="1" dirty="0" smtClean="0"/>
              <a:t>, 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32(%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rbp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 </a:t>
            </a:r>
            <a:r>
              <a:rPr lang="fr-FR" sz="2400" i="1" dirty="0" smtClean="0">
                <a:latin typeface="+mn-lt"/>
              </a:rPr>
              <a:t>devient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xorOperation+memoryStore</a:t>
            </a:r>
            <a:endParaRPr lang="fr-F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</a:rPr>
              <a:t>Par exemple, lorsque Intel introduisit l’extension SSE2 avec le Pentium4, chaque instruction sur 128bits était découpée en 2 </a:t>
            </a:r>
            <a:r>
              <a:rPr lang="fr-FR" sz="2400" i="1" dirty="0" err="1" smtClean="0">
                <a:latin typeface="+mn-lt"/>
              </a:rPr>
              <a:t>uops</a:t>
            </a:r>
            <a:r>
              <a:rPr lang="fr-FR" sz="2400" i="1" dirty="0" smtClean="0">
                <a:latin typeface="+mn-lt"/>
              </a:rPr>
              <a:t> de 64bits.</a:t>
            </a:r>
            <a:endParaRPr lang="fr-FR" sz="2400" i="1" dirty="0">
              <a:latin typeface="+mn-lt"/>
            </a:endParaRPr>
          </a:p>
          <a:p>
            <a:pPr algn="l"/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3947" y="323577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783947" y="322270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21558" y="3735603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1898130" y="3689227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>
            <a:off x="360023" y="4429978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7670" y="397361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767670" y="396054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18++ Instructions (macro-fusion)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13194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7665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43925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9509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61"/>
          <p:cNvSpPr txBox="1"/>
          <p:nvPr/>
        </p:nvSpPr>
        <p:spPr>
          <a:xfrm>
            <a:off x="966804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61"/>
          <p:cNvSpPr txBox="1"/>
          <p:nvPr/>
        </p:nvSpPr>
        <p:spPr>
          <a:xfrm>
            <a:off x="1593270" y="4461511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" name="ZoneTexte 61"/>
          <p:cNvSpPr txBox="1"/>
          <p:nvPr/>
        </p:nvSpPr>
        <p:spPr>
          <a:xfrm>
            <a:off x="2215740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ZoneTexte 61"/>
          <p:cNvSpPr txBox="1"/>
          <p:nvPr/>
        </p:nvSpPr>
        <p:spPr>
          <a:xfrm>
            <a:off x="2861951" y="4429978"/>
            <a:ext cx="136377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95913" y="4733966"/>
            <a:ext cx="2704453" cy="692885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61"/>
          <p:cNvSpPr txBox="1"/>
          <p:nvPr/>
        </p:nvSpPr>
        <p:spPr>
          <a:xfrm>
            <a:off x="675473" y="4697892"/>
            <a:ext cx="22265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2698453" y="5419291"/>
            <a:ext cx="173499" cy="26052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ounded Rectangle 79"/>
          <p:cNvSpPr/>
          <p:nvPr/>
        </p:nvSpPr>
        <p:spPr>
          <a:xfrm>
            <a:off x="2480333" y="4978176"/>
            <a:ext cx="660936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50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61"/>
          <p:cNvSpPr txBox="1"/>
          <p:nvPr/>
        </p:nvSpPr>
        <p:spPr>
          <a:xfrm>
            <a:off x="2412745" y="4931706"/>
            <a:ext cx="78762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Complex</a:t>
            </a:r>
            <a:endParaRPr lang="fr-FR" sz="1200" i="1" dirty="0" smtClean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64066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ounded Rectangle 82"/>
          <p:cNvSpPr/>
          <p:nvPr/>
        </p:nvSpPr>
        <p:spPr>
          <a:xfrm>
            <a:off x="1227048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ounded Rectangle 83"/>
          <p:cNvSpPr/>
          <p:nvPr/>
        </p:nvSpPr>
        <p:spPr>
          <a:xfrm>
            <a:off x="596372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132028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46907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99032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61"/>
          <p:cNvSpPr txBox="1"/>
          <p:nvPr/>
        </p:nvSpPr>
        <p:spPr>
          <a:xfrm>
            <a:off x="1799305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9" name="ZoneTexte 61"/>
          <p:cNvSpPr txBox="1"/>
          <p:nvPr/>
        </p:nvSpPr>
        <p:spPr>
          <a:xfrm>
            <a:off x="1162897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ZoneTexte 61"/>
          <p:cNvSpPr txBox="1"/>
          <p:nvPr/>
        </p:nvSpPr>
        <p:spPr>
          <a:xfrm>
            <a:off x="524370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4" name="ZoneTexte 61"/>
          <p:cNvSpPr txBox="1"/>
          <p:nvPr/>
        </p:nvSpPr>
        <p:spPr>
          <a:xfrm>
            <a:off x="417640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5" name="ZoneTexte 61"/>
          <p:cNvSpPr txBox="1"/>
          <p:nvPr/>
        </p:nvSpPr>
        <p:spPr>
          <a:xfrm>
            <a:off x="1067185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8" name="ZoneTexte 61"/>
          <p:cNvSpPr txBox="1"/>
          <p:nvPr/>
        </p:nvSpPr>
        <p:spPr>
          <a:xfrm>
            <a:off x="1648814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9" name="ZoneTexte 61"/>
          <p:cNvSpPr txBox="1"/>
          <p:nvPr/>
        </p:nvSpPr>
        <p:spPr>
          <a:xfrm>
            <a:off x="2215740" y="5395428"/>
            <a:ext cx="61810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989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28172" y="2214587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3" name="ZoneTexte 61"/>
          <p:cNvSpPr txBox="1"/>
          <p:nvPr/>
        </p:nvSpPr>
        <p:spPr>
          <a:xfrm>
            <a:off x="596372" y="2576451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4219" y="2695911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1941336" y="2502621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1941337" y="2467155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563949" y="1138803"/>
            <a:ext cx="4580051" cy="3716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Les instructions CISC complexe sont routées vers un décodeur dédié (</a:t>
            </a:r>
            <a:r>
              <a:rPr lang="fr-FR" sz="2400" i="1" dirty="0" err="1" smtClean="0">
                <a:latin typeface="+mn-lt"/>
                <a:sym typeface="Wingdings"/>
              </a:rPr>
              <a:t>Complex</a:t>
            </a:r>
            <a:r>
              <a:rPr lang="fr-FR" sz="2400" i="1" dirty="0" smtClean="0">
                <a:latin typeface="+mn-lt"/>
                <a:sym typeface="Wingdings"/>
              </a:rPr>
              <a:t> </a:t>
            </a:r>
            <a:r>
              <a:rPr lang="fr-FR" sz="2400" i="1" dirty="0" err="1" smtClean="0">
                <a:latin typeface="+mn-lt"/>
                <a:sym typeface="Wingdings"/>
              </a:rPr>
              <a:t>Decode</a:t>
            </a:r>
            <a:r>
              <a:rPr lang="fr-FR" sz="2400" i="1" dirty="0" smtClean="0">
                <a:latin typeface="+mn-lt"/>
                <a:sym typeface="Wingdings"/>
              </a:rPr>
              <a:t>). En cas d’instructions générant plus de 4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, celles-ci sont alors extraites d’une mémoire morte ROM associée à un séquenceur (MSROM) chargé d’envoyer le flot de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à l’étage suivant.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3947" y="323577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783947" y="322270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21558" y="3735603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1898130" y="3689227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>
            <a:off x="360023" y="4429978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7670" y="397361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767670" y="396054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18++ Instructions (macro-fusion)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13194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7665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43925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9509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61"/>
          <p:cNvSpPr txBox="1"/>
          <p:nvPr/>
        </p:nvSpPr>
        <p:spPr>
          <a:xfrm>
            <a:off x="966804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61"/>
          <p:cNvSpPr txBox="1"/>
          <p:nvPr/>
        </p:nvSpPr>
        <p:spPr>
          <a:xfrm>
            <a:off x="1593270" y="4461511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" name="ZoneTexte 61"/>
          <p:cNvSpPr txBox="1"/>
          <p:nvPr/>
        </p:nvSpPr>
        <p:spPr>
          <a:xfrm>
            <a:off x="2215740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ZoneTexte 61"/>
          <p:cNvSpPr txBox="1"/>
          <p:nvPr/>
        </p:nvSpPr>
        <p:spPr>
          <a:xfrm>
            <a:off x="2861951" y="4429978"/>
            <a:ext cx="136377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95913" y="4733966"/>
            <a:ext cx="2704453" cy="692885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61"/>
          <p:cNvSpPr txBox="1"/>
          <p:nvPr/>
        </p:nvSpPr>
        <p:spPr>
          <a:xfrm>
            <a:off x="675473" y="4697892"/>
            <a:ext cx="22265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2698453" y="5419291"/>
            <a:ext cx="173499" cy="26052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ounded Rectangle 79"/>
          <p:cNvSpPr/>
          <p:nvPr/>
        </p:nvSpPr>
        <p:spPr>
          <a:xfrm>
            <a:off x="2480333" y="4978176"/>
            <a:ext cx="660936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50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61"/>
          <p:cNvSpPr txBox="1"/>
          <p:nvPr/>
        </p:nvSpPr>
        <p:spPr>
          <a:xfrm>
            <a:off x="2412745" y="4931706"/>
            <a:ext cx="78762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Complex</a:t>
            </a:r>
            <a:endParaRPr lang="fr-FR" sz="1200" i="1" dirty="0" smtClean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64066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ounded Rectangle 82"/>
          <p:cNvSpPr/>
          <p:nvPr/>
        </p:nvSpPr>
        <p:spPr>
          <a:xfrm>
            <a:off x="1227048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ounded Rectangle 83"/>
          <p:cNvSpPr/>
          <p:nvPr/>
        </p:nvSpPr>
        <p:spPr>
          <a:xfrm>
            <a:off x="596372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132028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46907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99032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61"/>
          <p:cNvSpPr txBox="1"/>
          <p:nvPr/>
        </p:nvSpPr>
        <p:spPr>
          <a:xfrm>
            <a:off x="1799305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9" name="ZoneTexte 61"/>
          <p:cNvSpPr txBox="1"/>
          <p:nvPr/>
        </p:nvSpPr>
        <p:spPr>
          <a:xfrm>
            <a:off x="1162897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ZoneTexte 61"/>
          <p:cNvSpPr txBox="1"/>
          <p:nvPr/>
        </p:nvSpPr>
        <p:spPr>
          <a:xfrm>
            <a:off x="524370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4" name="ZoneTexte 61"/>
          <p:cNvSpPr txBox="1"/>
          <p:nvPr/>
        </p:nvSpPr>
        <p:spPr>
          <a:xfrm>
            <a:off x="417640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5" name="ZoneTexte 61"/>
          <p:cNvSpPr txBox="1"/>
          <p:nvPr/>
        </p:nvSpPr>
        <p:spPr>
          <a:xfrm>
            <a:off x="1067185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8" name="ZoneTexte 61"/>
          <p:cNvSpPr txBox="1"/>
          <p:nvPr/>
        </p:nvSpPr>
        <p:spPr>
          <a:xfrm>
            <a:off x="1648814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9" name="ZoneTexte 61"/>
          <p:cNvSpPr txBox="1"/>
          <p:nvPr/>
        </p:nvSpPr>
        <p:spPr>
          <a:xfrm>
            <a:off x="2215740" y="5395428"/>
            <a:ext cx="61810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386748" y="4768461"/>
            <a:ext cx="838979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61"/>
          <p:cNvSpPr txBox="1"/>
          <p:nvPr/>
        </p:nvSpPr>
        <p:spPr>
          <a:xfrm>
            <a:off x="3308692" y="4758373"/>
            <a:ext cx="967512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MSROM</a:t>
            </a: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Microcode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rgbClr val="00B050"/>
                </a:solidFill>
              </a:rPr>
              <a:t>Sequencer</a:t>
            </a:r>
            <a:endParaRPr lang="fr-FR" sz="1200" i="1" dirty="0" smtClean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98701" y="5465607"/>
            <a:ext cx="104705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16200000">
            <a:off x="3790799" y="5437966"/>
            <a:ext cx="118329" cy="809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3407916" y="5465607"/>
            <a:ext cx="87568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4uops/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200366" y="5129780"/>
            <a:ext cx="186382" cy="157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935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13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28172" y="2214587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3" name="ZoneTexte 61"/>
          <p:cNvSpPr txBox="1"/>
          <p:nvPr/>
        </p:nvSpPr>
        <p:spPr>
          <a:xfrm>
            <a:off x="596372" y="2576451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4219" y="2695911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1941336" y="2502621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1941337" y="2467155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427985" y="1138803"/>
            <a:ext cx="4716016" cy="4468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Le flot d’instruction est alors acheminé vers une nouvelle file d’attente dont le travail principal est de combler les ‘’bulles’’ rencontrées dans les étages précédents afin d’assurer un flot </a:t>
            </a:r>
            <a:r>
              <a:rPr lang="fr-FR" sz="2400" i="1" dirty="0">
                <a:sym typeface="Wingdings"/>
              </a:rPr>
              <a:t>dans le désordre </a:t>
            </a:r>
            <a:r>
              <a:rPr lang="fr-FR" sz="2400" i="1" dirty="0" smtClean="0">
                <a:latin typeface="+mn-lt"/>
                <a:sym typeface="Wingdings"/>
              </a:rPr>
              <a:t>quasi constant de 4uops (out-of </a:t>
            </a:r>
            <a:r>
              <a:rPr lang="fr-FR" sz="2400" i="1" dirty="0" err="1" smtClean="0">
                <a:latin typeface="+mn-lt"/>
                <a:sym typeface="Wingdings"/>
              </a:rPr>
              <a:t>order</a:t>
            </a:r>
            <a:r>
              <a:rPr lang="fr-FR" sz="2400" i="1" dirty="0" smtClean="0">
                <a:latin typeface="+mn-lt"/>
                <a:sym typeface="Wingdings"/>
              </a:rPr>
              <a:t>).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Certains mécanismes d’accélération sont insérés à cette étape. Etudions les principaux.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3947" y="323577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783947" y="322270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21558" y="3735603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1898130" y="3689227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>
            <a:off x="360023" y="4429978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7670" y="397361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767670" y="396054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18++ Instructions (macro-fusion)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13194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7665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43925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9509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61"/>
          <p:cNvSpPr txBox="1"/>
          <p:nvPr/>
        </p:nvSpPr>
        <p:spPr>
          <a:xfrm>
            <a:off x="966804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61"/>
          <p:cNvSpPr txBox="1"/>
          <p:nvPr/>
        </p:nvSpPr>
        <p:spPr>
          <a:xfrm>
            <a:off x="1593270" y="4461511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" name="ZoneTexte 61"/>
          <p:cNvSpPr txBox="1"/>
          <p:nvPr/>
        </p:nvSpPr>
        <p:spPr>
          <a:xfrm>
            <a:off x="2215740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ZoneTexte 61"/>
          <p:cNvSpPr txBox="1"/>
          <p:nvPr/>
        </p:nvSpPr>
        <p:spPr>
          <a:xfrm>
            <a:off x="2861951" y="4429978"/>
            <a:ext cx="136377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95913" y="4733966"/>
            <a:ext cx="2704453" cy="692885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61"/>
          <p:cNvSpPr txBox="1"/>
          <p:nvPr/>
        </p:nvSpPr>
        <p:spPr>
          <a:xfrm>
            <a:off x="675473" y="4697892"/>
            <a:ext cx="22265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2698453" y="5419291"/>
            <a:ext cx="173499" cy="26052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ounded Rectangle 79"/>
          <p:cNvSpPr/>
          <p:nvPr/>
        </p:nvSpPr>
        <p:spPr>
          <a:xfrm>
            <a:off x="2480333" y="4978176"/>
            <a:ext cx="660936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50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61"/>
          <p:cNvSpPr txBox="1"/>
          <p:nvPr/>
        </p:nvSpPr>
        <p:spPr>
          <a:xfrm>
            <a:off x="2412745" y="4931706"/>
            <a:ext cx="78762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Complex</a:t>
            </a:r>
            <a:endParaRPr lang="fr-FR" sz="1200" i="1" dirty="0" smtClean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64066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ounded Rectangle 82"/>
          <p:cNvSpPr/>
          <p:nvPr/>
        </p:nvSpPr>
        <p:spPr>
          <a:xfrm>
            <a:off x="1227048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ounded Rectangle 83"/>
          <p:cNvSpPr/>
          <p:nvPr/>
        </p:nvSpPr>
        <p:spPr>
          <a:xfrm>
            <a:off x="596372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132028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46907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99032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61"/>
          <p:cNvSpPr txBox="1"/>
          <p:nvPr/>
        </p:nvSpPr>
        <p:spPr>
          <a:xfrm>
            <a:off x="1799305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9" name="ZoneTexte 61"/>
          <p:cNvSpPr txBox="1"/>
          <p:nvPr/>
        </p:nvSpPr>
        <p:spPr>
          <a:xfrm>
            <a:off x="1162897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ZoneTexte 61"/>
          <p:cNvSpPr txBox="1"/>
          <p:nvPr/>
        </p:nvSpPr>
        <p:spPr>
          <a:xfrm>
            <a:off x="524370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4" name="ZoneTexte 61"/>
          <p:cNvSpPr txBox="1"/>
          <p:nvPr/>
        </p:nvSpPr>
        <p:spPr>
          <a:xfrm>
            <a:off x="417640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5" name="ZoneTexte 61"/>
          <p:cNvSpPr txBox="1"/>
          <p:nvPr/>
        </p:nvSpPr>
        <p:spPr>
          <a:xfrm>
            <a:off x="1067185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8" name="ZoneTexte 61"/>
          <p:cNvSpPr txBox="1"/>
          <p:nvPr/>
        </p:nvSpPr>
        <p:spPr>
          <a:xfrm>
            <a:off x="1648814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9" name="ZoneTexte 61"/>
          <p:cNvSpPr txBox="1"/>
          <p:nvPr/>
        </p:nvSpPr>
        <p:spPr>
          <a:xfrm>
            <a:off x="2215740" y="5395428"/>
            <a:ext cx="61810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386748" y="4768461"/>
            <a:ext cx="838979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61"/>
          <p:cNvSpPr txBox="1"/>
          <p:nvPr/>
        </p:nvSpPr>
        <p:spPr>
          <a:xfrm>
            <a:off x="3308692" y="4758373"/>
            <a:ext cx="967512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MSROM</a:t>
            </a: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Microcode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rgbClr val="00B050"/>
                </a:solidFill>
              </a:rPr>
              <a:t>Sequencer</a:t>
            </a:r>
            <a:endParaRPr lang="fr-FR" sz="1200" i="1" dirty="0" smtClean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98701" y="5465607"/>
            <a:ext cx="104705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16200000">
            <a:off x="3790799" y="5437966"/>
            <a:ext cx="118329" cy="809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3407916" y="5465607"/>
            <a:ext cx="87568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4uops/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200366" y="5129780"/>
            <a:ext cx="186382" cy="157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63"/>
          <p:cNvSpPr/>
          <p:nvPr/>
        </p:nvSpPr>
        <p:spPr>
          <a:xfrm>
            <a:off x="2861951" y="6432557"/>
            <a:ext cx="173499" cy="2249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1"/>
          <p:cNvSpPr txBox="1"/>
          <p:nvPr/>
        </p:nvSpPr>
        <p:spPr>
          <a:xfrm>
            <a:off x="1533666" y="6499342"/>
            <a:ext cx="137023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~4uops </a:t>
            </a:r>
            <a:r>
              <a:rPr lang="fr-FR" sz="12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guarantee</a:t>
            </a:r>
            <a:endParaRPr lang="fr-FR" sz="11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5911" y="5680040"/>
            <a:ext cx="5012193" cy="788969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537908" y="5680040"/>
            <a:ext cx="4970196" cy="96149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micro-fusion)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041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14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28172" y="2214587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3" name="ZoneTexte 61"/>
          <p:cNvSpPr txBox="1"/>
          <p:nvPr/>
        </p:nvSpPr>
        <p:spPr>
          <a:xfrm>
            <a:off x="596372" y="2576451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4219" y="2695911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1941336" y="2502621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1941337" y="2467155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427985" y="1138803"/>
            <a:ext cx="4716016" cy="4468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Le </a:t>
            </a:r>
            <a:r>
              <a:rPr lang="fr-FR" sz="2400" i="1" dirty="0" err="1" smtClean="0">
                <a:latin typeface="+mn-lt"/>
                <a:sym typeface="Wingdings"/>
              </a:rPr>
              <a:t>Loop</a:t>
            </a:r>
            <a:r>
              <a:rPr lang="fr-FR" sz="2400" i="1" dirty="0" smtClean="0">
                <a:latin typeface="+mn-lt"/>
                <a:sym typeface="Wingdings"/>
              </a:rPr>
              <a:t> Stream Detector (LSD) permet de détecter et de verrouiller les petites boucles (&lt; 18 instructions) et évitent donc notamment des phases de </a:t>
            </a:r>
            <a:r>
              <a:rPr lang="fr-FR" sz="2400" i="1" dirty="0" err="1" smtClean="0">
                <a:latin typeface="+mn-lt"/>
                <a:sym typeface="Wingdings"/>
              </a:rPr>
              <a:t>fetch</a:t>
            </a:r>
            <a:r>
              <a:rPr lang="fr-FR" sz="2400" i="1" dirty="0" smtClean="0">
                <a:latin typeface="+mn-lt"/>
                <a:sym typeface="Wingdings"/>
              </a:rPr>
              <a:t> et de décodage inutiles. La boucle est invalidée par l’unité de prédiction dès qu’une prédiction manquée est détectée (miss-</a:t>
            </a:r>
            <a:r>
              <a:rPr lang="fr-FR" sz="2400" i="1" dirty="0" err="1" smtClean="0">
                <a:latin typeface="+mn-lt"/>
                <a:sym typeface="Wingdings"/>
              </a:rPr>
              <a:t>prediction</a:t>
            </a:r>
            <a:r>
              <a:rPr lang="fr-FR" sz="2400" i="1" dirty="0" smtClean="0">
                <a:latin typeface="+mn-lt"/>
                <a:sym typeface="Wingdings"/>
              </a:rPr>
              <a:t>).  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3947" y="323577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783947" y="322270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21558" y="3735603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1898130" y="3689227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>
            <a:off x="360023" y="4429978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7670" y="397361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767670" y="396054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18++ Instructions (macro-fusion)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13194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7665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43925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9509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61"/>
          <p:cNvSpPr txBox="1"/>
          <p:nvPr/>
        </p:nvSpPr>
        <p:spPr>
          <a:xfrm>
            <a:off x="966804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61"/>
          <p:cNvSpPr txBox="1"/>
          <p:nvPr/>
        </p:nvSpPr>
        <p:spPr>
          <a:xfrm>
            <a:off x="1593270" y="4461511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" name="ZoneTexte 61"/>
          <p:cNvSpPr txBox="1"/>
          <p:nvPr/>
        </p:nvSpPr>
        <p:spPr>
          <a:xfrm>
            <a:off x="2215740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ZoneTexte 61"/>
          <p:cNvSpPr txBox="1"/>
          <p:nvPr/>
        </p:nvSpPr>
        <p:spPr>
          <a:xfrm>
            <a:off x="2861951" y="4429978"/>
            <a:ext cx="136377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95913" y="4733966"/>
            <a:ext cx="2704453" cy="692885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61"/>
          <p:cNvSpPr txBox="1"/>
          <p:nvPr/>
        </p:nvSpPr>
        <p:spPr>
          <a:xfrm>
            <a:off x="675473" y="4697892"/>
            <a:ext cx="22265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2698453" y="5419291"/>
            <a:ext cx="173499" cy="26052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ounded Rectangle 79"/>
          <p:cNvSpPr/>
          <p:nvPr/>
        </p:nvSpPr>
        <p:spPr>
          <a:xfrm>
            <a:off x="2480333" y="4978176"/>
            <a:ext cx="660936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50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61"/>
          <p:cNvSpPr txBox="1"/>
          <p:nvPr/>
        </p:nvSpPr>
        <p:spPr>
          <a:xfrm>
            <a:off x="2412745" y="4931706"/>
            <a:ext cx="78762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Complex</a:t>
            </a:r>
            <a:endParaRPr lang="fr-FR" sz="1200" i="1" dirty="0" smtClean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64066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ounded Rectangle 82"/>
          <p:cNvSpPr/>
          <p:nvPr/>
        </p:nvSpPr>
        <p:spPr>
          <a:xfrm>
            <a:off x="1227048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ounded Rectangle 83"/>
          <p:cNvSpPr/>
          <p:nvPr/>
        </p:nvSpPr>
        <p:spPr>
          <a:xfrm>
            <a:off x="596372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132028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46907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99032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61"/>
          <p:cNvSpPr txBox="1"/>
          <p:nvPr/>
        </p:nvSpPr>
        <p:spPr>
          <a:xfrm>
            <a:off x="1799305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9" name="ZoneTexte 61"/>
          <p:cNvSpPr txBox="1"/>
          <p:nvPr/>
        </p:nvSpPr>
        <p:spPr>
          <a:xfrm>
            <a:off x="1162897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ZoneTexte 61"/>
          <p:cNvSpPr txBox="1"/>
          <p:nvPr/>
        </p:nvSpPr>
        <p:spPr>
          <a:xfrm>
            <a:off x="524370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4" name="ZoneTexte 61"/>
          <p:cNvSpPr txBox="1"/>
          <p:nvPr/>
        </p:nvSpPr>
        <p:spPr>
          <a:xfrm>
            <a:off x="417640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5" name="ZoneTexte 61"/>
          <p:cNvSpPr txBox="1"/>
          <p:nvPr/>
        </p:nvSpPr>
        <p:spPr>
          <a:xfrm>
            <a:off x="1067185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8" name="ZoneTexte 61"/>
          <p:cNvSpPr txBox="1"/>
          <p:nvPr/>
        </p:nvSpPr>
        <p:spPr>
          <a:xfrm>
            <a:off x="1648814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9" name="ZoneTexte 61"/>
          <p:cNvSpPr txBox="1"/>
          <p:nvPr/>
        </p:nvSpPr>
        <p:spPr>
          <a:xfrm>
            <a:off x="2215740" y="5395428"/>
            <a:ext cx="61810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386748" y="4768461"/>
            <a:ext cx="838979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61"/>
          <p:cNvSpPr txBox="1"/>
          <p:nvPr/>
        </p:nvSpPr>
        <p:spPr>
          <a:xfrm>
            <a:off x="3308692" y="4758373"/>
            <a:ext cx="967512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MSROM</a:t>
            </a: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Microcode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rgbClr val="00B050"/>
                </a:solidFill>
              </a:rPr>
              <a:t>Sequencer</a:t>
            </a:r>
            <a:endParaRPr lang="fr-FR" sz="1200" i="1" dirty="0" smtClean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98701" y="5465607"/>
            <a:ext cx="104705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16200000">
            <a:off x="3790799" y="5437966"/>
            <a:ext cx="118329" cy="809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3407916" y="5465607"/>
            <a:ext cx="87568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4uops/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200366" y="5129780"/>
            <a:ext cx="186382" cy="157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63"/>
          <p:cNvSpPr/>
          <p:nvPr/>
        </p:nvSpPr>
        <p:spPr>
          <a:xfrm>
            <a:off x="2861951" y="6432557"/>
            <a:ext cx="173499" cy="2249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1"/>
          <p:cNvSpPr txBox="1"/>
          <p:nvPr/>
        </p:nvSpPr>
        <p:spPr>
          <a:xfrm>
            <a:off x="1533666" y="6499342"/>
            <a:ext cx="137023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~4uops </a:t>
            </a:r>
            <a:r>
              <a:rPr lang="fr-FR" sz="12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guarantee</a:t>
            </a:r>
            <a:endParaRPr lang="fr-FR" sz="11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5911" y="5680040"/>
            <a:ext cx="5012193" cy="788969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537908" y="5680040"/>
            <a:ext cx="4970196" cy="96149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micro-fusion)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73542" y="5803546"/>
            <a:ext cx="1567604" cy="46905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1"/>
          <p:cNvSpPr txBox="1"/>
          <p:nvPr/>
        </p:nvSpPr>
        <p:spPr>
          <a:xfrm>
            <a:off x="567766" y="5803546"/>
            <a:ext cx="1577879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fr-FR" sz="1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Detector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up to 28uops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0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568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15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28172" y="2214587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3" name="ZoneTexte 61"/>
          <p:cNvSpPr txBox="1"/>
          <p:nvPr/>
        </p:nvSpPr>
        <p:spPr>
          <a:xfrm>
            <a:off x="596372" y="2576451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4219" y="2695911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1941336" y="2502621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1941337" y="2467155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563949" y="1138804"/>
            <a:ext cx="4580051" cy="30716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Cet étage peu également réaliser sous condition des micro-fusions de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pouvant être décodées et exécutées par la suite :</a:t>
            </a:r>
          </a:p>
          <a:p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uop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 +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uop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 </a:t>
            </a:r>
          </a:p>
          <a:p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= </a:t>
            </a:r>
          </a:p>
          <a:p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micro-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fused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complex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uop</a:t>
            </a:r>
            <a:endParaRPr lang="fr-F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3947" y="323577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783947" y="322270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21558" y="3735603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1898130" y="3689227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>
            <a:off x="360023" y="4429978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7670" y="397361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767670" y="396054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18++ Instructions (macro-fusion)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13194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7665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43925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9509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61"/>
          <p:cNvSpPr txBox="1"/>
          <p:nvPr/>
        </p:nvSpPr>
        <p:spPr>
          <a:xfrm>
            <a:off x="966804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61"/>
          <p:cNvSpPr txBox="1"/>
          <p:nvPr/>
        </p:nvSpPr>
        <p:spPr>
          <a:xfrm>
            <a:off x="1593270" y="4461511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" name="ZoneTexte 61"/>
          <p:cNvSpPr txBox="1"/>
          <p:nvPr/>
        </p:nvSpPr>
        <p:spPr>
          <a:xfrm>
            <a:off x="2215740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ZoneTexte 61"/>
          <p:cNvSpPr txBox="1"/>
          <p:nvPr/>
        </p:nvSpPr>
        <p:spPr>
          <a:xfrm>
            <a:off x="2861951" y="4429978"/>
            <a:ext cx="136377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95913" y="4733966"/>
            <a:ext cx="2704453" cy="692885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61"/>
          <p:cNvSpPr txBox="1"/>
          <p:nvPr/>
        </p:nvSpPr>
        <p:spPr>
          <a:xfrm>
            <a:off x="675473" y="4697892"/>
            <a:ext cx="22265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2698453" y="5419291"/>
            <a:ext cx="173499" cy="26052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ounded Rectangle 79"/>
          <p:cNvSpPr/>
          <p:nvPr/>
        </p:nvSpPr>
        <p:spPr>
          <a:xfrm>
            <a:off x="2480333" y="4978176"/>
            <a:ext cx="660936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50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61"/>
          <p:cNvSpPr txBox="1"/>
          <p:nvPr/>
        </p:nvSpPr>
        <p:spPr>
          <a:xfrm>
            <a:off x="2412745" y="4931706"/>
            <a:ext cx="78762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Complex</a:t>
            </a:r>
            <a:endParaRPr lang="fr-FR" sz="1200" i="1" dirty="0" smtClean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64066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ounded Rectangle 82"/>
          <p:cNvSpPr/>
          <p:nvPr/>
        </p:nvSpPr>
        <p:spPr>
          <a:xfrm>
            <a:off x="1227048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ounded Rectangle 83"/>
          <p:cNvSpPr/>
          <p:nvPr/>
        </p:nvSpPr>
        <p:spPr>
          <a:xfrm>
            <a:off x="596372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132028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46907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99032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61"/>
          <p:cNvSpPr txBox="1"/>
          <p:nvPr/>
        </p:nvSpPr>
        <p:spPr>
          <a:xfrm>
            <a:off x="1799305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9" name="ZoneTexte 61"/>
          <p:cNvSpPr txBox="1"/>
          <p:nvPr/>
        </p:nvSpPr>
        <p:spPr>
          <a:xfrm>
            <a:off x="1162897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ZoneTexte 61"/>
          <p:cNvSpPr txBox="1"/>
          <p:nvPr/>
        </p:nvSpPr>
        <p:spPr>
          <a:xfrm>
            <a:off x="524370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4" name="ZoneTexte 61"/>
          <p:cNvSpPr txBox="1"/>
          <p:nvPr/>
        </p:nvSpPr>
        <p:spPr>
          <a:xfrm>
            <a:off x="417640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5" name="ZoneTexte 61"/>
          <p:cNvSpPr txBox="1"/>
          <p:nvPr/>
        </p:nvSpPr>
        <p:spPr>
          <a:xfrm>
            <a:off x="1067185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8" name="ZoneTexte 61"/>
          <p:cNvSpPr txBox="1"/>
          <p:nvPr/>
        </p:nvSpPr>
        <p:spPr>
          <a:xfrm>
            <a:off x="1648814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9" name="ZoneTexte 61"/>
          <p:cNvSpPr txBox="1"/>
          <p:nvPr/>
        </p:nvSpPr>
        <p:spPr>
          <a:xfrm>
            <a:off x="2215740" y="5395428"/>
            <a:ext cx="61810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386748" y="4768461"/>
            <a:ext cx="838979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61"/>
          <p:cNvSpPr txBox="1"/>
          <p:nvPr/>
        </p:nvSpPr>
        <p:spPr>
          <a:xfrm>
            <a:off x="3308692" y="4758373"/>
            <a:ext cx="967512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MSROM</a:t>
            </a: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Microcode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rgbClr val="00B050"/>
                </a:solidFill>
              </a:rPr>
              <a:t>Sequencer</a:t>
            </a:r>
            <a:endParaRPr lang="fr-FR" sz="1200" i="1" dirty="0" smtClean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98701" y="5465607"/>
            <a:ext cx="104705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16200000">
            <a:off x="3790799" y="5437966"/>
            <a:ext cx="118329" cy="809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3407916" y="5465607"/>
            <a:ext cx="87568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4uops/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200366" y="5129780"/>
            <a:ext cx="186382" cy="157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63"/>
          <p:cNvSpPr/>
          <p:nvPr/>
        </p:nvSpPr>
        <p:spPr>
          <a:xfrm>
            <a:off x="2861951" y="6432557"/>
            <a:ext cx="173499" cy="2249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1"/>
          <p:cNvSpPr txBox="1"/>
          <p:nvPr/>
        </p:nvSpPr>
        <p:spPr>
          <a:xfrm>
            <a:off x="1533666" y="6499342"/>
            <a:ext cx="137023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~4uops </a:t>
            </a:r>
            <a:r>
              <a:rPr lang="fr-FR" sz="12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guarantee</a:t>
            </a:r>
            <a:endParaRPr lang="fr-FR" sz="11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5911" y="5680040"/>
            <a:ext cx="5012193" cy="788969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537908" y="5680040"/>
            <a:ext cx="4970196" cy="96149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micro-fusion)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73542" y="5803546"/>
            <a:ext cx="1567604" cy="46905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1"/>
          <p:cNvSpPr txBox="1"/>
          <p:nvPr/>
        </p:nvSpPr>
        <p:spPr>
          <a:xfrm>
            <a:off x="567766" y="5803546"/>
            <a:ext cx="1577879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fr-FR" sz="1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Detector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up to 28uops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0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155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16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Title 3"/>
          <p:cNvSpPr txBox="1">
            <a:spLocks/>
          </p:cNvSpPr>
          <p:nvPr/>
        </p:nvSpPr>
        <p:spPr>
          <a:xfrm>
            <a:off x="305780" y="1412776"/>
            <a:ext cx="8748464" cy="1368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>
                <a:latin typeface="+mn-lt"/>
              </a:rPr>
              <a:t>	</a:t>
            </a:r>
            <a:r>
              <a:rPr lang="fr-FR" sz="2400" i="1" dirty="0" smtClean="0">
                <a:latin typeface="+mn-lt"/>
              </a:rPr>
              <a:t>Observons l’instruction </a:t>
            </a:r>
            <a:r>
              <a:rPr lang="fr-FR" sz="2400" i="1" dirty="0" err="1" smtClean="0">
                <a:latin typeface="+mn-lt"/>
              </a:rPr>
              <a:t>dpps</a:t>
            </a:r>
            <a:r>
              <a:rPr lang="fr-FR" sz="2400" i="1" dirty="0" smtClean="0">
                <a:latin typeface="+mn-lt"/>
              </a:rPr>
              <a:t> précédemment étudiée dans le cours et découvrons son découpage en </a:t>
            </a:r>
            <a:r>
              <a:rPr lang="fr-FR" sz="2400" i="1" dirty="0" err="1" smtClean="0">
                <a:latin typeface="+mn-lt"/>
              </a:rPr>
              <a:t>uops</a:t>
            </a:r>
            <a:r>
              <a:rPr lang="fr-FR" sz="2400" i="1" dirty="0" smtClean="0">
                <a:latin typeface="+mn-lt"/>
              </a:rPr>
              <a:t> (</a:t>
            </a:r>
            <a:r>
              <a:rPr lang="fr-FR" sz="2400" i="1" dirty="0" err="1" smtClean="0">
                <a:latin typeface="+mn-lt"/>
              </a:rPr>
              <a:t>unfused</a:t>
            </a:r>
            <a:r>
              <a:rPr lang="fr-FR" sz="2400" i="1" dirty="0" smtClean="0">
                <a:latin typeface="+mn-lt"/>
              </a:rPr>
              <a:t>, micro-</a:t>
            </a:r>
            <a:r>
              <a:rPr lang="fr-FR" sz="2400" i="1" dirty="0" err="1" smtClean="0">
                <a:latin typeface="+mn-lt"/>
              </a:rPr>
              <a:t>fused</a:t>
            </a:r>
            <a:r>
              <a:rPr lang="fr-FR" sz="2400" i="1" dirty="0" smtClean="0">
                <a:latin typeface="+mn-lt"/>
              </a:rPr>
              <a:t> et macro-</a:t>
            </a:r>
            <a:r>
              <a:rPr lang="fr-FR" sz="2400" i="1" dirty="0" err="1" smtClean="0">
                <a:latin typeface="+mn-lt"/>
              </a:rPr>
              <a:t>fused</a:t>
            </a:r>
            <a:r>
              <a:rPr lang="fr-FR" sz="2400" i="1" dirty="0" smtClean="0">
                <a:latin typeface="+mn-lt"/>
              </a:rPr>
              <a:t>) à avant l’étage d’exécution out-of </a:t>
            </a:r>
            <a:r>
              <a:rPr lang="fr-FR" sz="2400" i="1" dirty="0" err="1" smtClean="0">
                <a:latin typeface="+mn-lt"/>
              </a:rPr>
              <a:t>order</a:t>
            </a:r>
            <a:r>
              <a:rPr lang="fr-FR" sz="2400" i="1" dirty="0" smtClean="0">
                <a:latin typeface="+mn-lt"/>
              </a:rPr>
              <a:t> du CPU : </a:t>
            </a: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250"/>
              </p:ext>
            </p:extLst>
          </p:nvPr>
        </p:nvGraphicFramePr>
        <p:xfrm>
          <a:off x="179512" y="5085184"/>
          <a:ext cx="8784972" cy="11582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936104"/>
                <a:gridCol w="1368152"/>
                <a:gridCol w="720080"/>
                <a:gridCol w="648072"/>
                <a:gridCol w="648072"/>
                <a:gridCol w="648072"/>
                <a:gridCol w="648072"/>
                <a:gridCol w="648072"/>
                <a:gridCol w="720080"/>
                <a:gridCol w="936104"/>
                <a:gridCol w="864092"/>
              </a:tblGrid>
              <a:tr h="265978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Operands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uops</a:t>
                      </a:r>
                      <a:endParaRPr lang="fr-FR" sz="12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fused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unfused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uops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Latency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Reciprocal</a:t>
                      </a:r>
                      <a:endParaRPr lang="fr-FR" sz="12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Throughput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Comments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978"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p0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p1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p5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p23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978">
                <a:tc rowSpan="2">
                  <a:txBody>
                    <a:bodyPr/>
                    <a:lstStyle/>
                    <a:p>
                      <a:pPr algn="ctr"/>
                      <a:endParaRPr lang="fr-FR" sz="14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4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dpps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xmm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xmm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imm8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fr-FR" sz="14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4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SSE4.1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5978"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xmm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m128, imm8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fr-FR" sz="14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01941"/>
            <a:ext cx="7560840" cy="1553245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453412"/>
            <a:ext cx="7560840" cy="250317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140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17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28172" y="2214587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3" name="ZoneTexte 61"/>
          <p:cNvSpPr txBox="1"/>
          <p:nvPr/>
        </p:nvSpPr>
        <p:spPr>
          <a:xfrm>
            <a:off x="596372" y="2576451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4219" y="2695911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1941336" y="2502621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1941337" y="2467155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563949" y="1138803"/>
            <a:ext cx="4580051" cy="1557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Le </a:t>
            </a:r>
            <a:r>
              <a:rPr lang="fr-FR" sz="2400" i="1" dirty="0" err="1" smtClean="0">
                <a:latin typeface="+mn-lt"/>
                <a:sym typeface="Wingdings"/>
              </a:rPr>
              <a:t>Decoded</a:t>
            </a:r>
            <a:r>
              <a:rPr lang="fr-FR" sz="2400" i="1" dirty="0" smtClean="0">
                <a:latin typeface="+mn-lt"/>
                <a:sym typeface="Wingdings"/>
              </a:rPr>
              <a:t> </a:t>
            </a:r>
            <a:r>
              <a:rPr lang="fr-FR" sz="2400" i="1" dirty="0" err="1" smtClean="0">
                <a:latin typeface="+mn-lt"/>
                <a:sym typeface="Wingdings"/>
              </a:rPr>
              <a:t>Icache</a:t>
            </a:r>
            <a:r>
              <a:rPr lang="fr-FR" sz="2400" i="1" dirty="0" smtClean="0">
                <a:latin typeface="+mn-lt"/>
                <a:sym typeface="Wingdings"/>
              </a:rPr>
              <a:t> est l’une des évolutions majeure amenée avec l’arrivée de la </a:t>
            </a:r>
            <a:r>
              <a:rPr lang="fr-FR" sz="2400" i="1" dirty="0" err="1" smtClean="0">
                <a:latin typeface="+mn-lt"/>
                <a:sym typeface="Wingdings"/>
              </a:rPr>
              <a:t>micro-architecture</a:t>
            </a:r>
            <a:r>
              <a:rPr lang="fr-FR" sz="2400" i="1" dirty="0" smtClean="0">
                <a:latin typeface="+mn-lt"/>
                <a:sym typeface="Wingdings"/>
              </a:rPr>
              <a:t> Sandy Bridge.</a:t>
            </a: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3947" y="323577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783947" y="322270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21558" y="3735603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1898130" y="3689227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>
            <a:off x="360023" y="4429978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7670" y="397361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767670" y="396054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18++ Instructions (macro-fusion)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13194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7665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43925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9509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61"/>
          <p:cNvSpPr txBox="1"/>
          <p:nvPr/>
        </p:nvSpPr>
        <p:spPr>
          <a:xfrm>
            <a:off x="966804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61"/>
          <p:cNvSpPr txBox="1"/>
          <p:nvPr/>
        </p:nvSpPr>
        <p:spPr>
          <a:xfrm>
            <a:off x="1593270" y="4461511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" name="ZoneTexte 61"/>
          <p:cNvSpPr txBox="1"/>
          <p:nvPr/>
        </p:nvSpPr>
        <p:spPr>
          <a:xfrm>
            <a:off x="2215740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ZoneTexte 61"/>
          <p:cNvSpPr txBox="1"/>
          <p:nvPr/>
        </p:nvSpPr>
        <p:spPr>
          <a:xfrm>
            <a:off x="2861951" y="4429978"/>
            <a:ext cx="136377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95913" y="4733966"/>
            <a:ext cx="2704453" cy="692885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61"/>
          <p:cNvSpPr txBox="1"/>
          <p:nvPr/>
        </p:nvSpPr>
        <p:spPr>
          <a:xfrm>
            <a:off x="675473" y="4697892"/>
            <a:ext cx="22265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2698453" y="5419291"/>
            <a:ext cx="173499" cy="26052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ounded Rectangle 79"/>
          <p:cNvSpPr/>
          <p:nvPr/>
        </p:nvSpPr>
        <p:spPr>
          <a:xfrm>
            <a:off x="2480333" y="4978176"/>
            <a:ext cx="660936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50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61"/>
          <p:cNvSpPr txBox="1"/>
          <p:nvPr/>
        </p:nvSpPr>
        <p:spPr>
          <a:xfrm>
            <a:off x="2412745" y="4931706"/>
            <a:ext cx="78762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Complex</a:t>
            </a:r>
            <a:endParaRPr lang="fr-FR" sz="1200" i="1" dirty="0" smtClean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64066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ounded Rectangle 82"/>
          <p:cNvSpPr/>
          <p:nvPr/>
        </p:nvSpPr>
        <p:spPr>
          <a:xfrm>
            <a:off x="1227048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ounded Rectangle 83"/>
          <p:cNvSpPr/>
          <p:nvPr/>
        </p:nvSpPr>
        <p:spPr>
          <a:xfrm>
            <a:off x="596372" y="4978176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132028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46907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99032" y="541929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61"/>
          <p:cNvSpPr txBox="1"/>
          <p:nvPr/>
        </p:nvSpPr>
        <p:spPr>
          <a:xfrm>
            <a:off x="1799305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9" name="ZoneTexte 61"/>
          <p:cNvSpPr txBox="1"/>
          <p:nvPr/>
        </p:nvSpPr>
        <p:spPr>
          <a:xfrm>
            <a:off x="1162897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ZoneTexte 61"/>
          <p:cNvSpPr txBox="1"/>
          <p:nvPr/>
        </p:nvSpPr>
        <p:spPr>
          <a:xfrm>
            <a:off x="524370" y="4947419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4" name="ZoneTexte 61"/>
          <p:cNvSpPr txBox="1"/>
          <p:nvPr/>
        </p:nvSpPr>
        <p:spPr>
          <a:xfrm>
            <a:off x="417640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5" name="ZoneTexte 61"/>
          <p:cNvSpPr txBox="1"/>
          <p:nvPr/>
        </p:nvSpPr>
        <p:spPr>
          <a:xfrm>
            <a:off x="1067185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8" name="ZoneTexte 61"/>
          <p:cNvSpPr txBox="1"/>
          <p:nvPr/>
        </p:nvSpPr>
        <p:spPr>
          <a:xfrm>
            <a:off x="1648814" y="5406784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9" name="ZoneTexte 61"/>
          <p:cNvSpPr txBox="1"/>
          <p:nvPr/>
        </p:nvSpPr>
        <p:spPr>
          <a:xfrm>
            <a:off x="2215740" y="5395428"/>
            <a:ext cx="61810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386748" y="4768461"/>
            <a:ext cx="838979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61"/>
          <p:cNvSpPr txBox="1"/>
          <p:nvPr/>
        </p:nvSpPr>
        <p:spPr>
          <a:xfrm>
            <a:off x="3308692" y="4758373"/>
            <a:ext cx="967512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MSROM</a:t>
            </a: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Microcode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rgbClr val="00B050"/>
                </a:solidFill>
              </a:rPr>
              <a:t>Sequencer</a:t>
            </a:r>
            <a:endParaRPr lang="fr-FR" sz="1200" i="1" dirty="0" smtClean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98701" y="5465607"/>
            <a:ext cx="104705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16200000">
            <a:off x="3790799" y="5437966"/>
            <a:ext cx="118329" cy="809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3407916" y="5465607"/>
            <a:ext cx="87568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4uops/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200366" y="5129780"/>
            <a:ext cx="186382" cy="157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63"/>
          <p:cNvSpPr/>
          <p:nvPr/>
        </p:nvSpPr>
        <p:spPr>
          <a:xfrm>
            <a:off x="2861951" y="6432557"/>
            <a:ext cx="173499" cy="2249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1"/>
          <p:cNvSpPr txBox="1"/>
          <p:nvPr/>
        </p:nvSpPr>
        <p:spPr>
          <a:xfrm>
            <a:off x="2953087" y="6393657"/>
            <a:ext cx="1370236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~4uops </a:t>
            </a:r>
            <a:r>
              <a:rPr lang="fr-FR" sz="12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guarantee</a:t>
            </a:r>
            <a:endParaRPr lang="fr-FR" sz="12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Out-of </a:t>
            </a:r>
            <a:r>
              <a:rPr lang="fr-FR" sz="12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Order</a:t>
            </a:r>
            <a:endParaRPr lang="fr-FR" sz="11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5911" y="5680040"/>
            <a:ext cx="5012193" cy="788969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537908" y="5680040"/>
            <a:ext cx="4970196" cy="96149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micro-fusion)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73542" y="5803546"/>
            <a:ext cx="1567604" cy="46905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1"/>
          <p:cNvSpPr txBox="1"/>
          <p:nvPr/>
        </p:nvSpPr>
        <p:spPr>
          <a:xfrm>
            <a:off x="567766" y="5803546"/>
            <a:ext cx="1577879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fr-FR" sz="1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Detector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up to 28uops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738934" y="3831420"/>
            <a:ext cx="1849290" cy="1645939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61"/>
          <p:cNvSpPr txBox="1"/>
          <p:nvPr/>
        </p:nvSpPr>
        <p:spPr>
          <a:xfrm>
            <a:off x="4738935" y="3854832"/>
            <a:ext cx="1849289" cy="157704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2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Decoded</a:t>
            </a:r>
            <a:r>
              <a:rPr lang="fr-FR" sz="1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2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>
                <a:solidFill>
                  <a:srgbClr val="00B050"/>
                </a:solidFill>
              </a:rPr>
              <a:t>1,5K </a:t>
            </a:r>
            <a:r>
              <a:rPr lang="fr-FR" sz="1200" i="1" dirty="0" err="1">
                <a:solidFill>
                  <a:srgbClr val="00B050"/>
                </a:solidFill>
              </a:rPr>
              <a:t>uops</a:t>
            </a:r>
            <a:r>
              <a:rPr lang="fr-FR" sz="1200" i="1" dirty="0">
                <a:solidFill>
                  <a:srgbClr val="00B050"/>
                </a:solidFill>
              </a:rPr>
              <a:t> 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8ways set Direct </a:t>
            </a:r>
            <a:r>
              <a:rPr lang="fr-FR" sz="1200" i="1" dirty="0" err="1" smtClean="0">
                <a:solidFill>
                  <a:srgbClr val="00B050"/>
                </a:solidFill>
              </a:rPr>
              <a:t>Mapped</a:t>
            </a:r>
            <a:endParaRPr lang="fr-FR" sz="1200" i="1" dirty="0" smtClean="0">
              <a:solidFill>
                <a:srgbClr val="00B050"/>
              </a:solidFill>
            </a:endParaRPr>
          </a:p>
          <a:p>
            <a:pPr algn="ctr">
              <a:defRPr/>
            </a:pP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32sets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8ways/set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rgbClr val="00B050"/>
                </a:solidFill>
              </a:rPr>
              <a:t>u</a:t>
            </a:r>
            <a:r>
              <a:rPr lang="fr-FR" sz="1200" i="1" dirty="0" smtClean="0">
                <a:solidFill>
                  <a:srgbClr val="00B050"/>
                </a:solidFill>
              </a:rPr>
              <a:t>p to 6uops/</a:t>
            </a:r>
            <a:r>
              <a:rPr lang="fr-FR" sz="1200" i="1" dirty="0" err="1" smtClean="0">
                <a:solidFill>
                  <a:srgbClr val="00B050"/>
                </a:solidFill>
              </a:rPr>
              <a:t>way</a:t>
            </a:r>
            <a:endParaRPr lang="fr-FR" sz="1200" i="1" dirty="0" smtClean="0">
              <a:solidFill>
                <a:srgbClr val="00B05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5130589" y="5466003"/>
            <a:ext cx="163452" cy="21381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5508104" y="5841225"/>
            <a:ext cx="1224136" cy="1054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61"/>
          <p:cNvSpPr txBox="1"/>
          <p:nvPr/>
        </p:nvSpPr>
        <p:spPr>
          <a:xfrm rot="16200000">
            <a:off x="3219683" y="4222408"/>
            <a:ext cx="2480493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Decoded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(Sandy Bridge)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Down Arrow 112"/>
          <p:cNvSpPr/>
          <p:nvPr/>
        </p:nvSpPr>
        <p:spPr>
          <a:xfrm>
            <a:off x="5757622" y="3547916"/>
            <a:ext cx="173499" cy="26052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61"/>
          <p:cNvSpPr txBox="1"/>
          <p:nvPr/>
        </p:nvSpPr>
        <p:spPr>
          <a:xfrm>
            <a:off x="5287154" y="5466003"/>
            <a:ext cx="87568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4uops/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44372" y="3547916"/>
            <a:ext cx="941778" cy="107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 rot="5400000">
            <a:off x="5544834" y="4705316"/>
            <a:ext cx="2374812" cy="1078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531142" y="2714999"/>
            <a:ext cx="0" cy="11237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63949" y="2718644"/>
            <a:ext cx="967193" cy="199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61"/>
          <p:cNvSpPr txBox="1"/>
          <p:nvPr/>
        </p:nvSpPr>
        <p:spPr>
          <a:xfrm>
            <a:off x="5623589" y="5893928"/>
            <a:ext cx="1383343" cy="28438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cache 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uild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0" name="ZoneTexte 61"/>
          <p:cNvSpPr txBox="1"/>
          <p:nvPr/>
        </p:nvSpPr>
        <p:spPr>
          <a:xfrm>
            <a:off x="4704752" y="2728349"/>
            <a:ext cx="851673" cy="28438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advertised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0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809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18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-827199" y="2189328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-2168994" y="1551006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-2203732" y="1535610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970" y="1551005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756" y="1535611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93" name="ZoneTexte 61"/>
          <p:cNvSpPr txBox="1"/>
          <p:nvPr/>
        </p:nvSpPr>
        <p:spPr>
          <a:xfrm>
            <a:off x="-1958999" y="2551192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761152" y="2670652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-614035" y="2477362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-614034" y="2441896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68570" y="2460749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493154" y="2447677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176869" y="1138803"/>
            <a:ext cx="5021741" cy="5108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Le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Decoded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Icache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 est une mémoire cache de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uops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 de taille fixe </a:t>
            </a:r>
            <a:r>
              <a:rPr lang="fr-FR" sz="2400" i="1" dirty="0" smtClean="0">
                <a:latin typeface="+mn-lt"/>
                <a:sym typeface="Wingdings"/>
              </a:rPr>
              <a:t>déjà décodées et donc remplie après l’étage de décodage d’instruction. Cette mémoire cache est enfouie dans l’architecture du cœur. Il s’agit d’une technologie proche du Trace Cache du Pentium 4.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Il faut savoir que sur un flow typique d’instructions, ~80% des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sont issues de ce cache, ~15% du pipeline hérité et ~5% du MSROM.</a:t>
            </a: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-1771424" y="3210514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-1771424" y="3197442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-833813" y="3710344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-657241" y="3663968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>
            <a:off x="-2195348" y="440471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-1787701" y="3948354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-1787701" y="3935282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18++ Instructions (macro-fusion)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-1642177" y="444818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-1037706" y="444818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-411446" y="443511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138" y="4435112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61"/>
          <p:cNvSpPr txBox="1"/>
          <p:nvPr/>
        </p:nvSpPr>
        <p:spPr>
          <a:xfrm>
            <a:off x="-1588567" y="4423180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61"/>
          <p:cNvSpPr txBox="1"/>
          <p:nvPr/>
        </p:nvSpPr>
        <p:spPr>
          <a:xfrm>
            <a:off x="-962101" y="4436252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" name="ZoneTexte 61"/>
          <p:cNvSpPr txBox="1"/>
          <p:nvPr/>
        </p:nvSpPr>
        <p:spPr>
          <a:xfrm>
            <a:off x="-339631" y="4423180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ZoneTexte 61"/>
          <p:cNvSpPr txBox="1"/>
          <p:nvPr/>
        </p:nvSpPr>
        <p:spPr>
          <a:xfrm>
            <a:off x="306580" y="4404719"/>
            <a:ext cx="136377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-2059458" y="4708707"/>
            <a:ext cx="2704453" cy="692885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61"/>
          <p:cNvSpPr txBox="1"/>
          <p:nvPr/>
        </p:nvSpPr>
        <p:spPr>
          <a:xfrm>
            <a:off x="-1879898" y="4672633"/>
            <a:ext cx="22265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143082" y="5394032"/>
            <a:ext cx="173499" cy="26052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ounded Rectangle 79"/>
          <p:cNvSpPr/>
          <p:nvPr/>
        </p:nvSpPr>
        <p:spPr>
          <a:xfrm>
            <a:off x="-75038" y="4952917"/>
            <a:ext cx="660936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50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61"/>
          <p:cNvSpPr txBox="1"/>
          <p:nvPr/>
        </p:nvSpPr>
        <p:spPr>
          <a:xfrm>
            <a:off x="-142626" y="4906447"/>
            <a:ext cx="78762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Complex</a:t>
            </a:r>
            <a:endParaRPr lang="fr-FR" sz="1200" i="1" dirty="0" smtClean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-691305" y="4952917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ounded Rectangle 82"/>
          <p:cNvSpPr/>
          <p:nvPr/>
        </p:nvSpPr>
        <p:spPr>
          <a:xfrm>
            <a:off x="-1328323" y="4952917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ounded Rectangle 83"/>
          <p:cNvSpPr/>
          <p:nvPr/>
        </p:nvSpPr>
        <p:spPr>
          <a:xfrm>
            <a:off x="-1958999" y="4952917"/>
            <a:ext cx="548679" cy="37611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-423343" y="539403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-1008464" y="539403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-1656339" y="539403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61"/>
          <p:cNvSpPr txBox="1"/>
          <p:nvPr/>
        </p:nvSpPr>
        <p:spPr>
          <a:xfrm>
            <a:off x="-756066" y="4922160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9" name="ZoneTexte 61"/>
          <p:cNvSpPr txBox="1"/>
          <p:nvPr/>
        </p:nvSpPr>
        <p:spPr>
          <a:xfrm>
            <a:off x="-1392474" y="4922160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0" name="ZoneTexte 61"/>
          <p:cNvSpPr txBox="1"/>
          <p:nvPr/>
        </p:nvSpPr>
        <p:spPr>
          <a:xfrm>
            <a:off x="-2031001" y="4922160"/>
            <a:ext cx="692681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Simple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Decode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4" name="ZoneTexte 61"/>
          <p:cNvSpPr txBox="1"/>
          <p:nvPr/>
        </p:nvSpPr>
        <p:spPr>
          <a:xfrm>
            <a:off x="-2137731" y="5381525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5" name="ZoneTexte 61"/>
          <p:cNvSpPr txBox="1"/>
          <p:nvPr/>
        </p:nvSpPr>
        <p:spPr>
          <a:xfrm>
            <a:off x="-1488186" y="5381525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8" name="ZoneTexte 61"/>
          <p:cNvSpPr txBox="1"/>
          <p:nvPr/>
        </p:nvSpPr>
        <p:spPr>
          <a:xfrm>
            <a:off x="-906557" y="5381525"/>
            <a:ext cx="51566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1uop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9" name="ZoneTexte 61"/>
          <p:cNvSpPr txBox="1"/>
          <p:nvPr/>
        </p:nvSpPr>
        <p:spPr>
          <a:xfrm>
            <a:off x="-339631" y="5370169"/>
            <a:ext cx="61810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31377" y="4743202"/>
            <a:ext cx="838979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61"/>
          <p:cNvSpPr txBox="1"/>
          <p:nvPr/>
        </p:nvSpPr>
        <p:spPr>
          <a:xfrm>
            <a:off x="753321" y="4733114"/>
            <a:ext cx="967512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MSROM</a:t>
            </a: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Microcode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rgbClr val="00B050"/>
                </a:solidFill>
              </a:rPr>
              <a:t>Sequencer</a:t>
            </a:r>
            <a:endParaRPr lang="fr-FR" sz="1200" i="1" dirty="0" smtClean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3330" y="5440348"/>
            <a:ext cx="104705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16200000">
            <a:off x="1235428" y="5412707"/>
            <a:ext cx="118329" cy="809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852545" y="5440348"/>
            <a:ext cx="87568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4uops/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4995" y="5104521"/>
            <a:ext cx="186382" cy="157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63"/>
          <p:cNvSpPr/>
          <p:nvPr/>
        </p:nvSpPr>
        <p:spPr>
          <a:xfrm>
            <a:off x="306580" y="6407298"/>
            <a:ext cx="173499" cy="22493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1"/>
          <p:cNvSpPr txBox="1"/>
          <p:nvPr/>
        </p:nvSpPr>
        <p:spPr>
          <a:xfrm>
            <a:off x="-1021705" y="6474083"/>
            <a:ext cx="137023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~4uops </a:t>
            </a:r>
            <a:r>
              <a:rPr lang="fr-FR" sz="12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guarantee</a:t>
            </a:r>
            <a:endParaRPr lang="fr-FR" sz="11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-2059460" y="5654781"/>
            <a:ext cx="5012193" cy="788969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-2017463" y="5654781"/>
            <a:ext cx="4970196" cy="96149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micro-fusion)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-1981829" y="5778287"/>
            <a:ext cx="1567604" cy="469052"/>
          </a:xfrm>
          <a:prstGeom prst="roundRect">
            <a:avLst>
              <a:gd name="adj" fmla="val 25093"/>
            </a:avLst>
          </a:prstGeom>
          <a:solidFill>
            <a:schemeClr val="accent1">
              <a:lumMod val="75000"/>
              <a:alpha val="25098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1"/>
          <p:cNvSpPr txBox="1"/>
          <p:nvPr/>
        </p:nvSpPr>
        <p:spPr>
          <a:xfrm>
            <a:off x="-1987605" y="5778287"/>
            <a:ext cx="1577879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fr-FR" sz="1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Detector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up to 28uops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183563" y="3806161"/>
            <a:ext cx="1849290" cy="1645939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61"/>
          <p:cNvSpPr txBox="1"/>
          <p:nvPr/>
        </p:nvSpPr>
        <p:spPr>
          <a:xfrm>
            <a:off x="2183564" y="3829573"/>
            <a:ext cx="1849289" cy="157704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2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Decoded</a:t>
            </a:r>
            <a:r>
              <a:rPr lang="fr-FR" sz="1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2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>
                <a:solidFill>
                  <a:srgbClr val="00B050"/>
                </a:solidFill>
              </a:rPr>
              <a:t>1,5K </a:t>
            </a:r>
            <a:r>
              <a:rPr lang="fr-FR" sz="1200" i="1" dirty="0" err="1">
                <a:solidFill>
                  <a:srgbClr val="00B050"/>
                </a:solidFill>
              </a:rPr>
              <a:t>uops</a:t>
            </a:r>
            <a:r>
              <a:rPr lang="fr-FR" sz="1200" i="1" dirty="0">
                <a:solidFill>
                  <a:srgbClr val="00B050"/>
                </a:solidFill>
              </a:rPr>
              <a:t> 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8ways set Direct </a:t>
            </a:r>
            <a:r>
              <a:rPr lang="fr-FR" sz="1200" i="1" dirty="0" err="1" smtClean="0">
                <a:solidFill>
                  <a:srgbClr val="00B050"/>
                </a:solidFill>
              </a:rPr>
              <a:t>Mapped</a:t>
            </a:r>
            <a:endParaRPr lang="fr-FR" sz="1200" i="1" dirty="0" smtClean="0">
              <a:solidFill>
                <a:srgbClr val="00B050"/>
              </a:solidFill>
            </a:endParaRPr>
          </a:p>
          <a:p>
            <a:pPr algn="ctr">
              <a:defRPr/>
            </a:pP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fr-FR" sz="1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32sets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rgbClr val="00B050"/>
                </a:solidFill>
              </a:rPr>
              <a:t>8ways/set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rgbClr val="00B050"/>
                </a:solidFill>
              </a:rPr>
              <a:t>u</a:t>
            </a:r>
            <a:r>
              <a:rPr lang="fr-FR" sz="1200" i="1" dirty="0" smtClean="0">
                <a:solidFill>
                  <a:srgbClr val="00B050"/>
                </a:solidFill>
              </a:rPr>
              <a:t>p to 6uops/</a:t>
            </a:r>
            <a:r>
              <a:rPr lang="fr-FR" sz="1200" i="1" dirty="0" err="1" smtClean="0">
                <a:solidFill>
                  <a:srgbClr val="00B050"/>
                </a:solidFill>
              </a:rPr>
              <a:t>way</a:t>
            </a:r>
            <a:endParaRPr lang="fr-FR" sz="1200" i="1" dirty="0" smtClean="0">
              <a:solidFill>
                <a:srgbClr val="00B05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2575218" y="5440744"/>
            <a:ext cx="163452" cy="21381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2952733" y="5815966"/>
            <a:ext cx="1224136" cy="1054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61"/>
          <p:cNvSpPr txBox="1"/>
          <p:nvPr/>
        </p:nvSpPr>
        <p:spPr>
          <a:xfrm rot="16200000">
            <a:off x="664312" y="4197149"/>
            <a:ext cx="2480493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Decoded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(Sandy Bridge)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Down Arrow 112"/>
          <p:cNvSpPr/>
          <p:nvPr/>
        </p:nvSpPr>
        <p:spPr>
          <a:xfrm>
            <a:off x="3202251" y="3522657"/>
            <a:ext cx="173499" cy="26052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61"/>
          <p:cNvSpPr txBox="1"/>
          <p:nvPr/>
        </p:nvSpPr>
        <p:spPr>
          <a:xfrm>
            <a:off x="2731783" y="5440744"/>
            <a:ext cx="87568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4uops/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89001" y="3522657"/>
            <a:ext cx="941778" cy="107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 rot="5400000">
            <a:off x="2989463" y="4680057"/>
            <a:ext cx="2374812" cy="1078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975771" y="2689740"/>
            <a:ext cx="0" cy="11237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2008578" y="2693385"/>
            <a:ext cx="967193" cy="199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61"/>
          <p:cNvSpPr txBox="1"/>
          <p:nvPr/>
        </p:nvSpPr>
        <p:spPr>
          <a:xfrm>
            <a:off x="3068218" y="5868669"/>
            <a:ext cx="1383343" cy="28438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cache 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uild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0" name="ZoneTexte 61"/>
          <p:cNvSpPr txBox="1"/>
          <p:nvPr/>
        </p:nvSpPr>
        <p:spPr>
          <a:xfrm>
            <a:off x="2149381" y="2703090"/>
            <a:ext cx="851673" cy="28438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advertised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245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323528" y="1387972"/>
            <a:ext cx="8820472" cy="513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Il existe plusieurs familles d’architectures capables d’exécuter un flot d’instructions dans le désordre (out-of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order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). </a:t>
            </a:r>
            <a:r>
              <a:rPr lang="fr-FR" sz="2400" i="1" dirty="0" smtClean="0">
                <a:latin typeface="+mn-lt"/>
                <a:sym typeface="Wingdings"/>
              </a:rPr>
              <a:t>Les architectures Intel (depuis le Pentium pro famille P6), les PowerPC de IBM, les Cortex-A de ARM … effectuent ces mécanismes d’accélération dans le CPU au niveau de l’étage d’exécution (après décodage).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algn="l"/>
            <a:r>
              <a:rPr lang="fr-FR" sz="2400" i="1" dirty="0" smtClean="0">
                <a:latin typeface="+mn-lt"/>
                <a:sym typeface="Wingdings"/>
              </a:rPr>
              <a:t>	D’autres architectures comme les processeurs spécialisés DSP C6000 de Texas Instruments effectuent ces mécanismes à la compilation. L’avantages étant d’avoir une architecture CPU beaucoup plus simple mais un code out-of </a:t>
            </a:r>
            <a:r>
              <a:rPr lang="fr-FR" sz="2400" i="1" dirty="0" err="1" smtClean="0">
                <a:latin typeface="+mn-lt"/>
                <a:sym typeface="Wingdings"/>
              </a:rPr>
              <a:t>order</a:t>
            </a:r>
            <a:r>
              <a:rPr lang="fr-FR" sz="2400" i="1" dirty="0" smtClean="0">
                <a:latin typeface="+mn-lt"/>
                <a:sym typeface="Wingdings"/>
              </a:rPr>
              <a:t> en mémoire contrairement aux architectures précédemment citées qui possèdent un code in-</a:t>
            </a:r>
            <a:r>
              <a:rPr lang="fr-FR" sz="2400" i="1" dirty="0" err="1" smtClean="0">
                <a:latin typeface="+mn-lt"/>
                <a:sym typeface="Wingdings"/>
              </a:rPr>
              <a:t>order</a:t>
            </a:r>
            <a:r>
              <a:rPr lang="fr-FR" sz="2400" i="1" dirty="0" smtClean="0">
                <a:latin typeface="+mn-lt"/>
                <a:sym typeface="Wingdings"/>
              </a:rPr>
              <a:t> </a:t>
            </a:r>
            <a:r>
              <a:rPr lang="fr-FR" sz="2400" i="1" dirty="0">
                <a:sym typeface="Wingdings"/>
              </a:rPr>
              <a:t>en </a:t>
            </a:r>
            <a:r>
              <a:rPr lang="fr-FR" sz="2400" i="1" dirty="0" smtClean="0">
                <a:sym typeface="Wingdings"/>
              </a:rPr>
              <a:t>mémoire</a:t>
            </a:r>
            <a:r>
              <a:rPr lang="fr-FR" sz="2400" i="1" dirty="0">
                <a:latin typeface="+mn-lt"/>
                <a:sym typeface="Wingdings"/>
              </a:rPr>
              <a:t> </a:t>
            </a:r>
            <a:r>
              <a:rPr lang="fr-FR" sz="2400" i="1" dirty="0" smtClean="0">
                <a:latin typeface="+mn-lt"/>
                <a:sym typeface="Wingdings"/>
              </a:rPr>
              <a:t>et donc plus facile à lire </a:t>
            </a:r>
            <a:r>
              <a:rPr lang="fr-FR" sz="2400" i="1" dirty="0">
                <a:sym typeface="Wingdings"/>
              </a:rPr>
              <a:t> et </a:t>
            </a:r>
            <a:r>
              <a:rPr lang="fr-FR" sz="2400" i="1" dirty="0" smtClean="0">
                <a:sym typeface="Wingdings"/>
              </a:rPr>
              <a:t>à debugger </a:t>
            </a:r>
            <a:r>
              <a:rPr lang="fr-FR" sz="2400" i="1" dirty="0" smtClean="0">
                <a:latin typeface="+mn-lt"/>
                <a:sym typeface="Wingdings"/>
              </a:rPr>
              <a:t>pour le développeur.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330740"/>
            <a:ext cx="1393808" cy="51518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Out-of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69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253604" y="1412776"/>
            <a:ext cx="8892480" cy="5040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Analysons maintenant les principaux mécanismes d’accélération matérielle apportés au fil des années et rencontrées sur architecture Sandy Bridge de Intel</a:t>
            </a:r>
            <a:r>
              <a:rPr lang="fr-FR" sz="2400" i="1" dirty="0" smtClean="0">
                <a:latin typeface="+mn-lt"/>
                <a:sym typeface="Wingdings"/>
              </a:rPr>
              <a:t>. Une bonne partie de ces mécanismes d’optimisation n’ont pas forcément à être connus des développeurs, même pour un développeur bas niveaux.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algn="l"/>
            <a:r>
              <a:rPr lang="fr-FR" sz="2400" i="1" dirty="0" smtClean="0">
                <a:latin typeface="+mn-lt"/>
                <a:sym typeface="Wingdings"/>
              </a:rPr>
              <a:t>	Contrairement à d’autres architectures (par exemple, CPU DSP C6xxx de TI), les </a:t>
            </a:r>
            <a:r>
              <a:rPr lang="fr-FR" sz="2400" i="1" dirty="0" err="1" smtClean="0">
                <a:latin typeface="+mn-lt"/>
                <a:sym typeface="Wingdings"/>
              </a:rPr>
              <a:t>CPU’s</a:t>
            </a:r>
            <a:r>
              <a:rPr lang="fr-FR" sz="2400" i="1" dirty="0" smtClean="0">
                <a:latin typeface="+mn-lt"/>
                <a:sym typeface="Wingdings"/>
              </a:rPr>
              <a:t> compatibles x86-64 exécutent un flot d’instruction présent in-</a:t>
            </a:r>
            <a:r>
              <a:rPr lang="fr-FR" sz="2400" i="1" dirty="0" err="1" smtClean="0">
                <a:latin typeface="+mn-lt"/>
                <a:sym typeface="Wingdings"/>
              </a:rPr>
              <a:t>order</a:t>
            </a:r>
            <a:r>
              <a:rPr lang="fr-FR" sz="2400" i="1" dirty="0" smtClean="0">
                <a:latin typeface="+mn-lt"/>
                <a:sym typeface="Wingdings"/>
              </a:rPr>
              <a:t> en mémoire et appliquent des mécanismes d’accélération </a:t>
            </a:r>
            <a:r>
              <a:rPr lang="fr-FR" sz="2400" i="1" dirty="0" smtClean="0">
                <a:sym typeface="Wingdings"/>
              </a:rPr>
              <a:t>matérielle </a:t>
            </a:r>
            <a:r>
              <a:rPr lang="fr-FR" sz="2400" i="1" dirty="0" smtClean="0">
                <a:latin typeface="+mn-lt"/>
                <a:sym typeface="Wingdings"/>
              </a:rPr>
              <a:t>d’exécution out-of </a:t>
            </a:r>
            <a:r>
              <a:rPr lang="fr-FR" sz="2400" i="1" dirty="0" err="1" smtClean="0">
                <a:latin typeface="+mn-lt"/>
                <a:sym typeface="Wingdings"/>
              </a:rPr>
              <a:t>order</a:t>
            </a:r>
            <a:r>
              <a:rPr lang="fr-FR" sz="2400" i="1" dirty="0" smtClean="0">
                <a:latin typeface="+mn-lt"/>
                <a:sym typeface="Wingdings"/>
              </a:rPr>
              <a:t> dans le CPU. Ceci amènent notamment une architecture hardware plus complexe, plus gourmande en énergie, sujette à de fortes contraintes d’échauffement, plus difficile à appréhender et à accélérer.</a:t>
            </a:r>
          </a:p>
          <a:p>
            <a:pPr algn="l"/>
            <a:r>
              <a:rPr lang="fr-FR" sz="2400" i="1" dirty="0">
                <a:latin typeface="+mn-lt"/>
                <a:sym typeface="Wingdings"/>
              </a:rPr>
              <a:t>	</a:t>
            </a:r>
            <a:endParaRPr lang="fr-FR" sz="2400" i="1" dirty="0" smtClean="0">
              <a:latin typeface="+mn-lt"/>
              <a:sym typeface="Wingdings"/>
            </a:endParaRPr>
          </a:p>
          <a:p>
            <a:pPr algn="l"/>
            <a:endParaRPr lang="fr-FR" sz="2400" i="1" dirty="0">
              <a:latin typeface="+mn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115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20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323528" y="1387972"/>
            <a:ext cx="8820472" cy="13209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Prenons un exemple de code en assembleur C6000 de TI. Observons ce même code non optimisé (in-</a:t>
            </a:r>
            <a:r>
              <a:rPr lang="fr-FR" sz="2400" i="1" dirty="0" err="1" smtClean="0">
                <a:latin typeface="+mn-lt"/>
                <a:sym typeface="Wingdings"/>
              </a:rPr>
              <a:t>order</a:t>
            </a:r>
            <a:r>
              <a:rPr lang="fr-FR" sz="2400" i="1" dirty="0" smtClean="0">
                <a:latin typeface="+mn-lt"/>
                <a:sym typeface="Wingdings"/>
              </a:rPr>
              <a:t>) et légèrement optimisé (out-of </a:t>
            </a:r>
            <a:r>
              <a:rPr lang="fr-FR" sz="2400" i="1" dirty="0" err="1" smtClean="0">
                <a:latin typeface="+mn-lt"/>
                <a:sym typeface="Wingdings"/>
              </a:rPr>
              <a:t>order</a:t>
            </a:r>
            <a:r>
              <a:rPr lang="fr-FR" sz="2400" i="1" dirty="0" smtClean="0">
                <a:latin typeface="+mn-lt"/>
                <a:sym typeface="Wingdings"/>
              </a:rPr>
              <a:t>). Architecture </a:t>
            </a:r>
            <a:r>
              <a:rPr lang="fr-FR" sz="2400" i="1" dirty="0" err="1" smtClean="0">
                <a:latin typeface="+mn-lt"/>
                <a:sym typeface="Wingdings"/>
              </a:rPr>
              <a:t>superscalaire</a:t>
            </a:r>
            <a:r>
              <a:rPr lang="fr-FR" sz="2400" i="1" dirty="0" smtClean="0">
                <a:latin typeface="+mn-lt"/>
                <a:sym typeface="Wingdings"/>
              </a:rPr>
              <a:t> non-exploitée :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9513" y="3157736"/>
            <a:ext cx="4248471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DCE6F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( 16, 1 );	</a:t>
            </a:r>
            <a:r>
              <a:rPr lang="fr-FR" sz="1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fr-FR" sz="1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FR" sz="1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 10cy</a:t>
            </a:r>
          </a:p>
          <a:p>
            <a:pPr>
              <a:defRPr/>
            </a:pP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MOVKL	16, A4	;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0cy,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n°1</a:t>
            </a:r>
          </a:p>
          <a:p>
            <a:pPr>
              <a:defRPr/>
            </a:pP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MOVKL	1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B4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;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0cy,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n°2</a:t>
            </a:r>
          </a:p>
          <a:p>
            <a:pPr>
              <a:defRPr/>
            </a:pP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MOVKL	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retAdd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B3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;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0cy,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endParaRPr lang="fr-FR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MOVKH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retAdd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B3 	;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0cy,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endParaRPr lang="fr-FR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	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;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5cy, call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fr-FR" sz="1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	5</a:t>
            </a:r>
            <a:endParaRPr lang="fr-FR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jump to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return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12" name="ZoneTexte 61"/>
          <p:cNvSpPr txBox="1"/>
          <p:nvPr/>
        </p:nvSpPr>
        <p:spPr>
          <a:xfrm>
            <a:off x="179512" y="2839602"/>
            <a:ext cx="4248471" cy="31813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Memory program in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order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33765" y="3157736"/>
            <a:ext cx="4248471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DCE6F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( 16, 1 );	</a:t>
            </a:r>
            <a:r>
              <a:rPr lang="fr-FR" sz="1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fr-FR" sz="1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FR" sz="1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 6cy</a:t>
            </a:r>
          </a:p>
          <a:p>
            <a:pPr>
              <a:defRPr/>
            </a:pP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	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;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5cy, call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fr-FR" sz="1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MOVKL	16, A4	;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0cy,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n°1</a:t>
            </a:r>
          </a:p>
          <a:p>
            <a:pPr>
              <a:defRPr/>
            </a:pP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MOVKL	1, B4	;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0cy,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n°2</a:t>
            </a:r>
          </a:p>
          <a:p>
            <a:pPr>
              <a:defRPr/>
            </a:pP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MOVKL	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retAdd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B3	;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0cy,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endParaRPr lang="fr-FR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MOVKH	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retAdd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B3 	;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delayslot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0cy,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endParaRPr lang="fr-FR" sz="1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	1</a:t>
            </a:r>
            <a:endParaRPr lang="fr-FR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jump to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return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ZoneTexte 61"/>
          <p:cNvSpPr txBox="1"/>
          <p:nvPr/>
        </p:nvSpPr>
        <p:spPr>
          <a:xfrm>
            <a:off x="4733764" y="2839602"/>
            <a:ext cx="4248471" cy="31813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Memory program out-of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order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Out-of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4979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644008" y="1109309"/>
            <a:ext cx="4499992" cy="5497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Etudions l’étage d’exécution</a:t>
            </a:r>
            <a:r>
              <a:rPr lang="fr-FR" sz="2400" i="1" dirty="0">
                <a:sym typeface="Wingdings"/>
              </a:rPr>
              <a:t> out-of </a:t>
            </a:r>
            <a:r>
              <a:rPr lang="fr-FR" sz="2400" i="1" dirty="0" err="1">
                <a:sym typeface="Wingdings"/>
              </a:rPr>
              <a:t>order</a:t>
            </a:r>
            <a:r>
              <a:rPr lang="fr-FR" sz="2400" i="1" dirty="0">
                <a:sym typeface="Wingdings"/>
              </a:rPr>
              <a:t> </a:t>
            </a:r>
            <a:r>
              <a:rPr lang="fr-FR" sz="2400" i="1" dirty="0" smtClean="0">
                <a:latin typeface="+mn-lt"/>
                <a:sym typeface="Wingdings"/>
              </a:rPr>
              <a:t>de micro-opérations (exécution spéculative) :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L’étage d’allocation et de </a:t>
            </a:r>
            <a:r>
              <a:rPr lang="fr-FR" sz="2400" i="1" dirty="0" err="1" smtClean="0">
                <a:latin typeface="+mn-lt"/>
                <a:sym typeface="Wingdings"/>
              </a:rPr>
              <a:t>renommage</a:t>
            </a:r>
            <a:r>
              <a:rPr lang="fr-FR" sz="2400" i="1" dirty="0" smtClean="0">
                <a:latin typeface="+mn-lt"/>
                <a:sym typeface="Wingdings"/>
              </a:rPr>
              <a:t> est chargé d’allouer des ressources au flot de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(registres temporaires renommés). Cette unité travail avec un très large jeu de registres non accessibles au développeur et enfouis dans l’architecture du CPU (registres entiers </a:t>
            </a:r>
            <a:r>
              <a:rPr lang="fr-FR" sz="2400" i="1" dirty="0">
                <a:sym typeface="Wingdings"/>
              </a:rPr>
              <a:t>160 </a:t>
            </a:r>
            <a:r>
              <a:rPr lang="fr-FR" sz="2400" i="1" dirty="0" smtClean="0">
                <a:sym typeface="Wingdings"/>
              </a:rPr>
              <a:t>entry</a:t>
            </a:r>
            <a:r>
              <a:rPr lang="fr-FR" sz="2400" i="1" dirty="0" smtClean="0">
                <a:latin typeface="+mn-lt"/>
                <a:sym typeface="Wingdings"/>
              </a:rPr>
              <a:t>, flottant 144 entry…)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81531" y="1489909"/>
            <a:ext cx="3858421" cy="394484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323528" y="1489908"/>
            <a:ext cx="381642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100" name="Down Arrow 99"/>
          <p:cNvSpPr/>
          <p:nvPr/>
        </p:nvSpPr>
        <p:spPr>
          <a:xfrm>
            <a:off x="2108986" y="1877920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61"/>
          <p:cNvSpPr txBox="1"/>
          <p:nvPr/>
        </p:nvSpPr>
        <p:spPr>
          <a:xfrm>
            <a:off x="2195736" y="1877920"/>
            <a:ext cx="2448272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~4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guarantee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(out-of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324379" y="2130831"/>
            <a:ext cx="17958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61"/>
          <p:cNvSpPr txBox="1"/>
          <p:nvPr/>
        </p:nvSpPr>
        <p:spPr>
          <a:xfrm>
            <a:off x="1324378" y="2144344"/>
            <a:ext cx="176493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Allocate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and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Rename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Allocation Table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915816" y="2644174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Down Arrow 126"/>
          <p:cNvSpPr/>
          <p:nvPr/>
        </p:nvSpPr>
        <p:spPr>
          <a:xfrm>
            <a:off x="1444083" y="2644174"/>
            <a:ext cx="168327" cy="107285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ounded Rectangle 130"/>
          <p:cNvSpPr/>
          <p:nvPr/>
        </p:nvSpPr>
        <p:spPr>
          <a:xfrm>
            <a:off x="3398637" y="2198087"/>
            <a:ext cx="1201766" cy="417952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61"/>
          <p:cNvSpPr txBox="1"/>
          <p:nvPr/>
        </p:nvSpPr>
        <p:spPr>
          <a:xfrm>
            <a:off x="3326630" y="2177763"/>
            <a:ext cx="1257624" cy="43827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set 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endParaRPr lang="fr-FR" sz="11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ZoneTexte 61"/>
          <p:cNvSpPr txBox="1"/>
          <p:nvPr/>
        </p:nvSpPr>
        <p:spPr>
          <a:xfrm>
            <a:off x="1561794" y="2607114"/>
            <a:ext cx="1558482" cy="83838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unfused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macro-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3" name="Up-Down Arrow 292"/>
          <p:cNvSpPr/>
          <p:nvPr/>
        </p:nvSpPr>
        <p:spPr>
          <a:xfrm rot="5400000">
            <a:off x="3159381" y="2252885"/>
            <a:ext cx="187522" cy="288032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Out-of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571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22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296776" y="1390452"/>
            <a:ext cx="8748464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>
                <a:latin typeface="+mn-lt"/>
              </a:rPr>
              <a:t>	</a:t>
            </a:r>
            <a:r>
              <a:rPr lang="fr-FR" sz="2400" i="1" dirty="0" smtClean="0">
                <a:latin typeface="+mn-lt"/>
              </a:rPr>
              <a:t>Rappelons l’exécution et le découpage en micro traitements de l’instruction </a:t>
            </a:r>
            <a:r>
              <a:rPr lang="fr-FR" sz="2400" i="1" dirty="0" err="1" smtClean="0">
                <a:latin typeface="+mn-lt"/>
              </a:rPr>
              <a:t>dpps</a:t>
            </a:r>
            <a:r>
              <a:rPr lang="fr-FR" sz="2400" i="1" dirty="0" smtClean="0">
                <a:latin typeface="+mn-lt"/>
              </a:rPr>
              <a:t> précédemment rencontrée : 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12105"/>
              </p:ext>
            </p:extLst>
          </p:nvPr>
        </p:nvGraphicFramePr>
        <p:xfrm>
          <a:off x="5318481" y="3119917"/>
          <a:ext cx="3282236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820559"/>
                <a:gridCol w="820559"/>
                <a:gridCol w="820559"/>
                <a:gridCol w="820559"/>
              </a:tblGrid>
              <a:tr h="265978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a3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a0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5075669" y="2330889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XMMi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 = 0 à 15 </a:t>
            </a:r>
            <a:r>
              <a:rPr lang="fr-FR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Intel 64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128bits General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fr-FR" sz="1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SIMD </a:t>
            </a:r>
            <a:r>
              <a:rPr lang="fr-FR" sz="1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</a:t>
            </a:r>
            <a:endParaRPr lang="fr-FR" sz="1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42819" y="2889603"/>
            <a:ext cx="298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36194" y="2901807"/>
            <a:ext cx="370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09530" y="2901807"/>
            <a:ext cx="370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60725" y="2901807"/>
            <a:ext cx="4422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97362" y="2901807"/>
            <a:ext cx="4422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98403" y="3118932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XMM1</a:t>
            </a:r>
            <a:endParaRPr lang="fr-FR" sz="1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34188"/>
              </p:ext>
            </p:extLst>
          </p:nvPr>
        </p:nvGraphicFramePr>
        <p:xfrm>
          <a:off x="5338646" y="3672342"/>
          <a:ext cx="3282236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820559"/>
                <a:gridCol w="820559"/>
                <a:gridCol w="820559"/>
                <a:gridCol w="820559"/>
              </a:tblGrid>
              <a:tr h="265978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x3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x0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8362984" y="3442028"/>
            <a:ext cx="298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56359" y="3454232"/>
            <a:ext cx="370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29695" y="3454232"/>
            <a:ext cx="370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80890" y="3454232"/>
            <a:ext cx="4422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17527" y="3454232"/>
            <a:ext cx="4422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18568" y="3671357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XMM2</a:t>
            </a:r>
            <a:endParaRPr lang="fr-FR" sz="1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13545" y="2652524"/>
            <a:ext cx="289051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DCE6F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dpps</a:t>
            </a:r>
            <a:r>
              <a:rPr lang="fr-F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0xF1, %xmm2,%</a:t>
            </a:r>
            <a:r>
              <a:rPr lang="fr-F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xmm1</a:t>
            </a:r>
            <a:endParaRPr lang="fr-FR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76931" y="4069295"/>
            <a:ext cx="298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70306" y="4081499"/>
            <a:ext cx="370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43642" y="4081499"/>
            <a:ext cx="370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94837" y="4081499"/>
            <a:ext cx="4422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31474" y="4081499"/>
            <a:ext cx="4422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32515" y="4298624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Temp1</a:t>
            </a:r>
            <a:endParaRPr lang="fr-FR" sz="1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51497"/>
              </p:ext>
            </p:extLst>
          </p:nvPr>
        </p:nvGraphicFramePr>
        <p:xfrm>
          <a:off x="7814270" y="4298624"/>
          <a:ext cx="820559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820559"/>
              </a:tblGrid>
              <a:tr h="265978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a0.x0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94564"/>
              </p:ext>
            </p:extLst>
          </p:nvPr>
        </p:nvGraphicFramePr>
        <p:xfrm>
          <a:off x="6997455" y="4299609"/>
          <a:ext cx="820559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820559"/>
              </a:tblGrid>
              <a:tr h="265978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a1.x1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91382"/>
              </p:ext>
            </p:extLst>
          </p:nvPr>
        </p:nvGraphicFramePr>
        <p:xfrm>
          <a:off x="6181892" y="4299609"/>
          <a:ext cx="820559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820559"/>
              </a:tblGrid>
              <a:tr h="265978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a2.x2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61021"/>
              </p:ext>
            </p:extLst>
          </p:nvPr>
        </p:nvGraphicFramePr>
        <p:xfrm>
          <a:off x="5361333" y="4298624"/>
          <a:ext cx="820559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820559"/>
              </a:tblGrid>
              <a:tr h="265978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a3.x3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8415313" y="4640451"/>
            <a:ext cx="298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08688" y="4652655"/>
            <a:ext cx="370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08354" y="4898876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Temp2</a:t>
            </a:r>
            <a:endParaRPr lang="fr-FR" sz="1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66523"/>
              </p:ext>
            </p:extLst>
          </p:nvPr>
        </p:nvGraphicFramePr>
        <p:xfrm>
          <a:off x="7852652" y="4869780"/>
          <a:ext cx="820559" cy="265978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820559"/>
              </a:tblGrid>
              <a:tr h="265978">
                <a:tc>
                  <a:txBody>
                    <a:bodyPr/>
                    <a:lstStyle/>
                    <a:p>
                      <a:pPr algn="ctr"/>
                      <a:r>
                        <a:rPr lang="fr-FR" sz="9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a0.x0 + a1.x1</a:t>
                      </a:r>
                      <a:endParaRPr lang="fr-FR" sz="9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8430172" y="5164167"/>
            <a:ext cx="298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3547" y="5176371"/>
            <a:ext cx="370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23213" y="5422592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Temp3</a:t>
            </a:r>
            <a:endParaRPr lang="fr-FR" sz="1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974066"/>
              </p:ext>
            </p:extLst>
          </p:nvPr>
        </p:nvGraphicFramePr>
        <p:xfrm>
          <a:off x="7867511" y="5393496"/>
          <a:ext cx="820559" cy="265978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820559"/>
              </a:tblGrid>
              <a:tr h="265978">
                <a:tc>
                  <a:txBody>
                    <a:bodyPr/>
                    <a:lstStyle/>
                    <a:p>
                      <a:pPr algn="ctr"/>
                      <a:r>
                        <a:rPr lang="fr-FR" sz="9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a2.x2 + a3.x4</a:t>
                      </a:r>
                      <a:endParaRPr lang="fr-FR" sz="9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8441805" y="5690257"/>
            <a:ext cx="298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35180" y="5702461"/>
            <a:ext cx="370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sz="1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34846" y="6052575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Temp4</a:t>
            </a:r>
            <a:endParaRPr lang="fr-FR" sz="1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13422"/>
              </p:ext>
            </p:extLst>
          </p:nvPr>
        </p:nvGraphicFramePr>
        <p:xfrm>
          <a:off x="7879144" y="5919586"/>
          <a:ext cx="820559" cy="50292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820559"/>
              </a:tblGrid>
              <a:tr h="265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a0.x0 + a1.x1</a:t>
                      </a:r>
                    </a:p>
                    <a:p>
                      <a:pPr algn="ctr"/>
                      <a:r>
                        <a:rPr lang="fr-FR" sz="9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</a:p>
                    <a:p>
                      <a:pPr algn="ctr"/>
                      <a:r>
                        <a:rPr lang="fr-FR" sz="9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a2.x2 + a3.x4</a:t>
                      </a:r>
                      <a:endParaRPr lang="fr-FR" sz="9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6" y="3193257"/>
            <a:ext cx="3408692" cy="3443546"/>
          </a:xfrm>
          <a:prstGeom prst="roundRect">
            <a:avLst>
              <a:gd name="adj" fmla="val 3751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Out-of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36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57" grpId="0"/>
      <p:bldP spid="58" grpId="0"/>
      <p:bldP spid="59" grpId="0"/>
      <p:bldP spid="61" grpId="0"/>
      <p:bldP spid="62" grpId="0"/>
      <p:bldP spid="63" grpId="0"/>
      <p:bldP spid="69" grpId="0"/>
      <p:bldP spid="70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23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644008" y="1138803"/>
            <a:ext cx="4499992" cy="5221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L’étage d’allocation et de </a:t>
            </a:r>
            <a:r>
              <a:rPr lang="fr-FR" sz="2400" i="1" dirty="0" err="1" smtClean="0">
                <a:latin typeface="+mn-lt"/>
                <a:sym typeface="Wingdings"/>
              </a:rPr>
              <a:t>renommage</a:t>
            </a:r>
            <a:r>
              <a:rPr lang="fr-FR" sz="2400" i="1" dirty="0" smtClean="0">
                <a:latin typeface="+mn-lt"/>
                <a:sym typeface="Wingdings"/>
              </a:rPr>
              <a:t> peut également exécuter puis retirer du pipeline certaines instructions simples dîtes idiomatiques :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nop</a:t>
            </a:r>
            <a:endParaRPr lang="fr-F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sym typeface="Wingdings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Zero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idioms</a:t>
            </a: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 </a:t>
            </a:r>
            <a:r>
              <a:rPr lang="fr-FR" sz="2400" i="1" dirty="0" smtClean="0">
                <a:latin typeface="+mn-lt"/>
                <a:sym typeface="Wingdings"/>
              </a:rPr>
              <a:t>(</a:t>
            </a:r>
            <a:r>
              <a:rPr lang="fr-FR" sz="2400" i="1" dirty="0" err="1" smtClean="0">
                <a:latin typeface="+mn-lt"/>
                <a:sym typeface="Wingdings"/>
              </a:rPr>
              <a:t>sub</a:t>
            </a:r>
            <a:r>
              <a:rPr lang="fr-FR" sz="2400" i="1" dirty="0" smtClean="0">
                <a:latin typeface="+mn-lt"/>
                <a:sym typeface="Wingdings"/>
              </a:rPr>
              <a:t> </a:t>
            </a:r>
            <a:r>
              <a:rPr lang="fr-FR" sz="2400" i="1" dirty="0" err="1" smtClean="0">
                <a:latin typeface="+mn-lt"/>
                <a:sym typeface="Wingdings"/>
              </a:rPr>
              <a:t>reg,reg</a:t>
            </a:r>
            <a:r>
              <a:rPr lang="fr-FR" sz="2400" i="1" dirty="0" smtClean="0">
                <a:latin typeface="+mn-lt"/>
                <a:sym typeface="Wingdings"/>
              </a:rPr>
              <a:t>, </a:t>
            </a:r>
            <a:r>
              <a:rPr lang="fr-FR" sz="2400" i="1" dirty="0" err="1" smtClean="0">
                <a:latin typeface="+mn-lt"/>
                <a:sym typeface="Wingdings"/>
              </a:rPr>
              <a:t>xor</a:t>
            </a:r>
            <a:r>
              <a:rPr lang="fr-FR" sz="2400" i="1" dirty="0" smtClean="0">
                <a:latin typeface="+mn-lt"/>
                <a:sym typeface="Wingdings"/>
              </a:rPr>
              <a:t> </a:t>
            </a:r>
            <a:r>
              <a:rPr lang="fr-FR" sz="2400" i="1" dirty="0" err="1" smtClean="0">
                <a:latin typeface="+mn-lt"/>
                <a:sym typeface="Wingdings"/>
              </a:rPr>
              <a:t>reg,reg</a:t>
            </a:r>
            <a:r>
              <a:rPr lang="fr-FR" sz="2400" i="1" dirty="0" smtClean="0">
                <a:latin typeface="+mn-lt"/>
                <a:sym typeface="Wingdings"/>
              </a:rPr>
              <a:t> …)</a:t>
            </a:r>
            <a:endParaRPr lang="fr-F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sym typeface="Wingdings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…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fr-FR" sz="2400" i="1" dirty="0" smtClean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 smtClean="0">
              <a:latin typeface="+mn-lt"/>
              <a:sym typeface="Wingdings"/>
            </a:endParaRP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81531" y="1489909"/>
            <a:ext cx="3858421" cy="394484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323528" y="1489908"/>
            <a:ext cx="381642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100" name="Down Arrow 99"/>
          <p:cNvSpPr/>
          <p:nvPr/>
        </p:nvSpPr>
        <p:spPr>
          <a:xfrm>
            <a:off x="2108986" y="1877920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61"/>
          <p:cNvSpPr txBox="1"/>
          <p:nvPr/>
        </p:nvSpPr>
        <p:spPr>
          <a:xfrm>
            <a:off x="2195736" y="1877920"/>
            <a:ext cx="2448272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~4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guarantee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(out-of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324379" y="2130831"/>
            <a:ext cx="17958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61"/>
          <p:cNvSpPr txBox="1"/>
          <p:nvPr/>
        </p:nvSpPr>
        <p:spPr>
          <a:xfrm>
            <a:off x="1324378" y="2144344"/>
            <a:ext cx="176493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Allocate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and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Rename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Allocation Table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915816" y="2644174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Down Arrow 126"/>
          <p:cNvSpPr/>
          <p:nvPr/>
        </p:nvSpPr>
        <p:spPr>
          <a:xfrm>
            <a:off x="1444083" y="2644174"/>
            <a:ext cx="168327" cy="107285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ounded Rectangle 130"/>
          <p:cNvSpPr/>
          <p:nvPr/>
        </p:nvSpPr>
        <p:spPr>
          <a:xfrm>
            <a:off x="3398637" y="2198087"/>
            <a:ext cx="1201766" cy="417952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61"/>
          <p:cNvSpPr txBox="1"/>
          <p:nvPr/>
        </p:nvSpPr>
        <p:spPr>
          <a:xfrm>
            <a:off x="3326630" y="2177763"/>
            <a:ext cx="1257624" cy="43827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set 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endParaRPr lang="fr-FR" sz="11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ZoneTexte 61"/>
          <p:cNvSpPr txBox="1"/>
          <p:nvPr/>
        </p:nvSpPr>
        <p:spPr>
          <a:xfrm>
            <a:off x="1561794" y="2607114"/>
            <a:ext cx="1558482" cy="83838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unfused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macro-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3" name="Up-Down Arrow 292"/>
          <p:cNvSpPr/>
          <p:nvPr/>
        </p:nvSpPr>
        <p:spPr>
          <a:xfrm rot="5400000">
            <a:off x="3159381" y="2252885"/>
            <a:ext cx="187522" cy="288032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Out-of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2631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24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644008" y="1138803"/>
            <a:ext cx="4499992" cy="4810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L’étage de retirement peut supporter jusqu’à 168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en vol. Cet étage est chargé de retirer les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de la file d’attente après s’être assurer du bon résultat suite au passage dans l’étage d’exécution. L’unité de retirement est également chargée de capturer les défauts et exceptions matérielles (stop l’exécution des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à la source des défauts pour le processus courant).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81531" y="1489909"/>
            <a:ext cx="3858421" cy="394484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323528" y="1489908"/>
            <a:ext cx="381642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100" name="Down Arrow 99"/>
          <p:cNvSpPr/>
          <p:nvPr/>
        </p:nvSpPr>
        <p:spPr>
          <a:xfrm>
            <a:off x="2108986" y="1877920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61"/>
          <p:cNvSpPr txBox="1"/>
          <p:nvPr/>
        </p:nvSpPr>
        <p:spPr>
          <a:xfrm>
            <a:off x="2195736" y="1877920"/>
            <a:ext cx="2448272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~4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guarantee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(out-of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324379" y="2130831"/>
            <a:ext cx="17958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61"/>
          <p:cNvSpPr txBox="1"/>
          <p:nvPr/>
        </p:nvSpPr>
        <p:spPr>
          <a:xfrm>
            <a:off x="1324378" y="2144344"/>
            <a:ext cx="176493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Allocate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and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Rename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Allocation Table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915816" y="2644174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Down Arrow 126"/>
          <p:cNvSpPr/>
          <p:nvPr/>
        </p:nvSpPr>
        <p:spPr>
          <a:xfrm>
            <a:off x="1444083" y="2644174"/>
            <a:ext cx="168327" cy="107285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ounded Rectangle 127"/>
          <p:cNvSpPr/>
          <p:nvPr/>
        </p:nvSpPr>
        <p:spPr>
          <a:xfrm>
            <a:off x="2795999" y="2860503"/>
            <a:ext cx="1864157" cy="723883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ZoneTexte 61"/>
          <p:cNvSpPr txBox="1"/>
          <p:nvPr/>
        </p:nvSpPr>
        <p:spPr>
          <a:xfrm>
            <a:off x="2795999" y="2869112"/>
            <a:ext cx="1864157" cy="71527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Retirement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ReOrder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Buffer (ROB)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168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entry in-flight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3398637" y="2198087"/>
            <a:ext cx="1201766" cy="417952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61"/>
          <p:cNvSpPr txBox="1"/>
          <p:nvPr/>
        </p:nvSpPr>
        <p:spPr>
          <a:xfrm>
            <a:off x="3326630" y="2177763"/>
            <a:ext cx="1257624" cy="43827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set 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endParaRPr lang="fr-FR" sz="11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ZoneTexte 61"/>
          <p:cNvSpPr txBox="1"/>
          <p:nvPr/>
        </p:nvSpPr>
        <p:spPr>
          <a:xfrm>
            <a:off x="1561794" y="2607114"/>
            <a:ext cx="1558482" cy="83838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unfused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macro-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 flipH="1" flipV="1">
            <a:off x="4427984" y="3584386"/>
            <a:ext cx="4597" cy="27666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Up-Down Arrow 292"/>
          <p:cNvSpPr/>
          <p:nvPr/>
        </p:nvSpPr>
        <p:spPr>
          <a:xfrm rot="5400000">
            <a:off x="3159381" y="2252885"/>
            <a:ext cx="187522" cy="288032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Up-Down Arrow 294"/>
          <p:cNvSpPr/>
          <p:nvPr/>
        </p:nvSpPr>
        <p:spPr>
          <a:xfrm>
            <a:off x="3918625" y="2630661"/>
            <a:ext cx="161789" cy="229842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Out-of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626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25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644008" y="1138803"/>
            <a:ext cx="4499992" cy="5221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Etudions l’étage d’exécution :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Le </a:t>
            </a:r>
            <a:r>
              <a:rPr lang="fr-FR" sz="2400" i="1" dirty="0" err="1" smtClean="0">
                <a:latin typeface="+mn-lt"/>
                <a:sym typeface="Wingdings"/>
              </a:rPr>
              <a:t>scheduler</a:t>
            </a:r>
            <a:r>
              <a:rPr lang="fr-FR" sz="2400" i="1" dirty="0" smtClean="0">
                <a:latin typeface="+mn-lt"/>
                <a:sym typeface="Wingdings"/>
              </a:rPr>
              <a:t> ou ordonnanceur charge dans une fille d’attente (jusqu’à 54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>
                <a:latin typeface="+mn-lt"/>
                <a:sym typeface="Wingdings"/>
              </a:rPr>
              <a:t>)</a:t>
            </a:r>
            <a:r>
              <a:rPr lang="fr-FR" sz="2400" i="1" dirty="0" smtClean="0">
                <a:latin typeface="+mn-lt"/>
                <a:sym typeface="Wingdings"/>
              </a:rPr>
              <a:t> les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prêtes à être exécutées jusqu’à ce que les opérandes sources soient également prêtes. Le </a:t>
            </a:r>
            <a:r>
              <a:rPr lang="fr-FR" sz="2400" i="1" dirty="0" err="1" smtClean="0">
                <a:latin typeface="+mn-lt"/>
                <a:sym typeface="Wingdings"/>
              </a:rPr>
              <a:t>scheduler</a:t>
            </a:r>
            <a:r>
              <a:rPr lang="fr-FR" sz="2400" i="1" dirty="0" smtClean="0">
                <a:latin typeface="+mn-lt"/>
                <a:sym typeface="Wingdings"/>
              </a:rPr>
              <a:t> réparti alors les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vers les unités d’exécution correspondantes (jusqu’à 6uops/cycle). 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81531" y="1489909"/>
            <a:ext cx="3858421" cy="394484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323528" y="1489908"/>
            <a:ext cx="381642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100" name="Down Arrow 99"/>
          <p:cNvSpPr/>
          <p:nvPr/>
        </p:nvSpPr>
        <p:spPr>
          <a:xfrm>
            <a:off x="2108986" y="1877920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61"/>
          <p:cNvSpPr txBox="1"/>
          <p:nvPr/>
        </p:nvSpPr>
        <p:spPr>
          <a:xfrm>
            <a:off x="2195736" y="1877920"/>
            <a:ext cx="2448272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~4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guarantee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(out-of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324379" y="2130831"/>
            <a:ext cx="17958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61"/>
          <p:cNvSpPr txBox="1"/>
          <p:nvPr/>
        </p:nvSpPr>
        <p:spPr>
          <a:xfrm>
            <a:off x="1324378" y="2144344"/>
            <a:ext cx="176493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Allocate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and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Rename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Allocation Table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915816" y="2644174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Down Arrow 126"/>
          <p:cNvSpPr/>
          <p:nvPr/>
        </p:nvSpPr>
        <p:spPr>
          <a:xfrm>
            <a:off x="1444083" y="2644174"/>
            <a:ext cx="168327" cy="107285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ounded Rectangle 127"/>
          <p:cNvSpPr/>
          <p:nvPr/>
        </p:nvSpPr>
        <p:spPr>
          <a:xfrm>
            <a:off x="2795999" y="2860503"/>
            <a:ext cx="1864157" cy="723883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ZoneTexte 61"/>
          <p:cNvSpPr txBox="1"/>
          <p:nvPr/>
        </p:nvSpPr>
        <p:spPr>
          <a:xfrm>
            <a:off x="2795999" y="2869112"/>
            <a:ext cx="1864157" cy="71527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Retirement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ReOrder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Buffer (ROB)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168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entry in-flight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3398637" y="2198087"/>
            <a:ext cx="1201766" cy="417952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61"/>
          <p:cNvSpPr txBox="1"/>
          <p:nvPr/>
        </p:nvSpPr>
        <p:spPr>
          <a:xfrm>
            <a:off x="3326630" y="2177763"/>
            <a:ext cx="1257624" cy="43827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set 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endParaRPr lang="fr-FR" sz="11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ZoneTexte 61"/>
          <p:cNvSpPr txBox="1"/>
          <p:nvPr/>
        </p:nvSpPr>
        <p:spPr>
          <a:xfrm>
            <a:off x="1561794" y="2607114"/>
            <a:ext cx="1558482" cy="83838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unfused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macro-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281531" y="3748780"/>
            <a:ext cx="3858421" cy="411339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ZoneTexte 61"/>
          <p:cNvSpPr txBox="1"/>
          <p:nvPr/>
        </p:nvSpPr>
        <p:spPr>
          <a:xfrm>
            <a:off x="323528" y="3716075"/>
            <a:ext cx="3816424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Scheduler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(54 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entry)</a:t>
            </a:r>
          </a:p>
          <a:p>
            <a:pPr>
              <a:defRPr/>
            </a:pPr>
            <a:r>
              <a:rPr lang="fr-FR" sz="1000" i="1" dirty="0" smtClean="0">
                <a:solidFill>
                  <a:schemeClr val="accent1">
                    <a:lumMod val="75000"/>
                  </a:schemeClr>
                </a:solidFill>
              </a:rPr>
              <a:t>port2  port3           port4          port0 port1 port5  </a:t>
            </a:r>
          </a:p>
        </p:txBody>
      </p:sp>
      <p:cxnSp>
        <p:nvCxnSpPr>
          <p:cNvPr id="215" name="Straight Connector 214"/>
          <p:cNvCxnSpPr/>
          <p:nvPr/>
        </p:nvCxnSpPr>
        <p:spPr>
          <a:xfrm>
            <a:off x="545232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827584" y="4154925"/>
            <a:ext cx="0" cy="33635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467386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177221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341035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483768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V="1">
            <a:off x="4427984" y="3584386"/>
            <a:ext cx="0" cy="84210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Up-Down Arrow 292"/>
          <p:cNvSpPr/>
          <p:nvPr/>
        </p:nvSpPr>
        <p:spPr>
          <a:xfrm rot="5400000">
            <a:off x="3159381" y="2252885"/>
            <a:ext cx="187522" cy="288032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Up-Down Arrow 294"/>
          <p:cNvSpPr/>
          <p:nvPr/>
        </p:nvSpPr>
        <p:spPr>
          <a:xfrm>
            <a:off x="3918625" y="2630661"/>
            <a:ext cx="161789" cy="229842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6" name="ZoneTexte 61"/>
          <p:cNvSpPr txBox="1"/>
          <p:nvPr/>
        </p:nvSpPr>
        <p:spPr>
          <a:xfrm>
            <a:off x="957391" y="4132006"/>
            <a:ext cx="141504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  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Out-of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367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26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644008" y="1105340"/>
            <a:ext cx="4499992" cy="3036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L’étage d’exécutions possède une architecture dîtes </a:t>
            </a:r>
            <a:r>
              <a:rPr lang="fr-FR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superscalaire</a:t>
            </a:r>
            <a:r>
              <a:rPr lang="fr-FR" sz="2400" i="1" dirty="0" smtClean="0">
                <a:latin typeface="+mn-lt"/>
                <a:sym typeface="Wingdings"/>
              </a:rPr>
              <a:t>. Exécution de plusieurs </a:t>
            </a:r>
            <a:r>
              <a:rPr lang="fr-FR" sz="2400" i="1" dirty="0" err="1"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en parallèle sur un même cycle CPU via plusieurs unités d’exécutions. Observons les familles de </a:t>
            </a:r>
            <a:r>
              <a:rPr lang="fr-FR" sz="2400" i="1" dirty="0" err="1" smtClean="0">
                <a:latin typeface="+mn-lt"/>
                <a:sym typeface="Wingdings"/>
              </a:rPr>
              <a:t>uops</a:t>
            </a:r>
            <a:r>
              <a:rPr lang="fr-FR" sz="2400" i="1" dirty="0" smtClean="0">
                <a:latin typeface="+mn-lt"/>
                <a:sym typeface="Wingdings"/>
              </a:rPr>
              <a:t> supportés par chaque port :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81531" y="1489909"/>
            <a:ext cx="3858421" cy="394484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1"/>
          <p:cNvSpPr txBox="1"/>
          <p:nvPr/>
        </p:nvSpPr>
        <p:spPr>
          <a:xfrm>
            <a:off x="323528" y="1489908"/>
            <a:ext cx="3816424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Decoder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100" name="Down Arrow 99"/>
          <p:cNvSpPr/>
          <p:nvPr/>
        </p:nvSpPr>
        <p:spPr>
          <a:xfrm>
            <a:off x="2108986" y="1877920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61"/>
          <p:cNvSpPr txBox="1"/>
          <p:nvPr/>
        </p:nvSpPr>
        <p:spPr>
          <a:xfrm>
            <a:off x="2195736" y="1877920"/>
            <a:ext cx="2448272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~4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guarantee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(out-of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324379" y="2130831"/>
            <a:ext cx="17958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61"/>
          <p:cNvSpPr txBox="1"/>
          <p:nvPr/>
        </p:nvSpPr>
        <p:spPr>
          <a:xfrm>
            <a:off x="1324378" y="2144344"/>
            <a:ext cx="176493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Allocate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and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Rename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Allocation Table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915816" y="2644174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Down Arrow 126"/>
          <p:cNvSpPr/>
          <p:nvPr/>
        </p:nvSpPr>
        <p:spPr>
          <a:xfrm>
            <a:off x="1444083" y="2644174"/>
            <a:ext cx="168327" cy="107285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ounded Rectangle 127"/>
          <p:cNvSpPr/>
          <p:nvPr/>
        </p:nvSpPr>
        <p:spPr>
          <a:xfrm>
            <a:off x="2795999" y="2860503"/>
            <a:ext cx="1864157" cy="723883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ZoneTexte 61"/>
          <p:cNvSpPr txBox="1"/>
          <p:nvPr/>
        </p:nvSpPr>
        <p:spPr>
          <a:xfrm>
            <a:off x="2795999" y="2869112"/>
            <a:ext cx="1864157" cy="71527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Retirement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ReOrder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Buffer (ROB)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168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entry in-flight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3398637" y="2198087"/>
            <a:ext cx="1201766" cy="417952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61"/>
          <p:cNvSpPr txBox="1"/>
          <p:nvPr/>
        </p:nvSpPr>
        <p:spPr>
          <a:xfrm>
            <a:off x="3326630" y="2177763"/>
            <a:ext cx="1257624" cy="43827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set 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fr-FR" sz="11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endParaRPr lang="fr-FR" sz="11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ZoneTexte 61"/>
          <p:cNvSpPr txBox="1"/>
          <p:nvPr/>
        </p:nvSpPr>
        <p:spPr>
          <a:xfrm>
            <a:off x="1561794" y="2607114"/>
            <a:ext cx="1558482" cy="83838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unfused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micro-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macro-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fused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Down Arrow 135"/>
          <p:cNvSpPr/>
          <p:nvPr/>
        </p:nvSpPr>
        <p:spPr>
          <a:xfrm>
            <a:off x="1267819" y="5376951"/>
            <a:ext cx="213628" cy="62138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Rounded Rectangle 212"/>
          <p:cNvSpPr/>
          <p:nvPr/>
        </p:nvSpPr>
        <p:spPr>
          <a:xfrm>
            <a:off x="281531" y="3748780"/>
            <a:ext cx="3858421" cy="411339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ZoneTexte 61"/>
          <p:cNvSpPr txBox="1"/>
          <p:nvPr/>
        </p:nvSpPr>
        <p:spPr>
          <a:xfrm>
            <a:off x="323528" y="3716075"/>
            <a:ext cx="3816424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Scheduler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(54 </a:t>
            </a:r>
            <a:r>
              <a:rPr lang="fr-FR" sz="1200" i="1" dirty="0" err="1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entry)</a:t>
            </a:r>
          </a:p>
          <a:p>
            <a:pPr>
              <a:defRPr/>
            </a:pPr>
            <a:r>
              <a:rPr lang="fr-FR" sz="1000" i="1" dirty="0" smtClean="0">
                <a:solidFill>
                  <a:schemeClr val="accent1">
                    <a:lumMod val="75000"/>
                  </a:schemeClr>
                </a:solidFill>
              </a:rPr>
              <a:t>port2  port3           port4          port0 port1 port5  </a:t>
            </a:r>
          </a:p>
        </p:txBody>
      </p:sp>
      <p:cxnSp>
        <p:nvCxnSpPr>
          <p:cNvPr id="215" name="Straight Connector 214"/>
          <p:cNvCxnSpPr/>
          <p:nvPr/>
        </p:nvCxnSpPr>
        <p:spPr>
          <a:xfrm>
            <a:off x="545232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827584" y="4154925"/>
            <a:ext cx="0" cy="33635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467386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177221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341035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483768" y="4154925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2177221" y="4225528"/>
            <a:ext cx="160269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333698" y="4322975"/>
            <a:ext cx="155085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483768" y="4403452"/>
            <a:ext cx="155085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977606" y="4225528"/>
            <a:ext cx="960" cy="24988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3779912" y="4225528"/>
            <a:ext cx="0" cy="26743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endCxn id="239" idx="0"/>
          </p:cNvCxnSpPr>
          <p:nvPr/>
        </p:nvCxnSpPr>
        <p:spPr>
          <a:xfrm flipH="1">
            <a:off x="3109127" y="4322975"/>
            <a:ext cx="11150" cy="1524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3888251" y="4315744"/>
            <a:ext cx="0" cy="17721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4034624" y="4404353"/>
            <a:ext cx="0" cy="958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259196" y="4388532"/>
            <a:ext cx="0" cy="8688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/>
          <p:cNvSpPr/>
          <p:nvPr/>
        </p:nvSpPr>
        <p:spPr>
          <a:xfrm>
            <a:off x="271945" y="4504732"/>
            <a:ext cx="738712" cy="1122856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ZoneTexte 61"/>
          <p:cNvSpPr txBox="1"/>
          <p:nvPr/>
        </p:nvSpPr>
        <p:spPr>
          <a:xfrm>
            <a:off x="271945" y="4720628"/>
            <a:ext cx="738712" cy="85377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2">
                    <a:lumMod val="75000"/>
                  </a:schemeClr>
                </a:solidFill>
              </a:rPr>
              <a:t>Load</a:t>
            </a:r>
            <a:endParaRPr lang="fr-FR" sz="12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endParaRPr lang="fr-FR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fr-FR" sz="1100" i="1" dirty="0" err="1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fr-FR" sz="1100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1109618" y="4512272"/>
            <a:ext cx="727124" cy="864680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ZoneTexte 61"/>
          <p:cNvSpPr txBox="1"/>
          <p:nvPr/>
        </p:nvSpPr>
        <p:spPr>
          <a:xfrm>
            <a:off x="1119030" y="4707845"/>
            <a:ext cx="738712" cy="66910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endParaRPr lang="fr-FR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chemeClr val="accent2">
                    <a:lumMod val="75000"/>
                  </a:schemeClr>
                </a:solidFill>
              </a:rPr>
              <a:t>(data)</a:t>
            </a:r>
          </a:p>
        </p:txBody>
      </p:sp>
      <p:sp>
        <p:nvSpPr>
          <p:cNvPr id="234" name="ZoneTexte 61"/>
          <p:cNvSpPr txBox="1"/>
          <p:nvPr/>
        </p:nvSpPr>
        <p:spPr>
          <a:xfrm>
            <a:off x="271945" y="4525055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2       3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5" name="ZoneTexte 61"/>
          <p:cNvSpPr txBox="1"/>
          <p:nvPr/>
        </p:nvSpPr>
        <p:spPr>
          <a:xfrm>
            <a:off x="1098031" y="4512272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937807" y="4500193"/>
            <a:ext cx="738712" cy="692094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ZoneTexte 61"/>
          <p:cNvSpPr txBox="1"/>
          <p:nvPr/>
        </p:nvSpPr>
        <p:spPr>
          <a:xfrm>
            <a:off x="1937807" y="4716088"/>
            <a:ext cx="73871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endParaRPr lang="fr-FR" sz="1400" b="1" i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ZoneTexte 61"/>
          <p:cNvSpPr txBox="1"/>
          <p:nvPr/>
        </p:nvSpPr>
        <p:spPr>
          <a:xfrm>
            <a:off x="1937807" y="4520515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0   1   5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2739771" y="4475413"/>
            <a:ext cx="738712" cy="961946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ZoneTexte 61"/>
          <p:cNvSpPr txBox="1"/>
          <p:nvPr/>
        </p:nvSpPr>
        <p:spPr>
          <a:xfrm>
            <a:off x="2739771" y="4691308"/>
            <a:ext cx="738712" cy="746051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AVX </a:t>
            </a:r>
            <a:r>
              <a:rPr lang="fr-FR" sz="1050" i="1" dirty="0" err="1" smtClean="0">
                <a:solidFill>
                  <a:schemeClr val="accent2">
                    <a:lumMod val="75000"/>
                  </a:schemeClr>
                </a:solidFill>
              </a:rPr>
              <a:t>low</a:t>
            </a:r>
            <a:endParaRPr lang="fr-FR" sz="105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1" name="ZoneTexte 61"/>
          <p:cNvSpPr txBox="1"/>
          <p:nvPr/>
        </p:nvSpPr>
        <p:spPr>
          <a:xfrm>
            <a:off x="2739771" y="4495735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0   1   5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3547446" y="4491278"/>
            <a:ext cx="738712" cy="746503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ZoneTexte 61"/>
          <p:cNvSpPr txBox="1"/>
          <p:nvPr/>
        </p:nvSpPr>
        <p:spPr>
          <a:xfrm>
            <a:off x="3547445" y="4707173"/>
            <a:ext cx="782535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x87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AVX </a:t>
            </a:r>
            <a:r>
              <a:rPr lang="fr-FR" sz="1050" i="1" dirty="0" err="1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fr-FR" sz="105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4" name="ZoneTexte 61"/>
          <p:cNvSpPr txBox="1"/>
          <p:nvPr/>
        </p:nvSpPr>
        <p:spPr>
          <a:xfrm>
            <a:off x="3547446" y="4511600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0   1   5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899592" y="5640696"/>
            <a:ext cx="0" cy="10546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899592" y="5746158"/>
            <a:ext cx="3537586" cy="87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666674" y="5376952"/>
            <a:ext cx="1" cy="3700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333697" y="5207043"/>
            <a:ext cx="0" cy="5399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39" idx="2"/>
          </p:cNvCxnSpPr>
          <p:nvPr/>
        </p:nvCxnSpPr>
        <p:spPr>
          <a:xfrm>
            <a:off x="3109127" y="5437359"/>
            <a:ext cx="5575" cy="30967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3916829" y="5222114"/>
            <a:ext cx="5575" cy="52404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H="1" flipV="1">
            <a:off x="4427984" y="3584386"/>
            <a:ext cx="9194" cy="21617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ZoneTexte 61"/>
          <p:cNvSpPr txBox="1"/>
          <p:nvPr/>
        </p:nvSpPr>
        <p:spPr>
          <a:xfrm>
            <a:off x="3728077" y="5703364"/>
            <a:ext cx="895744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Bus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6" name="Up-Down Arrow 285"/>
          <p:cNvSpPr/>
          <p:nvPr/>
        </p:nvSpPr>
        <p:spPr>
          <a:xfrm>
            <a:off x="456234" y="5640697"/>
            <a:ext cx="161789" cy="336760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9" name="ZoneTexte 61"/>
          <p:cNvSpPr txBox="1"/>
          <p:nvPr/>
        </p:nvSpPr>
        <p:spPr>
          <a:xfrm>
            <a:off x="1378175" y="5749734"/>
            <a:ext cx="753400" cy="26899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0" name="ZoneTexte 61"/>
          <p:cNvSpPr txBox="1"/>
          <p:nvPr/>
        </p:nvSpPr>
        <p:spPr>
          <a:xfrm>
            <a:off x="-58472" y="5748670"/>
            <a:ext cx="641883" cy="26899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1" name="ZoneTexte 61"/>
          <p:cNvSpPr txBox="1"/>
          <p:nvPr/>
        </p:nvSpPr>
        <p:spPr>
          <a:xfrm>
            <a:off x="702645" y="5748670"/>
            <a:ext cx="621733" cy="26899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2" name="Up-Down Arrow 291"/>
          <p:cNvSpPr/>
          <p:nvPr/>
        </p:nvSpPr>
        <p:spPr>
          <a:xfrm>
            <a:off x="641300" y="5627588"/>
            <a:ext cx="161789" cy="336760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3" name="Up-Down Arrow 292"/>
          <p:cNvSpPr/>
          <p:nvPr/>
        </p:nvSpPr>
        <p:spPr>
          <a:xfrm rot="5400000">
            <a:off x="3159381" y="2252885"/>
            <a:ext cx="187522" cy="288032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Up-Down Arrow 294"/>
          <p:cNvSpPr/>
          <p:nvPr/>
        </p:nvSpPr>
        <p:spPr>
          <a:xfrm>
            <a:off x="3918625" y="2630661"/>
            <a:ext cx="161789" cy="229842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6" name="ZoneTexte 61"/>
          <p:cNvSpPr txBox="1"/>
          <p:nvPr/>
        </p:nvSpPr>
        <p:spPr>
          <a:xfrm>
            <a:off x="807281" y="4142105"/>
            <a:ext cx="1415047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  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uops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56" y="4185127"/>
            <a:ext cx="4347918" cy="2530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4" name="Rounded Rectangle 73"/>
          <p:cNvSpPr/>
          <p:nvPr/>
        </p:nvSpPr>
        <p:spPr>
          <a:xfrm>
            <a:off x="281532" y="5998333"/>
            <a:ext cx="2408984" cy="361941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61"/>
          <p:cNvSpPr txBox="1"/>
          <p:nvPr/>
        </p:nvSpPr>
        <p:spPr>
          <a:xfrm>
            <a:off x="281531" y="6006942"/>
            <a:ext cx="24287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Buffer (MOB)</a:t>
            </a:r>
            <a:endParaRPr lang="fr-FR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9281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27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itle 3"/>
          <p:cNvSpPr txBox="1">
            <a:spLocks/>
          </p:cNvSpPr>
          <p:nvPr/>
        </p:nvSpPr>
        <p:spPr>
          <a:xfrm>
            <a:off x="305780" y="1412776"/>
            <a:ext cx="8748464" cy="1368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>
                <a:latin typeface="+mn-lt"/>
              </a:rPr>
              <a:t>	</a:t>
            </a:r>
            <a:r>
              <a:rPr lang="fr-FR" sz="2400" i="1" dirty="0" smtClean="0">
                <a:latin typeface="+mn-lt"/>
              </a:rPr>
              <a:t>Poursuivons l’étude de l’instruction </a:t>
            </a:r>
            <a:r>
              <a:rPr lang="fr-FR" sz="2400" i="1" dirty="0" err="1" smtClean="0">
                <a:latin typeface="+mn-lt"/>
              </a:rPr>
              <a:t>dpps</a:t>
            </a:r>
            <a:r>
              <a:rPr lang="fr-FR" sz="2400" i="1" dirty="0">
                <a:latin typeface="+mn-lt"/>
              </a:rPr>
              <a:t> </a:t>
            </a:r>
            <a:r>
              <a:rPr lang="fr-FR" sz="2400" i="1" dirty="0" smtClean="0">
                <a:latin typeface="+mn-lt"/>
              </a:rPr>
              <a:t>et de son passage dans le pipeline matériel d’une architecture Sandy Bridge :  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7703"/>
              </p:ext>
            </p:extLst>
          </p:nvPr>
        </p:nvGraphicFramePr>
        <p:xfrm>
          <a:off x="179512" y="4725144"/>
          <a:ext cx="8784972" cy="11582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936104"/>
                <a:gridCol w="1368152"/>
                <a:gridCol w="720080"/>
                <a:gridCol w="648072"/>
                <a:gridCol w="648072"/>
                <a:gridCol w="648072"/>
                <a:gridCol w="648072"/>
                <a:gridCol w="648072"/>
                <a:gridCol w="720080"/>
                <a:gridCol w="936104"/>
                <a:gridCol w="864092"/>
              </a:tblGrid>
              <a:tr h="265978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Operands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uops</a:t>
                      </a:r>
                      <a:endParaRPr lang="fr-FR" sz="12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fused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unfused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uops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Latency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Reciprocal</a:t>
                      </a:r>
                      <a:endParaRPr lang="fr-FR" sz="12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Throughput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Comments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978"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p0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p1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p5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p23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p4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978">
                <a:tc rowSpan="2">
                  <a:txBody>
                    <a:bodyPr/>
                    <a:lstStyle/>
                    <a:p>
                      <a:pPr algn="ctr"/>
                      <a:endParaRPr lang="fr-FR" sz="14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4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dpps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xmm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xmm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imm8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4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SSE4.1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5978"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xmm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m128, imm8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560840" cy="155324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4367"/>
            <a:ext cx="7560840" cy="250317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48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28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563949" y="1138802"/>
            <a:ext cx="4580051" cy="4111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Les unités d’exécutions AGU (</a:t>
            </a:r>
            <a:r>
              <a:rPr lang="fr-FR" sz="2400" i="1" dirty="0" err="1" smtClean="0">
                <a:latin typeface="+mn-lt"/>
                <a:sym typeface="Wingdings"/>
              </a:rPr>
              <a:t>Address</a:t>
            </a:r>
            <a:r>
              <a:rPr lang="fr-FR" sz="2400" i="1" dirty="0" smtClean="0">
                <a:latin typeface="+mn-lt"/>
                <a:sym typeface="Wingdings"/>
              </a:rPr>
              <a:t> </a:t>
            </a:r>
            <a:r>
              <a:rPr lang="fr-FR" sz="2400" i="1" dirty="0" err="1" smtClean="0">
                <a:latin typeface="+mn-lt"/>
                <a:sym typeface="Wingdings"/>
              </a:rPr>
              <a:t>Generation</a:t>
            </a:r>
            <a:r>
              <a:rPr lang="fr-FR" sz="2400" i="1" dirty="0" smtClean="0">
                <a:latin typeface="+mn-lt"/>
                <a:sym typeface="Wingdings"/>
              </a:rPr>
              <a:t> Unit) sont chargées de calculer des adresses (modes d’adressage complexes) puis d’aller sauver ou chercher </a:t>
            </a:r>
            <a:r>
              <a:rPr lang="fr-FR" sz="2400" i="1" dirty="0">
                <a:latin typeface="+mn-lt"/>
                <a:sym typeface="Wingdings"/>
              </a:rPr>
              <a:t>d</a:t>
            </a:r>
            <a:r>
              <a:rPr lang="fr-FR" sz="2400" i="1" dirty="0" smtClean="0">
                <a:latin typeface="+mn-lt"/>
                <a:sym typeface="Wingdings"/>
              </a:rPr>
              <a:t>es données présentes en mémoire cache donnée. Ce sont les seules unités à posséder un chemin d’accès vers la mémoire donnée (jusqu’à 48o/cycle de bande passante).</a:t>
            </a: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305613" y="1560071"/>
            <a:ext cx="3858421" cy="411339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ZoneTexte 61"/>
          <p:cNvSpPr txBox="1"/>
          <p:nvPr/>
        </p:nvSpPr>
        <p:spPr>
          <a:xfrm>
            <a:off x="347610" y="1527366"/>
            <a:ext cx="3816424" cy="47674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Scheduler</a:t>
            </a:r>
            <a:endParaRPr lang="fr-FR" sz="14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i="1" dirty="0" smtClean="0">
                <a:solidFill>
                  <a:schemeClr val="accent1">
                    <a:lumMod val="75000"/>
                  </a:schemeClr>
                </a:solidFill>
              </a:rPr>
              <a:t>port2  port3           port4          port0 port1 port5  </a:t>
            </a:r>
          </a:p>
        </p:txBody>
      </p:sp>
      <p:cxnSp>
        <p:nvCxnSpPr>
          <p:cNvPr id="215" name="Straight Connector 214"/>
          <p:cNvCxnSpPr/>
          <p:nvPr/>
        </p:nvCxnSpPr>
        <p:spPr>
          <a:xfrm>
            <a:off x="569314" y="1966216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851666" y="1966216"/>
            <a:ext cx="0" cy="33635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491468" y="1966216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201303" y="1966216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365117" y="1966216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507850" y="1966216"/>
            <a:ext cx="0" cy="3452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2201303" y="2036819"/>
            <a:ext cx="160269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357780" y="2134266"/>
            <a:ext cx="155085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507850" y="2214743"/>
            <a:ext cx="155085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001688" y="2036819"/>
            <a:ext cx="960" cy="24988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3803994" y="2036819"/>
            <a:ext cx="0" cy="26743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endCxn id="239" idx="0"/>
          </p:cNvCxnSpPr>
          <p:nvPr/>
        </p:nvCxnSpPr>
        <p:spPr>
          <a:xfrm flipH="1">
            <a:off x="3133209" y="2134266"/>
            <a:ext cx="11150" cy="1524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3912333" y="2127035"/>
            <a:ext cx="0" cy="17721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4058706" y="2215644"/>
            <a:ext cx="0" cy="958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283278" y="2199823"/>
            <a:ext cx="0" cy="8688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/>
          <p:cNvSpPr/>
          <p:nvPr/>
        </p:nvSpPr>
        <p:spPr>
          <a:xfrm>
            <a:off x="296027" y="2316023"/>
            <a:ext cx="738712" cy="1122856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ZoneTexte 61"/>
          <p:cNvSpPr txBox="1"/>
          <p:nvPr/>
        </p:nvSpPr>
        <p:spPr>
          <a:xfrm>
            <a:off x="296027" y="2531919"/>
            <a:ext cx="738712" cy="85377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2">
                    <a:lumMod val="75000"/>
                  </a:schemeClr>
                </a:solidFill>
              </a:rPr>
              <a:t>Load</a:t>
            </a:r>
            <a:endParaRPr lang="fr-FR" sz="12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endParaRPr lang="fr-FR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fr-FR" sz="1100" i="1" dirty="0" err="1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fr-FR" sz="1100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1133700" y="2323563"/>
            <a:ext cx="727124" cy="864680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ZoneTexte 61"/>
          <p:cNvSpPr txBox="1"/>
          <p:nvPr/>
        </p:nvSpPr>
        <p:spPr>
          <a:xfrm>
            <a:off x="1143112" y="2519136"/>
            <a:ext cx="738712" cy="669107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endParaRPr lang="fr-FR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chemeClr val="accent2">
                    <a:lumMod val="75000"/>
                  </a:schemeClr>
                </a:solidFill>
              </a:rPr>
              <a:t>(data)</a:t>
            </a:r>
          </a:p>
        </p:txBody>
      </p:sp>
      <p:sp>
        <p:nvSpPr>
          <p:cNvPr id="234" name="ZoneTexte 61"/>
          <p:cNvSpPr txBox="1"/>
          <p:nvPr/>
        </p:nvSpPr>
        <p:spPr>
          <a:xfrm>
            <a:off x="296027" y="2336346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2       3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5" name="ZoneTexte 61"/>
          <p:cNvSpPr txBox="1"/>
          <p:nvPr/>
        </p:nvSpPr>
        <p:spPr>
          <a:xfrm>
            <a:off x="1122113" y="2323563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961889" y="2311484"/>
            <a:ext cx="738712" cy="692094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ZoneTexte 61"/>
          <p:cNvSpPr txBox="1"/>
          <p:nvPr/>
        </p:nvSpPr>
        <p:spPr>
          <a:xfrm>
            <a:off x="1961889" y="2527379"/>
            <a:ext cx="73871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endParaRPr lang="fr-FR" sz="1400" b="1" i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ZoneTexte 61"/>
          <p:cNvSpPr txBox="1"/>
          <p:nvPr/>
        </p:nvSpPr>
        <p:spPr>
          <a:xfrm>
            <a:off x="1961889" y="2331806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0   1   5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2763853" y="2286704"/>
            <a:ext cx="738712" cy="961946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ZoneTexte 61"/>
          <p:cNvSpPr txBox="1"/>
          <p:nvPr/>
        </p:nvSpPr>
        <p:spPr>
          <a:xfrm>
            <a:off x="2763853" y="2502599"/>
            <a:ext cx="738712" cy="746051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AVX </a:t>
            </a:r>
            <a:r>
              <a:rPr lang="fr-FR" sz="1050" i="1" dirty="0" err="1" smtClean="0">
                <a:solidFill>
                  <a:schemeClr val="accent2">
                    <a:lumMod val="75000"/>
                  </a:schemeClr>
                </a:solidFill>
              </a:rPr>
              <a:t>low</a:t>
            </a:r>
            <a:endParaRPr lang="fr-FR" sz="105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1" name="ZoneTexte 61"/>
          <p:cNvSpPr txBox="1"/>
          <p:nvPr/>
        </p:nvSpPr>
        <p:spPr>
          <a:xfrm>
            <a:off x="2763853" y="2307026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0   1   5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3571528" y="2302569"/>
            <a:ext cx="738712" cy="746503"/>
          </a:xfrm>
          <a:prstGeom prst="roundRect">
            <a:avLst>
              <a:gd name="adj" fmla="val 11586"/>
            </a:avLst>
          </a:prstGeom>
          <a:solidFill>
            <a:schemeClr val="accent2">
              <a:lumMod val="20000"/>
              <a:lumOff val="80000"/>
              <a:alpha val="25098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ZoneTexte 61"/>
          <p:cNvSpPr txBox="1"/>
          <p:nvPr/>
        </p:nvSpPr>
        <p:spPr>
          <a:xfrm>
            <a:off x="3571527" y="2518464"/>
            <a:ext cx="782535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x87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AVX </a:t>
            </a:r>
            <a:r>
              <a:rPr lang="fr-FR" sz="1050" i="1" dirty="0" err="1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fr-FR" sz="105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4" name="ZoneTexte 61"/>
          <p:cNvSpPr txBox="1"/>
          <p:nvPr/>
        </p:nvSpPr>
        <p:spPr>
          <a:xfrm>
            <a:off x="3571528" y="2322891"/>
            <a:ext cx="738711" cy="261303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0   1   5</a:t>
            </a:r>
            <a:endParaRPr lang="fr-FR" sz="9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305614" y="3809624"/>
            <a:ext cx="2408984" cy="361941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ZoneTexte 61"/>
          <p:cNvSpPr txBox="1"/>
          <p:nvPr/>
        </p:nvSpPr>
        <p:spPr>
          <a:xfrm>
            <a:off x="305613" y="3818233"/>
            <a:ext cx="242879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Buffer (MOB)</a:t>
            </a:r>
            <a:endParaRPr lang="fr-FR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923674" y="3451987"/>
            <a:ext cx="0" cy="10546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923674" y="3557449"/>
            <a:ext cx="3537586" cy="87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690756" y="3188243"/>
            <a:ext cx="1" cy="3700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357779" y="3018334"/>
            <a:ext cx="0" cy="5399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39" idx="2"/>
          </p:cNvCxnSpPr>
          <p:nvPr/>
        </p:nvCxnSpPr>
        <p:spPr>
          <a:xfrm>
            <a:off x="3133209" y="3248650"/>
            <a:ext cx="5575" cy="30967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3940911" y="3033405"/>
            <a:ext cx="5575" cy="52404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V="1">
            <a:off x="4461260" y="1560071"/>
            <a:ext cx="0" cy="199737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ZoneTexte 61"/>
          <p:cNvSpPr txBox="1"/>
          <p:nvPr/>
        </p:nvSpPr>
        <p:spPr>
          <a:xfrm>
            <a:off x="3752159" y="3514655"/>
            <a:ext cx="895744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Bus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9" name="ZoneTexte 61"/>
          <p:cNvSpPr txBox="1"/>
          <p:nvPr/>
        </p:nvSpPr>
        <p:spPr>
          <a:xfrm>
            <a:off x="1394503" y="3540626"/>
            <a:ext cx="753400" cy="26899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2206858" y="4171565"/>
            <a:ext cx="213628" cy="42363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Down Arrow 78"/>
          <p:cNvSpPr/>
          <p:nvPr/>
        </p:nvSpPr>
        <p:spPr>
          <a:xfrm flipV="1">
            <a:off x="1013173" y="4171563"/>
            <a:ext cx="241364" cy="423639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ounded Rectangle 79"/>
          <p:cNvSpPr/>
          <p:nvPr/>
        </p:nvSpPr>
        <p:spPr>
          <a:xfrm>
            <a:off x="692158" y="4612034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61"/>
          <p:cNvSpPr txBox="1"/>
          <p:nvPr/>
        </p:nvSpPr>
        <p:spPr>
          <a:xfrm>
            <a:off x="657420" y="4596638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Data 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885122" y="4612033"/>
            <a:ext cx="1391785" cy="762632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61"/>
          <p:cNvSpPr txBox="1"/>
          <p:nvPr/>
        </p:nvSpPr>
        <p:spPr>
          <a:xfrm>
            <a:off x="2863908" y="4596639"/>
            <a:ext cx="1456821" cy="822995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64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32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1Go page 4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83847" y="4775180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85" name="Down Arrow 84"/>
          <p:cNvSpPr/>
          <p:nvPr/>
        </p:nvSpPr>
        <p:spPr>
          <a:xfrm flipV="1">
            <a:off x="1323401" y="4171563"/>
            <a:ext cx="241364" cy="423639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61"/>
          <p:cNvSpPr txBox="1"/>
          <p:nvPr/>
        </p:nvSpPr>
        <p:spPr>
          <a:xfrm>
            <a:off x="2308056" y="4248883"/>
            <a:ext cx="753400" cy="26899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ZoneTexte 61"/>
          <p:cNvSpPr txBox="1"/>
          <p:nvPr/>
        </p:nvSpPr>
        <p:spPr>
          <a:xfrm>
            <a:off x="1444083" y="4259595"/>
            <a:ext cx="753400" cy="26899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ZoneTexte 61"/>
          <p:cNvSpPr txBox="1"/>
          <p:nvPr/>
        </p:nvSpPr>
        <p:spPr>
          <a:xfrm>
            <a:off x="535045" y="4245080"/>
            <a:ext cx="753400" cy="26899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Down Arrow 88"/>
          <p:cNvSpPr/>
          <p:nvPr/>
        </p:nvSpPr>
        <p:spPr>
          <a:xfrm>
            <a:off x="1293823" y="3186607"/>
            <a:ext cx="213628" cy="62138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Up-Down Arrow 89"/>
          <p:cNvSpPr/>
          <p:nvPr/>
        </p:nvSpPr>
        <p:spPr>
          <a:xfrm>
            <a:off x="482238" y="3450353"/>
            <a:ext cx="161789" cy="336760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-32468" y="3558326"/>
            <a:ext cx="641883" cy="26899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ZoneTexte 61"/>
          <p:cNvSpPr txBox="1"/>
          <p:nvPr/>
        </p:nvSpPr>
        <p:spPr>
          <a:xfrm>
            <a:off x="728649" y="3558326"/>
            <a:ext cx="621733" cy="26899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Up-Down Arrow 92"/>
          <p:cNvSpPr/>
          <p:nvPr/>
        </p:nvSpPr>
        <p:spPr>
          <a:xfrm>
            <a:off x="667304" y="3437244"/>
            <a:ext cx="161789" cy="336760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902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29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itle 3"/>
          <p:cNvSpPr txBox="1">
            <a:spLocks/>
          </p:cNvSpPr>
          <p:nvPr/>
        </p:nvSpPr>
        <p:spPr>
          <a:xfrm>
            <a:off x="305780" y="1412775"/>
            <a:ext cx="8748464" cy="1944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>
                <a:latin typeface="+mn-lt"/>
              </a:rPr>
              <a:t>	</a:t>
            </a:r>
            <a:r>
              <a:rPr lang="fr-FR" sz="2400" i="1" dirty="0" smtClean="0">
                <a:latin typeface="+mn-lt"/>
              </a:rPr>
              <a:t>Les instructions et donc </a:t>
            </a:r>
            <a:r>
              <a:rPr lang="fr-FR" sz="2400" i="1" dirty="0" err="1" smtClean="0">
                <a:latin typeface="+mn-lt"/>
              </a:rPr>
              <a:t>uops</a:t>
            </a:r>
            <a:r>
              <a:rPr lang="fr-FR" sz="2400" i="1" dirty="0" smtClean="0">
                <a:latin typeface="+mn-lt"/>
              </a:rPr>
              <a:t> désirant réaliser un accès à la mémoire donnée amènent naturellement des latences. Les grandeurs données sont optimales et ne tiennent pas compte d’éventuels cache miss, défauts d’alignement, d’exceptions matérielles et de l’</a:t>
            </a:r>
            <a:r>
              <a:rPr lang="fr-FR" sz="2400" i="1" dirty="0" err="1" smtClean="0">
                <a:latin typeface="+mn-lt"/>
              </a:rPr>
              <a:t>hyperthreading</a:t>
            </a:r>
            <a:r>
              <a:rPr lang="fr-FR" sz="2400" i="1" dirty="0" smtClean="0">
                <a:latin typeface="+mn-lt"/>
              </a:rPr>
              <a:t> (partage des unités d’exécution)  :  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73069"/>
              </p:ext>
            </p:extLst>
          </p:nvPr>
        </p:nvGraphicFramePr>
        <p:xfrm>
          <a:off x="179512" y="3933056"/>
          <a:ext cx="8784972" cy="11582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936104"/>
                <a:gridCol w="1368152"/>
                <a:gridCol w="720080"/>
                <a:gridCol w="648072"/>
                <a:gridCol w="648072"/>
                <a:gridCol w="648072"/>
                <a:gridCol w="648072"/>
                <a:gridCol w="648072"/>
                <a:gridCol w="720080"/>
                <a:gridCol w="936104"/>
                <a:gridCol w="864092"/>
              </a:tblGrid>
              <a:tr h="265978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Instruction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Operands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uops</a:t>
                      </a:r>
                      <a:endParaRPr lang="fr-FR" sz="12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fused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unfused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uops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Latency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Reciprocal</a:t>
                      </a:r>
                      <a:endParaRPr lang="fr-FR" sz="12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Throughput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Comments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978"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p0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p1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p5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p23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p4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978">
                <a:tc rowSpan="2">
                  <a:txBody>
                    <a:bodyPr/>
                    <a:lstStyle/>
                    <a:p>
                      <a:pPr algn="ctr"/>
                      <a:endParaRPr lang="fr-FR" sz="14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4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dpps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xmm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xmm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imm8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4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SSE4.1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5978"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xmm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fr-FR" sz="12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m128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imm8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fr-FR" sz="14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fr-FR" sz="14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407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53604" y="1412776"/>
            <a:ext cx="88924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Observons les principales évolutions des architectures x86-64 du 8086 jusqu’à l’architecture Sandy Bridge :</a:t>
            </a:r>
          </a:p>
          <a:p>
            <a:pPr algn="l"/>
            <a:endParaRPr lang="fr-FR" sz="2400" i="1" dirty="0" smtClean="0">
              <a:latin typeface="+mn-lt"/>
              <a:sym typeface="Wingdings"/>
            </a:endParaRPr>
          </a:p>
          <a:p>
            <a:pPr algn="l"/>
            <a:endParaRPr lang="fr-FR" sz="2400" i="1" dirty="0">
              <a:latin typeface="+mn-lt"/>
              <a:sym typeface="Wingding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05093"/>
              </p:ext>
            </p:extLst>
          </p:nvPr>
        </p:nvGraphicFramePr>
        <p:xfrm>
          <a:off x="107504" y="2564904"/>
          <a:ext cx="8852915" cy="345186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936104"/>
                <a:gridCol w="576064"/>
                <a:gridCol w="1728192"/>
                <a:gridCol w="5612555"/>
              </a:tblGrid>
              <a:tr h="405447"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CPU</a:t>
                      </a:r>
                    </a:p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Architecture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Année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Espace</a:t>
                      </a:r>
                      <a:r>
                        <a:rPr lang="fr-FR" sz="1100" b="1" i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d’adressage</a:t>
                      </a:r>
                    </a:p>
                    <a:p>
                      <a:pPr algn="ctr"/>
                      <a:r>
                        <a:rPr lang="fr-FR" sz="1100" b="1" i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Linéaire/physique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Principales évolutions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164"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8086</a:t>
                      </a:r>
                      <a:r>
                        <a:rPr lang="fr-FR" sz="1100" b="1" i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1978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 sz="1050" b="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16bits (</a:t>
                      </a:r>
                      <a:r>
                        <a:rPr lang="fr-FR" sz="10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)/20bits (phys.)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Jeu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d’instruction x86 original, segmentation mémoire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6164"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80186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1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sz="11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1982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Accélération matérielle (calcul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d’adresses,  multiplication ,division …)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967"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80286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16bits (</a:t>
                      </a:r>
                      <a:r>
                        <a:rPr lang="fr-FR" sz="10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)/30bits (</a:t>
                      </a:r>
                      <a:r>
                        <a:rPr lang="fr-FR" sz="10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)/24bits (phys.)</a:t>
                      </a:r>
                      <a:endParaRPr lang="fr-FR" sz="105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MMU (Memory </a:t>
                      </a:r>
                      <a:r>
                        <a:rPr lang="fr-FR" sz="1050" b="0" i="1" dirty="0" err="1" smtClean="0">
                          <a:solidFill>
                            <a:schemeClr val="tx1"/>
                          </a:solidFill>
                        </a:rPr>
                        <a:t>Managment</a:t>
                      </a:r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 Unit)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avec 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segmented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mode, </a:t>
                      </a:r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tables GDT  (Global et Local  </a:t>
                      </a:r>
                      <a:r>
                        <a:rPr lang="fr-FR" sz="1050" b="0" i="1" dirty="0" err="1" smtClean="0">
                          <a:solidFill>
                            <a:schemeClr val="tx1"/>
                          </a:solidFill>
                        </a:rPr>
                        <a:t>Descriptor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Table</a:t>
                      </a:r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) et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LDT, modes protégés avec privilèges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6164"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80386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1985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b="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b="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32bits (</a:t>
                      </a:r>
                      <a:r>
                        <a:rPr lang="fr-FR" sz="10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)/46bits (</a:t>
                      </a:r>
                      <a:r>
                        <a:rPr lang="fr-FR" sz="10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)/32bits (phys.)</a:t>
                      </a:r>
                      <a:endParaRPr lang="fr-FR" sz="105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Jeu d’instruction 32bits (IA-32), MMU avec unité de Paginatio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6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80486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1989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RISC-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, mémoire cache intégrée et FPU (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Floating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Point Unit)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9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Pentium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1993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Processeur </a:t>
                      </a:r>
                      <a:r>
                        <a:rPr lang="fr-FR" sz="1050" b="0" i="1" dirty="0" err="1" smtClean="0">
                          <a:solidFill>
                            <a:schemeClr val="tx1"/>
                          </a:solidFill>
                        </a:rPr>
                        <a:t>superscalaire</a:t>
                      </a:r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 (exécution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plusieurs instructions par cycle CPU via plusieurs unités d’exécution</a:t>
                      </a:r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extension MMX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54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Pentium pro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(P6)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1995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b="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50" b="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32bits (</a:t>
                      </a:r>
                      <a:r>
                        <a:rPr lang="fr-FR" sz="10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)/46bits (</a:t>
                      </a:r>
                      <a:r>
                        <a:rPr lang="fr-FR" sz="10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)/36bits (phys.) </a:t>
                      </a:r>
                      <a:r>
                        <a:rPr lang="fr-FR" sz="1050" b="1" i="1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via PAE</a:t>
                      </a:r>
                      <a:endParaRPr lang="fr-FR" sz="105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Cache L2 intégré,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PAE  4bits (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Physical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Extension), translation 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micro-instructions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uop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), exécution out-of 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, exécution spéculative (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renaming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161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Pentium II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Pentium III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1997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Cache L3 intégré,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extension SSE (instructions SIMD)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Extension SSE2 , Hyper-Threading, pipeline profond, 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uop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cache (Trace Cache)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6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Pentium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2000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743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30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2" y="4140561"/>
            <a:ext cx="4554760" cy="2277380"/>
          </a:xfrm>
          <a:prstGeom prst="roundRect">
            <a:avLst>
              <a:gd name="adj" fmla="val 4292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43" y="2781725"/>
            <a:ext cx="3383663" cy="1706108"/>
          </a:xfrm>
          <a:prstGeom prst="roundRect">
            <a:avLst>
              <a:gd name="adj" fmla="val 4292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9" name="ZoneTexte 61"/>
          <p:cNvSpPr txBox="1"/>
          <p:nvPr/>
        </p:nvSpPr>
        <p:spPr>
          <a:xfrm>
            <a:off x="971834" y="3842015"/>
            <a:ext cx="3760710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Sandy Bridge General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Purpose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Processor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ZoneTexte 61"/>
          <p:cNvSpPr txBox="1"/>
          <p:nvPr/>
        </p:nvSpPr>
        <p:spPr>
          <a:xfrm>
            <a:off x="4407143" y="2462794"/>
            <a:ext cx="3383663" cy="31813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Sandy Bridge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Core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8" y="4365104"/>
            <a:ext cx="1254449" cy="125189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9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itle 3"/>
          <p:cNvSpPr txBox="1">
            <a:spLocks/>
          </p:cNvSpPr>
          <p:nvPr/>
        </p:nvSpPr>
        <p:spPr>
          <a:xfrm>
            <a:off x="251520" y="1412775"/>
            <a:ext cx="8892480" cy="814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A titre indicatif, observons les empreintes silicium de chacun des étages ou entités précédemment présentées : </a:t>
            </a: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38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31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15883"/>
            <a:ext cx="3383663" cy="1706108"/>
          </a:xfrm>
          <a:prstGeom prst="roundRect">
            <a:avLst>
              <a:gd name="adj" fmla="val 4292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0" name="ZoneTexte 61"/>
          <p:cNvSpPr txBox="1"/>
          <p:nvPr/>
        </p:nvSpPr>
        <p:spPr>
          <a:xfrm>
            <a:off x="4932040" y="2996952"/>
            <a:ext cx="3383663" cy="31813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Sandy Bridge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Core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itle 3"/>
          <p:cNvSpPr txBox="1">
            <a:spLocks/>
          </p:cNvSpPr>
          <p:nvPr/>
        </p:nvSpPr>
        <p:spPr>
          <a:xfrm>
            <a:off x="251520" y="1412775"/>
            <a:ext cx="8892480" cy="814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A titre indicatif, observons les empreintes silicium de chacun des étages ou entités précédemment présentées : </a:t>
            </a:r>
            <a:endParaRPr lang="fr-FR" sz="2400" i="1" dirty="0">
              <a:latin typeface="+mn-lt"/>
              <a:sym typeface="Wingding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46" y="2256211"/>
            <a:ext cx="2811564" cy="4463243"/>
          </a:xfrm>
          <a:prstGeom prst="roundRect">
            <a:avLst>
              <a:gd name="adj" fmla="val 317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ZoneTexte 61"/>
          <p:cNvSpPr txBox="1"/>
          <p:nvPr/>
        </p:nvSpPr>
        <p:spPr>
          <a:xfrm rot="16200000">
            <a:off x="-822380" y="4154625"/>
            <a:ext cx="3383663" cy="31813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Sandy Bridge Pipeline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520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32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itle 3"/>
          <p:cNvSpPr txBox="1">
            <a:spLocks/>
          </p:cNvSpPr>
          <p:nvPr/>
        </p:nvSpPr>
        <p:spPr>
          <a:xfrm>
            <a:off x="179512" y="1412775"/>
            <a:ext cx="8964488" cy="2232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Une avancée technologique mal reconnue à l’époque de sa sortie en 2002 sur Pentium 4 mais néanmoins ré-implémenter depuis 2008 sur les architectures </a:t>
            </a:r>
            <a:r>
              <a:rPr lang="fr-FR" sz="2400" i="1" dirty="0" err="1" smtClean="0">
                <a:latin typeface="+mn-lt"/>
                <a:sym typeface="Wingdings"/>
              </a:rPr>
              <a:t>CoreiX</a:t>
            </a:r>
            <a:r>
              <a:rPr lang="fr-FR" sz="2400" i="1" dirty="0" smtClean="0">
                <a:latin typeface="+mn-lt"/>
                <a:sym typeface="Wingdings"/>
              </a:rPr>
              <a:t> et </a:t>
            </a:r>
            <a:r>
              <a:rPr lang="fr-FR" sz="2400" i="1" dirty="0" err="1" smtClean="0">
                <a:latin typeface="+mn-lt"/>
                <a:sym typeface="Wingdings"/>
              </a:rPr>
              <a:t>Atom</a:t>
            </a:r>
            <a:r>
              <a:rPr lang="fr-FR" sz="2400" i="1" dirty="0" smtClean="0">
                <a:latin typeface="+mn-lt"/>
                <a:sym typeface="Wingdings"/>
              </a:rPr>
              <a:t> est l’Hyper-Threading ou HT. Observons le principe de cette technologie n’exigeant que 5% de silicium supplémentaire mais pouvant dans certains cas améliorer les performances de 30% (applications </a:t>
            </a:r>
            <a:r>
              <a:rPr lang="fr-FR" sz="2400" i="1" dirty="0" err="1" smtClean="0">
                <a:latin typeface="+mn-lt"/>
                <a:sym typeface="Wingdings"/>
              </a:rPr>
              <a:t>multi-threads</a:t>
            </a:r>
            <a:r>
              <a:rPr lang="fr-FR" sz="2400" i="1" dirty="0" smtClean="0">
                <a:latin typeface="+mn-lt"/>
                <a:sym typeface="Wingdings"/>
              </a:rPr>
              <a:t>) :  </a:t>
            </a:r>
            <a:endParaRPr lang="fr-FR" sz="2400" i="1" dirty="0">
              <a:latin typeface="+mn-lt"/>
              <a:sym typeface="Wingding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328"/>
              </p:ext>
            </p:extLst>
          </p:nvPr>
        </p:nvGraphicFramePr>
        <p:xfrm>
          <a:off x="2200920" y="4341948"/>
          <a:ext cx="1274790" cy="20624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216650"/>
                <a:gridCol w="216650"/>
                <a:gridCol w="208280"/>
                <a:gridCol w="208280"/>
                <a:gridCol w="212465"/>
                <a:gridCol w="212465"/>
              </a:tblGrid>
              <a:tr h="0">
                <a:tc gridSpan="6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988"/>
              </p:ext>
            </p:extLst>
          </p:nvPr>
        </p:nvGraphicFramePr>
        <p:xfrm>
          <a:off x="4661830" y="4341948"/>
          <a:ext cx="1274790" cy="20624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216650"/>
                <a:gridCol w="216650"/>
                <a:gridCol w="208280"/>
                <a:gridCol w="208280"/>
                <a:gridCol w="212465"/>
                <a:gridCol w="212465"/>
              </a:tblGrid>
              <a:tr h="0">
                <a:tc gridSpan="6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2334"/>
              </p:ext>
            </p:extLst>
          </p:nvPr>
        </p:nvGraphicFramePr>
        <p:xfrm>
          <a:off x="6029982" y="4341948"/>
          <a:ext cx="1274790" cy="20624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216650"/>
                <a:gridCol w="216650"/>
                <a:gridCol w="208280"/>
                <a:gridCol w="208280"/>
                <a:gridCol w="212465"/>
                <a:gridCol w="212465"/>
              </a:tblGrid>
              <a:tr h="0">
                <a:tc gridSpan="6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12952" y="5003586"/>
            <a:ext cx="216024" cy="21602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212556" y="5386558"/>
            <a:ext cx="216024" cy="216024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61"/>
          <p:cNvSpPr txBox="1"/>
          <p:nvPr/>
        </p:nvSpPr>
        <p:spPr>
          <a:xfrm>
            <a:off x="428580" y="4954016"/>
            <a:ext cx="128096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: Thread A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61"/>
          <p:cNvSpPr txBox="1"/>
          <p:nvPr/>
        </p:nvSpPr>
        <p:spPr>
          <a:xfrm>
            <a:off x="428976" y="5336988"/>
            <a:ext cx="128096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: Thread B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ZoneTexte 61"/>
          <p:cNvSpPr txBox="1"/>
          <p:nvPr/>
        </p:nvSpPr>
        <p:spPr>
          <a:xfrm>
            <a:off x="1612410" y="3842086"/>
            <a:ext cx="2455533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Superscalar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CPU (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HT)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ZoneTexte 61"/>
          <p:cNvSpPr txBox="1"/>
          <p:nvPr/>
        </p:nvSpPr>
        <p:spPr>
          <a:xfrm>
            <a:off x="4276052" y="3837892"/>
            <a:ext cx="3680324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superscalar’s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CPU’s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HT)</a:t>
            </a:r>
            <a:endParaRPr lang="fr-FR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61"/>
          <p:cNvSpPr txBox="1"/>
          <p:nvPr/>
        </p:nvSpPr>
        <p:spPr>
          <a:xfrm>
            <a:off x="1709547" y="4130596"/>
            <a:ext cx="217386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Execution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Unit instructions use </a:t>
            </a:r>
            <a:endParaRPr lang="fr-FR" sz="9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18072" y="4338026"/>
            <a:ext cx="10840" cy="209215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7184" y="4338026"/>
            <a:ext cx="10840" cy="209215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61"/>
          <p:cNvSpPr txBox="1"/>
          <p:nvPr/>
        </p:nvSpPr>
        <p:spPr>
          <a:xfrm rot="16200000">
            <a:off x="1454256" y="5226521"/>
            <a:ext cx="1076130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 rot="16200000">
            <a:off x="3895569" y="5176917"/>
            <a:ext cx="1076130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ZoneTexte 61"/>
          <p:cNvSpPr txBox="1"/>
          <p:nvPr/>
        </p:nvSpPr>
        <p:spPr>
          <a:xfrm>
            <a:off x="4860032" y="4130596"/>
            <a:ext cx="217386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Execution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Unit instructions use </a:t>
            </a:r>
            <a:endParaRPr lang="fr-FR" sz="9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9406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/>
      <p:bldP spid="15" grpId="0"/>
      <p:bldP spid="16" grpId="0"/>
      <p:bldP spid="17" grpId="0"/>
      <p:bldP spid="18" grpId="0"/>
      <p:bldP spid="24" grpId="0"/>
      <p:bldP spid="25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33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itle 3"/>
          <p:cNvSpPr txBox="1">
            <a:spLocks/>
          </p:cNvSpPr>
          <p:nvPr/>
        </p:nvSpPr>
        <p:spPr>
          <a:xfrm>
            <a:off x="179512" y="1412775"/>
            <a:ext cx="8964488" cy="1872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Un processeur supportant l’hyper-threading peut exécuter jusqu’à 2 threads et est alors vu comme si il s’agissait de 2 </a:t>
            </a:r>
            <a:r>
              <a:rPr lang="fr-FR" sz="2400" i="1" dirty="0" err="1" smtClean="0">
                <a:latin typeface="+mn-lt"/>
                <a:sym typeface="Wingdings"/>
              </a:rPr>
              <a:t>CPU’s</a:t>
            </a:r>
            <a:r>
              <a:rPr lang="fr-FR" sz="2400" i="1" dirty="0" smtClean="0">
                <a:latin typeface="+mn-lt"/>
                <a:sym typeface="Wingdings"/>
              </a:rPr>
              <a:t> distinct , nous parlons alors de CPU logique. Par exemple, pour un Corei7 famille Sandy Bridge 4 </a:t>
            </a:r>
            <a:r>
              <a:rPr lang="fr-FR" sz="2400" i="1" dirty="0" err="1" smtClean="0">
                <a:latin typeface="+mn-lt"/>
                <a:sym typeface="Wingdings"/>
              </a:rPr>
              <a:t>cores</a:t>
            </a:r>
            <a:r>
              <a:rPr lang="fr-FR" sz="2400" i="1" dirty="0" smtClean="0">
                <a:latin typeface="+mn-lt"/>
                <a:sym typeface="Wingdings"/>
              </a:rPr>
              <a:t>, le système d’exploitation voit 8 cœurs :  </a:t>
            </a:r>
            <a:endParaRPr lang="fr-FR" sz="2400" i="1" dirty="0">
              <a:latin typeface="+mn-lt"/>
              <a:sym typeface="Wingding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69233"/>
              </p:ext>
            </p:extLst>
          </p:nvPr>
        </p:nvGraphicFramePr>
        <p:xfrm>
          <a:off x="2512222" y="4059582"/>
          <a:ext cx="1274790" cy="20624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216650"/>
                <a:gridCol w="216650"/>
                <a:gridCol w="208280"/>
                <a:gridCol w="208280"/>
                <a:gridCol w="212465"/>
                <a:gridCol w="212465"/>
              </a:tblGrid>
              <a:tr h="0">
                <a:tc gridSpan="6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22393" y="4695468"/>
            <a:ext cx="216024" cy="21602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le 9"/>
          <p:cNvSpPr/>
          <p:nvPr/>
        </p:nvSpPr>
        <p:spPr>
          <a:xfrm>
            <a:off x="521997" y="5078440"/>
            <a:ext cx="216024" cy="216024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61"/>
          <p:cNvSpPr txBox="1"/>
          <p:nvPr/>
        </p:nvSpPr>
        <p:spPr>
          <a:xfrm>
            <a:off x="738021" y="4645898"/>
            <a:ext cx="128096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: Thread A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61"/>
          <p:cNvSpPr txBox="1"/>
          <p:nvPr/>
        </p:nvSpPr>
        <p:spPr>
          <a:xfrm>
            <a:off x="738417" y="5028870"/>
            <a:ext cx="1280967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: Thread B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ZoneTexte 61"/>
          <p:cNvSpPr txBox="1"/>
          <p:nvPr/>
        </p:nvSpPr>
        <p:spPr>
          <a:xfrm>
            <a:off x="1921851" y="3533968"/>
            <a:ext cx="2455533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Superscalar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CPU (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HT)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ZoneTexte 61"/>
          <p:cNvSpPr txBox="1"/>
          <p:nvPr/>
        </p:nvSpPr>
        <p:spPr>
          <a:xfrm>
            <a:off x="2018988" y="3822478"/>
            <a:ext cx="217386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Execution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Unit instructions use </a:t>
            </a:r>
            <a:endParaRPr lang="fr-FR" sz="9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27513" y="4029908"/>
            <a:ext cx="10840" cy="209215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61"/>
          <p:cNvSpPr txBox="1"/>
          <p:nvPr/>
        </p:nvSpPr>
        <p:spPr>
          <a:xfrm rot="16200000">
            <a:off x="1763697" y="4918403"/>
            <a:ext cx="1076130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fr-FR" sz="10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05" y="3911197"/>
            <a:ext cx="3031598" cy="1961622"/>
          </a:xfrm>
          <a:prstGeom prst="roundRect">
            <a:avLst>
              <a:gd name="adj" fmla="val 4889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190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34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itle 3"/>
          <p:cNvSpPr txBox="1">
            <a:spLocks/>
          </p:cNvSpPr>
          <p:nvPr/>
        </p:nvSpPr>
        <p:spPr>
          <a:xfrm>
            <a:off x="179512" y="1412775"/>
            <a:ext cx="8964488" cy="4968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Observons les principales évolutions apportées avec la famille </a:t>
            </a:r>
            <a:r>
              <a:rPr lang="fr-FR" sz="2400" i="1" dirty="0" err="1" smtClean="0">
                <a:latin typeface="+mn-lt"/>
                <a:sym typeface="Wingdings"/>
              </a:rPr>
              <a:t>Haswell</a:t>
            </a:r>
            <a:r>
              <a:rPr lang="fr-FR" sz="2400" i="1" dirty="0" smtClean="0">
                <a:latin typeface="+mn-lt"/>
                <a:sym typeface="Wingdings"/>
              </a:rPr>
              <a:t> (4ieme génération </a:t>
            </a:r>
            <a:r>
              <a:rPr lang="fr-FR" sz="2400" i="1" dirty="0" err="1" smtClean="0">
                <a:latin typeface="+mn-lt"/>
                <a:sym typeface="Wingdings"/>
              </a:rPr>
              <a:t>Core</a:t>
            </a:r>
            <a:r>
              <a:rPr lang="fr-FR" sz="2400" i="1" dirty="0" smtClean="0">
                <a:latin typeface="+mn-lt"/>
                <a:sym typeface="Wingdings"/>
              </a:rPr>
              <a:t>) parue Juin 2013 :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Cache : </a:t>
            </a:r>
            <a:r>
              <a:rPr lang="fr-FR" sz="2400" i="1" dirty="0" smtClean="0">
                <a:latin typeface="+mn-lt"/>
                <a:sym typeface="Wingdings"/>
              </a:rPr>
              <a:t>L1D et L1I 64Ko 8-way associative, L2 1Mo </a:t>
            </a:r>
            <a:r>
              <a:rPr lang="fr-FR" sz="2400" i="1" dirty="0">
                <a:sym typeface="Wingdings"/>
              </a:rPr>
              <a:t>8-way </a:t>
            </a:r>
            <a:r>
              <a:rPr lang="fr-FR" sz="2400" i="1" dirty="0" smtClean="0">
                <a:sym typeface="Wingdings"/>
              </a:rPr>
              <a:t>associative, L3 jusqu’à 32Mo 16-way associative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Extensions jeu d’instructions </a:t>
            </a:r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: </a:t>
            </a:r>
            <a:r>
              <a:rPr lang="fr-FR" sz="2400" i="1" dirty="0" smtClean="0">
                <a:sym typeface="Wingdings"/>
              </a:rPr>
              <a:t>AVX2 et FMA3 (</a:t>
            </a:r>
            <a:r>
              <a:rPr lang="fr-FR" sz="2400" i="1" dirty="0" err="1" smtClean="0">
                <a:sym typeface="Wingdings"/>
              </a:rPr>
              <a:t>Fused</a:t>
            </a:r>
            <a:r>
              <a:rPr lang="fr-FR" sz="2400" i="1" dirty="0" smtClean="0">
                <a:sym typeface="Wingdings"/>
              </a:rPr>
              <a:t> Multiple-</a:t>
            </a:r>
            <a:r>
              <a:rPr lang="fr-FR" sz="2400" i="1" dirty="0" err="1" smtClean="0">
                <a:sym typeface="Wingdings"/>
              </a:rPr>
              <a:t>Add</a:t>
            </a:r>
            <a:r>
              <a:rPr lang="fr-FR" sz="2400" i="1" dirty="0" smtClean="0">
                <a:sym typeface="Wingdings"/>
              </a:rPr>
              <a:t>) extension DSP au jeu d’instructions (Digital Signal </a:t>
            </a:r>
            <a:r>
              <a:rPr lang="fr-FR" sz="2400" i="1" dirty="0" err="1" smtClean="0">
                <a:sym typeface="Wingdings"/>
              </a:rPr>
              <a:t>Processing</a:t>
            </a:r>
            <a:r>
              <a:rPr lang="fr-FR" sz="2400" i="1" dirty="0" smtClean="0">
                <a:sym typeface="Wingdings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Meilleure gestion d’énergie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Accélérateur Graphique : </a:t>
            </a:r>
            <a:r>
              <a:rPr lang="fr-FR" sz="2400" i="1" dirty="0" smtClean="0">
                <a:latin typeface="+mn-lt"/>
                <a:sym typeface="Wingdings"/>
              </a:rPr>
              <a:t>support DirectX 11.1, OpenGL 4.0 et </a:t>
            </a:r>
            <a:r>
              <a:rPr lang="fr-FR" sz="2400" i="1" dirty="0" err="1" smtClean="0">
                <a:latin typeface="+mn-lt"/>
                <a:sym typeface="Wingdings"/>
              </a:rPr>
              <a:t>OpenCL</a:t>
            </a:r>
            <a:r>
              <a:rPr lang="fr-FR" sz="2400" i="1" dirty="0" smtClean="0">
                <a:latin typeface="+mn-lt"/>
                <a:sym typeface="Wingdings"/>
              </a:rPr>
              <a:t> 1.2</a:t>
            </a: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Famille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1922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35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79512" y="1412775"/>
            <a:ext cx="8964488" cy="936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Evolutions du pipeline matériel sur famille </a:t>
            </a:r>
            <a:r>
              <a:rPr lang="fr-FR" sz="2400" i="1" dirty="0" err="1" smtClean="0">
                <a:latin typeface="+mn-lt"/>
                <a:sym typeface="Wingdings"/>
              </a:rPr>
              <a:t>Haswell</a:t>
            </a:r>
            <a:r>
              <a:rPr lang="fr-FR" sz="2400" i="1" dirty="0" smtClean="0">
                <a:latin typeface="+mn-lt"/>
                <a:sym typeface="Wingdings"/>
              </a:rPr>
              <a:t>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78" y="2204864"/>
            <a:ext cx="5956324" cy="4503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Famille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9705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36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78" y="1880827"/>
            <a:ext cx="6408712" cy="479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179512" y="1412775"/>
            <a:ext cx="8964488" cy="936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Evolutions du pipeline matériel sur famille </a:t>
            </a:r>
            <a:r>
              <a:rPr lang="fr-FR" sz="2400" i="1" dirty="0" err="1" smtClean="0">
                <a:latin typeface="+mn-lt"/>
                <a:sym typeface="Wingdings"/>
              </a:rPr>
              <a:t>Haswell</a:t>
            </a:r>
            <a:r>
              <a:rPr lang="fr-FR" sz="2400" i="1" dirty="0" smtClean="0">
                <a:latin typeface="+mn-lt"/>
                <a:sym typeface="Wingdings"/>
              </a:rPr>
              <a:t> :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Famille </a:t>
            </a:r>
            <a:r>
              <a:rPr lang="fr-FR" sz="1800" b="1" i="1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92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70" y="3645024"/>
            <a:ext cx="8736339" cy="720080"/>
          </a:xfrm>
        </p:spPr>
        <p:txBody>
          <a:bodyPr>
            <a:noAutofit/>
          </a:bodyPr>
          <a:lstStyle/>
          <a:p>
            <a:pPr algn="l"/>
            <a:r>
              <a:rPr lang="fr-FR" sz="5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Merci de votre attention !</a:t>
            </a:r>
            <a:endParaRPr lang="fr-FR" sz="54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43849" y="4365104"/>
            <a:ext cx="8640960" cy="0"/>
          </a:xfrm>
          <a:prstGeom prst="line">
            <a:avLst/>
          </a:prstGeom>
          <a:ln w="3810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7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53604" y="1412776"/>
            <a:ext cx="88924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Observons les principales évolutions des architectures x86-64 du 8086 jusqu’à l’architecture Sandy Bridge :</a:t>
            </a:r>
          </a:p>
          <a:p>
            <a:pPr algn="l"/>
            <a:endParaRPr lang="fr-FR" sz="2400" i="1" dirty="0" smtClean="0">
              <a:latin typeface="+mn-lt"/>
              <a:sym typeface="Wingdings"/>
            </a:endParaRPr>
          </a:p>
          <a:p>
            <a:pPr algn="l"/>
            <a:endParaRPr lang="fr-FR" sz="2400" i="1" dirty="0">
              <a:latin typeface="+mn-lt"/>
              <a:sym typeface="Wingding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3435"/>
              </p:ext>
            </p:extLst>
          </p:nvPr>
        </p:nvGraphicFramePr>
        <p:xfrm>
          <a:off x="107504" y="2564904"/>
          <a:ext cx="8852915" cy="22250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1008112"/>
                <a:gridCol w="576064"/>
                <a:gridCol w="1656184"/>
                <a:gridCol w="5612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CPU</a:t>
                      </a:r>
                    </a:p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Architecture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Année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Espace</a:t>
                      </a:r>
                      <a:r>
                        <a:rPr lang="fr-FR" sz="1100" b="1" i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d’adressage</a:t>
                      </a:r>
                    </a:p>
                    <a:p>
                      <a:pPr algn="ctr"/>
                      <a:r>
                        <a:rPr lang="fr-FR" sz="1100" b="1" i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Linéaire/physique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Principales évolutions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Pentium 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Prescott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2004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FR" sz="1050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Cf. CPUID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Jeu d’instruction x64 (Intel 64), extension SSE3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Core</a:t>
                      </a: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2006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Multi-cœurs, extension SSE4 (</a:t>
                      </a:r>
                      <a:r>
                        <a:rPr lang="fr-FR" sz="1050" b="0" i="1" dirty="0" err="1" smtClean="0">
                          <a:solidFill>
                            <a:schemeClr val="tx1"/>
                          </a:solidFill>
                        </a:rPr>
                        <a:t>Penryn</a:t>
                      </a:r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), faible consommation 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Atom</a:t>
                      </a:r>
                      <a:endParaRPr lang="fr-FR" sz="11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2008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Cf. CPUID</a:t>
                      </a:r>
                    </a:p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Sur ma machine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Intel 64 famille Sandy Bridge sous Linux </a:t>
                      </a: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48bits (</a:t>
                      </a:r>
                      <a:r>
                        <a:rPr lang="fr-FR" sz="10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linear-virtual</a:t>
                      </a:r>
                      <a:r>
                        <a:rPr lang="fr-FR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)/36bits (phys.)</a:t>
                      </a:r>
                      <a:endParaRPr lang="fr-FR" sz="1050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Très faible consommation,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exécution in-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(marchés 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laptop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et mobile)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Corei7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Nehalem</a:t>
                      </a:r>
                      <a:endParaRPr lang="fr-FR" sz="11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2008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3 niveaux de cache intégrés, bus QPI (remplaçant FSB vers </a:t>
                      </a:r>
                      <a:r>
                        <a:rPr lang="fr-FR" sz="1050" b="0" i="1" dirty="0" err="1" smtClean="0">
                          <a:solidFill>
                            <a:schemeClr val="tx1"/>
                          </a:solidFill>
                        </a:rPr>
                        <a:t>chipet</a:t>
                      </a:r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), extension pour cryptage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AES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Sandy Bridge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Ivy</a:t>
                      </a:r>
                      <a:r>
                        <a:rPr lang="fr-FR" sz="1100" b="1" i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Bridge</a:t>
                      </a:r>
                      <a:endParaRPr lang="fr-FR" sz="1100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2011</a:t>
                      </a:r>
                      <a:endParaRPr lang="fr-FR" sz="1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i="1" dirty="0" smtClean="0">
                          <a:solidFill>
                            <a:schemeClr val="tx1"/>
                          </a:solidFill>
                        </a:rPr>
                        <a:t>Extension SSE5 et AVX, GPU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advanced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050" b="0" i="1" baseline="0" dirty="0" err="1" smtClean="0">
                          <a:solidFill>
                            <a:schemeClr val="tx1"/>
                          </a:solidFill>
                        </a:rPr>
                        <a:t>uop</a:t>
                      </a:r>
                      <a:r>
                        <a:rPr lang="fr-FR" sz="1050" b="0" i="1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fr-F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11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253604" y="1412776"/>
            <a:ext cx="8892480" cy="807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	Vu d’ensemble du </a:t>
            </a:r>
            <a:r>
              <a:rPr lang="fr-FR" sz="2400" i="1" dirty="0">
                <a:latin typeface="+mn-lt"/>
                <a:sym typeface="Wingdings"/>
              </a:rPr>
              <a:t>p</a:t>
            </a:r>
            <a:r>
              <a:rPr lang="fr-FR" sz="2400" i="1" dirty="0" smtClean="0">
                <a:latin typeface="+mn-lt"/>
                <a:sym typeface="Wingdings"/>
              </a:rPr>
              <a:t>ipeline matériel de la microarchitecture Sandy Bridge de Intel :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0" y="2219920"/>
            <a:ext cx="6057144" cy="4320480"/>
          </a:xfrm>
          <a:prstGeom prst="roundRect">
            <a:avLst>
              <a:gd name="adj" fmla="val 4773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285890" y="6540400"/>
            <a:ext cx="1839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http://www.intel.com</a:t>
            </a:r>
            <a:endParaRPr lang="fr-FR" sz="140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12160" y="3150840"/>
            <a:ext cx="792088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2160" y="2219920"/>
            <a:ext cx="792088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2160" y="4014936"/>
            <a:ext cx="792088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2160" y="5455096"/>
            <a:ext cx="792088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0800000">
            <a:off x="6948264" y="2286744"/>
            <a:ext cx="216024" cy="864096"/>
          </a:xfrm>
          <a:prstGeom prst="leftBrace">
            <a:avLst>
              <a:gd name="adj1" fmla="val 50662"/>
              <a:gd name="adj2" fmla="val 44121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164288" y="2577672"/>
            <a:ext cx="8102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</a:t>
            </a:r>
            <a:endParaRPr lang="fr-FR" sz="1200" dirty="0"/>
          </a:p>
        </p:txBody>
      </p:sp>
      <p:sp>
        <p:nvSpPr>
          <p:cNvPr id="17" name="Left Brace 16"/>
          <p:cNvSpPr/>
          <p:nvPr/>
        </p:nvSpPr>
        <p:spPr>
          <a:xfrm rot="10800000">
            <a:off x="6948258" y="3258851"/>
            <a:ext cx="216022" cy="648072"/>
          </a:xfrm>
          <a:prstGeom prst="leftBrace">
            <a:avLst>
              <a:gd name="adj1" fmla="val 50662"/>
              <a:gd name="adj2" fmla="val 44121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174408" y="3445588"/>
            <a:ext cx="15121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Out-of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endParaRPr lang="fr-FR" sz="1200" dirty="0"/>
          </a:p>
        </p:txBody>
      </p:sp>
      <p:sp>
        <p:nvSpPr>
          <p:cNvPr id="20" name="Left Brace 19"/>
          <p:cNvSpPr/>
          <p:nvPr/>
        </p:nvSpPr>
        <p:spPr>
          <a:xfrm rot="10800000">
            <a:off x="6948259" y="4014936"/>
            <a:ext cx="216027" cy="1368152"/>
          </a:xfrm>
          <a:prstGeom prst="leftBrace">
            <a:avLst>
              <a:gd name="adj1" fmla="val 50662"/>
              <a:gd name="adj2" fmla="val 44121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174408" y="4596516"/>
            <a:ext cx="164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endParaRPr lang="fr-FR" sz="1200" dirty="0"/>
          </a:p>
        </p:txBody>
      </p:sp>
      <p:sp>
        <p:nvSpPr>
          <p:cNvPr id="23" name="Left Brace 22"/>
          <p:cNvSpPr/>
          <p:nvPr/>
        </p:nvSpPr>
        <p:spPr>
          <a:xfrm rot="10800000">
            <a:off x="6948261" y="5465423"/>
            <a:ext cx="226146" cy="997785"/>
          </a:xfrm>
          <a:prstGeom prst="leftBrace">
            <a:avLst>
              <a:gd name="adj1" fmla="val 50662"/>
              <a:gd name="adj2" fmla="val 44121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19564" y="6545708"/>
            <a:ext cx="792088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408" y="5825816"/>
            <a:ext cx="1214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  <a:r>
              <a:rPr lang="fr-FR" sz="1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</a:t>
            </a:r>
            <a:endParaRPr lang="fr-FR" sz="12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869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 animBg="1"/>
      <p:bldP spid="19" grpId="0"/>
      <p:bldP spid="20" grpId="0" animBg="1"/>
      <p:bldP spid="21" grpId="0"/>
      <p:bldP spid="23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 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6" name="Title 3"/>
          <p:cNvSpPr txBox="1">
            <a:spLocks/>
          </p:cNvSpPr>
          <p:nvPr/>
        </p:nvSpPr>
        <p:spPr>
          <a:xfrm>
            <a:off x="4563949" y="1249463"/>
            <a:ext cx="4580051" cy="5275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i="1" dirty="0" smtClean="0">
                <a:latin typeface="+mn-lt"/>
                <a:sym typeface="Wingdings"/>
              </a:rPr>
              <a:t>Etudions le pipeline matériel de la microarchitecture Sandy Bridge de Intel sortie courant 2011.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La mémoire cache et la notion de TLB (Translation </a:t>
            </a:r>
            <a:r>
              <a:rPr lang="fr-FR" sz="2400" i="1" dirty="0" err="1" smtClean="0">
                <a:latin typeface="+mn-lt"/>
                <a:sym typeface="Wingdings"/>
              </a:rPr>
              <a:t>Lookaside</a:t>
            </a:r>
            <a:r>
              <a:rPr lang="fr-FR" sz="2400" i="1" dirty="0" smtClean="0">
                <a:latin typeface="+mn-lt"/>
                <a:sym typeface="Wingdings"/>
              </a:rPr>
              <a:t> Buffer) seront étudiés plus tard dans le cours. Nous partirons de l’hypothèse (souvent juste) que les instructions nécessaire à l’exécution du code en cours traitement par le CPU sont présentent en </a:t>
            </a:r>
            <a:r>
              <a:rPr lang="fr-FR" sz="2400" i="1" dirty="0" err="1" smtClean="0">
                <a:latin typeface="+mn-lt"/>
                <a:sym typeface="Wingdings"/>
              </a:rPr>
              <a:t>ICache</a:t>
            </a:r>
            <a:r>
              <a:rPr lang="fr-FR" sz="2400" i="1" dirty="0" smtClean="0">
                <a:latin typeface="+mn-lt"/>
                <a:sym typeface="Wingdings"/>
              </a:rPr>
              <a:t> (Instruction Cache).</a:t>
            </a:r>
          </a:p>
          <a:p>
            <a:pPr algn="l"/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6185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563949" y="1249464"/>
            <a:ext cx="4580051" cy="4843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L’unité de prédiction aux branchements est chargée d’anticiper et prédire les branchements futurs. Elle peut prédire de façon efficace : branchement conditionnel, jump et call directs et indirects, return de procédure.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Le pipeline actuellement présenté est hérité de la microarchitecture </a:t>
            </a:r>
            <a:r>
              <a:rPr lang="fr-FR" sz="2400" i="1" dirty="0" err="1" smtClean="0">
                <a:latin typeface="+mn-lt"/>
                <a:sym typeface="Wingdings"/>
              </a:rPr>
              <a:t>Nehalem</a:t>
            </a:r>
            <a:r>
              <a:rPr lang="fr-FR" sz="2400" i="1" dirty="0" smtClean="0">
                <a:latin typeface="+mn-lt"/>
                <a:sym typeface="Wingdings"/>
              </a:rPr>
              <a:t> de Intel (premiers corei7 fin 2008). 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211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28172" y="2214587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3" name="ZoneTexte 61"/>
          <p:cNvSpPr txBox="1"/>
          <p:nvPr/>
        </p:nvSpPr>
        <p:spPr>
          <a:xfrm>
            <a:off x="596372" y="2576451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4219" y="2695911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1941336" y="2502621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1941337" y="2467155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563949" y="1249464"/>
            <a:ext cx="4580051" cy="5131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L’unité Instruction </a:t>
            </a:r>
            <a:r>
              <a:rPr lang="fr-FR" sz="2400" i="1" dirty="0" err="1" smtClean="0">
                <a:latin typeface="+mn-lt"/>
                <a:sym typeface="Wingdings"/>
              </a:rPr>
              <a:t>Fetch</a:t>
            </a:r>
            <a:r>
              <a:rPr lang="fr-FR" sz="2400" i="1" dirty="0" smtClean="0">
                <a:latin typeface="+mn-lt"/>
                <a:sym typeface="Wingdings"/>
              </a:rPr>
              <a:t> est chargée d’acheminer 16octets alignés présents en L1 </a:t>
            </a:r>
            <a:r>
              <a:rPr lang="fr-FR" sz="2400" i="1" dirty="0" err="1" smtClean="0">
                <a:latin typeface="+mn-lt"/>
                <a:sym typeface="Wingdings"/>
              </a:rPr>
              <a:t>Icache</a:t>
            </a:r>
            <a:r>
              <a:rPr lang="fr-FR" sz="2400" i="1" dirty="0" smtClean="0">
                <a:latin typeface="+mn-lt"/>
                <a:sym typeface="Wingdings"/>
              </a:rPr>
              <a:t> vers l’unité de pré-décodage.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Comme tout jeu d’instruction CISC, les instructions ne possèdent pas une taille fixe. L’unité de pré-décodage est chargée d’identifier le nombre d’instruction contenue dans les 16o récupérés (instructions préfixées).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 smtClean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3947" y="323577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783947" y="322270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21558" y="3735603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1898130" y="3689227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088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682" y="6393648"/>
            <a:ext cx="1763688" cy="365125"/>
          </a:xfrm>
        </p:spPr>
        <p:txBody>
          <a:bodyPr/>
          <a:lstStyle/>
          <a:p>
            <a:fld id="{6B6F9A8F-BF42-49C4-B13D-A9E60ACFB25C}" type="slidenum">
              <a:rPr lang="fr-FR" sz="1600" b="1" i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9</a:t>
            </a:fld>
            <a:r>
              <a:rPr lang="fr-FR" sz="16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 copyleft</a:t>
            </a:r>
            <a:endParaRPr lang="fr-FR" sz="16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28172" y="2214587"/>
            <a:ext cx="152796" cy="100811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ounded Rectangle 30"/>
          <p:cNvSpPr/>
          <p:nvPr/>
        </p:nvSpPr>
        <p:spPr>
          <a:xfrm>
            <a:off x="386377" y="1576265"/>
            <a:ext cx="2138417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61"/>
          <p:cNvSpPr txBox="1"/>
          <p:nvPr/>
        </p:nvSpPr>
        <p:spPr>
          <a:xfrm>
            <a:off x="351639" y="1560869"/>
            <a:ext cx="2160900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</a:t>
            </a:r>
            <a:r>
              <a:rPr lang="fr-FR" sz="1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32Ko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8ways set associative</a:t>
            </a:r>
            <a:endParaRPr lang="fr-FR" sz="1100" i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79341" y="1576264"/>
            <a:ext cx="1311111" cy="638323"/>
          </a:xfrm>
          <a:prstGeom prst="roundRect">
            <a:avLst>
              <a:gd name="adj" fmla="val 11586"/>
            </a:avLst>
          </a:prstGeom>
          <a:solidFill>
            <a:srgbClr val="92D050">
              <a:alpha val="25098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61"/>
          <p:cNvSpPr txBox="1"/>
          <p:nvPr/>
        </p:nvSpPr>
        <p:spPr>
          <a:xfrm>
            <a:off x="2558127" y="1560870"/>
            <a:ext cx="1374989" cy="65371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</a:t>
            </a:r>
            <a:endParaRPr lang="fr-FR" sz="1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4Ko page 128 entry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i="1" dirty="0" smtClean="0">
                <a:solidFill>
                  <a:srgbClr val="00B050"/>
                </a:solidFill>
              </a:rPr>
              <a:t>2-4Mo page 8 entry</a:t>
            </a:r>
            <a:endParaRPr lang="fr-FR" sz="1100" i="1" dirty="0">
              <a:solidFill>
                <a:srgbClr val="00B05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4733" y="1791642"/>
            <a:ext cx="875072" cy="2194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sp>
        <p:nvSpPr>
          <p:cNvPr id="93" name="ZoneTexte 61"/>
          <p:cNvSpPr txBox="1"/>
          <p:nvPr/>
        </p:nvSpPr>
        <p:spPr>
          <a:xfrm>
            <a:off x="596372" y="2576451"/>
            <a:ext cx="1179355" cy="469052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128bits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94219" y="2695911"/>
            <a:ext cx="147117" cy="72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ounded Rectangle 74"/>
          <p:cNvSpPr/>
          <p:nvPr/>
        </p:nvSpPr>
        <p:spPr>
          <a:xfrm>
            <a:off x="1941336" y="2502621"/>
            <a:ext cx="1052931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61"/>
          <p:cNvSpPr txBox="1"/>
          <p:nvPr/>
        </p:nvSpPr>
        <p:spPr>
          <a:xfrm>
            <a:off x="1941337" y="2467155"/>
            <a:ext cx="1052931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etch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23941" y="2486008"/>
            <a:ext cx="154000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61"/>
          <p:cNvSpPr txBox="1"/>
          <p:nvPr/>
        </p:nvSpPr>
        <p:spPr>
          <a:xfrm>
            <a:off x="3048525" y="2472936"/>
            <a:ext cx="1515424" cy="530608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Branch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Prediction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endParaRPr lang="fr-FR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4563949" y="1138804"/>
            <a:ext cx="4580051" cy="2333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fr-FR" sz="2400" i="1" dirty="0" smtClean="0">
                <a:latin typeface="+mn-lt"/>
                <a:sym typeface="Wingdings"/>
              </a:rPr>
              <a:t>Potentiellement, </a:t>
            </a:r>
            <a:r>
              <a:rPr lang="fr-FR" sz="2400" i="1" dirty="0">
                <a:latin typeface="+mn-lt"/>
                <a:sym typeface="Wingdings"/>
              </a:rPr>
              <a:t>d</a:t>
            </a:r>
            <a:r>
              <a:rPr lang="fr-FR" sz="2400" i="1" dirty="0" smtClean="0">
                <a:latin typeface="+mn-lt"/>
                <a:sym typeface="Wingdings"/>
              </a:rPr>
              <a:t>es ‘’bulles’’ (clusters dans la file d’attente sans instruction) peuvent être naturellement insérés en fonction du code en cours d’exécution. </a:t>
            </a:r>
            <a:endParaRPr lang="fr-FR" sz="2400" i="1" dirty="0">
              <a:latin typeface="+mn-lt"/>
              <a:sym typeface="Wingdings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fr-FR" sz="2400" i="1" dirty="0">
              <a:latin typeface="+mn-lt"/>
              <a:sym typeface="Wingdings"/>
            </a:endParaRPr>
          </a:p>
        </p:txBody>
      </p:sp>
      <p:sp>
        <p:nvSpPr>
          <p:cNvPr id="19" name="ZoneTexte 61"/>
          <p:cNvSpPr txBox="1"/>
          <p:nvPr/>
        </p:nvSpPr>
        <p:spPr>
          <a:xfrm rot="16200000">
            <a:off x="-1242564" y="4257007"/>
            <a:ext cx="2922254" cy="34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fr-FR" sz="16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1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Nehalem</a:t>
            </a:r>
            <a:r>
              <a:rPr lang="fr-FR" sz="11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105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3947" y="323577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61"/>
          <p:cNvSpPr txBox="1"/>
          <p:nvPr/>
        </p:nvSpPr>
        <p:spPr>
          <a:xfrm>
            <a:off x="783947" y="322270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PreDecoder</a:t>
            </a:r>
            <a:endParaRPr lang="fr-FR" sz="14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16o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21558" y="3735603"/>
            <a:ext cx="173499" cy="22493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61"/>
          <p:cNvSpPr txBox="1"/>
          <p:nvPr/>
        </p:nvSpPr>
        <p:spPr>
          <a:xfrm>
            <a:off x="1898130" y="3689227"/>
            <a:ext cx="2224830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p to 6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Cy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typical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 ~4inst.)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ZoneTexte 61"/>
          <p:cNvSpPr txBox="1"/>
          <p:nvPr/>
        </p:nvSpPr>
        <p:spPr>
          <a:xfrm>
            <a:off x="360023" y="4429978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7670" y="3973613"/>
            <a:ext cx="2226598" cy="499830"/>
          </a:xfrm>
          <a:prstGeom prst="roundRect">
            <a:avLst>
              <a:gd name="adj" fmla="val 11586"/>
            </a:avLst>
          </a:prstGeom>
          <a:solidFill>
            <a:srgbClr val="DCE6F2">
              <a:alpha val="25098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61"/>
          <p:cNvSpPr txBox="1"/>
          <p:nvPr/>
        </p:nvSpPr>
        <p:spPr>
          <a:xfrm>
            <a:off x="767670" y="3960541"/>
            <a:ext cx="2226597" cy="499830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ctr"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18++ Instructions (macro-fusion)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13194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7665" y="4473443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43925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9509" y="4460371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61"/>
          <p:cNvSpPr txBox="1"/>
          <p:nvPr/>
        </p:nvSpPr>
        <p:spPr>
          <a:xfrm>
            <a:off x="966804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61"/>
          <p:cNvSpPr txBox="1"/>
          <p:nvPr/>
        </p:nvSpPr>
        <p:spPr>
          <a:xfrm>
            <a:off x="1593270" y="4461511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" name="ZoneTexte 61"/>
          <p:cNvSpPr txBox="1"/>
          <p:nvPr/>
        </p:nvSpPr>
        <p:spPr>
          <a:xfrm>
            <a:off x="2215740" y="4448439"/>
            <a:ext cx="593599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9" name="ZoneTexte 61"/>
          <p:cNvSpPr txBox="1"/>
          <p:nvPr/>
        </p:nvSpPr>
        <p:spPr>
          <a:xfrm>
            <a:off x="2861951" y="4429978"/>
            <a:ext cx="1363776" cy="284386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 to 4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Inst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./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Cy</a:t>
            </a:r>
            <a:endParaRPr lang="fr-FR" sz="1100" i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68489"/>
              </p:ext>
            </p:extLst>
          </p:nvPr>
        </p:nvGraphicFramePr>
        <p:xfrm>
          <a:off x="4668800" y="4776207"/>
          <a:ext cx="3816426" cy="939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148982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fr-FR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8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8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Inst</a:t>
                      </a:r>
                      <a:r>
                        <a:rPr lang="fr-FR" sz="1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bubble</a:t>
                      </a:r>
                      <a:endParaRPr lang="fr-FR" sz="12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fr-FR" sz="1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5002239" y="448537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578303" y="448537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226375" y="448537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02439" y="448537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522519" y="450930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098583" y="4509304"/>
            <a:ext cx="0" cy="2605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643539" y="5737013"/>
            <a:ext cx="0" cy="5279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291611" y="5737013"/>
            <a:ext cx="0" cy="5279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948264" y="5737013"/>
            <a:ext cx="0" cy="5279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596336" y="5737013"/>
            <a:ext cx="0" cy="5279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61"/>
          <p:cNvSpPr txBox="1"/>
          <p:nvPr/>
        </p:nvSpPr>
        <p:spPr>
          <a:xfrm rot="16200000">
            <a:off x="3680018" y="5120058"/>
            <a:ext cx="1767862" cy="315164"/>
          </a:xfrm>
          <a:prstGeom prst="rect">
            <a:avLst/>
          </a:prstGeom>
          <a:noFill/>
        </p:spPr>
        <p:txBody>
          <a:bodyPr wrap="square" lIns="98755" tIns="49378" rIns="98755" bIns="4937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Instruction </a:t>
            </a:r>
            <a:r>
              <a:rPr lang="fr-FR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 rot="16200000">
            <a:off x="568294" y="468052"/>
            <a:ext cx="151216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SANDY BRIDGE</a:t>
            </a:r>
            <a:endParaRPr lang="fr-FR" sz="1400" b="1" i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444083" y="116632"/>
            <a:ext cx="0" cy="1296144"/>
          </a:xfrm>
          <a:prstGeom prst="line">
            <a:avLst/>
          </a:prstGeom>
          <a:ln w="19050">
            <a:solidFill>
              <a:srgbClr val="FFF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3"/>
          <p:cNvSpPr txBox="1">
            <a:spLocks/>
          </p:cNvSpPr>
          <p:nvPr/>
        </p:nvSpPr>
        <p:spPr>
          <a:xfrm>
            <a:off x="1444083" y="0"/>
            <a:ext cx="7699917" cy="1124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i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Out-of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1800" b="1" i="1" dirty="0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Famille </a:t>
            </a:r>
            <a:r>
              <a:rPr lang="fr-FR" sz="1800" b="1" i="1" dirty="0" err="1" smtClean="0">
                <a:solidFill>
                  <a:srgbClr val="DCE6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Haswell</a:t>
            </a:r>
            <a:r>
              <a:rPr lang="fr-FR" sz="12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</a:t>
            </a:r>
            <a:r>
              <a:rPr lang="fr-FR" sz="1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		</a:t>
            </a:r>
            <a:r>
              <a:rPr lang="fr-FR" sz="12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r>
              <a:rPr lang="fr-FR" sz="1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/>
              </a:rPr>
              <a:t>	</a:t>
            </a:r>
            <a:r>
              <a:rPr lang="fr-FR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		</a:t>
            </a:r>
            <a:endParaRPr lang="fr-FR" sz="1400" b="1" i="1" dirty="0">
              <a:solidFill>
                <a:srgbClr val="DCE6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411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3443</Words>
  <Application>Microsoft Office PowerPoint</Application>
  <PresentationFormat>On-screen Show (4:3)</PresentationFormat>
  <Paragraphs>1031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FAMILLE SANDY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de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– Architecture – Memory – Peripheral – Conclusion     CPU PIC18     Memory Map     CPU PIC18</dc:title>
  <dc:creator>admin</dc:creator>
  <cp:lastModifiedBy>admin</cp:lastModifiedBy>
  <cp:revision>786</cp:revision>
  <cp:lastPrinted>2012-10-23T11:01:57Z</cp:lastPrinted>
  <dcterms:created xsi:type="dcterms:W3CDTF">2012-09-05T22:43:53Z</dcterms:created>
  <dcterms:modified xsi:type="dcterms:W3CDTF">2013-11-25T17:27:39Z</dcterms:modified>
</cp:coreProperties>
</file>