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62" r:id="rId2"/>
    <p:sldId id="256" r:id="rId3"/>
    <p:sldId id="263" r:id="rId4"/>
    <p:sldId id="267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5" r:id="rId14"/>
    <p:sldId id="274" r:id="rId15"/>
    <p:sldId id="278" r:id="rId16"/>
    <p:sldId id="279" r:id="rId17"/>
    <p:sldId id="276" r:id="rId18"/>
    <p:sldId id="27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671C"/>
    <a:srgbClr val="C35017"/>
    <a:srgbClr val="F2F2EA"/>
    <a:srgbClr val="E4E5CD"/>
    <a:srgbClr val="E5E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77" autoAdjust="0"/>
  </p:normalViewPr>
  <p:slideViewPr>
    <p:cSldViewPr>
      <p:cViewPr varScale="1">
        <p:scale>
          <a:sx n="77" d="100"/>
          <a:sy n="77" d="100"/>
        </p:scale>
        <p:origin x="10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AA9D-CC28-47B7-B99C-689547F73FF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001B3-6913-46E1-8C98-CF7366B1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001B3-6913-46E1-8C98-CF7366B128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88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087E-4965-417A-BDFC-E9DDE60567EC}" type="datetime1">
              <a:rPr lang="fr-FR" smtClean="0"/>
              <a:t>31/01/2022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BB7-BCB0-45BE-9A7A-210B408D520B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CAD0-5C93-4E24-B6FE-80882ECA96CA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6B56-0FF7-4BAD-BAA2-57D376BA65D3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E1B-9FFE-4331-A48C-98AF2C517491}" type="datetime1">
              <a:rPr lang="fr-FR" smtClean="0"/>
              <a:t>31/01/2022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F15AEE1-F0D2-48F6-AB97-2FF402BB8FBB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CD5-7BD2-4C30-A5BA-7DE354283812}" type="datetime1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90-C8BE-4978-8935-A271CB7D4A59}" type="datetime1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248-951F-4958-8291-8FB4ED4F946B}" type="datetime1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9B-34D6-4DED-AB48-B589668CEB82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142942C-693B-4521-AD3F-0A07FB28BB0F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5394E76-7801-4B67-8500-B4B5C41032FA}" type="datetime1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51C4D7-4F1D-4AB5-B107-19CD83C394E2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84918" y="3963126"/>
            <a:ext cx="3876770" cy="167565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fr-FR" sz="1800" dirty="0" smtClean="0">
                <a:latin typeface="Agency FB" panose="020B0503020202020204" pitchFamily="34" charset="0"/>
              </a:rPr>
              <a:t>Soutenu par:</a:t>
            </a:r>
          </a:p>
          <a:p>
            <a:pPr marL="5715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latin typeface="Agency FB" panose="020B0503020202020204" pitchFamily="34" charset="0"/>
              </a:rPr>
              <a:t>Hajar </a:t>
            </a:r>
            <a:r>
              <a:rPr lang="fr-FR" sz="1800" dirty="0" smtClean="0">
                <a:latin typeface="Agency FB" panose="020B0503020202020204" pitchFamily="34" charset="0"/>
              </a:rPr>
              <a:t>DAMI   GL2</a:t>
            </a:r>
          </a:p>
          <a:p>
            <a:pPr marL="5715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dirty="0" err="1">
                <a:latin typeface="Agency FB" panose="020B0503020202020204" pitchFamily="34" charset="0"/>
              </a:rPr>
              <a:t>Obaydah</a:t>
            </a:r>
            <a:r>
              <a:rPr lang="fr-FR" sz="1800" dirty="0">
                <a:latin typeface="Agency FB" panose="020B0503020202020204" pitchFamily="34" charset="0"/>
              </a:rPr>
              <a:t> </a:t>
            </a:r>
            <a:r>
              <a:rPr lang="fr-FR" sz="1800" dirty="0" smtClean="0">
                <a:latin typeface="Agency FB" panose="020B0503020202020204" pitchFamily="34" charset="0"/>
              </a:rPr>
              <a:t>BOUIFADENE GL1</a:t>
            </a:r>
            <a:endParaRPr lang="fr-FR" sz="1800" dirty="0">
              <a:latin typeface="Agency FB" panose="020B0503020202020204" pitchFamily="34" charset="0"/>
            </a:endParaRPr>
          </a:p>
          <a:p>
            <a:pPr marL="5715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dirty="0" smtClean="0">
                <a:latin typeface="Agency FB" panose="020B0503020202020204" pitchFamily="34" charset="0"/>
              </a:rPr>
              <a:t>Amina CHAABANE GL1</a:t>
            </a:r>
          </a:p>
          <a:p>
            <a:pPr marL="5715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latin typeface="Agency FB" panose="020B0503020202020204" pitchFamily="34" charset="0"/>
              </a:rPr>
              <a:t>Yasser </a:t>
            </a:r>
            <a:r>
              <a:rPr lang="fr-FR" sz="1800" dirty="0" smtClean="0">
                <a:latin typeface="Agency FB" panose="020B0503020202020204" pitchFamily="34" charset="0"/>
              </a:rPr>
              <a:t>KARAMI </a:t>
            </a:r>
            <a:r>
              <a:rPr lang="fr-FR" sz="1800" dirty="0" smtClean="0">
                <a:latin typeface="Agency FB" panose="020B0503020202020204" pitchFamily="34" charset="0"/>
              </a:rPr>
              <a:t>GL3</a:t>
            </a:r>
            <a:endParaRPr lang="fr-FR" sz="1800" dirty="0" smtClean="0">
              <a:latin typeface="Agency FB" panose="020B0503020202020204" pitchFamily="34" charset="0"/>
            </a:endParaRPr>
          </a:p>
          <a:p>
            <a:pPr marL="5715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dirty="0" err="1">
                <a:latin typeface="Agency FB" panose="020B0503020202020204" pitchFamily="34" charset="0"/>
              </a:rPr>
              <a:t>Ilyass</a:t>
            </a:r>
            <a:r>
              <a:rPr lang="fr-FR" sz="1800" dirty="0">
                <a:latin typeface="Agency FB" panose="020B0503020202020204" pitchFamily="34" charset="0"/>
              </a:rPr>
              <a:t> </a:t>
            </a:r>
            <a:r>
              <a:rPr lang="fr-FR" sz="1800" dirty="0" smtClean="0">
                <a:latin typeface="Agency FB" panose="020B0503020202020204" pitchFamily="34" charset="0"/>
              </a:rPr>
              <a:t>MOUFID ISEM</a:t>
            </a:r>
            <a:endParaRPr lang="fr-FR" sz="1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AutoShape 2" descr="GS La Racine Carrée - Officiel - الصفحة الرئيسية | فيسبو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GS La Racine Carrée - Officiel - الصفحة الرئيسية | فيسبو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GS La Racine Carrée - Officiel - الصفحة الرئيسية | فيسبوك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0375" y="552786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gency FB" panose="020B0503020202020204" pitchFamily="34" charset="0"/>
              </a:rPr>
              <a:t>Module : Compilation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 descr="Ecole Nationale Supérieure d'Informatique et d'Analyse des Systèmes -  ENSIAS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878" y="291082"/>
            <a:ext cx="892740" cy="89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58056" y="3963126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gency FB" panose="020B0503020202020204" pitchFamily="34" charset="0"/>
              </a:rPr>
              <a:t>Encadré par: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gency FB" panose="020B0503020202020204" pitchFamily="34" charset="0"/>
              </a:rPr>
              <a:t>M</a:t>
            </a:r>
            <a:r>
              <a:rPr lang="en-US" dirty="0">
                <a:latin typeface="Agency FB" panose="020B0503020202020204" pitchFamily="34" charset="0"/>
              </a:rPr>
              <a:t>. </a:t>
            </a:r>
            <a:r>
              <a:rPr lang="en-US" dirty="0" err="1">
                <a:latin typeface="Agency FB" panose="020B0503020202020204" pitchFamily="34" charset="0"/>
              </a:rPr>
              <a:t>Youness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TABII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gency FB" panose="020B0503020202020204" pitchFamily="34" charset="0"/>
              </a:rPr>
              <a:t>M</a:t>
            </a:r>
            <a:r>
              <a:rPr lang="en-US" dirty="0">
                <a:latin typeface="Agency FB" panose="020B0503020202020204" pitchFamily="34" charset="0"/>
              </a:rPr>
              <a:t>. </a:t>
            </a:r>
            <a:r>
              <a:rPr lang="en-US" dirty="0" err="1">
                <a:latin typeface="Agency FB" panose="020B0503020202020204" pitchFamily="34" charset="0"/>
              </a:rPr>
              <a:t>Rachid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OULAD HAJ </a:t>
            </a:r>
            <a:r>
              <a:rPr lang="en-US" dirty="0">
                <a:latin typeface="Agency FB" panose="020B0503020202020204" pitchFamily="34" charset="0"/>
              </a:rPr>
              <a:t>THAMI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3576" y="6008505"/>
            <a:ext cx="20162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Agency FB" panose="020B0503020202020204" pitchFamily="34" charset="0"/>
              </a:rPr>
              <a:t>  Année </a:t>
            </a:r>
            <a:r>
              <a:rPr lang="fr-FR" sz="1400" dirty="0">
                <a:latin typeface="Agency FB" panose="020B0503020202020204" pitchFamily="34" charset="0"/>
              </a:rPr>
              <a:t>académique 2021/2022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560280" y="3062399"/>
            <a:ext cx="5824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   Développement </a:t>
            </a:r>
            <a:r>
              <a:rPr lang="fr-FR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d’un compilateur </a:t>
            </a:r>
            <a:r>
              <a:rPr lang="fr-FR" sz="2800" b="1" dirty="0" err="1">
                <a:solidFill>
                  <a:srgbClr val="0070C0"/>
                </a:solidFill>
                <a:latin typeface="Agency FB" panose="020B0503020202020204" pitchFamily="34" charset="0"/>
              </a:rPr>
              <a:t>CashScript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373" y="2500226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gency FB" panose="020B0503020202020204" pitchFamily="34" charset="0"/>
              </a:rPr>
              <a:t>Projet de </a:t>
            </a:r>
            <a:r>
              <a:rPr lang="fr-FR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compilation: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475656" y="3429000"/>
            <a:ext cx="6372944" cy="987425"/>
          </a:xfrm>
        </p:spPr>
        <p:txBody>
          <a:bodyPr>
            <a:normAutofit/>
          </a:bodyPr>
          <a:lstStyle/>
          <a:p>
            <a:r>
              <a:rPr lang="fr-FR" sz="4400" i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Analyse lexicale</a:t>
            </a:r>
            <a:endParaRPr lang="fr-FR" sz="4400" i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2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Analyse lexicale</a:t>
            </a:r>
            <a:endParaRPr lang="fr-FR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3616080" cy="22479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64" y="3541354"/>
            <a:ext cx="3633868" cy="2528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9552" y="1492410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Agency FB" panose="020B0503020202020204" pitchFamily="34" charset="0"/>
              </a:rPr>
              <a:t>Structure de l’analyseur lexical</a:t>
            </a:r>
            <a:endParaRPr lang="fr-FR" b="1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2120" y="3040782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latin typeface="Agency FB" panose="020B0503020202020204" pitchFamily="34" charset="0"/>
              </a:rPr>
              <a:t>a</a:t>
            </a:r>
            <a:r>
              <a:rPr lang="fr-FR" b="1" dirty="0" err="1" smtClean="0">
                <a:latin typeface="Agency FB" panose="020B0503020202020204" pitchFamily="34" charset="0"/>
              </a:rPr>
              <a:t>naly_lex.h</a:t>
            </a:r>
            <a:endParaRPr lang="fr-FR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Test</a:t>
            </a:r>
            <a:endParaRPr lang="fr-FR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442" y="1558032"/>
            <a:ext cx="2081464" cy="48867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06" y="2492896"/>
            <a:ext cx="2166090" cy="39340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4049246" cy="23762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28074" y="1555558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Exécution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56048" y="2645296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9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475656" y="3429000"/>
            <a:ext cx="6372944" cy="987425"/>
          </a:xfrm>
        </p:spPr>
        <p:txBody>
          <a:bodyPr>
            <a:normAutofit fontScale="70000" lnSpcReduction="20000"/>
          </a:bodyPr>
          <a:lstStyle/>
          <a:p>
            <a:r>
              <a:rPr lang="fr-FR" sz="4400" i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Analyse SYNTAXIQUE</a:t>
            </a:r>
          </a:p>
          <a:p>
            <a:r>
              <a:rPr lang="fr-FR" sz="4400" i="1" dirty="0" smtClean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fr-FR" sz="4400" i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Sémantique</a:t>
            </a:r>
            <a:endParaRPr lang="fr-FR" sz="4400" i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9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Analyse syntaxique</a:t>
            </a:r>
            <a:endParaRPr lang="fr-FR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785383"/>
            <a:ext cx="3000375" cy="7810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43640"/>
            <a:ext cx="3109054" cy="35722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07" y="2638569"/>
            <a:ext cx="3029845" cy="3642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7206" y="1338845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gency FB" panose="020B0503020202020204" pitchFamily="34" charset="0"/>
              </a:rPr>
              <a:t>Structure de l’analyseur lexical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032" y="2075545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latin typeface="Agency FB" panose="020B0503020202020204" pitchFamily="34" charset="0"/>
              </a:rPr>
              <a:t>analy_syn.h</a:t>
            </a:r>
            <a:endParaRPr lang="fr-FR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Analyse sémantique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22105"/>
            <a:ext cx="3305175" cy="838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09" y="1765378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gency FB" panose="020B0503020202020204" pitchFamily="34" charset="0"/>
              </a:rPr>
              <a:t>Structure de l’analyseur </a:t>
            </a:r>
            <a:r>
              <a:rPr lang="fr-FR" b="1" dirty="0" smtClean="0">
                <a:latin typeface="Agency FB" panose="020B0503020202020204" pitchFamily="34" charset="0"/>
              </a:rPr>
              <a:t>sémantique</a:t>
            </a:r>
            <a:endParaRPr lang="fr-FR" b="1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7990" y="3820399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latin typeface="Agency FB" panose="020B0503020202020204" pitchFamily="34" charset="0"/>
              </a:rPr>
              <a:t>analy_syn.h</a:t>
            </a:r>
            <a:endParaRPr lang="fr-FR" b="1" dirty="0">
              <a:latin typeface="Agency FB" panose="020B05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55" y="4725144"/>
            <a:ext cx="7258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Test</a:t>
            </a:r>
            <a:endParaRPr lang="fr-FR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3617262" cy="4062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852936"/>
            <a:ext cx="4486275" cy="2276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734" y="1550912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Agency FB" panose="020B0503020202020204" pitchFamily="34" charset="0"/>
              </a:rPr>
              <a:t>Programme</a:t>
            </a:r>
            <a:endParaRPr lang="fr-FR" b="1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1917" y="217847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Agency FB" panose="020B0503020202020204" pitchFamily="34" charset="0"/>
              </a:rPr>
              <a:t>Exécution </a:t>
            </a:r>
            <a:endParaRPr lang="fr-FR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9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475656" y="3429000"/>
            <a:ext cx="6372944" cy="987425"/>
          </a:xfrm>
        </p:spPr>
        <p:txBody>
          <a:bodyPr>
            <a:normAutofit/>
          </a:bodyPr>
          <a:lstStyle/>
          <a:p>
            <a:r>
              <a:rPr lang="fr-FR" sz="4400" i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CONCLUSION</a:t>
            </a:r>
            <a:endParaRPr lang="fr-FR" sz="4400" i="1" dirty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6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67644" y="2780928"/>
            <a:ext cx="6408712" cy="160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 smtClean="0"/>
              <a:t>   </a:t>
            </a:r>
            <a:r>
              <a:rPr lang="fr-FR" sz="4800" b="1" dirty="0" smtClean="0">
                <a:solidFill>
                  <a:srgbClr val="CA671C"/>
                </a:solidFill>
                <a:latin typeface="Agency FB" panose="020B0503020202020204" pitchFamily="34" charset="0"/>
              </a:rPr>
              <a:t>Merci pour votre attention</a:t>
            </a:r>
            <a:endParaRPr lang="fr-FR" sz="4800" b="1" dirty="0">
              <a:solidFill>
                <a:srgbClr val="CA671C"/>
              </a:solidFill>
              <a:latin typeface="Agency FB" panose="020B0503020202020204" pitchFamily="34" charset="0"/>
            </a:endParaRPr>
          </a:p>
          <a:p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2348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Plan</a:t>
            </a:r>
            <a:endParaRPr lang="fr-FR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2</a:t>
            </a:fld>
            <a:endParaRPr lang="fr-FR"/>
          </a:p>
        </p:txBody>
      </p:sp>
      <p:sp>
        <p:nvSpPr>
          <p:cNvPr id="9" name="Shape 3452">
            <a:extLst>
              <a:ext uri="{FF2B5EF4-FFF2-40B4-BE49-F238E27FC236}">
                <a16:creationId xmlns:a16="http://schemas.microsoft.com/office/drawing/2014/main" xmlns="" id="{2C746E22-F991-4230-BF89-427DBF6A18C6}"/>
              </a:ext>
            </a:extLst>
          </p:cNvPr>
          <p:cNvSpPr/>
          <p:nvPr/>
        </p:nvSpPr>
        <p:spPr>
          <a:xfrm flipV="1">
            <a:off x="899592" y="3933055"/>
            <a:ext cx="7632848" cy="1"/>
          </a:xfrm>
          <a:prstGeom prst="line">
            <a:avLst/>
          </a:prstGeom>
          <a:ln w="762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3200"/>
            </a:pPr>
            <a:endParaRPr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EDC323-F50D-41C3-B47F-42DC603E3879}"/>
              </a:ext>
            </a:extLst>
          </p:cNvPr>
          <p:cNvSpPr/>
          <p:nvPr/>
        </p:nvSpPr>
        <p:spPr>
          <a:xfrm>
            <a:off x="2051720" y="4285274"/>
            <a:ext cx="2108763" cy="29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i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   </a:t>
            </a:r>
            <a:r>
              <a:rPr lang="fr-FR" sz="1400" b="1" i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Présentation du langage</a:t>
            </a:r>
            <a:endParaRPr lang="fr-FR" sz="1400" b="1" i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3AF987D-019B-4C16-9144-C2981F874642}"/>
              </a:ext>
            </a:extLst>
          </p:cNvPr>
          <p:cNvSpPr/>
          <p:nvPr/>
        </p:nvSpPr>
        <p:spPr>
          <a:xfrm>
            <a:off x="3845505" y="4308229"/>
            <a:ext cx="1910189" cy="29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i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Analyse lexicale</a:t>
            </a:r>
            <a:endParaRPr lang="fr-FR" sz="1400" b="1" i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AFCA5C-13B2-4D65-9985-648D46C47903}"/>
              </a:ext>
            </a:extLst>
          </p:cNvPr>
          <p:cNvSpPr/>
          <p:nvPr/>
        </p:nvSpPr>
        <p:spPr>
          <a:xfrm>
            <a:off x="5652120" y="4279920"/>
            <a:ext cx="1728192" cy="3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i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Analyse syntaxique </a:t>
            </a:r>
            <a:r>
              <a:rPr lang="fr-FR" sz="1400" b="1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&amp;</a:t>
            </a:r>
            <a:r>
              <a:rPr lang="fr-FR" sz="1400" b="1" i="1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sémantique</a:t>
            </a:r>
            <a:endParaRPr lang="fr-FR" sz="1400" b="1" i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3">
            <a:extLst>
              <a:ext uri="{FF2B5EF4-FFF2-40B4-BE49-F238E27FC236}">
                <a16:creationId xmlns:a16="http://schemas.microsoft.com/office/drawing/2014/main" xmlns="" id="{5693868E-5F5D-41C0-8550-97E041741B78}"/>
              </a:ext>
            </a:extLst>
          </p:cNvPr>
          <p:cNvSpPr/>
          <p:nvPr/>
        </p:nvSpPr>
        <p:spPr>
          <a:xfrm>
            <a:off x="6257879" y="3717031"/>
            <a:ext cx="374087" cy="374087"/>
          </a:xfrm>
          <a:prstGeom prst="ellipse">
            <a:avLst/>
          </a:prstGeom>
          <a:solidFill>
            <a:srgbClr val="CA671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xmlns="" id="{4721D361-D748-48F2-A64B-EFB86097C4A4}"/>
              </a:ext>
            </a:extLst>
          </p:cNvPr>
          <p:cNvSpPr/>
          <p:nvPr/>
        </p:nvSpPr>
        <p:spPr>
          <a:xfrm>
            <a:off x="4661309" y="3717032"/>
            <a:ext cx="374087" cy="37408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xmlns="" id="{CFC60FE9-7FFE-4CCF-A7B2-DE90660CAC5C}"/>
              </a:ext>
            </a:extLst>
          </p:cNvPr>
          <p:cNvSpPr/>
          <p:nvPr/>
        </p:nvSpPr>
        <p:spPr>
          <a:xfrm>
            <a:off x="1115616" y="3725256"/>
            <a:ext cx="374087" cy="37408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xmlns="" id="{C6F239A0-AFDA-4F4A-A886-736C1979CAE6}"/>
              </a:ext>
            </a:extLst>
          </p:cNvPr>
          <p:cNvSpPr/>
          <p:nvPr/>
        </p:nvSpPr>
        <p:spPr>
          <a:xfrm>
            <a:off x="2794268" y="3725256"/>
            <a:ext cx="374087" cy="374087"/>
          </a:xfrm>
          <a:prstGeom prst="ellipse">
            <a:avLst/>
          </a:prstGeom>
          <a:solidFill>
            <a:srgbClr val="C35017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FB8CEB5-DF7A-4FEB-A219-8A50FDACBD10}"/>
              </a:ext>
            </a:extLst>
          </p:cNvPr>
          <p:cNvSpPr/>
          <p:nvPr/>
        </p:nvSpPr>
        <p:spPr>
          <a:xfrm>
            <a:off x="481874" y="4322215"/>
            <a:ext cx="1267484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i="1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Introdcution</a:t>
            </a:r>
            <a:endParaRPr lang="fr-FR" sz="1400" b="1" i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xmlns="" id="{5693868E-5F5D-41C0-8550-97E041741B78}"/>
              </a:ext>
            </a:extLst>
          </p:cNvPr>
          <p:cNvSpPr/>
          <p:nvPr/>
        </p:nvSpPr>
        <p:spPr>
          <a:xfrm>
            <a:off x="7480362" y="3717030"/>
            <a:ext cx="374087" cy="37408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31898" y="4298916"/>
            <a:ext cx="84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1400" b="1" i="1" dirty="0" smtClean="0">
                <a:solidFill>
                  <a:srgbClr val="C5D1D7">
                    <a:lumMod val="50000"/>
                  </a:srgbClr>
                </a:solidFill>
                <a:latin typeface="Agency FB" panose="020B0503020202020204" pitchFamily="34" charset="0"/>
              </a:rPr>
              <a:t>Conclusion</a:t>
            </a:r>
            <a:endParaRPr lang="fr-FR" sz="1400" b="1" i="1" dirty="0">
              <a:solidFill>
                <a:srgbClr val="C5D1D7">
                  <a:lumMod val="50000"/>
                </a:srgbClr>
              </a:solidFill>
              <a:latin typeface="Agency FB" panose="020B05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81824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1" grpId="0"/>
      <p:bldP spid="23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Introduction</a:t>
            </a:r>
            <a:endParaRPr lang="fr-FR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69410" y="29597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Agency FB" panose="020B0503020202020204" pitchFamily="34" charset="0"/>
              </a:rPr>
              <a:t>Smart </a:t>
            </a:r>
            <a:r>
              <a:rPr lang="fr-FR" sz="2400" b="1" dirty="0" err="1">
                <a:solidFill>
                  <a:srgbClr val="00B050"/>
                </a:solidFill>
                <a:latin typeface="Agency FB" panose="020B0503020202020204" pitchFamily="34" charset="0"/>
              </a:rPr>
              <a:t>contracts</a:t>
            </a:r>
            <a:endParaRPr lang="fr-FR" sz="2400" b="1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4248" y="2835152"/>
            <a:ext cx="1547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Bitcoin</a:t>
            </a:r>
            <a:endParaRPr lang="fr-FR" sz="2400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6730" y="3753743"/>
            <a:ext cx="2274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00B0F0"/>
                </a:solidFill>
                <a:latin typeface="Agency FB" panose="020B0503020202020204" pitchFamily="34" charset="0"/>
              </a:rPr>
              <a:t>Blockchain</a:t>
            </a:r>
            <a:endParaRPr lang="fr-FR" sz="2400" b="1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6934" y="4682752"/>
            <a:ext cx="2299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Cashscript</a:t>
            </a:r>
            <a:endParaRPr lang="fr-FR" sz="24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5616" y="4682751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Solidity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7116" y="2373487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Compilation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475656" y="3429000"/>
            <a:ext cx="6372944" cy="987425"/>
          </a:xfrm>
        </p:spPr>
        <p:txBody>
          <a:bodyPr>
            <a:normAutofit/>
          </a:bodyPr>
          <a:lstStyle/>
          <a:p>
            <a:r>
              <a:rPr lang="fr-FR" sz="4400" i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Présentation du langage</a:t>
            </a:r>
          </a:p>
          <a:p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5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1760" y="116632"/>
            <a:ext cx="4032448" cy="1224136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rgbClr val="0070C0"/>
                </a:solidFill>
                <a:latin typeface="Agency FB" panose="020B0503020202020204" pitchFamily="34" charset="0"/>
              </a:rPr>
              <a:t>La liste des </a:t>
            </a:r>
            <a:r>
              <a:rPr lang="fr-FR" sz="3200" b="1" i="1" dirty="0" err="1">
                <a:solidFill>
                  <a:srgbClr val="0070C0"/>
                </a:solidFill>
                <a:latin typeface="Agency FB" panose="020B0503020202020204" pitchFamily="34" charset="0"/>
              </a:rPr>
              <a:t>tokens</a:t>
            </a:r>
            <a:r>
              <a:rPr lang="fr-FR" sz="3200" b="1" i="1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fr-FR" sz="3200" b="1" i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/>
            </a:r>
            <a:br>
              <a:rPr lang="fr-FR" sz="3200" b="1" i="1" dirty="0" smtClean="0">
                <a:solidFill>
                  <a:srgbClr val="0070C0"/>
                </a:solidFill>
                <a:latin typeface="Agency FB" panose="020B0503020202020204" pitchFamily="34" charset="0"/>
              </a:rPr>
            </a:b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5865"/>
            <a:ext cx="3096344" cy="48304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84" y="1510002"/>
            <a:ext cx="2539183" cy="48062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9" y="1542659"/>
            <a:ext cx="2391823" cy="47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Agency FB" panose="020B0503020202020204" pitchFamily="34" charset="0"/>
              </a:rPr>
              <a:t>Les règles de production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7" y="1525813"/>
            <a:ext cx="821168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70C0"/>
                </a:solidFill>
                <a:latin typeface="Agency FB" panose="020B0503020202020204" pitchFamily="34" charset="0"/>
              </a:rPr>
              <a:t>Les règles de production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4" y="1700808"/>
            <a:ext cx="847100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Les règles sémantiques</a:t>
            </a:r>
            <a:endParaRPr lang="fr-FR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68960"/>
            <a:ext cx="7583016" cy="13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Exemple de programme </a:t>
            </a:r>
            <a:r>
              <a:rPr lang="fr-FR" b="1" dirty="0" err="1" smtClean="0">
                <a:solidFill>
                  <a:srgbClr val="0070C0"/>
                </a:solidFill>
                <a:latin typeface="Agency FB" panose="020B0503020202020204" pitchFamily="34" charset="0"/>
              </a:rPr>
              <a:t>cashscript</a:t>
            </a:r>
            <a:endParaRPr lang="fr-FR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C4D7-4F1D-4AB5-B107-19CD83C394E2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933901" cy="33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402</TotalTime>
  <Words>153</Words>
  <Application>Microsoft Office PowerPoint</Application>
  <PresentationFormat>Affichage à l'écran (4:3)</PresentationFormat>
  <Paragraphs>77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Agency FB</vt:lpstr>
      <vt:lpstr>Calibri</vt:lpstr>
      <vt:lpstr>Georgia</vt:lpstr>
      <vt:lpstr>Open Sans</vt:lpstr>
      <vt:lpstr>Wingdings</vt:lpstr>
      <vt:lpstr>Wingdings 2</vt:lpstr>
      <vt:lpstr>Civil</vt:lpstr>
      <vt:lpstr>Présentation PowerPoint</vt:lpstr>
      <vt:lpstr>Plan</vt:lpstr>
      <vt:lpstr>Introduction</vt:lpstr>
      <vt:lpstr>Présentation PowerPoint</vt:lpstr>
      <vt:lpstr>La liste des tokens  </vt:lpstr>
      <vt:lpstr>Les règles de production</vt:lpstr>
      <vt:lpstr>Les règles de production</vt:lpstr>
      <vt:lpstr>Les règles sémantiques</vt:lpstr>
      <vt:lpstr>Exemple de programme cashscript</vt:lpstr>
      <vt:lpstr>Présentation PowerPoint</vt:lpstr>
      <vt:lpstr>Analyse lexicale</vt:lpstr>
      <vt:lpstr>Test</vt:lpstr>
      <vt:lpstr>Présentation PowerPoint</vt:lpstr>
      <vt:lpstr>Analyse syntaxique</vt:lpstr>
      <vt:lpstr>Analyse sémantique</vt:lpstr>
      <vt:lpstr>Test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Ebook vs book</dc:title>
  <dc:creator>Utilisateur Windows</dc:creator>
  <cp:lastModifiedBy>PC</cp:lastModifiedBy>
  <cp:revision>32</cp:revision>
  <dcterms:created xsi:type="dcterms:W3CDTF">2022-01-21T19:55:40Z</dcterms:created>
  <dcterms:modified xsi:type="dcterms:W3CDTF">2022-01-31T21:26:08Z</dcterms:modified>
</cp:coreProperties>
</file>