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76" r:id="rId3"/>
    <p:sldId id="287" r:id="rId4"/>
    <p:sldId id="305" r:id="rId5"/>
    <p:sldId id="306" r:id="rId6"/>
    <p:sldId id="283" r:id="rId7"/>
    <p:sldId id="300" r:id="rId8"/>
    <p:sldId id="301" r:id="rId9"/>
    <p:sldId id="294" r:id="rId10"/>
    <p:sldId id="30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0"/>
    <a:srgbClr val="D5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4"/>
    <p:restoredTop sz="91285"/>
  </p:normalViewPr>
  <p:slideViewPr>
    <p:cSldViewPr snapToGrid="0" snapToObjects="1">
      <p:cViewPr varScale="1">
        <p:scale>
          <a:sx n="117" d="100"/>
          <a:sy n="117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ublal/Desktop/Polytechnique_year2022/Wireless%20Sensor%20Networks/Network_wireless/data/analy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ublal/Desktop/Polytechnique_year2022/Wireless%20Sensor%20Networks/Network_wireless/data/analy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ublal/Desktop/Polytechnique_year2022/Wireless%20Sensor%20Networks/Network_wireless/data/analy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CONFUSION</a:t>
            </a:r>
            <a:r>
              <a:rPr lang="fr-FR" baseline="0"/>
              <a:t> MATRIX 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Feuil1!$C$8</c:f>
              <c:strCache>
                <c:ptCount val="1"/>
                <c:pt idx="0">
                  <c:v>CNN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Feuil1!$D$7:$G$7</c:f>
              <c:strCache>
                <c:ptCount val="4"/>
                <c:pt idx="0">
                  <c:v>TP</c:v>
                </c:pt>
                <c:pt idx="1">
                  <c:v>FP</c:v>
                </c:pt>
                <c:pt idx="2">
                  <c:v>TN</c:v>
                </c:pt>
                <c:pt idx="3">
                  <c:v>FN</c:v>
                </c:pt>
              </c:strCache>
            </c:strRef>
          </c:cat>
          <c:val>
            <c:numRef>
              <c:f>Feuil1!$D$8:$G$8</c:f>
              <c:numCache>
                <c:formatCode>General</c:formatCode>
                <c:ptCount val="4"/>
                <c:pt idx="0">
                  <c:v>13</c:v>
                </c:pt>
                <c:pt idx="1">
                  <c:v>5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23-8E4D-AD11-1F8BE52D312F}"/>
            </c:ext>
          </c:extLst>
        </c:ser>
        <c:ser>
          <c:idx val="1"/>
          <c:order val="1"/>
          <c:tx>
            <c:strRef>
              <c:f>Feuil1!$C$9</c:f>
              <c:strCache>
                <c:ptCount val="1"/>
                <c:pt idx="0">
                  <c:v>Linear SVM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Feuil1!$D$7:$G$7</c:f>
              <c:strCache>
                <c:ptCount val="4"/>
                <c:pt idx="0">
                  <c:v>TP</c:v>
                </c:pt>
                <c:pt idx="1">
                  <c:v>FP</c:v>
                </c:pt>
                <c:pt idx="2">
                  <c:v>TN</c:v>
                </c:pt>
                <c:pt idx="3">
                  <c:v>FN</c:v>
                </c:pt>
              </c:strCache>
            </c:strRef>
          </c:cat>
          <c:val>
            <c:numRef>
              <c:f>Feuil1!$D$9:$G$9</c:f>
              <c:numCache>
                <c:formatCode>General</c:formatCode>
                <c:ptCount val="4"/>
                <c:pt idx="0">
                  <c:v>7</c:v>
                </c:pt>
                <c:pt idx="1">
                  <c:v>10</c:v>
                </c:pt>
                <c:pt idx="2">
                  <c:v>9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23-8E4D-AD11-1F8BE52D312F}"/>
            </c:ext>
          </c:extLst>
        </c:ser>
        <c:ser>
          <c:idx val="2"/>
          <c:order val="2"/>
          <c:tx>
            <c:strRef>
              <c:f>Feuil1!$C$10</c:f>
              <c:strCache>
                <c:ptCount val="1"/>
                <c:pt idx="0">
                  <c:v>Naive Bayes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Feuil1!$D$7:$G$7</c:f>
              <c:strCache>
                <c:ptCount val="4"/>
                <c:pt idx="0">
                  <c:v>TP</c:v>
                </c:pt>
                <c:pt idx="1">
                  <c:v>FP</c:v>
                </c:pt>
                <c:pt idx="2">
                  <c:v>TN</c:v>
                </c:pt>
                <c:pt idx="3">
                  <c:v>FN</c:v>
                </c:pt>
              </c:strCache>
            </c:strRef>
          </c:cat>
          <c:val>
            <c:numRef>
              <c:f>Feuil1!$D$10:$G$10</c:f>
              <c:numCache>
                <c:formatCode>General</c:formatCode>
                <c:ptCount val="4"/>
                <c:pt idx="0">
                  <c:v>7</c:v>
                </c:pt>
                <c:pt idx="1">
                  <c:v>9</c:v>
                </c:pt>
                <c:pt idx="2">
                  <c:v>5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23-8E4D-AD11-1F8BE52D312F}"/>
            </c:ext>
          </c:extLst>
        </c:ser>
        <c:ser>
          <c:idx val="3"/>
          <c:order val="3"/>
          <c:tx>
            <c:strRef>
              <c:f>Feuil1!$C$11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Feuil1!$D$7:$G$7</c:f>
              <c:strCache>
                <c:ptCount val="4"/>
                <c:pt idx="0">
                  <c:v>TP</c:v>
                </c:pt>
                <c:pt idx="1">
                  <c:v>FP</c:v>
                </c:pt>
                <c:pt idx="2">
                  <c:v>TN</c:v>
                </c:pt>
                <c:pt idx="3">
                  <c:v>FN</c:v>
                </c:pt>
              </c:strCache>
            </c:strRef>
          </c:cat>
          <c:val>
            <c:numRef>
              <c:f>Feuil1!$D$11:$G$11</c:f>
              <c:numCache>
                <c:formatCode>General</c:formatCode>
                <c:ptCount val="4"/>
                <c:pt idx="0">
                  <c:v>10</c:v>
                </c:pt>
                <c:pt idx="1">
                  <c:v>11</c:v>
                </c:pt>
                <c:pt idx="2">
                  <c:v>3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23-8E4D-AD11-1F8BE52D312F}"/>
            </c:ext>
          </c:extLst>
        </c:ser>
        <c:ser>
          <c:idx val="4"/>
          <c:order val="4"/>
          <c:tx>
            <c:strRef>
              <c:f>Feuil1!$C$12</c:f>
              <c:strCache>
                <c:ptCount val="1"/>
                <c:pt idx="0">
                  <c:v>RandomForest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Feuil1!$D$7:$G$7</c:f>
              <c:strCache>
                <c:ptCount val="4"/>
                <c:pt idx="0">
                  <c:v>TP</c:v>
                </c:pt>
                <c:pt idx="1">
                  <c:v>FP</c:v>
                </c:pt>
                <c:pt idx="2">
                  <c:v>TN</c:v>
                </c:pt>
                <c:pt idx="3">
                  <c:v>FN</c:v>
                </c:pt>
              </c:strCache>
            </c:strRef>
          </c:cat>
          <c:val>
            <c:numRef>
              <c:f>Feuil1!$D$12:$G$12</c:f>
              <c:numCache>
                <c:formatCode>General</c:formatCode>
                <c:ptCount val="4"/>
                <c:pt idx="0">
                  <c:v>6</c:v>
                </c:pt>
                <c:pt idx="1">
                  <c:v>11</c:v>
                </c:pt>
                <c:pt idx="2">
                  <c:v>5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23-8E4D-AD11-1F8BE52D3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3351967"/>
        <c:axId val="86951439"/>
      </c:barChart>
      <c:catAx>
        <c:axId val="333351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951439"/>
        <c:crosses val="autoZero"/>
        <c:auto val="1"/>
        <c:lblAlgn val="ctr"/>
        <c:lblOffset val="100"/>
        <c:noMultiLvlLbl val="0"/>
      </c:catAx>
      <c:valAx>
        <c:axId val="869514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Number</a:t>
                </a:r>
                <a:r>
                  <a:rPr lang="fr-FR" baseline="0"/>
                  <a:t> of samples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3351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96537409811223"/>
          <c:y val="3.7517643627879856E-2"/>
          <c:w val="0.17056699502520345"/>
          <c:h val="0.225445319335083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CONFUSION</a:t>
            </a:r>
            <a:r>
              <a:rPr lang="fr-FR" baseline="0"/>
              <a:t> MATRIX - Lite Model 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Feuil1!$C$14</c:f>
              <c:strCache>
                <c:ptCount val="1"/>
                <c:pt idx="0">
                  <c:v>CNN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Feuil1!$D$7:$G$7</c:f>
              <c:strCache>
                <c:ptCount val="4"/>
                <c:pt idx="0">
                  <c:v>TP</c:v>
                </c:pt>
                <c:pt idx="1">
                  <c:v>FP</c:v>
                </c:pt>
                <c:pt idx="2">
                  <c:v>TN</c:v>
                </c:pt>
                <c:pt idx="3">
                  <c:v>FN</c:v>
                </c:pt>
              </c:strCache>
            </c:strRef>
          </c:cat>
          <c:val>
            <c:numRef>
              <c:f>Feuil1!$D$14:$G$14</c:f>
              <c:numCache>
                <c:formatCode>General</c:formatCode>
                <c:ptCount val="4"/>
                <c:pt idx="0">
                  <c:v>11</c:v>
                </c:pt>
                <c:pt idx="1">
                  <c:v>7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96-3549-BFC8-AFD60FCC3829}"/>
            </c:ext>
          </c:extLst>
        </c:ser>
        <c:ser>
          <c:idx val="1"/>
          <c:order val="1"/>
          <c:tx>
            <c:strRef>
              <c:f>Feuil1!$C$15</c:f>
              <c:strCache>
                <c:ptCount val="1"/>
                <c:pt idx="0">
                  <c:v>Linear SVM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Feuil1!$D$7:$G$7</c:f>
              <c:strCache>
                <c:ptCount val="4"/>
                <c:pt idx="0">
                  <c:v>TP</c:v>
                </c:pt>
                <c:pt idx="1">
                  <c:v>FP</c:v>
                </c:pt>
                <c:pt idx="2">
                  <c:v>TN</c:v>
                </c:pt>
                <c:pt idx="3">
                  <c:v>FN</c:v>
                </c:pt>
              </c:strCache>
            </c:strRef>
          </c:cat>
          <c:val>
            <c:numRef>
              <c:f>Feuil1!$D$15:$G$15</c:f>
              <c:numCache>
                <c:formatCode>General</c:formatCode>
                <c:ptCount val="4"/>
                <c:pt idx="0">
                  <c:v>7</c:v>
                </c:pt>
                <c:pt idx="1">
                  <c:v>11</c:v>
                </c:pt>
                <c:pt idx="2">
                  <c:v>8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96-3549-BFC8-AFD60FCC3829}"/>
            </c:ext>
          </c:extLst>
        </c:ser>
        <c:ser>
          <c:idx val="2"/>
          <c:order val="2"/>
          <c:tx>
            <c:strRef>
              <c:f>Feuil1!$C$16</c:f>
              <c:strCache>
                <c:ptCount val="1"/>
                <c:pt idx="0">
                  <c:v>Naive Bayes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Feuil1!$D$7:$G$7</c:f>
              <c:strCache>
                <c:ptCount val="4"/>
                <c:pt idx="0">
                  <c:v>TP</c:v>
                </c:pt>
                <c:pt idx="1">
                  <c:v>FP</c:v>
                </c:pt>
                <c:pt idx="2">
                  <c:v>TN</c:v>
                </c:pt>
                <c:pt idx="3">
                  <c:v>FN</c:v>
                </c:pt>
              </c:strCache>
            </c:strRef>
          </c:cat>
          <c:val>
            <c:numRef>
              <c:f>Feuil1!$D$16:$G$16</c:f>
              <c:numCache>
                <c:formatCode>General</c:formatCode>
                <c:ptCount val="4"/>
                <c:pt idx="0">
                  <c:v>8</c:v>
                </c:pt>
                <c:pt idx="1">
                  <c:v>9</c:v>
                </c:pt>
                <c:pt idx="2">
                  <c:v>4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96-3549-BFC8-AFD60FCC3829}"/>
            </c:ext>
          </c:extLst>
        </c:ser>
        <c:ser>
          <c:idx val="3"/>
          <c:order val="3"/>
          <c:tx>
            <c:strRef>
              <c:f>Feuil1!$C$17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Feuil1!$D$7:$G$7</c:f>
              <c:strCache>
                <c:ptCount val="4"/>
                <c:pt idx="0">
                  <c:v>TP</c:v>
                </c:pt>
                <c:pt idx="1">
                  <c:v>FP</c:v>
                </c:pt>
                <c:pt idx="2">
                  <c:v>TN</c:v>
                </c:pt>
                <c:pt idx="3">
                  <c:v>FN</c:v>
                </c:pt>
              </c:strCache>
            </c:strRef>
          </c:cat>
          <c:val>
            <c:numRef>
              <c:f>Feuil1!$D$17:$G$17</c:f>
              <c:numCache>
                <c:formatCode>General</c:formatCode>
                <c:ptCount val="4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96-3549-BFC8-AFD60FCC3829}"/>
            </c:ext>
          </c:extLst>
        </c:ser>
        <c:ser>
          <c:idx val="4"/>
          <c:order val="4"/>
          <c:tx>
            <c:strRef>
              <c:f>Feuil1!$C$18</c:f>
              <c:strCache>
                <c:ptCount val="1"/>
                <c:pt idx="0">
                  <c:v>RandomForest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Feuil1!$D$7:$G$7</c:f>
              <c:strCache>
                <c:ptCount val="4"/>
                <c:pt idx="0">
                  <c:v>TP</c:v>
                </c:pt>
                <c:pt idx="1">
                  <c:v>FP</c:v>
                </c:pt>
                <c:pt idx="2">
                  <c:v>TN</c:v>
                </c:pt>
                <c:pt idx="3">
                  <c:v>FN</c:v>
                </c:pt>
              </c:strCache>
            </c:strRef>
          </c:cat>
          <c:val>
            <c:numRef>
              <c:f>Feuil1!$D$18:$G$18</c:f>
              <c:numCache>
                <c:formatCode>General</c:formatCode>
                <c:ptCount val="4"/>
                <c:pt idx="0">
                  <c:v>10</c:v>
                </c:pt>
                <c:pt idx="1">
                  <c:v>11</c:v>
                </c:pt>
                <c:pt idx="2">
                  <c:v>3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96-3549-BFC8-AFD60FCC3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3351967"/>
        <c:axId val="86951439"/>
      </c:barChart>
      <c:catAx>
        <c:axId val="333351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951439"/>
        <c:crosses val="autoZero"/>
        <c:auto val="1"/>
        <c:lblAlgn val="ctr"/>
        <c:lblOffset val="100"/>
        <c:noMultiLvlLbl val="0"/>
      </c:catAx>
      <c:valAx>
        <c:axId val="869514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 Number of 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3351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719651790389421"/>
          <c:y val="0"/>
          <c:w val="0.19058193571272208"/>
          <c:h val="0.2808999320011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Cost CPU</a:t>
            </a:r>
            <a:r>
              <a:rPr lang="fr-FR" baseline="0"/>
              <a:t> Time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Feuil1!$C$8</c:f>
              <c:strCache>
                <c:ptCount val="1"/>
                <c:pt idx="0">
                  <c:v>CNN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Feuil1!$H$7</c:f>
              <c:strCache>
                <c:ptCount val="1"/>
                <c:pt idx="0">
                  <c:v>Time CPU</c:v>
                </c:pt>
              </c:strCache>
            </c:strRef>
          </c:cat>
          <c:val>
            <c:numRef>
              <c:f>Feuil1!$H$8</c:f>
              <c:numCache>
                <c:formatCode>General</c:formatCode>
                <c:ptCount val="1"/>
                <c:pt idx="0">
                  <c:v>15242.4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EB-0748-B847-9B78851ECB1E}"/>
            </c:ext>
          </c:extLst>
        </c:ser>
        <c:ser>
          <c:idx val="1"/>
          <c:order val="1"/>
          <c:tx>
            <c:strRef>
              <c:f>Feuil1!$C$9</c:f>
              <c:strCache>
                <c:ptCount val="1"/>
                <c:pt idx="0">
                  <c:v>Linear SVM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Feuil1!$H$7</c:f>
              <c:strCache>
                <c:ptCount val="1"/>
                <c:pt idx="0">
                  <c:v>Time CPU</c:v>
                </c:pt>
              </c:strCache>
            </c:strRef>
          </c:cat>
          <c:val>
            <c:numRef>
              <c:f>Feuil1!$H$9</c:f>
              <c:numCache>
                <c:formatCode>General</c:formatCode>
                <c:ptCount val="1"/>
                <c:pt idx="0">
                  <c:v>534.55999999999995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EB-0748-B847-9B78851ECB1E}"/>
            </c:ext>
          </c:extLst>
        </c:ser>
        <c:ser>
          <c:idx val="2"/>
          <c:order val="2"/>
          <c:tx>
            <c:strRef>
              <c:f>Feuil1!$C$10</c:f>
              <c:strCache>
                <c:ptCount val="1"/>
                <c:pt idx="0">
                  <c:v>Naive Bayes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Feuil1!$H$7</c:f>
              <c:strCache>
                <c:ptCount val="1"/>
                <c:pt idx="0">
                  <c:v>Time CPU</c:v>
                </c:pt>
              </c:strCache>
            </c:strRef>
          </c:cat>
          <c:val>
            <c:numRef>
              <c:f>Feuil1!$H$10</c:f>
              <c:numCache>
                <c:formatCode>General</c:formatCode>
                <c:ptCount val="1"/>
                <c:pt idx="0">
                  <c:v>146.58000000000001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EB-0748-B847-9B78851ECB1E}"/>
            </c:ext>
          </c:extLst>
        </c:ser>
        <c:ser>
          <c:idx val="3"/>
          <c:order val="3"/>
          <c:tx>
            <c:strRef>
              <c:f>Feuil1!$C$11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Feuil1!$H$7</c:f>
              <c:strCache>
                <c:ptCount val="1"/>
                <c:pt idx="0">
                  <c:v>Time CPU</c:v>
                </c:pt>
              </c:strCache>
            </c:strRef>
          </c:cat>
          <c:val>
            <c:numRef>
              <c:f>Feuil1!$H$11</c:f>
              <c:numCache>
                <c:formatCode>General</c:formatCode>
                <c:ptCount val="1"/>
                <c:pt idx="0">
                  <c:v>111.23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EB-0748-B847-9B78851ECB1E}"/>
            </c:ext>
          </c:extLst>
        </c:ser>
        <c:ser>
          <c:idx val="4"/>
          <c:order val="4"/>
          <c:tx>
            <c:strRef>
              <c:f>Feuil1!$C$12</c:f>
              <c:strCache>
                <c:ptCount val="1"/>
                <c:pt idx="0">
                  <c:v>RandomForest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Feuil1!$H$7</c:f>
              <c:strCache>
                <c:ptCount val="1"/>
                <c:pt idx="0">
                  <c:v>Time CPU</c:v>
                </c:pt>
              </c:strCache>
            </c:strRef>
          </c:cat>
          <c:val>
            <c:numRef>
              <c:f>Feuil1!$H$12</c:f>
              <c:numCache>
                <c:formatCode>General</c:formatCode>
                <c:ptCount val="1"/>
                <c:pt idx="0">
                  <c:v>94.456000000000003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EB-0748-B847-9B78851EC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426303"/>
        <c:axId val="111078063"/>
      </c:barChart>
      <c:catAx>
        <c:axId val="110426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1078063"/>
        <c:crosses val="autoZero"/>
        <c:auto val="1"/>
        <c:lblAlgn val="ctr"/>
        <c:lblOffset val="100"/>
        <c:noMultiLvlLbl val="0"/>
      </c:catAx>
      <c:valAx>
        <c:axId val="111078063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 b="1"/>
                  <a:t>Time</a:t>
                </a:r>
                <a:r>
                  <a:rPr lang="fr-FR" sz="1200" b="1" baseline="0"/>
                  <a:t>  log(t)  (s)</a:t>
                </a:r>
                <a:endParaRPr lang="fr-FR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0426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4202387210692931"/>
          <c:y val="2.8378536016331293E-2"/>
          <c:w val="0.14959911468436951"/>
          <c:h val="0.21869044786568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492CD-6D14-2C4F-8ECE-741A2D808286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5B90A-51FD-C74E-9078-F9FFF0EA15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4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5B90A-51FD-C74E-9078-F9FFF0EA152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205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5B90A-51FD-C74E-9078-F9FFF0EA152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410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5B90A-51FD-C74E-9078-F9FFF0EA152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43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5B90A-51FD-C74E-9078-F9FFF0EA152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9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5B90A-51FD-C74E-9078-F9FFF0EA152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91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9503E-A334-AD4D-855A-1D5C6774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2E3750-2C0D-A84B-A911-8985FB3C3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0FB6D6-ACFA-9640-85CD-3497A602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615-40DF-1140-B963-C2B594755A6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5E9F3A-D22E-5843-8776-D7E302E4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B969F5-12FE-034C-8DCB-148B75CA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EDF-9A85-3A42-84F9-54AFC91B3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9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CAC8D-096C-EB4B-8678-3670E7A0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D578C9-34F8-C841-9CE3-F6606761E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D971E-2265-164F-B7EE-6CCDB206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615-40DF-1140-B963-C2B594755A6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71CCE-2AC2-5449-B32F-C076A1CA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3800F-7B6D-8948-80C9-9ACECF44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EDF-9A85-3A42-84F9-54AFC91B3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95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3A12BC-39CF-C04B-9A8C-D4B1426C6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88D1F-7313-EE48-B6B9-D279DF6BB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44282C-1364-2B42-9DDF-111BAE67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615-40DF-1140-B963-C2B594755A6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D76752-2773-B447-B799-E9626955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F59C5D-30FB-3C46-B219-56D2559C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EDF-9A85-3A42-84F9-54AFC91B3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34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C69AF-03F9-104E-BC55-11B8A2FA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DEA83B-5E95-F04B-B4B5-751A5C26A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B4314-EDC0-3145-9529-0E75F7C1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615-40DF-1140-B963-C2B594755A6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5F2692-1D88-2243-80E0-BF40CC6E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E7542B-583C-FF43-B4A9-599A78E1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EDF-9A85-3A42-84F9-54AFC91B3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2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DF3FA-9FAD-A548-866E-8A06A2C4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91E9F7-934C-614E-914C-435610CC9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E2A02E-B1AF-F543-9C51-EDFB8A0F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615-40DF-1140-B963-C2B594755A6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D1E908-BBE6-2D43-9F31-996555C6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547C72-712B-4E44-9499-896FC8A0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EDF-9A85-3A42-84F9-54AFC91B3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34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95EA4-5288-3B4F-B77A-FEDB32A0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B2C7CB-ACF7-A441-A735-45BB41DAD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1E1642-62A5-D845-B174-E4B3AFAB0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B37FE6-3CCB-B641-A0B7-FA997652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615-40DF-1140-B963-C2B594755A6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F8659F-98DF-0648-8567-0825CAB9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F6E71F-B7B5-A348-B121-3A2DD7F8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EDF-9A85-3A42-84F9-54AFC91B3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45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B1E4E-5FFE-484B-890C-D44AF687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76499-5A24-104D-B4F7-08DB30FD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A505A5-E2CB-D24E-A86F-C01B362DE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54465D-0C63-5F43-B82B-79B334FF6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CE35DE-814C-FE42-9B66-BD6FBBBE5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9A6D52-741C-0E41-A2D3-C4184CA0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615-40DF-1140-B963-C2B594755A6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EED84F-CCF5-2744-B6E6-1D5D544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A6034A-E4C1-5E40-88DF-949E75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EDF-9A85-3A42-84F9-54AFC91B3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31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CE833-731C-8648-81DC-A68FDFF3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3FC39D-2BF3-2943-A243-0F726967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615-40DF-1140-B963-C2B594755A6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48EDBC-B240-B041-AAC7-50C8275F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60B73C-2047-D546-AF6B-2617407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EDF-9A85-3A42-84F9-54AFC91B3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80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B1AAAF-450A-F845-A0AB-4A266C60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615-40DF-1140-B963-C2B594755A6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F2B7662-E3B3-CC45-AAED-4FA61E23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E1E0AD-7B07-C946-8976-0CED049E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EDF-9A85-3A42-84F9-54AFC91B3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99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F038E-206F-1D41-BEB8-C0BB9436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3D4FCB-5682-6845-9F2F-DD2272F08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1F6C2E-489E-9B44-99F5-A8D740418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70EE6B-4566-E24A-B529-48B57252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615-40DF-1140-B963-C2B594755A6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BF0EE4-0C0E-F74C-90CA-E55030ED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972F56-52AB-5A4A-A05D-B07B1D29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EDF-9A85-3A42-84F9-54AFC91B3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84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12B26-8BFE-F04B-A528-62BAF5CB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78B592-109F-544E-A79A-220A3E061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02E200-B777-3F45-B8F3-D7B7C6180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63DFAD-DC3A-AA4B-9AA8-50A7F5C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615-40DF-1140-B963-C2B594755A6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A312E9-1713-0D45-938C-E82F90C9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22F46C-316D-0447-8918-433F7F3C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EDF-9A85-3A42-84F9-54AFC91B3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32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7E3CEE-F494-E742-ADDB-AE12A5E8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85C20-69D2-AF46-8F8F-64D3807A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25F8D0-9D95-6A49-BA3B-9A8BFC6ED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EA615-40DF-1140-B963-C2B594755A6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2F04EE-0E39-F345-88BA-EAF01C11E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601606-E2DD-2642-8BD1-114CCB66B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DEEDF-9A85-3A42-84F9-54AFC91B3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4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08BCD998-74F6-6E41-AD53-8B4AB8CCC2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A2F306-136A-3745-AB00-D317AC9F4904}"/>
                </a:ext>
              </a:extLst>
            </p:cNvPr>
            <p:cNvSpPr/>
            <p:nvPr/>
          </p:nvSpPr>
          <p:spPr>
            <a:xfrm>
              <a:off x="0" y="0"/>
              <a:ext cx="22000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FE9B3D-B3F1-8148-A3EA-871533793FC2}"/>
                </a:ext>
              </a:extLst>
            </p:cNvPr>
            <p:cNvSpPr/>
            <p:nvPr/>
          </p:nvSpPr>
          <p:spPr>
            <a:xfrm>
              <a:off x="152400" y="1"/>
              <a:ext cx="12039600" cy="5019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26" name="Picture 2" descr="L&amp;#39;équipe MAX">
            <a:extLst>
              <a:ext uri="{FF2B5EF4-FFF2-40B4-BE49-F238E27FC236}">
                <a16:creationId xmlns:a16="http://schemas.microsoft.com/office/drawing/2014/main" id="{986FCE26-745F-6F4C-81F3-71FD3C273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0744"/>
            <a:ext cx="1662196" cy="63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&amp;#39;équipe MAX">
            <a:extLst>
              <a:ext uri="{FF2B5EF4-FFF2-40B4-BE49-F238E27FC236}">
                <a16:creationId xmlns:a16="http://schemas.microsoft.com/office/drawing/2014/main" id="{FF146D23-46AB-984B-9F6F-6D8847652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0" t="4216"/>
          <a:stretch/>
        </p:blipFill>
        <p:spPr bwMode="auto">
          <a:xfrm>
            <a:off x="152400" y="6012555"/>
            <a:ext cx="1571443" cy="91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A3A6F8-D9CB-0246-B8BE-518C0980FC1C}"/>
              </a:ext>
            </a:extLst>
          </p:cNvPr>
          <p:cNvSpPr/>
          <p:nvPr/>
        </p:nvSpPr>
        <p:spPr>
          <a:xfrm>
            <a:off x="2646908" y="1418572"/>
            <a:ext cx="884071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Intrusion </a:t>
            </a:r>
            <a:r>
              <a:rPr lang="fr-FR" sz="2000" b="1" dirty="0" err="1"/>
              <a:t>Anomaly</a:t>
            </a:r>
            <a:r>
              <a:rPr lang="fr-FR" sz="2000" b="1" dirty="0"/>
              <a:t> </a:t>
            </a:r>
            <a:r>
              <a:rPr lang="fr-FR" sz="2000" b="1" dirty="0" err="1"/>
              <a:t>Detection</a:t>
            </a:r>
            <a:r>
              <a:rPr lang="fr-FR" sz="2000" b="1" dirty="0"/>
              <a:t> and </a:t>
            </a:r>
            <a:r>
              <a:rPr lang="fr-FR" sz="2000" b="1" dirty="0" err="1"/>
              <a:t>Prevention</a:t>
            </a:r>
            <a:r>
              <a:rPr lang="fr-FR" sz="2000" b="1" dirty="0"/>
              <a:t> in 802.11 Networks : A Deep Learning </a:t>
            </a:r>
            <a:r>
              <a:rPr lang="fr-FR" sz="2000" b="1" dirty="0" err="1"/>
              <a:t>Approach</a:t>
            </a:r>
            <a:endParaRPr lang="fr-FR" sz="2000" b="1" dirty="0"/>
          </a:p>
          <a:p>
            <a:pPr algn="ctr"/>
            <a:endParaRPr lang="fr-FR" sz="2000" b="1" dirty="0"/>
          </a:p>
          <a:p>
            <a:pPr algn="ctr"/>
            <a:endParaRPr lang="fr-FR" sz="2000" b="1" dirty="0"/>
          </a:p>
          <a:p>
            <a:pPr algn="ctr"/>
            <a:endParaRPr lang="fr-FR" sz="2000" b="1" dirty="0"/>
          </a:p>
          <a:p>
            <a:pPr algn="ctr"/>
            <a:r>
              <a:rPr lang="fr-FR" sz="2400" b="1" dirty="0"/>
              <a:t>« An </a:t>
            </a:r>
            <a:r>
              <a:rPr lang="fr-FR" sz="2400" b="1" dirty="0" err="1"/>
              <a:t>evil</a:t>
            </a:r>
            <a:r>
              <a:rPr lang="fr-FR" sz="2400" b="1" dirty="0"/>
              <a:t> </a:t>
            </a:r>
            <a:r>
              <a:rPr lang="fr-FR" sz="2400" b="1" dirty="0" err="1"/>
              <a:t>twin</a:t>
            </a:r>
            <a:r>
              <a:rPr lang="fr-FR" sz="2400" b="1" dirty="0"/>
              <a:t> </a:t>
            </a:r>
            <a:r>
              <a:rPr lang="fr-FR" sz="2400" b="1" dirty="0" err="1"/>
              <a:t>detection</a:t>
            </a:r>
            <a:r>
              <a:rPr lang="fr-FR" sz="2400" b="1" dirty="0"/>
              <a:t> </a:t>
            </a:r>
            <a:r>
              <a:rPr lang="fr-FR" sz="2400" b="1" dirty="0" err="1"/>
              <a:t>Cybersecurity</a:t>
            </a:r>
            <a:r>
              <a:rPr lang="fr-FR" sz="2400" b="1" dirty="0"/>
              <a:t> Attack on the </a:t>
            </a:r>
            <a:r>
              <a:rPr lang="fr-FR" sz="2400" b="1" dirty="0" err="1"/>
              <a:t>user's</a:t>
            </a:r>
            <a:r>
              <a:rPr lang="fr-FR" sz="2400" b="1" dirty="0"/>
              <a:t> </a:t>
            </a:r>
            <a:r>
              <a:rPr lang="fr-FR" sz="2400" b="1" dirty="0" err="1"/>
              <a:t>side</a:t>
            </a:r>
            <a:r>
              <a:rPr lang="fr-FR" sz="2400" b="1" dirty="0"/>
              <a:t> »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4D1F68-4BF8-994C-BDE8-0FB5D565E219}"/>
              </a:ext>
            </a:extLst>
          </p:cNvPr>
          <p:cNvSpPr/>
          <p:nvPr/>
        </p:nvSpPr>
        <p:spPr>
          <a:xfrm>
            <a:off x="2626893" y="4175283"/>
            <a:ext cx="9292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URWPalladioL"/>
              </a:rPr>
              <a:t>Keywords: </a:t>
            </a:r>
            <a:r>
              <a:rPr lang="fr-FR" dirty="0" err="1">
                <a:latin typeface="URWPalladioL"/>
              </a:rPr>
              <a:t>IoT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security</a:t>
            </a:r>
            <a:r>
              <a:rPr lang="fr-FR" dirty="0">
                <a:latin typeface="URWPalladioL"/>
              </a:rPr>
              <a:t>; intrusion </a:t>
            </a:r>
            <a:r>
              <a:rPr lang="fr-FR" dirty="0" err="1">
                <a:latin typeface="URWPalladioL"/>
              </a:rPr>
              <a:t>detection</a:t>
            </a:r>
            <a:r>
              <a:rPr lang="fr-FR" dirty="0">
                <a:latin typeface="URWPalladioL"/>
              </a:rPr>
              <a:t> system; </a:t>
            </a:r>
            <a:r>
              <a:rPr lang="fr-FR" dirty="0" err="1">
                <a:latin typeface="URWPalladioL"/>
              </a:rPr>
              <a:t>Deep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learning</a:t>
            </a:r>
            <a:r>
              <a:rPr lang="fr-FR" dirty="0">
                <a:latin typeface="URWPalladioL"/>
              </a:rPr>
              <a:t>; Transfert Learning  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5F4421-C890-F84C-A85B-B64969B43AFD}"/>
              </a:ext>
            </a:extLst>
          </p:cNvPr>
          <p:cNvSpPr/>
          <p:nvPr/>
        </p:nvSpPr>
        <p:spPr>
          <a:xfrm>
            <a:off x="2543766" y="5845045"/>
            <a:ext cx="9292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latin typeface="URWPalladioL"/>
              </a:rPr>
              <a:t>Update 25.02.2022 </a:t>
            </a:r>
          </a:p>
          <a:p>
            <a:pPr algn="ctr"/>
            <a:r>
              <a:rPr lang="fr-FR" dirty="0">
                <a:latin typeface="URWPalladioL"/>
              </a:rPr>
              <a:t>(OPTIMIZATION)</a:t>
            </a:r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C3E293A-E749-A740-A259-E294428BC531}"/>
              </a:ext>
            </a:extLst>
          </p:cNvPr>
          <p:cNvGrpSpPr/>
          <p:nvPr/>
        </p:nvGrpSpPr>
        <p:grpSpPr>
          <a:xfrm>
            <a:off x="-343740" y="1157654"/>
            <a:ext cx="2646908" cy="4902835"/>
            <a:chOff x="-343740" y="1157654"/>
            <a:chExt cx="2646908" cy="490283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C240B9-E345-FD4D-A0BB-0566D74CA9FC}"/>
                </a:ext>
              </a:extLst>
            </p:cNvPr>
            <p:cNvSpPr/>
            <p:nvPr/>
          </p:nvSpPr>
          <p:spPr>
            <a:xfrm>
              <a:off x="-343740" y="1228397"/>
              <a:ext cx="2646908" cy="48320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720725" indent="-360363">
                <a:buFont typeface="+mj-lt"/>
                <a:buAutoNum type="romanUcPeriod"/>
              </a:pPr>
              <a:r>
                <a:rPr lang="fr-FR" sz="1400" b="1" dirty="0">
                  <a:solidFill>
                    <a:srgbClr val="0060A0"/>
                  </a:solidFill>
                </a:rPr>
                <a:t>Introduction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b="1" dirty="0">
                <a:solidFill>
                  <a:srgbClr val="0060A0"/>
                </a:solidFill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Existing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reacher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work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using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a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deep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learning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framework</a:t>
              </a: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i="1" dirty="0">
                  <a:latin typeface="URWPalladioL"/>
                </a:rPr>
                <a:t>At the </a:t>
              </a:r>
              <a:r>
                <a:rPr lang="fr-FR" sz="1400" i="1" dirty="0" err="1">
                  <a:latin typeface="URWPalladioL"/>
                </a:rPr>
                <a:t>level</a:t>
              </a:r>
              <a:r>
                <a:rPr lang="fr-FR" sz="1400" i="1" dirty="0">
                  <a:latin typeface="URWPalladioL"/>
                </a:rPr>
                <a:t> of </a:t>
              </a:r>
              <a:r>
                <a:rPr lang="fr-FR" sz="1400" i="1" dirty="0" err="1">
                  <a:latin typeface="URWPalladioL"/>
                </a:rPr>
                <a:t>access</a:t>
              </a:r>
              <a:r>
                <a:rPr lang="fr-FR" sz="1400" i="1" dirty="0">
                  <a:latin typeface="URWPalladioL"/>
                </a:rPr>
                <a:t> to wifi and model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/>
                <a:t>Generating</a:t>
              </a:r>
              <a:r>
                <a:rPr lang="fr-FR" sz="1400" dirty="0"/>
                <a:t> Data (positive and </a:t>
              </a:r>
              <a:r>
                <a:rPr lang="fr-FR" sz="1400" dirty="0" err="1"/>
                <a:t>negative</a:t>
              </a:r>
              <a:r>
                <a:rPr lang="fr-FR" sz="1400" dirty="0"/>
                <a:t> </a:t>
              </a:r>
              <a:r>
                <a:rPr lang="fr-FR" sz="1400" dirty="0" err="1"/>
                <a:t>samples</a:t>
              </a:r>
              <a:r>
                <a:rPr lang="fr-FR" sz="1400" dirty="0"/>
                <a:t>)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Result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-Transfer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learning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in a general scenario 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CPU Computation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cost</a:t>
              </a: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Remarks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&amp; Future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Research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Directions  </a:t>
              </a:r>
              <a:endParaRPr lang="fr-FR" sz="1400" dirty="0"/>
            </a:p>
            <a:p>
              <a:pPr marL="360362"/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571500" indent="-571500">
                <a:buFont typeface="+mj-lt"/>
                <a:buAutoNum type="romanUcPeriod"/>
              </a:pPr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D41E552-630E-F842-BA3D-43D3FD238E76}"/>
                </a:ext>
              </a:extLst>
            </p:cNvPr>
            <p:cNvSpPr/>
            <p:nvPr/>
          </p:nvSpPr>
          <p:spPr>
            <a:xfrm>
              <a:off x="0" y="1157654"/>
              <a:ext cx="2200026" cy="461666"/>
            </a:xfrm>
            <a:prstGeom prst="roundRect">
              <a:avLst>
                <a:gd name="adj" fmla="val 23604"/>
              </a:avLst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08BCD998-74F6-6E41-AD53-8B4AB8CCC2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A2F306-136A-3745-AB00-D317AC9F4904}"/>
                </a:ext>
              </a:extLst>
            </p:cNvPr>
            <p:cNvSpPr/>
            <p:nvPr/>
          </p:nvSpPr>
          <p:spPr>
            <a:xfrm>
              <a:off x="0" y="0"/>
              <a:ext cx="22000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FE9B3D-B3F1-8148-A3EA-871533793FC2}"/>
                </a:ext>
              </a:extLst>
            </p:cNvPr>
            <p:cNvSpPr/>
            <p:nvPr/>
          </p:nvSpPr>
          <p:spPr>
            <a:xfrm>
              <a:off x="152400" y="1"/>
              <a:ext cx="12039600" cy="5019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26" name="Picture 2" descr="L&amp;#39;équipe MAX">
            <a:extLst>
              <a:ext uri="{FF2B5EF4-FFF2-40B4-BE49-F238E27FC236}">
                <a16:creationId xmlns:a16="http://schemas.microsoft.com/office/drawing/2014/main" id="{986FCE26-745F-6F4C-81F3-71FD3C273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0744"/>
            <a:ext cx="1662196" cy="63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&amp;#39;équipe MAX">
            <a:extLst>
              <a:ext uri="{FF2B5EF4-FFF2-40B4-BE49-F238E27FC236}">
                <a16:creationId xmlns:a16="http://schemas.microsoft.com/office/drawing/2014/main" id="{FF146D23-46AB-984B-9F6F-6D8847652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0" t="4216"/>
          <a:stretch/>
        </p:blipFill>
        <p:spPr bwMode="auto">
          <a:xfrm>
            <a:off x="152400" y="6012555"/>
            <a:ext cx="1571443" cy="91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&amp;#39;équipe MAX">
            <a:extLst>
              <a:ext uri="{FF2B5EF4-FFF2-40B4-BE49-F238E27FC236}">
                <a16:creationId xmlns:a16="http://schemas.microsoft.com/office/drawing/2014/main" id="{564A51A4-9208-6A43-969D-7A73BE56C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590" y="2557951"/>
            <a:ext cx="4552332" cy="174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009106B3-650C-6347-8CEF-A8A6616BD8B4}"/>
              </a:ext>
            </a:extLst>
          </p:cNvPr>
          <p:cNvGrpSpPr/>
          <p:nvPr/>
        </p:nvGrpSpPr>
        <p:grpSpPr>
          <a:xfrm>
            <a:off x="-343740" y="1228397"/>
            <a:ext cx="2646908" cy="4832092"/>
            <a:chOff x="-343740" y="1228397"/>
            <a:chExt cx="2646908" cy="48320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A4EC0C-EE15-CC45-AC40-F51EFD7AA057}"/>
                </a:ext>
              </a:extLst>
            </p:cNvPr>
            <p:cNvSpPr/>
            <p:nvPr/>
          </p:nvSpPr>
          <p:spPr>
            <a:xfrm>
              <a:off x="-343740" y="1228397"/>
              <a:ext cx="2646908" cy="48320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720725" indent="-360363">
                <a:buFont typeface="+mj-lt"/>
                <a:buAutoNum type="romanUcPeriod"/>
              </a:pPr>
              <a:r>
                <a:rPr lang="fr-FR" sz="1400" dirty="0"/>
                <a:t>Introduction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b="1" dirty="0">
                <a:solidFill>
                  <a:srgbClr val="0060A0"/>
                </a:solidFill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Existing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reacher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work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using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a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deep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learning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framework</a:t>
              </a: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i="1" dirty="0">
                  <a:latin typeface="URWPalladioL"/>
                </a:rPr>
                <a:t>At the </a:t>
              </a:r>
              <a:r>
                <a:rPr lang="fr-FR" sz="1400" i="1" dirty="0" err="1">
                  <a:latin typeface="URWPalladioL"/>
                </a:rPr>
                <a:t>level</a:t>
              </a:r>
              <a:r>
                <a:rPr lang="fr-FR" sz="1400" i="1" dirty="0">
                  <a:latin typeface="URWPalladioL"/>
                </a:rPr>
                <a:t> of </a:t>
              </a:r>
              <a:r>
                <a:rPr lang="fr-FR" sz="1400" i="1" dirty="0" err="1">
                  <a:latin typeface="URWPalladioL"/>
                </a:rPr>
                <a:t>access</a:t>
              </a:r>
              <a:r>
                <a:rPr lang="fr-FR" sz="1400" i="1" dirty="0">
                  <a:latin typeface="URWPalladioL"/>
                </a:rPr>
                <a:t> to wifi and model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/>
                <a:t>Generating</a:t>
              </a:r>
              <a:r>
                <a:rPr lang="fr-FR" sz="1400" dirty="0"/>
                <a:t> Data (positive and </a:t>
              </a:r>
              <a:r>
                <a:rPr lang="fr-FR" sz="1400" dirty="0" err="1"/>
                <a:t>negative</a:t>
              </a:r>
              <a:r>
                <a:rPr lang="fr-FR" sz="1400" dirty="0"/>
                <a:t> </a:t>
              </a:r>
              <a:r>
                <a:rPr lang="fr-FR" sz="1400" dirty="0" err="1"/>
                <a:t>samples</a:t>
              </a:r>
              <a:r>
                <a:rPr lang="fr-FR" sz="1400" dirty="0"/>
                <a:t>)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Result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-Transfer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learning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in a general scenario 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CPU Computation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cost</a:t>
              </a: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b="1" dirty="0" err="1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Remarks</a:t>
              </a:r>
              <a:r>
                <a:rPr lang="fr-FR" sz="1400" b="1" dirty="0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&amp; Future </a:t>
              </a:r>
              <a:r>
                <a:rPr lang="fr-FR" sz="1400" b="1" dirty="0" err="1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Research</a:t>
              </a:r>
              <a:r>
                <a:rPr lang="fr-FR" sz="1400" b="1" dirty="0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Directions  </a:t>
              </a:r>
              <a:endParaRPr lang="fr-FR" sz="1400" b="1" dirty="0">
                <a:solidFill>
                  <a:srgbClr val="0060A0"/>
                </a:solidFill>
              </a:endParaRPr>
            </a:p>
            <a:p>
              <a:pPr marL="360362"/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571500" indent="-571500">
                <a:buFont typeface="+mj-lt"/>
                <a:buAutoNum type="romanUcPeriod"/>
              </a:pPr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252EE7ED-AF35-5946-8026-6876DE4B1113}"/>
                </a:ext>
              </a:extLst>
            </p:cNvPr>
            <p:cNvSpPr/>
            <p:nvPr/>
          </p:nvSpPr>
          <p:spPr>
            <a:xfrm>
              <a:off x="-28952" y="4993066"/>
              <a:ext cx="2200026" cy="636538"/>
            </a:xfrm>
            <a:prstGeom prst="roundRect">
              <a:avLst>
                <a:gd name="adj" fmla="val 23604"/>
              </a:avLst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5147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08BCD998-74F6-6E41-AD53-8B4AB8CCC2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A2F306-136A-3745-AB00-D317AC9F4904}"/>
                </a:ext>
              </a:extLst>
            </p:cNvPr>
            <p:cNvSpPr/>
            <p:nvPr/>
          </p:nvSpPr>
          <p:spPr>
            <a:xfrm>
              <a:off x="0" y="0"/>
              <a:ext cx="22000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FE9B3D-B3F1-8148-A3EA-871533793FC2}"/>
                </a:ext>
              </a:extLst>
            </p:cNvPr>
            <p:cNvSpPr/>
            <p:nvPr/>
          </p:nvSpPr>
          <p:spPr>
            <a:xfrm>
              <a:off x="152400" y="1"/>
              <a:ext cx="12039600" cy="5019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26" name="Picture 2" descr="L&amp;#39;équipe MAX">
            <a:extLst>
              <a:ext uri="{FF2B5EF4-FFF2-40B4-BE49-F238E27FC236}">
                <a16:creationId xmlns:a16="http://schemas.microsoft.com/office/drawing/2014/main" id="{986FCE26-745F-6F4C-81F3-71FD3C273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0744"/>
            <a:ext cx="1662196" cy="63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&amp;#39;équipe MAX">
            <a:extLst>
              <a:ext uri="{FF2B5EF4-FFF2-40B4-BE49-F238E27FC236}">
                <a16:creationId xmlns:a16="http://schemas.microsoft.com/office/drawing/2014/main" id="{FF146D23-46AB-984B-9F6F-6D8847652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0" t="4216"/>
          <a:stretch/>
        </p:blipFill>
        <p:spPr bwMode="auto">
          <a:xfrm>
            <a:off x="152400" y="6012555"/>
            <a:ext cx="1571443" cy="91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8CF2B4-BD36-124A-B2EE-E38D0DE63D69}"/>
              </a:ext>
            </a:extLst>
          </p:cNvPr>
          <p:cNvSpPr/>
          <p:nvPr/>
        </p:nvSpPr>
        <p:spPr>
          <a:xfrm>
            <a:off x="2543766" y="990340"/>
            <a:ext cx="7255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Introduction (</a:t>
            </a:r>
            <a:r>
              <a:rPr lang="fr-FR" sz="2400" b="1" dirty="0" err="1"/>
              <a:t>see</a:t>
            </a:r>
            <a:r>
              <a:rPr lang="fr-FR" sz="2400" b="1" dirty="0"/>
              <a:t> the </a:t>
            </a:r>
            <a:r>
              <a:rPr lang="fr-FR" sz="2400" b="1" dirty="0" err="1"/>
              <a:t>previous</a:t>
            </a:r>
            <a:r>
              <a:rPr lang="fr-FR" sz="2400" b="1" dirty="0"/>
              <a:t> slides)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3D6189-7EFC-3C49-B1E7-5FF4A5C6F95F}"/>
              </a:ext>
            </a:extLst>
          </p:cNvPr>
          <p:cNvSpPr/>
          <p:nvPr/>
        </p:nvSpPr>
        <p:spPr>
          <a:xfrm>
            <a:off x="2543766" y="1747544"/>
            <a:ext cx="91910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 err="1">
                <a:latin typeface="URWPalladioL"/>
              </a:rPr>
              <a:t>IoT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devices</a:t>
            </a:r>
            <a:r>
              <a:rPr lang="fr-FR" dirty="0">
                <a:latin typeface="URWPalladioL"/>
              </a:rPr>
              <a:t> are </a:t>
            </a:r>
            <a:r>
              <a:rPr lang="fr-FR" dirty="0" err="1">
                <a:latin typeface="URWPalladioL"/>
              </a:rPr>
              <a:t>connected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usually</a:t>
            </a:r>
            <a:r>
              <a:rPr lang="fr-FR" dirty="0">
                <a:latin typeface="URWPalladioL"/>
              </a:rPr>
              <a:t> over </a:t>
            </a:r>
            <a:r>
              <a:rPr lang="fr-FR" dirty="0" err="1">
                <a:latin typeface="URWPalladioL"/>
              </a:rPr>
              <a:t>wireless</a:t>
            </a:r>
            <a:r>
              <a:rPr lang="fr-FR" dirty="0">
                <a:latin typeface="URWPalladioL"/>
              </a:rPr>
              <a:t> networks, </a:t>
            </a:r>
            <a:r>
              <a:rPr lang="fr-FR" dirty="0" err="1">
                <a:latin typeface="URWPalladioL"/>
              </a:rPr>
              <a:t>eavesdropping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can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be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used</a:t>
            </a:r>
            <a:r>
              <a:rPr lang="fr-FR" dirty="0">
                <a:latin typeface="URWPalladioL"/>
              </a:rPr>
              <a:t> to </a:t>
            </a:r>
            <a:r>
              <a:rPr lang="fr-FR" dirty="0" err="1">
                <a:latin typeface="URWPalladioL"/>
              </a:rPr>
              <a:t>access</a:t>
            </a:r>
            <a:r>
              <a:rPr lang="fr-FR" dirty="0">
                <a:latin typeface="URWPalladioL"/>
              </a:rPr>
              <a:t> the </a:t>
            </a:r>
            <a:r>
              <a:rPr lang="fr-FR" dirty="0" err="1">
                <a:latin typeface="URWPalladioL"/>
              </a:rPr>
              <a:t>private</a:t>
            </a:r>
            <a:r>
              <a:rPr lang="fr-FR" dirty="0">
                <a:latin typeface="URWPalladioL"/>
              </a:rPr>
              <a:t> information of a communication </a:t>
            </a:r>
            <a:r>
              <a:rPr lang="fr-FR" dirty="0" err="1">
                <a:latin typeface="URWPalladioL"/>
              </a:rPr>
              <a:t>channel</a:t>
            </a:r>
            <a:r>
              <a:rPr lang="fr-FR" dirty="0">
                <a:latin typeface="URWPalladioL"/>
              </a:rPr>
              <a:t> [10,11].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dirty="0">
              <a:latin typeface="URWPalladioL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fr-FR" dirty="0">
              <a:latin typeface="URWPalladioL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dirty="0">
                <a:latin typeface="URWPalladioL"/>
              </a:rPr>
              <a:t>Deep Learning (DL) </a:t>
            </a:r>
            <a:r>
              <a:rPr lang="fr-FR" dirty="0" err="1">
                <a:latin typeface="URWPalladioL"/>
              </a:rPr>
              <a:t>based</a:t>
            </a:r>
            <a:r>
              <a:rPr lang="fr-FR" dirty="0">
                <a:latin typeface="URWPalladioL"/>
              </a:rPr>
              <a:t> techniques have </a:t>
            </a:r>
            <a:r>
              <a:rPr lang="fr-FR" dirty="0" err="1">
                <a:latin typeface="URWPalladioL"/>
              </a:rPr>
              <a:t>recently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gained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credibility</a:t>
            </a:r>
            <a:r>
              <a:rPr lang="fr-FR" dirty="0">
                <a:latin typeface="URWPalladioL"/>
              </a:rPr>
              <a:t> in a </a:t>
            </a:r>
            <a:r>
              <a:rPr lang="fr-FR" dirty="0" err="1">
                <a:latin typeface="URWPalladioL"/>
              </a:rPr>
              <a:t>successful</a:t>
            </a:r>
            <a:r>
              <a:rPr lang="fr-FR" dirty="0">
                <a:latin typeface="URWPalladioL"/>
              </a:rPr>
              <a:t> application for </a:t>
            </a:r>
            <a:r>
              <a:rPr lang="fr-FR" dirty="0" err="1">
                <a:latin typeface="URWPalladioL"/>
              </a:rPr>
              <a:t>detecting</a:t>
            </a:r>
            <a:r>
              <a:rPr lang="fr-FR" dirty="0">
                <a:latin typeface="URWPalladioL"/>
              </a:rPr>
              <a:t> network </a:t>
            </a:r>
            <a:r>
              <a:rPr lang="fr-FR" dirty="0" err="1">
                <a:latin typeface="URWPalladioL"/>
              </a:rPr>
              <a:t>attacks</a:t>
            </a:r>
            <a:r>
              <a:rPr lang="fr-FR" dirty="0">
                <a:latin typeface="URWPalladioL"/>
              </a:rPr>
              <a:t>, </a:t>
            </a:r>
            <a:r>
              <a:rPr lang="fr-FR" dirty="0" err="1">
                <a:latin typeface="URWPalladioL"/>
              </a:rPr>
              <a:t>including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IoT</a:t>
            </a:r>
            <a:r>
              <a:rPr lang="fr-FR" dirty="0">
                <a:latin typeface="URWPalladioL"/>
              </a:rPr>
              <a:t> networks. But </a:t>
            </a:r>
            <a:r>
              <a:rPr lang="fr-FR" dirty="0" err="1">
                <a:latin typeface="URWPalladioL"/>
              </a:rPr>
              <a:t>it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still</a:t>
            </a:r>
            <a:r>
              <a:rPr lang="fr-FR" dirty="0">
                <a:latin typeface="URWPalladioL"/>
              </a:rPr>
              <a:t> poses challenges in </a:t>
            </a:r>
            <a:r>
              <a:rPr lang="fr-FR" dirty="0" err="1">
                <a:latin typeface="URWPalladioL"/>
              </a:rPr>
              <a:t>terms</a:t>
            </a:r>
            <a:r>
              <a:rPr lang="fr-FR" dirty="0">
                <a:latin typeface="URWPalladioL"/>
              </a:rPr>
              <a:t> of </a:t>
            </a:r>
            <a:r>
              <a:rPr lang="fr-FR" dirty="0" err="1">
                <a:latin typeface="URWPalladioL"/>
              </a:rPr>
              <a:t>detection</a:t>
            </a:r>
            <a:r>
              <a:rPr lang="fr-FR" dirty="0">
                <a:latin typeface="URWPalladioL"/>
              </a:rPr>
              <a:t> in an </a:t>
            </a:r>
            <a:r>
              <a:rPr lang="fr-FR" dirty="0" err="1">
                <a:latin typeface="URWPalladioL"/>
              </a:rPr>
              <a:t>unknown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environment</a:t>
            </a:r>
            <a:r>
              <a:rPr lang="fr-FR" dirty="0">
                <a:latin typeface="URWPalladioL"/>
              </a:rPr>
              <a:t> and the type of </a:t>
            </a:r>
            <a:r>
              <a:rPr lang="fr-FR" dirty="0" err="1">
                <a:latin typeface="URWPalladioL"/>
              </a:rPr>
              <a:t>attack</a:t>
            </a:r>
            <a:r>
              <a:rPr lang="fr-FR" dirty="0">
                <a:latin typeface="URWPalladioL"/>
              </a:rPr>
              <a:t> to </a:t>
            </a:r>
            <a:r>
              <a:rPr lang="fr-FR" dirty="0" err="1">
                <a:latin typeface="URWPalladioL"/>
              </a:rPr>
              <a:t>be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detected</a:t>
            </a:r>
            <a:r>
              <a:rPr lang="fr-FR" dirty="0">
                <a:latin typeface="URWPalladioL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dirty="0">
              <a:latin typeface="URWPalladioL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fr-FR" dirty="0">
              <a:latin typeface="URWPalladioL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dirty="0">
                <a:latin typeface="URWPalladioL"/>
              </a:rPr>
              <a:t>Network </a:t>
            </a:r>
            <a:r>
              <a:rPr lang="fr-FR" dirty="0" err="1">
                <a:latin typeface="URWPalladioL"/>
              </a:rPr>
              <a:t>traffic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can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be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captured</a:t>
            </a:r>
            <a:r>
              <a:rPr lang="fr-FR" dirty="0">
                <a:latin typeface="URWPalladioL"/>
              </a:rPr>
              <a:t> and </a:t>
            </a:r>
            <a:r>
              <a:rPr lang="fr-FR" dirty="0" err="1">
                <a:latin typeface="URWPalladioL"/>
              </a:rPr>
              <a:t>studied</a:t>
            </a:r>
            <a:r>
              <a:rPr lang="fr-FR" dirty="0">
                <a:latin typeface="URWPalladioL"/>
              </a:rPr>
              <a:t> to learn normal patterns. </a:t>
            </a:r>
            <a:r>
              <a:rPr lang="fr-FR" dirty="0" err="1">
                <a:latin typeface="URWPalladioL"/>
              </a:rPr>
              <a:t>Any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deviation</a:t>
            </a:r>
            <a:r>
              <a:rPr lang="fr-FR" dirty="0">
                <a:latin typeface="URWPalladioL"/>
              </a:rPr>
              <a:t> from </a:t>
            </a:r>
            <a:r>
              <a:rPr lang="fr-FR" dirty="0" err="1">
                <a:latin typeface="URWPalladioL"/>
              </a:rPr>
              <a:t>these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learned</a:t>
            </a:r>
            <a:r>
              <a:rPr lang="fr-FR" dirty="0">
                <a:latin typeface="URWPalladioL"/>
              </a:rPr>
              <a:t> normal patterns </a:t>
            </a:r>
            <a:r>
              <a:rPr lang="fr-FR" dirty="0" err="1">
                <a:latin typeface="URWPalladioL"/>
              </a:rPr>
              <a:t>can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be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used</a:t>
            </a:r>
            <a:r>
              <a:rPr lang="fr-FR" dirty="0">
                <a:latin typeface="URWPalladioL"/>
              </a:rPr>
              <a:t> to detect </a:t>
            </a:r>
            <a:r>
              <a:rPr lang="fr-FR" dirty="0" err="1">
                <a:latin typeface="URWPalladioL"/>
              </a:rPr>
              <a:t>anomalous</a:t>
            </a:r>
            <a:r>
              <a:rPr lang="fr-FR" dirty="0">
                <a:latin typeface="URWPalladioL"/>
              </a:rPr>
              <a:t> </a:t>
            </a:r>
            <a:r>
              <a:rPr lang="fr-FR" dirty="0" err="1">
                <a:latin typeface="URWPalladioL"/>
              </a:rPr>
              <a:t>behavior</a:t>
            </a:r>
            <a:r>
              <a:rPr lang="fr-FR" dirty="0">
                <a:latin typeface="URWPalladioL"/>
              </a:rPr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dirty="0">
              <a:latin typeface="URWPalladioL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897A08-5A1C-CC47-8900-3D9C9998081C}"/>
              </a:ext>
            </a:extLst>
          </p:cNvPr>
          <p:cNvGrpSpPr/>
          <p:nvPr/>
        </p:nvGrpSpPr>
        <p:grpSpPr>
          <a:xfrm>
            <a:off x="-343740" y="1157654"/>
            <a:ext cx="2646908" cy="4902835"/>
            <a:chOff x="-343740" y="1157654"/>
            <a:chExt cx="2646908" cy="49028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AC188C-2D3F-994A-8841-8AA2FBC858DC}"/>
                </a:ext>
              </a:extLst>
            </p:cNvPr>
            <p:cNvSpPr/>
            <p:nvPr/>
          </p:nvSpPr>
          <p:spPr>
            <a:xfrm>
              <a:off x="-343740" y="1228397"/>
              <a:ext cx="2646908" cy="48320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720725" indent="-360363">
                <a:buFont typeface="+mj-lt"/>
                <a:buAutoNum type="romanUcPeriod"/>
              </a:pPr>
              <a:r>
                <a:rPr lang="fr-FR" sz="1400" b="1" dirty="0">
                  <a:solidFill>
                    <a:srgbClr val="0060A0"/>
                  </a:solidFill>
                </a:rPr>
                <a:t>Introduction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b="1" dirty="0">
                <a:solidFill>
                  <a:srgbClr val="0060A0"/>
                </a:solidFill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Existing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reacher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work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using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a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deep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learning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framework</a:t>
              </a: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i="1" dirty="0">
                  <a:latin typeface="URWPalladioL"/>
                </a:rPr>
                <a:t>At the </a:t>
              </a:r>
              <a:r>
                <a:rPr lang="fr-FR" sz="1400" i="1" dirty="0" err="1">
                  <a:latin typeface="URWPalladioL"/>
                </a:rPr>
                <a:t>level</a:t>
              </a:r>
              <a:r>
                <a:rPr lang="fr-FR" sz="1400" i="1" dirty="0">
                  <a:latin typeface="URWPalladioL"/>
                </a:rPr>
                <a:t> of </a:t>
              </a:r>
              <a:r>
                <a:rPr lang="fr-FR" sz="1400" i="1" dirty="0" err="1">
                  <a:latin typeface="URWPalladioL"/>
                </a:rPr>
                <a:t>access</a:t>
              </a:r>
              <a:r>
                <a:rPr lang="fr-FR" sz="1400" i="1" dirty="0">
                  <a:latin typeface="URWPalladioL"/>
                </a:rPr>
                <a:t> to wifi and model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/>
                <a:t>Generating</a:t>
              </a:r>
              <a:r>
                <a:rPr lang="fr-FR" sz="1400" dirty="0"/>
                <a:t> Data (positive and </a:t>
              </a:r>
              <a:r>
                <a:rPr lang="fr-FR" sz="1400" dirty="0" err="1"/>
                <a:t>negative</a:t>
              </a:r>
              <a:r>
                <a:rPr lang="fr-FR" sz="1400" dirty="0"/>
                <a:t> </a:t>
              </a:r>
              <a:r>
                <a:rPr lang="fr-FR" sz="1400" dirty="0" err="1"/>
                <a:t>samples</a:t>
              </a:r>
              <a:r>
                <a:rPr lang="fr-FR" sz="1400" dirty="0"/>
                <a:t>)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Result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-Transfer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learning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in a general scenario 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CPU Computation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cost</a:t>
              </a: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Remarks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&amp; Future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Research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Directions  </a:t>
              </a:r>
              <a:endParaRPr lang="fr-FR" sz="1400" dirty="0"/>
            </a:p>
            <a:p>
              <a:pPr marL="360362"/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571500" indent="-571500">
                <a:buFont typeface="+mj-lt"/>
                <a:buAutoNum type="romanUcPeriod"/>
              </a:pPr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24FB8941-E7B9-CA42-A7ED-927F8F7A4E39}"/>
                </a:ext>
              </a:extLst>
            </p:cNvPr>
            <p:cNvSpPr/>
            <p:nvPr/>
          </p:nvSpPr>
          <p:spPr>
            <a:xfrm>
              <a:off x="0" y="1157654"/>
              <a:ext cx="2200026" cy="461666"/>
            </a:xfrm>
            <a:prstGeom prst="roundRect">
              <a:avLst>
                <a:gd name="adj" fmla="val 23604"/>
              </a:avLst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33506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08BCD998-74F6-6E41-AD53-8B4AB8CCC2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A2F306-136A-3745-AB00-D317AC9F4904}"/>
                </a:ext>
              </a:extLst>
            </p:cNvPr>
            <p:cNvSpPr/>
            <p:nvPr/>
          </p:nvSpPr>
          <p:spPr>
            <a:xfrm>
              <a:off x="0" y="0"/>
              <a:ext cx="22000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FE9B3D-B3F1-8148-A3EA-871533793FC2}"/>
                </a:ext>
              </a:extLst>
            </p:cNvPr>
            <p:cNvSpPr/>
            <p:nvPr/>
          </p:nvSpPr>
          <p:spPr>
            <a:xfrm>
              <a:off x="152400" y="1"/>
              <a:ext cx="12039600" cy="5019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26" name="Picture 2" descr="L&amp;#39;équipe MAX">
            <a:extLst>
              <a:ext uri="{FF2B5EF4-FFF2-40B4-BE49-F238E27FC236}">
                <a16:creationId xmlns:a16="http://schemas.microsoft.com/office/drawing/2014/main" id="{986FCE26-745F-6F4C-81F3-71FD3C273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0744"/>
            <a:ext cx="1662196" cy="63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&amp;#39;équipe MAX">
            <a:extLst>
              <a:ext uri="{FF2B5EF4-FFF2-40B4-BE49-F238E27FC236}">
                <a16:creationId xmlns:a16="http://schemas.microsoft.com/office/drawing/2014/main" id="{FF146D23-46AB-984B-9F6F-6D8847652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0" t="4216"/>
          <a:stretch/>
        </p:blipFill>
        <p:spPr bwMode="auto">
          <a:xfrm>
            <a:off x="152400" y="6012555"/>
            <a:ext cx="1571443" cy="91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8CF2B4-BD36-124A-B2EE-E38D0DE63D69}"/>
              </a:ext>
            </a:extLst>
          </p:cNvPr>
          <p:cNvSpPr/>
          <p:nvPr/>
        </p:nvSpPr>
        <p:spPr>
          <a:xfrm>
            <a:off x="2395752" y="657867"/>
            <a:ext cx="7206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/>
              <a:t>Existing</a:t>
            </a:r>
            <a:r>
              <a:rPr lang="fr-FR" sz="2400" b="1" dirty="0"/>
              <a:t> </a:t>
            </a:r>
            <a:r>
              <a:rPr lang="fr-FR" sz="2400" b="1" dirty="0" err="1"/>
              <a:t>work</a:t>
            </a:r>
            <a:r>
              <a:rPr lang="fr-FR" sz="2400" b="1" dirty="0"/>
              <a:t> </a:t>
            </a:r>
            <a:r>
              <a:rPr lang="fr-FR" sz="2400" b="1" dirty="0" err="1"/>
              <a:t>using</a:t>
            </a:r>
            <a:r>
              <a:rPr lang="fr-FR" sz="2400" b="1" dirty="0"/>
              <a:t> a Lite </a:t>
            </a:r>
            <a:r>
              <a:rPr lang="fr-FR" sz="2400" b="1" dirty="0" err="1"/>
              <a:t>deep</a:t>
            </a:r>
            <a:r>
              <a:rPr lang="fr-FR" sz="2400" b="1" dirty="0"/>
              <a:t> </a:t>
            </a:r>
            <a:r>
              <a:rPr lang="fr-FR" sz="2400" b="1" dirty="0" err="1"/>
              <a:t>learning</a:t>
            </a:r>
            <a:r>
              <a:rPr lang="fr-FR" sz="2400" b="1" dirty="0"/>
              <a:t> </a:t>
            </a:r>
            <a:r>
              <a:rPr lang="fr-FR" sz="2400" b="1" dirty="0" err="1"/>
              <a:t>framework</a:t>
            </a:r>
            <a:endParaRPr lang="fr-FR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27D402-57D0-0B4C-B7BE-DDC5E3492377}"/>
              </a:ext>
            </a:extLst>
          </p:cNvPr>
          <p:cNvSpPr/>
          <p:nvPr/>
        </p:nvSpPr>
        <p:spPr>
          <a:xfrm>
            <a:off x="2436351" y="2053439"/>
            <a:ext cx="499683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600" dirty="0" err="1"/>
              <a:t>Optimization</a:t>
            </a:r>
            <a:r>
              <a:rPr lang="fr-FR" sz="1600" dirty="0"/>
              <a:t> of computation time </a:t>
            </a:r>
            <a:r>
              <a:rPr lang="fr-FR" sz="1600" dirty="0" err="1"/>
              <a:t>during</a:t>
            </a:r>
            <a:r>
              <a:rPr lang="fr-FR" sz="1600" dirty="0"/>
              <a:t> </a:t>
            </a:r>
            <a:r>
              <a:rPr lang="fr-FR" sz="1600" dirty="0" err="1"/>
              <a:t>transfer</a:t>
            </a:r>
            <a:r>
              <a:rPr lang="fr-FR" sz="1600" dirty="0"/>
              <a:t> </a:t>
            </a:r>
            <a:r>
              <a:rPr lang="fr-FR" sz="1600" dirty="0" err="1"/>
              <a:t>learning</a:t>
            </a:r>
            <a:endParaRPr lang="fr-FR" sz="1600" dirty="0"/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The </a:t>
            </a:r>
            <a:r>
              <a:rPr lang="fr-FR" sz="1600" dirty="0" err="1"/>
              <a:t>ability</a:t>
            </a:r>
            <a:r>
              <a:rPr lang="fr-FR" sz="1600" dirty="0"/>
              <a:t> to train a model and </a:t>
            </a:r>
            <a:r>
              <a:rPr lang="fr-FR" sz="1600" dirty="0" err="1"/>
              <a:t>then</a:t>
            </a:r>
            <a:r>
              <a:rPr lang="fr-FR" sz="1600" dirty="0"/>
              <a:t> </a:t>
            </a:r>
            <a:r>
              <a:rPr lang="fr-FR" sz="1600" dirty="0" err="1"/>
              <a:t>convert</a:t>
            </a:r>
            <a:r>
              <a:rPr lang="fr-FR" sz="1600" dirty="0"/>
              <a:t> </a:t>
            </a:r>
            <a:r>
              <a:rPr lang="fr-FR" sz="1600" dirty="0" err="1"/>
              <a:t>it</a:t>
            </a:r>
            <a:r>
              <a:rPr lang="fr-FR" sz="1600" dirty="0"/>
              <a:t> to a lite model (compact and not </a:t>
            </a:r>
            <a:r>
              <a:rPr lang="fr-FR" sz="1600" dirty="0" err="1"/>
              <a:t>too</a:t>
            </a:r>
            <a:r>
              <a:rPr lang="fr-FR" sz="1600" dirty="0"/>
              <a:t> </a:t>
            </a:r>
            <a:r>
              <a:rPr lang="fr-FR" sz="1600" dirty="0" err="1"/>
              <a:t>heavy</a:t>
            </a:r>
            <a:r>
              <a:rPr lang="fr-F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 err="1"/>
              <a:t>Research</a:t>
            </a:r>
            <a:r>
              <a:rPr lang="fr-FR" sz="1600" dirty="0"/>
              <a:t> articles have </a:t>
            </a:r>
            <a:r>
              <a:rPr lang="fr-FR" sz="1600" dirty="0" err="1"/>
              <a:t>already</a:t>
            </a:r>
            <a:r>
              <a:rPr lang="fr-FR" sz="1600" dirty="0"/>
              <a:t> </a:t>
            </a:r>
            <a:r>
              <a:rPr lang="fr-FR" sz="1600" dirty="0" err="1"/>
              <a:t>worked</a:t>
            </a:r>
            <a:r>
              <a:rPr lang="fr-FR" sz="1600" dirty="0"/>
              <a:t> on </a:t>
            </a:r>
            <a:r>
              <a:rPr lang="fr-FR" sz="1600" dirty="0" err="1"/>
              <a:t>methods</a:t>
            </a:r>
            <a:r>
              <a:rPr lang="fr-FR" sz="1600" dirty="0"/>
              <a:t> to </a:t>
            </a:r>
            <a:r>
              <a:rPr lang="fr-FR" sz="1600" dirty="0" err="1"/>
              <a:t>facilitate</a:t>
            </a:r>
            <a:r>
              <a:rPr lang="fr-FR" sz="1600" dirty="0"/>
              <a:t> the computation of </a:t>
            </a:r>
            <a:r>
              <a:rPr lang="fr-FR" sz="1600" dirty="0" err="1"/>
              <a:t>each</a:t>
            </a:r>
            <a:r>
              <a:rPr lang="fr-FR" sz="1600" dirty="0"/>
              <a:t> model on </a:t>
            </a:r>
            <a:r>
              <a:rPr lang="fr-FR" sz="1600" dirty="0" err="1"/>
              <a:t>devices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</a:t>
            </a:r>
            <a:r>
              <a:rPr lang="fr-FR" sz="1600" dirty="0" err="1"/>
              <a:t>low</a:t>
            </a:r>
            <a:r>
              <a:rPr lang="fr-FR" sz="1600" dirty="0"/>
              <a:t> CPU </a:t>
            </a:r>
            <a:r>
              <a:rPr lang="fr-FR" sz="1600" dirty="0" err="1"/>
              <a:t>capacity</a:t>
            </a:r>
            <a:r>
              <a:rPr lang="fr-F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 err="1"/>
              <a:t>Tensorflow</a:t>
            </a:r>
            <a:r>
              <a:rPr lang="fr-FR" sz="1600" dirty="0"/>
              <a:t> </a:t>
            </a:r>
            <a:r>
              <a:rPr lang="fr-FR" sz="1600" dirty="0" err="1"/>
              <a:t>offers</a:t>
            </a:r>
            <a:r>
              <a:rPr lang="fr-FR" sz="1600" dirty="0"/>
              <a:t> a </a:t>
            </a:r>
            <a:r>
              <a:rPr lang="fr-FR" sz="1600" dirty="0" err="1"/>
              <a:t>d-structure</a:t>
            </a:r>
            <a:r>
              <a:rPr lang="fr-FR" sz="1600" dirty="0"/>
              <a:t> to </a:t>
            </a:r>
            <a:r>
              <a:rPr lang="fr-FR" sz="1600" dirty="0" err="1"/>
              <a:t>convert</a:t>
            </a:r>
            <a:r>
              <a:rPr lang="fr-FR" sz="1600" dirty="0"/>
              <a:t> a </a:t>
            </a:r>
            <a:r>
              <a:rPr lang="fr-FR" sz="1600" dirty="0" err="1"/>
              <a:t>pre-trained</a:t>
            </a:r>
            <a:r>
              <a:rPr lang="fr-FR" sz="1600" dirty="0"/>
              <a:t> model </a:t>
            </a:r>
            <a:r>
              <a:rPr lang="fr-FR" sz="1600" dirty="0" err="1"/>
              <a:t>into</a:t>
            </a:r>
            <a:r>
              <a:rPr lang="fr-FR" sz="1600" dirty="0"/>
              <a:t> a lite model </a:t>
            </a:r>
            <a:r>
              <a:rPr lang="fr-FR" sz="1600" dirty="0">
                <a:sym typeface="Wingdings" pitchFamily="2" charset="2"/>
              </a:rPr>
              <a:t> </a:t>
            </a:r>
            <a:r>
              <a:rPr lang="fr-FR" sz="1600" dirty="0"/>
              <a:t> This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what</a:t>
            </a:r>
            <a:r>
              <a:rPr lang="fr-FR" sz="1600" dirty="0"/>
              <a:t>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use to </a:t>
            </a:r>
            <a:r>
              <a:rPr lang="fr-FR" sz="1600" dirty="0" err="1"/>
              <a:t>optimize</a:t>
            </a:r>
            <a:r>
              <a:rPr lang="fr-FR" sz="1600" dirty="0"/>
              <a:t>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computing</a:t>
            </a:r>
            <a:r>
              <a:rPr lang="fr-FR" sz="1600" dirty="0"/>
              <a:t> time.</a:t>
            </a:r>
            <a:br>
              <a:rPr lang="fr-FR" dirty="0"/>
            </a:br>
            <a:endParaRPr lang="fr-FR" dirty="0"/>
          </a:p>
        </p:txBody>
      </p:sp>
      <p:pic>
        <p:nvPicPr>
          <p:cNvPr id="1028" name="Picture 4" descr="Introduction to TensorFlow Lite - GeeksforGeeks">
            <a:extLst>
              <a:ext uri="{FF2B5EF4-FFF2-40B4-BE49-F238E27FC236}">
                <a16:creationId xmlns:a16="http://schemas.microsoft.com/office/drawing/2014/main" id="{74DE158F-82EE-FE48-A78F-92BA998D0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370" y="1515413"/>
            <a:ext cx="4243859" cy="520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e 80">
            <a:extLst>
              <a:ext uri="{FF2B5EF4-FFF2-40B4-BE49-F238E27FC236}">
                <a16:creationId xmlns:a16="http://schemas.microsoft.com/office/drawing/2014/main" id="{0EE7644A-38D0-D241-8787-1B9146FF8240}"/>
              </a:ext>
            </a:extLst>
          </p:cNvPr>
          <p:cNvGrpSpPr/>
          <p:nvPr/>
        </p:nvGrpSpPr>
        <p:grpSpPr>
          <a:xfrm>
            <a:off x="-343740" y="1228397"/>
            <a:ext cx="2646908" cy="4832092"/>
            <a:chOff x="-343740" y="1228397"/>
            <a:chExt cx="2646908" cy="483209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411B79F-AC5D-1C42-8F0C-28523E424DF1}"/>
                </a:ext>
              </a:extLst>
            </p:cNvPr>
            <p:cNvSpPr/>
            <p:nvPr/>
          </p:nvSpPr>
          <p:spPr>
            <a:xfrm>
              <a:off x="-343740" y="1228397"/>
              <a:ext cx="2646908" cy="48320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720725" indent="-360363">
                <a:buFont typeface="+mj-lt"/>
                <a:buAutoNum type="romanUcPeriod"/>
              </a:pPr>
              <a:r>
                <a:rPr lang="fr-FR" sz="1400" dirty="0"/>
                <a:t>Introduction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b="1" dirty="0">
                <a:solidFill>
                  <a:srgbClr val="0060A0"/>
                </a:solidFill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b="1" dirty="0" err="1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Existing</a:t>
              </a:r>
              <a:r>
                <a:rPr lang="fr-FR" sz="1400" b="1" dirty="0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b="1" dirty="0" err="1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reacher</a:t>
              </a:r>
              <a:r>
                <a:rPr lang="fr-FR" sz="1400" b="1" dirty="0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b="1" dirty="0" err="1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work</a:t>
              </a:r>
              <a:r>
                <a:rPr lang="fr-FR" sz="1400" b="1" dirty="0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b="1" dirty="0" err="1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using</a:t>
              </a:r>
              <a:r>
                <a:rPr lang="fr-FR" sz="1400" b="1" dirty="0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a </a:t>
              </a:r>
              <a:r>
                <a:rPr lang="fr-FR" sz="1400" b="1" dirty="0" err="1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deep</a:t>
              </a:r>
              <a:r>
                <a:rPr lang="fr-FR" sz="1400" b="1" dirty="0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b="1" dirty="0" err="1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learning</a:t>
              </a:r>
              <a:r>
                <a:rPr lang="fr-FR" sz="1400" b="1" dirty="0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b="1" dirty="0" err="1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framework</a:t>
              </a:r>
              <a:endParaRPr lang="fr-FR" sz="1400" b="1" dirty="0">
                <a:ln w="0"/>
                <a:solidFill>
                  <a:srgbClr val="0060A0"/>
                </a:solidFill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i="1" dirty="0">
                  <a:latin typeface="URWPalladioL"/>
                </a:rPr>
                <a:t>At the </a:t>
              </a:r>
              <a:r>
                <a:rPr lang="fr-FR" sz="1400" i="1" dirty="0" err="1">
                  <a:latin typeface="URWPalladioL"/>
                </a:rPr>
                <a:t>level</a:t>
              </a:r>
              <a:r>
                <a:rPr lang="fr-FR" sz="1400" i="1" dirty="0">
                  <a:latin typeface="URWPalladioL"/>
                </a:rPr>
                <a:t> of </a:t>
              </a:r>
              <a:r>
                <a:rPr lang="fr-FR" sz="1400" i="1" dirty="0" err="1">
                  <a:latin typeface="URWPalladioL"/>
                </a:rPr>
                <a:t>access</a:t>
              </a:r>
              <a:r>
                <a:rPr lang="fr-FR" sz="1400" i="1" dirty="0">
                  <a:latin typeface="URWPalladioL"/>
                </a:rPr>
                <a:t> to wifi and model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/>
                <a:t>Generating</a:t>
              </a:r>
              <a:r>
                <a:rPr lang="fr-FR" sz="1400" dirty="0"/>
                <a:t> Data (positive and </a:t>
              </a:r>
              <a:r>
                <a:rPr lang="fr-FR" sz="1400" dirty="0" err="1"/>
                <a:t>negative</a:t>
              </a:r>
              <a:r>
                <a:rPr lang="fr-FR" sz="1400" dirty="0"/>
                <a:t> </a:t>
              </a:r>
              <a:r>
                <a:rPr lang="fr-FR" sz="1400" dirty="0" err="1"/>
                <a:t>samples</a:t>
              </a:r>
              <a:r>
                <a:rPr lang="fr-FR" sz="1400" dirty="0"/>
                <a:t>)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Result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-Transfer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learning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in a general scenario 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CPU Computation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cost</a:t>
              </a: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Remarks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&amp; Future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Research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Directions  </a:t>
              </a:r>
              <a:endParaRPr lang="fr-FR" sz="1400" dirty="0"/>
            </a:p>
            <a:p>
              <a:pPr marL="360362"/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571500" indent="-571500">
                <a:buFont typeface="+mj-lt"/>
                <a:buAutoNum type="romanUcPeriod"/>
              </a:pPr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</p:txBody>
        </p:sp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C8D6B0FC-D395-5D46-BFCF-F22FFBA335AB}"/>
                </a:ext>
              </a:extLst>
            </p:cNvPr>
            <p:cNvSpPr/>
            <p:nvPr/>
          </p:nvSpPr>
          <p:spPr>
            <a:xfrm>
              <a:off x="0" y="1648148"/>
              <a:ext cx="2200026" cy="810583"/>
            </a:xfrm>
            <a:prstGeom prst="roundRect">
              <a:avLst>
                <a:gd name="adj" fmla="val 23604"/>
              </a:avLst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8605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08BCD998-74F6-6E41-AD53-8B4AB8CCC2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A2F306-136A-3745-AB00-D317AC9F4904}"/>
                </a:ext>
              </a:extLst>
            </p:cNvPr>
            <p:cNvSpPr/>
            <p:nvPr/>
          </p:nvSpPr>
          <p:spPr>
            <a:xfrm>
              <a:off x="0" y="0"/>
              <a:ext cx="22000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FE9B3D-B3F1-8148-A3EA-871533793FC2}"/>
                </a:ext>
              </a:extLst>
            </p:cNvPr>
            <p:cNvSpPr/>
            <p:nvPr/>
          </p:nvSpPr>
          <p:spPr>
            <a:xfrm>
              <a:off x="152400" y="1"/>
              <a:ext cx="12039600" cy="5019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26" name="Picture 2" descr="L&amp;#39;équipe MAX">
            <a:extLst>
              <a:ext uri="{FF2B5EF4-FFF2-40B4-BE49-F238E27FC236}">
                <a16:creationId xmlns:a16="http://schemas.microsoft.com/office/drawing/2014/main" id="{986FCE26-745F-6F4C-81F3-71FD3C273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0744"/>
            <a:ext cx="1662196" cy="63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&amp;#39;équipe MAX">
            <a:extLst>
              <a:ext uri="{FF2B5EF4-FFF2-40B4-BE49-F238E27FC236}">
                <a16:creationId xmlns:a16="http://schemas.microsoft.com/office/drawing/2014/main" id="{FF146D23-46AB-984B-9F6F-6D8847652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0" t="4216"/>
          <a:stretch/>
        </p:blipFill>
        <p:spPr bwMode="auto">
          <a:xfrm>
            <a:off x="152400" y="6012555"/>
            <a:ext cx="1571443" cy="91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8CF2B4-BD36-124A-B2EE-E38D0DE63D69}"/>
              </a:ext>
            </a:extLst>
          </p:cNvPr>
          <p:cNvSpPr/>
          <p:nvPr/>
        </p:nvSpPr>
        <p:spPr>
          <a:xfrm>
            <a:off x="2395752" y="657867"/>
            <a:ext cx="7206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At the </a:t>
            </a:r>
            <a:r>
              <a:rPr lang="fr-FR" sz="2400" b="1" dirty="0" err="1"/>
              <a:t>level</a:t>
            </a:r>
            <a:r>
              <a:rPr lang="fr-FR" sz="2400" b="1" dirty="0"/>
              <a:t> of </a:t>
            </a:r>
            <a:r>
              <a:rPr lang="fr-FR" sz="2400" b="1" dirty="0" err="1"/>
              <a:t>access</a:t>
            </a:r>
            <a:r>
              <a:rPr lang="fr-FR" sz="2400" b="1" dirty="0"/>
              <a:t> to wifi and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27D402-57D0-0B4C-B7BE-DDC5E3492377}"/>
              </a:ext>
            </a:extLst>
          </p:cNvPr>
          <p:cNvSpPr/>
          <p:nvPr/>
        </p:nvSpPr>
        <p:spPr>
          <a:xfrm>
            <a:off x="2436351" y="1849013"/>
            <a:ext cx="499683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also</a:t>
            </a:r>
            <a:r>
              <a:rPr lang="fr-FR" sz="1600" dirty="0"/>
              <a:t> </a:t>
            </a:r>
            <a:r>
              <a:rPr lang="fr-FR" sz="1600" dirty="0" err="1"/>
              <a:t>tried</a:t>
            </a:r>
            <a:r>
              <a:rPr lang="fr-FR" sz="1600" dirty="0"/>
              <a:t> to </a:t>
            </a:r>
            <a:r>
              <a:rPr lang="fr-FR" sz="1600" dirty="0" err="1"/>
              <a:t>create</a:t>
            </a:r>
            <a:r>
              <a:rPr lang="fr-FR" sz="1600" dirty="0"/>
              <a:t> a </a:t>
            </a:r>
            <a:r>
              <a:rPr lang="fr-FR" sz="1600" dirty="0" err="1"/>
              <a:t>window</a:t>
            </a:r>
            <a:r>
              <a:rPr lang="fr-FR" sz="1600" dirty="0"/>
              <a:t> to call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attack</a:t>
            </a:r>
            <a:r>
              <a:rPr lang="fr-FR" sz="1600" dirty="0"/>
              <a:t> </a:t>
            </a:r>
            <a:r>
              <a:rPr lang="fr-FR" sz="1600" dirty="0" err="1"/>
              <a:t>detection</a:t>
            </a:r>
            <a:r>
              <a:rPr lang="fr-FR" sz="1600" dirty="0"/>
              <a:t> model! </a:t>
            </a:r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This one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still</a:t>
            </a:r>
            <a:r>
              <a:rPr lang="fr-FR" sz="1600" dirty="0"/>
              <a:t> on a local server for the moment </a:t>
            </a:r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 err="1"/>
              <a:t>maybe</a:t>
            </a:r>
            <a:r>
              <a:rPr lang="fr-FR" sz="1600" dirty="0"/>
              <a:t> </a:t>
            </a:r>
            <a:r>
              <a:rPr lang="fr-FR" sz="1600" dirty="0" err="1"/>
              <a:t>develop</a:t>
            </a:r>
            <a:r>
              <a:rPr lang="fr-FR" sz="1600" dirty="0"/>
              <a:t> an application to </a:t>
            </a:r>
            <a:r>
              <a:rPr lang="fr-FR" sz="1600" dirty="0" err="1"/>
              <a:t>take</a:t>
            </a:r>
            <a:r>
              <a:rPr lang="fr-FR" sz="1600" dirty="0"/>
              <a:t> the </a:t>
            </a:r>
            <a:r>
              <a:rPr lang="fr-FR" sz="1600" dirty="0" err="1"/>
              <a:t>pre-trained</a:t>
            </a:r>
            <a:r>
              <a:rPr lang="fr-FR" sz="1600" dirty="0"/>
              <a:t> model and </a:t>
            </a:r>
            <a:r>
              <a:rPr lang="fr-FR" sz="1600" dirty="0" err="1"/>
              <a:t>then</a:t>
            </a:r>
            <a:r>
              <a:rPr lang="fr-FR" sz="1600" dirty="0"/>
              <a:t> do the </a:t>
            </a:r>
            <a:r>
              <a:rPr lang="fr-FR" sz="1600" dirty="0" err="1"/>
              <a:t>learning</a:t>
            </a:r>
            <a:r>
              <a:rPr lang="fr-FR" sz="1600" dirty="0"/>
              <a:t> by </a:t>
            </a:r>
            <a:r>
              <a:rPr lang="fr-FR" sz="1600" dirty="0" err="1"/>
              <a:t>transfer</a:t>
            </a:r>
            <a:r>
              <a:rPr lang="fr-FR" sz="16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 err="1"/>
              <a:t>Demo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possible </a:t>
            </a:r>
            <a:r>
              <a:rPr lang="fr-FR" sz="1600" dirty="0" err="1"/>
              <a:t>with</a:t>
            </a:r>
            <a:r>
              <a:rPr lang="fr-FR" sz="1600" dirty="0"/>
              <a:t> 3 ESP32 </a:t>
            </a:r>
            <a:r>
              <a:rPr lang="fr-FR" sz="1600" dirty="0" err="1"/>
              <a:t>cards</a:t>
            </a:r>
            <a:r>
              <a:rPr lang="fr-FR" sz="1600" dirty="0"/>
              <a:t> (one </a:t>
            </a:r>
            <a:r>
              <a:rPr lang="fr-FR" sz="1600" dirty="0" err="1"/>
              <a:t>is</a:t>
            </a:r>
            <a:r>
              <a:rPr lang="fr-FR" sz="1600" dirty="0"/>
              <a:t> to </a:t>
            </a:r>
            <a:r>
              <a:rPr lang="fr-FR" sz="1600" dirty="0" err="1"/>
              <a:t>attack</a:t>
            </a:r>
            <a:r>
              <a:rPr lang="fr-FR" sz="1600" dirty="0"/>
              <a:t> and one as a </a:t>
            </a:r>
            <a:r>
              <a:rPr lang="fr-FR" sz="1600" dirty="0" err="1"/>
              <a:t>legitimate</a:t>
            </a:r>
            <a:r>
              <a:rPr lang="fr-FR" sz="1600" dirty="0"/>
              <a:t> AP and the last one to </a:t>
            </a:r>
            <a:r>
              <a:rPr lang="fr-FR" sz="1600" dirty="0" err="1"/>
              <a:t>implement</a:t>
            </a:r>
            <a:r>
              <a:rPr lang="fr-FR" sz="1600" dirty="0"/>
              <a:t> by </a:t>
            </a:r>
            <a:r>
              <a:rPr lang="fr-FR" sz="1600" dirty="0" err="1"/>
              <a:t>our</a:t>
            </a:r>
            <a:r>
              <a:rPr lang="fr-FR" sz="1600" dirty="0"/>
              <a:t> model </a:t>
            </a:r>
            <a:r>
              <a:rPr lang="fr-FR" sz="1600" dirty="0" err="1"/>
              <a:t>with</a:t>
            </a:r>
            <a:r>
              <a:rPr lang="fr-FR" sz="1600" dirty="0"/>
              <a:t> the ESP server).</a:t>
            </a:r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lvl="1"/>
            <a:br>
              <a:rPr lang="fr-FR" dirty="0"/>
            </a:b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5D692AC-CA5E-064C-8D87-5B380266A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243" y="1889009"/>
            <a:ext cx="4513574" cy="3994615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A959DD32-87EB-4948-B5BB-8E302B3281E1}"/>
              </a:ext>
            </a:extLst>
          </p:cNvPr>
          <p:cNvGrpSpPr/>
          <p:nvPr/>
        </p:nvGrpSpPr>
        <p:grpSpPr>
          <a:xfrm>
            <a:off x="-343740" y="1228397"/>
            <a:ext cx="2646908" cy="4832092"/>
            <a:chOff x="-343740" y="1228397"/>
            <a:chExt cx="2646908" cy="48320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9CB0B6-D06A-3449-AFA1-732C03C083B4}"/>
                </a:ext>
              </a:extLst>
            </p:cNvPr>
            <p:cNvSpPr/>
            <p:nvPr/>
          </p:nvSpPr>
          <p:spPr>
            <a:xfrm>
              <a:off x="-343740" y="1228397"/>
              <a:ext cx="2646908" cy="48320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720725" indent="-360363">
                <a:buFont typeface="+mj-lt"/>
                <a:buAutoNum type="romanUcPeriod"/>
              </a:pPr>
              <a:r>
                <a:rPr lang="fr-FR" sz="1400" dirty="0"/>
                <a:t>Introduction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b="1" dirty="0">
                <a:solidFill>
                  <a:srgbClr val="0060A0"/>
                </a:solidFill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Existing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reacher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work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using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a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deep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learning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framework</a:t>
              </a: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b="1" i="1" dirty="0">
                  <a:solidFill>
                    <a:srgbClr val="0060A0"/>
                  </a:solidFill>
                  <a:latin typeface="URWPalladioL"/>
                </a:rPr>
                <a:t>At the </a:t>
              </a:r>
              <a:r>
                <a:rPr lang="fr-FR" sz="1400" b="1" i="1" dirty="0" err="1">
                  <a:solidFill>
                    <a:srgbClr val="0060A0"/>
                  </a:solidFill>
                  <a:latin typeface="URWPalladioL"/>
                </a:rPr>
                <a:t>level</a:t>
              </a:r>
              <a:r>
                <a:rPr lang="fr-FR" sz="1400" b="1" i="1" dirty="0">
                  <a:solidFill>
                    <a:srgbClr val="0060A0"/>
                  </a:solidFill>
                  <a:latin typeface="URWPalladioL"/>
                </a:rPr>
                <a:t> of </a:t>
              </a:r>
              <a:r>
                <a:rPr lang="fr-FR" sz="1400" b="1" i="1" dirty="0" err="1">
                  <a:solidFill>
                    <a:srgbClr val="0060A0"/>
                  </a:solidFill>
                  <a:latin typeface="URWPalladioL"/>
                </a:rPr>
                <a:t>access</a:t>
              </a:r>
              <a:r>
                <a:rPr lang="fr-FR" sz="1400" b="1" i="1" dirty="0">
                  <a:solidFill>
                    <a:srgbClr val="0060A0"/>
                  </a:solidFill>
                  <a:latin typeface="URWPalladioL"/>
                </a:rPr>
                <a:t> to wifi and model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/>
                <a:t>Generating</a:t>
              </a:r>
              <a:r>
                <a:rPr lang="fr-FR" sz="1400" dirty="0"/>
                <a:t> Data (positive and </a:t>
              </a:r>
              <a:r>
                <a:rPr lang="fr-FR" sz="1400" dirty="0" err="1"/>
                <a:t>negative</a:t>
              </a:r>
              <a:r>
                <a:rPr lang="fr-FR" sz="1400" dirty="0"/>
                <a:t> </a:t>
              </a:r>
              <a:r>
                <a:rPr lang="fr-FR" sz="1400" dirty="0" err="1"/>
                <a:t>samples</a:t>
              </a:r>
              <a:r>
                <a:rPr lang="fr-FR" sz="1400" dirty="0"/>
                <a:t>)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Result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-Transfer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learning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in a general scenario 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CPU Computation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cost</a:t>
              </a: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Remarks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&amp; Future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Research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Directions  </a:t>
              </a:r>
              <a:endParaRPr lang="fr-FR" sz="1400" dirty="0"/>
            </a:p>
            <a:p>
              <a:pPr marL="360362"/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571500" indent="-571500">
                <a:buFont typeface="+mj-lt"/>
                <a:buAutoNum type="romanUcPeriod"/>
              </a:pPr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2746E7D3-F020-4444-89FB-BE633B6011A7}"/>
                </a:ext>
              </a:extLst>
            </p:cNvPr>
            <p:cNvSpPr/>
            <p:nvPr/>
          </p:nvSpPr>
          <p:spPr>
            <a:xfrm>
              <a:off x="0" y="2462981"/>
              <a:ext cx="2200026" cy="604684"/>
            </a:xfrm>
            <a:prstGeom prst="roundRect">
              <a:avLst>
                <a:gd name="adj" fmla="val 23604"/>
              </a:avLst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2519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08BCD998-74F6-6E41-AD53-8B4AB8CCC2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A2F306-136A-3745-AB00-D317AC9F4904}"/>
                </a:ext>
              </a:extLst>
            </p:cNvPr>
            <p:cNvSpPr/>
            <p:nvPr/>
          </p:nvSpPr>
          <p:spPr>
            <a:xfrm>
              <a:off x="0" y="0"/>
              <a:ext cx="22000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FE9B3D-B3F1-8148-A3EA-871533793FC2}"/>
                </a:ext>
              </a:extLst>
            </p:cNvPr>
            <p:cNvSpPr/>
            <p:nvPr/>
          </p:nvSpPr>
          <p:spPr>
            <a:xfrm>
              <a:off x="152400" y="1"/>
              <a:ext cx="12039600" cy="5019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26" name="Picture 2" descr="L&amp;#39;équipe MAX">
            <a:extLst>
              <a:ext uri="{FF2B5EF4-FFF2-40B4-BE49-F238E27FC236}">
                <a16:creationId xmlns:a16="http://schemas.microsoft.com/office/drawing/2014/main" id="{986FCE26-745F-6F4C-81F3-71FD3C273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0744"/>
            <a:ext cx="1662196" cy="63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&amp;#39;équipe MAX">
            <a:extLst>
              <a:ext uri="{FF2B5EF4-FFF2-40B4-BE49-F238E27FC236}">
                <a16:creationId xmlns:a16="http://schemas.microsoft.com/office/drawing/2014/main" id="{FF146D23-46AB-984B-9F6F-6D8847652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0" t="4216"/>
          <a:stretch/>
        </p:blipFill>
        <p:spPr bwMode="auto">
          <a:xfrm>
            <a:off x="152400" y="6012555"/>
            <a:ext cx="1571443" cy="91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27D402-57D0-0B4C-B7BE-DDC5E3492377}"/>
              </a:ext>
            </a:extLst>
          </p:cNvPr>
          <p:cNvSpPr/>
          <p:nvPr/>
        </p:nvSpPr>
        <p:spPr>
          <a:xfrm>
            <a:off x="2436351" y="1849013"/>
            <a:ext cx="49968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also</a:t>
            </a:r>
            <a:r>
              <a:rPr lang="fr-FR" sz="1600" dirty="0"/>
              <a:t> </a:t>
            </a:r>
            <a:r>
              <a:rPr lang="fr-FR" sz="1600" dirty="0" err="1"/>
              <a:t>tried</a:t>
            </a:r>
            <a:r>
              <a:rPr lang="fr-FR" sz="1600" dirty="0"/>
              <a:t> to </a:t>
            </a:r>
            <a:r>
              <a:rPr lang="fr-FR" sz="1600" dirty="0" err="1"/>
              <a:t>create</a:t>
            </a:r>
            <a:r>
              <a:rPr lang="fr-FR" sz="1600" dirty="0"/>
              <a:t> a </a:t>
            </a:r>
            <a:r>
              <a:rPr lang="fr-FR" sz="1600" dirty="0" err="1"/>
              <a:t>window</a:t>
            </a:r>
            <a:r>
              <a:rPr lang="fr-FR" sz="1600" dirty="0"/>
              <a:t> to call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attack</a:t>
            </a:r>
            <a:r>
              <a:rPr lang="fr-FR" sz="1600" dirty="0"/>
              <a:t> </a:t>
            </a:r>
            <a:r>
              <a:rPr lang="fr-FR" sz="1600" dirty="0" err="1"/>
              <a:t>detection</a:t>
            </a:r>
            <a:r>
              <a:rPr lang="fr-FR" sz="1600" dirty="0"/>
              <a:t> model! </a:t>
            </a:r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This one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still</a:t>
            </a:r>
            <a:r>
              <a:rPr lang="fr-FR" sz="1600" dirty="0"/>
              <a:t> on a local server for the moment </a:t>
            </a:r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 err="1"/>
              <a:t>maybe</a:t>
            </a:r>
            <a:r>
              <a:rPr lang="fr-FR" sz="1600" dirty="0"/>
              <a:t> </a:t>
            </a:r>
            <a:r>
              <a:rPr lang="fr-FR" sz="1600" dirty="0" err="1"/>
              <a:t>develop</a:t>
            </a:r>
            <a:r>
              <a:rPr lang="fr-FR" sz="1600" dirty="0"/>
              <a:t> an application to </a:t>
            </a:r>
            <a:r>
              <a:rPr lang="fr-FR" sz="1600" dirty="0" err="1"/>
              <a:t>take</a:t>
            </a:r>
            <a:r>
              <a:rPr lang="fr-FR" sz="1600" dirty="0"/>
              <a:t> the </a:t>
            </a:r>
            <a:r>
              <a:rPr lang="fr-FR" sz="1600" dirty="0" err="1"/>
              <a:t>pre-trained</a:t>
            </a:r>
            <a:r>
              <a:rPr lang="fr-FR" sz="1600" dirty="0"/>
              <a:t> model and </a:t>
            </a:r>
            <a:r>
              <a:rPr lang="fr-FR" sz="1600" dirty="0" err="1"/>
              <a:t>then</a:t>
            </a:r>
            <a:r>
              <a:rPr lang="fr-FR" sz="1600" dirty="0"/>
              <a:t> do the </a:t>
            </a:r>
            <a:r>
              <a:rPr lang="fr-FR" sz="1600" dirty="0" err="1"/>
              <a:t>learning</a:t>
            </a:r>
            <a:r>
              <a:rPr lang="fr-FR" sz="1600" dirty="0"/>
              <a:t> by </a:t>
            </a:r>
            <a:r>
              <a:rPr lang="fr-FR" sz="1600" dirty="0" err="1"/>
              <a:t>transfer</a:t>
            </a:r>
            <a:r>
              <a:rPr lang="fr-FR" sz="16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 err="1"/>
              <a:t>demo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possible </a:t>
            </a:r>
            <a:r>
              <a:rPr lang="fr-FR" sz="1600" dirty="0" err="1"/>
              <a:t>with</a:t>
            </a:r>
            <a:r>
              <a:rPr lang="fr-FR" sz="1600" dirty="0"/>
              <a:t> 3 ESP32 </a:t>
            </a:r>
            <a:r>
              <a:rPr lang="fr-FR" sz="1600" dirty="0" err="1"/>
              <a:t>cards</a:t>
            </a:r>
            <a:r>
              <a:rPr lang="fr-FR" sz="1600" dirty="0"/>
              <a:t> (one </a:t>
            </a:r>
            <a:r>
              <a:rPr lang="fr-FR" sz="1600" dirty="0" err="1"/>
              <a:t>is</a:t>
            </a:r>
            <a:r>
              <a:rPr lang="fr-FR" sz="1600" dirty="0"/>
              <a:t> to </a:t>
            </a:r>
            <a:r>
              <a:rPr lang="fr-FR" sz="1600" dirty="0" err="1"/>
              <a:t>attack</a:t>
            </a:r>
            <a:r>
              <a:rPr lang="fr-FR" sz="1600" dirty="0"/>
              <a:t> and one as a </a:t>
            </a:r>
            <a:r>
              <a:rPr lang="fr-FR" sz="1600" dirty="0" err="1"/>
              <a:t>legitimate</a:t>
            </a:r>
            <a:r>
              <a:rPr lang="fr-FR" sz="1600" dirty="0"/>
              <a:t> AP and the last one to </a:t>
            </a:r>
            <a:r>
              <a:rPr lang="fr-FR" sz="1600" dirty="0" err="1"/>
              <a:t>implement</a:t>
            </a:r>
            <a:r>
              <a:rPr lang="fr-FR" sz="1600" dirty="0"/>
              <a:t> by </a:t>
            </a:r>
            <a:r>
              <a:rPr lang="fr-FR" sz="1600" dirty="0" err="1"/>
              <a:t>our</a:t>
            </a:r>
            <a:r>
              <a:rPr lang="fr-FR" sz="1600" dirty="0"/>
              <a:t> model </a:t>
            </a:r>
            <a:r>
              <a:rPr lang="fr-FR" sz="1600" dirty="0" err="1"/>
              <a:t>with</a:t>
            </a:r>
            <a:r>
              <a:rPr lang="fr-FR" sz="1600" dirty="0"/>
              <a:t> the ESP server).</a:t>
            </a:r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r>
              <a:rPr lang="fr-FR" sz="1600" dirty="0">
                <a:sym typeface="Wingdings" pitchFamily="2" charset="2"/>
              </a:rPr>
              <a:t> </a:t>
            </a:r>
            <a:r>
              <a:rPr lang="fr-FR" sz="1600" dirty="0"/>
              <a:t> But I </a:t>
            </a:r>
            <a:r>
              <a:rPr lang="fr-FR" sz="1600" dirty="0" err="1"/>
              <a:t>still</a:t>
            </a:r>
            <a:r>
              <a:rPr lang="fr-FR" sz="1600" dirty="0"/>
              <a:t> have to </a:t>
            </a:r>
            <a:r>
              <a:rPr lang="fr-FR" sz="1600" dirty="0" err="1"/>
              <a:t>fix</a:t>
            </a:r>
            <a:r>
              <a:rPr lang="fr-FR" sz="1600" dirty="0"/>
              <a:t> </a:t>
            </a:r>
            <a:r>
              <a:rPr lang="fr-FR" sz="1600" dirty="0" err="1"/>
              <a:t>some</a:t>
            </a:r>
            <a:r>
              <a:rPr lang="fr-FR" sz="1600" dirty="0"/>
              <a:t> bugs in the wifi scan </a:t>
            </a:r>
            <a:r>
              <a:rPr lang="fr-FR" sz="1600" dirty="0" err="1"/>
              <a:t>so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</a:t>
            </a:r>
            <a:r>
              <a:rPr lang="fr-FR" sz="1600" dirty="0" err="1"/>
              <a:t>it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automatic</a:t>
            </a:r>
            <a:r>
              <a:rPr lang="fr-FR" sz="1600" dirty="0"/>
              <a:t>!!</a:t>
            </a:r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lvl="1"/>
            <a:br>
              <a:rPr lang="fr-FR" dirty="0"/>
            </a:b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5D692AC-CA5E-064C-8D87-5B380266A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243" y="1889009"/>
            <a:ext cx="4513574" cy="399461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5F2A7BF-0C5E-DD46-AAB8-BF9A0EA22BFE}"/>
              </a:ext>
            </a:extLst>
          </p:cNvPr>
          <p:cNvSpPr/>
          <p:nvPr/>
        </p:nvSpPr>
        <p:spPr>
          <a:xfrm>
            <a:off x="2395752" y="657867"/>
            <a:ext cx="7206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At the </a:t>
            </a:r>
            <a:r>
              <a:rPr lang="fr-FR" sz="2400" b="1" dirty="0" err="1"/>
              <a:t>level</a:t>
            </a:r>
            <a:r>
              <a:rPr lang="fr-FR" sz="2400" b="1" dirty="0"/>
              <a:t> of </a:t>
            </a:r>
            <a:r>
              <a:rPr lang="fr-FR" sz="2400" b="1" dirty="0" err="1"/>
              <a:t>access</a:t>
            </a:r>
            <a:r>
              <a:rPr lang="fr-FR" sz="2400" b="1" dirty="0"/>
              <a:t> to wifi and model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37016A-E2B4-CF43-BE77-B6868248C79D}"/>
              </a:ext>
            </a:extLst>
          </p:cNvPr>
          <p:cNvGrpSpPr/>
          <p:nvPr/>
        </p:nvGrpSpPr>
        <p:grpSpPr>
          <a:xfrm>
            <a:off x="-343740" y="1228397"/>
            <a:ext cx="2646908" cy="4832092"/>
            <a:chOff x="-343740" y="1228397"/>
            <a:chExt cx="2646908" cy="48320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B56177-FA54-5A4D-9199-3EB6779CCAFB}"/>
                </a:ext>
              </a:extLst>
            </p:cNvPr>
            <p:cNvSpPr/>
            <p:nvPr/>
          </p:nvSpPr>
          <p:spPr>
            <a:xfrm>
              <a:off x="-343740" y="1228397"/>
              <a:ext cx="2646908" cy="48320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720725" indent="-360363">
                <a:buFont typeface="+mj-lt"/>
                <a:buAutoNum type="romanUcPeriod"/>
              </a:pPr>
              <a:r>
                <a:rPr lang="fr-FR" sz="1400" dirty="0"/>
                <a:t>Introduction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b="1" dirty="0">
                <a:solidFill>
                  <a:srgbClr val="0060A0"/>
                </a:solidFill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Existing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reacher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work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using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a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deep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learning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framework</a:t>
              </a: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b="1" i="1" dirty="0">
                  <a:solidFill>
                    <a:srgbClr val="0060A0"/>
                  </a:solidFill>
                  <a:latin typeface="URWPalladioL"/>
                </a:rPr>
                <a:t>At the </a:t>
              </a:r>
              <a:r>
                <a:rPr lang="fr-FR" sz="1400" b="1" i="1" dirty="0" err="1">
                  <a:solidFill>
                    <a:srgbClr val="0060A0"/>
                  </a:solidFill>
                  <a:latin typeface="URWPalladioL"/>
                </a:rPr>
                <a:t>level</a:t>
              </a:r>
              <a:r>
                <a:rPr lang="fr-FR" sz="1400" b="1" i="1" dirty="0">
                  <a:solidFill>
                    <a:srgbClr val="0060A0"/>
                  </a:solidFill>
                  <a:latin typeface="URWPalladioL"/>
                </a:rPr>
                <a:t> of </a:t>
              </a:r>
              <a:r>
                <a:rPr lang="fr-FR" sz="1400" b="1" i="1" dirty="0" err="1">
                  <a:solidFill>
                    <a:srgbClr val="0060A0"/>
                  </a:solidFill>
                  <a:latin typeface="URWPalladioL"/>
                </a:rPr>
                <a:t>access</a:t>
              </a:r>
              <a:r>
                <a:rPr lang="fr-FR" sz="1400" b="1" i="1" dirty="0">
                  <a:solidFill>
                    <a:srgbClr val="0060A0"/>
                  </a:solidFill>
                  <a:latin typeface="URWPalladioL"/>
                </a:rPr>
                <a:t> to wifi and model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/>
                <a:t>Generating</a:t>
              </a:r>
              <a:r>
                <a:rPr lang="fr-FR" sz="1400" dirty="0"/>
                <a:t> Data (positive and </a:t>
              </a:r>
              <a:r>
                <a:rPr lang="fr-FR" sz="1400" dirty="0" err="1"/>
                <a:t>negative</a:t>
              </a:r>
              <a:r>
                <a:rPr lang="fr-FR" sz="1400" dirty="0"/>
                <a:t> </a:t>
              </a:r>
              <a:r>
                <a:rPr lang="fr-FR" sz="1400" dirty="0" err="1"/>
                <a:t>samples</a:t>
              </a:r>
              <a:r>
                <a:rPr lang="fr-FR" sz="1400" dirty="0"/>
                <a:t>)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Result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-Transfer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learning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in a general scenario 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CPU Computation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cost</a:t>
              </a: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Remarks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&amp; Future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Research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Directions  </a:t>
              </a:r>
              <a:endParaRPr lang="fr-FR" sz="1400" dirty="0"/>
            </a:p>
            <a:p>
              <a:pPr marL="360362"/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571500" indent="-571500">
                <a:buFont typeface="+mj-lt"/>
                <a:buAutoNum type="romanUcPeriod"/>
              </a:pPr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BA658F82-F632-F749-96C4-D392B2320E5B}"/>
                </a:ext>
              </a:extLst>
            </p:cNvPr>
            <p:cNvSpPr/>
            <p:nvPr/>
          </p:nvSpPr>
          <p:spPr>
            <a:xfrm>
              <a:off x="0" y="2462981"/>
              <a:ext cx="2200026" cy="604684"/>
            </a:xfrm>
            <a:prstGeom prst="roundRect">
              <a:avLst>
                <a:gd name="adj" fmla="val 23604"/>
              </a:avLst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3229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08BCD998-74F6-6E41-AD53-8B4AB8CCC2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A2F306-136A-3745-AB00-D317AC9F4904}"/>
                </a:ext>
              </a:extLst>
            </p:cNvPr>
            <p:cNvSpPr/>
            <p:nvPr/>
          </p:nvSpPr>
          <p:spPr>
            <a:xfrm>
              <a:off x="0" y="0"/>
              <a:ext cx="22000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FE9B3D-B3F1-8148-A3EA-871533793FC2}"/>
                </a:ext>
              </a:extLst>
            </p:cNvPr>
            <p:cNvSpPr/>
            <p:nvPr/>
          </p:nvSpPr>
          <p:spPr>
            <a:xfrm>
              <a:off x="152400" y="1"/>
              <a:ext cx="12039600" cy="5019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26" name="Picture 2" descr="L&amp;#39;équipe MAX">
            <a:extLst>
              <a:ext uri="{FF2B5EF4-FFF2-40B4-BE49-F238E27FC236}">
                <a16:creationId xmlns:a16="http://schemas.microsoft.com/office/drawing/2014/main" id="{986FCE26-745F-6F4C-81F3-71FD3C273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0744"/>
            <a:ext cx="1662196" cy="63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&amp;#39;équipe MAX">
            <a:extLst>
              <a:ext uri="{FF2B5EF4-FFF2-40B4-BE49-F238E27FC236}">
                <a16:creationId xmlns:a16="http://schemas.microsoft.com/office/drawing/2014/main" id="{FF146D23-46AB-984B-9F6F-6D8847652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0" t="4216"/>
          <a:stretch/>
        </p:blipFill>
        <p:spPr bwMode="auto">
          <a:xfrm>
            <a:off x="152400" y="6012555"/>
            <a:ext cx="1571443" cy="91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33963F-DAE1-7048-B770-8EA050772AF7}"/>
              </a:ext>
            </a:extLst>
          </p:cNvPr>
          <p:cNvSpPr/>
          <p:nvPr/>
        </p:nvSpPr>
        <p:spPr>
          <a:xfrm>
            <a:off x="2543766" y="926019"/>
            <a:ext cx="42109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URWPalladioL"/>
              </a:rPr>
              <a:t>Generating Data (positive and </a:t>
            </a:r>
            <a:r>
              <a:rPr lang="fr-FR" sz="2400" b="1" dirty="0" err="1">
                <a:latin typeface="URWPalladioL"/>
              </a:rPr>
              <a:t>negative</a:t>
            </a:r>
            <a:r>
              <a:rPr lang="fr-FR" sz="2400" b="1" dirty="0">
                <a:latin typeface="URWPalladioL"/>
              </a:rPr>
              <a:t> </a:t>
            </a:r>
            <a:r>
              <a:rPr lang="fr-FR" sz="2400" b="1" dirty="0" err="1">
                <a:latin typeface="URWPalladioL"/>
              </a:rPr>
              <a:t>samples</a:t>
            </a:r>
            <a:r>
              <a:rPr lang="fr-FR" sz="2400" b="1" dirty="0">
                <a:latin typeface="URWPalladioL"/>
              </a:rPr>
              <a:t>)</a:t>
            </a:r>
          </a:p>
          <a:p>
            <a:endParaRPr lang="fr-FR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>
                <a:latin typeface="URWPalladioL"/>
              </a:rPr>
              <a:t>Concerning</a:t>
            </a:r>
            <a:r>
              <a:rPr lang="fr-FR" sz="1600" dirty="0">
                <a:latin typeface="URWPalladioL"/>
              </a:rPr>
              <a:t> the </a:t>
            </a:r>
            <a:r>
              <a:rPr lang="fr-FR" sz="1600" dirty="0" err="1">
                <a:latin typeface="URWPalladioL"/>
              </a:rPr>
              <a:t>features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we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tried</a:t>
            </a:r>
            <a:r>
              <a:rPr lang="fr-FR" sz="1600" dirty="0">
                <a:latin typeface="URWPalladioL"/>
              </a:rPr>
              <a:t> to </a:t>
            </a:r>
            <a:r>
              <a:rPr lang="fr-FR" sz="1600" dirty="0" err="1">
                <a:latin typeface="URWPalladioL"/>
              </a:rPr>
              <a:t>optimize</a:t>
            </a:r>
            <a:r>
              <a:rPr lang="fr-FR" sz="1600" dirty="0">
                <a:latin typeface="URWPalladioL"/>
              </a:rPr>
              <a:t> the </a:t>
            </a:r>
            <a:r>
              <a:rPr lang="fr-FR" sz="1600" dirty="0" err="1">
                <a:latin typeface="URWPalladioL"/>
              </a:rPr>
              <a:t>features</a:t>
            </a:r>
            <a:r>
              <a:rPr lang="fr-FR" sz="1600" dirty="0">
                <a:latin typeface="URWPalladioL"/>
              </a:rPr>
              <a:t> of CSI, but </a:t>
            </a:r>
            <a:r>
              <a:rPr lang="fr-FR" sz="1600" dirty="0" err="1">
                <a:latin typeface="URWPalladioL"/>
              </a:rPr>
              <a:t>it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seems</a:t>
            </a:r>
            <a:r>
              <a:rPr lang="fr-FR" sz="1600" dirty="0">
                <a:latin typeface="URWPalladioL"/>
              </a:rPr>
              <a:t> to me </a:t>
            </a:r>
            <a:r>
              <a:rPr lang="fr-FR" sz="1600" dirty="0" err="1">
                <a:latin typeface="URWPalladioL"/>
              </a:rPr>
              <a:t>that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it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is</a:t>
            </a:r>
            <a:r>
              <a:rPr lang="fr-FR" sz="1600" dirty="0">
                <a:latin typeface="URWPalladioL"/>
              </a:rPr>
              <a:t> not </a:t>
            </a:r>
            <a:r>
              <a:rPr lang="fr-FR" sz="1600" dirty="0" err="1">
                <a:latin typeface="URWPalladioL"/>
              </a:rPr>
              <a:t>obvious</a:t>
            </a:r>
            <a:r>
              <a:rPr lang="fr-FR" sz="1600" dirty="0">
                <a:latin typeface="URWPalladioL"/>
              </a:rPr>
              <a:t> to </a:t>
            </a:r>
            <a:r>
              <a:rPr lang="fr-FR" sz="1600" dirty="0" err="1">
                <a:latin typeface="URWPalladioL"/>
              </a:rPr>
              <a:t>make</a:t>
            </a:r>
            <a:r>
              <a:rPr lang="fr-FR" sz="1600" dirty="0">
                <a:latin typeface="URWPalladioL"/>
              </a:rPr>
              <a:t> the </a:t>
            </a:r>
            <a:r>
              <a:rPr lang="fr-FR" sz="1600" dirty="0" err="1">
                <a:latin typeface="URWPalladioL"/>
              </a:rPr>
              <a:t>separation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with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what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is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useful</a:t>
            </a:r>
            <a:r>
              <a:rPr lang="fr-FR" sz="1600" dirty="0">
                <a:latin typeface="URWPalladioL"/>
              </a:rPr>
              <a:t> and </a:t>
            </a:r>
            <a:r>
              <a:rPr lang="fr-FR" sz="1600" dirty="0" err="1">
                <a:latin typeface="URWPalladioL"/>
              </a:rPr>
              <a:t>what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is</a:t>
            </a:r>
            <a:r>
              <a:rPr lang="fr-FR" sz="1600" dirty="0">
                <a:latin typeface="URWPalladioL"/>
              </a:rPr>
              <a:t> not!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sz="1600" dirty="0">
              <a:latin typeface="URWPalladioL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fr-FR" sz="1600" dirty="0">
              <a:latin typeface="URWPalladioL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>
                <a:latin typeface="URWPalladioL"/>
              </a:rPr>
              <a:t>Here</a:t>
            </a:r>
            <a:r>
              <a:rPr lang="fr-FR" sz="1600" dirty="0">
                <a:latin typeface="URWPalladioL"/>
              </a:rPr>
              <a:t> for </a:t>
            </a:r>
            <a:r>
              <a:rPr lang="fr-FR" sz="1600" dirty="0" err="1">
                <a:latin typeface="URWPalladioL"/>
              </a:rPr>
              <a:t>example</a:t>
            </a:r>
            <a:r>
              <a:rPr lang="fr-FR" sz="1600" dirty="0">
                <a:latin typeface="URWPalladioL"/>
              </a:rPr>
              <a:t> (1-2), (3-4) </a:t>
            </a:r>
            <a:r>
              <a:rPr lang="fr-FR" sz="1600" dirty="0" err="1">
                <a:latin typeface="URWPalladioL"/>
              </a:rPr>
              <a:t>features</a:t>
            </a:r>
            <a:r>
              <a:rPr lang="fr-FR" sz="1600" dirty="0">
                <a:latin typeface="URWPalladioL"/>
              </a:rPr>
              <a:t> for </a:t>
            </a:r>
            <a:r>
              <a:rPr lang="fr-FR" sz="1600" dirty="0" err="1">
                <a:latin typeface="URWPalladioL"/>
              </a:rPr>
              <a:t>attack</a:t>
            </a:r>
            <a:r>
              <a:rPr lang="fr-FR" sz="1600" dirty="0">
                <a:latin typeface="URWPalladioL"/>
              </a:rPr>
              <a:t> and </a:t>
            </a:r>
            <a:r>
              <a:rPr lang="fr-FR" sz="1600" dirty="0" err="1">
                <a:latin typeface="URWPalladioL"/>
              </a:rPr>
              <a:t>without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attack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there</a:t>
            </a:r>
            <a:r>
              <a:rPr lang="fr-FR" sz="1600" dirty="0">
                <a:latin typeface="URWPalladioL"/>
              </a:rPr>
              <a:t> are </a:t>
            </a:r>
            <a:r>
              <a:rPr lang="fr-FR" sz="1600" dirty="0" err="1">
                <a:latin typeface="URWPalladioL"/>
              </a:rPr>
              <a:t>only</a:t>
            </a:r>
            <a:r>
              <a:rPr lang="fr-FR" sz="1600" dirty="0">
                <a:latin typeface="URWPalladioL"/>
              </a:rPr>
              <a:t> the first </a:t>
            </a:r>
            <a:r>
              <a:rPr lang="fr-FR" sz="1600" dirty="0" err="1">
                <a:latin typeface="URWPalladioL"/>
              </a:rPr>
              <a:t>features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which</a:t>
            </a:r>
            <a:r>
              <a:rPr lang="fr-FR" sz="1600" dirty="0">
                <a:latin typeface="URWPalladioL"/>
              </a:rPr>
              <a:t> are </a:t>
            </a:r>
            <a:r>
              <a:rPr lang="fr-FR" sz="1600" dirty="0" err="1">
                <a:latin typeface="URWPalladioL"/>
              </a:rPr>
              <a:t>different</a:t>
            </a:r>
            <a:r>
              <a:rPr lang="fr-FR" sz="1600" dirty="0">
                <a:latin typeface="URWPalladioL"/>
              </a:rPr>
              <a:t> but the </a:t>
            </a:r>
            <a:r>
              <a:rPr lang="fr-FR" sz="1600" dirty="0" err="1">
                <a:latin typeface="URWPalladioL"/>
              </a:rPr>
              <a:t>rest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it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is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almost</a:t>
            </a:r>
            <a:r>
              <a:rPr lang="fr-FR" sz="1600" dirty="0">
                <a:latin typeface="URWPalladioL"/>
              </a:rPr>
              <a:t> the </a:t>
            </a:r>
            <a:r>
              <a:rPr lang="fr-FR" sz="1600" dirty="0" err="1">
                <a:latin typeface="URWPalladioL"/>
              </a:rPr>
              <a:t>same</a:t>
            </a:r>
            <a:r>
              <a:rPr lang="fr-FR" sz="1600" dirty="0">
                <a:latin typeface="URWPalladioL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sz="1600" dirty="0">
              <a:latin typeface="URWPalladioL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A58669E-D858-E141-804E-3DF3D3967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03347"/>
            <a:ext cx="5046598" cy="39734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4080C7-F383-5A49-A9EF-A2DCFA4A56D3}"/>
              </a:ext>
            </a:extLst>
          </p:cNvPr>
          <p:cNvSpPr/>
          <p:nvPr/>
        </p:nvSpPr>
        <p:spPr>
          <a:xfrm>
            <a:off x="7432208" y="1595570"/>
            <a:ext cx="1337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err="1">
                <a:latin typeface="URWPalladioL"/>
              </a:rPr>
              <a:t>Features</a:t>
            </a:r>
            <a:r>
              <a:rPr lang="fr-FR" sz="1400" b="1" dirty="0">
                <a:latin typeface="URWPalladioL"/>
              </a:rPr>
              <a:t> Attack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1BC08A-6F1E-3640-B842-6D71B54403E9}"/>
              </a:ext>
            </a:extLst>
          </p:cNvPr>
          <p:cNvSpPr/>
          <p:nvPr/>
        </p:nvSpPr>
        <p:spPr>
          <a:xfrm>
            <a:off x="9767370" y="1595569"/>
            <a:ext cx="1969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err="1">
                <a:latin typeface="URWPalladioL"/>
              </a:rPr>
              <a:t>Features</a:t>
            </a:r>
            <a:r>
              <a:rPr lang="fr-FR" sz="1400" b="1" dirty="0">
                <a:latin typeface="URWPalladioL"/>
              </a:rPr>
              <a:t> </a:t>
            </a:r>
            <a:r>
              <a:rPr lang="fr-FR" sz="1400" b="1" dirty="0" err="1">
                <a:latin typeface="URWPalladioL"/>
              </a:rPr>
              <a:t>without</a:t>
            </a:r>
            <a:r>
              <a:rPr lang="fr-FR" sz="1400" b="1" dirty="0">
                <a:latin typeface="URWPalladioL"/>
              </a:rPr>
              <a:t> Attack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D7BBA889-17B6-9741-A792-AD788386A027}"/>
              </a:ext>
            </a:extLst>
          </p:cNvPr>
          <p:cNvGrpSpPr/>
          <p:nvPr/>
        </p:nvGrpSpPr>
        <p:grpSpPr>
          <a:xfrm>
            <a:off x="-343740" y="1228397"/>
            <a:ext cx="2646908" cy="4832092"/>
            <a:chOff x="-343740" y="1228397"/>
            <a:chExt cx="2646908" cy="483209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934FF9-C094-CB46-B094-38AB0C933450}"/>
                </a:ext>
              </a:extLst>
            </p:cNvPr>
            <p:cNvSpPr/>
            <p:nvPr/>
          </p:nvSpPr>
          <p:spPr>
            <a:xfrm>
              <a:off x="-343740" y="1228397"/>
              <a:ext cx="2646908" cy="48320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720725" indent="-360363">
                <a:buFont typeface="+mj-lt"/>
                <a:buAutoNum type="romanUcPeriod"/>
              </a:pPr>
              <a:r>
                <a:rPr lang="fr-FR" sz="1400" dirty="0"/>
                <a:t>Introduction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b="1" dirty="0">
                <a:solidFill>
                  <a:srgbClr val="0060A0"/>
                </a:solidFill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Existing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reacher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work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using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a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deep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learning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framework</a:t>
              </a: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i="1" dirty="0">
                  <a:latin typeface="URWPalladioL"/>
                </a:rPr>
                <a:t>At the </a:t>
              </a:r>
              <a:r>
                <a:rPr lang="fr-FR" sz="1400" i="1" dirty="0" err="1">
                  <a:latin typeface="URWPalladioL"/>
                </a:rPr>
                <a:t>level</a:t>
              </a:r>
              <a:r>
                <a:rPr lang="fr-FR" sz="1400" i="1" dirty="0">
                  <a:latin typeface="URWPalladioL"/>
                </a:rPr>
                <a:t> of </a:t>
              </a:r>
              <a:r>
                <a:rPr lang="fr-FR" sz="1400" i="1" dirty="0" err="1">
                  <a:latin typeface="URWPalladioL"/>
                </a:rPr>
                <a:t>access</a:t>
              </a:r>
              <a:r>
                <a:rPr lang="fr-FR" sz="1400" i="1" dirty="0">
                  <a:latin typeface="URWPalladioL"/>
                </a:rPr>
                <a:t> to wifi and model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b="1" dirty="0" err="1">
                  <a:solidFill>
                    <a:srgbClr val="0060A0"/>
                  </a:solidFill>
                </a:rPr>
                <a:t>Generating</a:t>
              </a:r>
              <a:r>
                <a:rPr lang="fr-FR" sz="1400" b="1" dirty="0">
                  <a:solidFill>
                    <a:srgbClr val="0060A0"/>
                  </a:solidFill>
                </a:rPr>
                <a:t> Data (positive and </a:t>
              </a:r>
              <a:r>
                <a:rPr lang="fr-FR" sz="1400" b="1" dirty="0" err="1">
                  <a:solidFill>
                    <a:srgbClr val="0060A0"/>
                  </a:solidFill>
                </a:rPr>
                <a:t>negative</a:t>
              </a:r>
              <a:r>
                <a:rPr lang="fr-FR" sz="1400" b="1" dirty="0">
                  <a:solidFill>
                    <a:srgbClr val="0060A0"/>
                  </a:solidFill>
                </a:rPr>
                <a:t> </a:t>
              </a:r>
              <a:r>
                <a:rPr lang="fr-FR" sz="1400" b="1" dirty="0" err="1">
                  <a:solidFill>
                    <a:srgbClr val="0060A0"/>
                  </a:solidFill>
                </a:rPr>
                <a:t>samples</a:t>
              </a:r>
              <a:r>
                <a:rPr lang="fr-FR" sz="1400" b="1" dirty="0">
                  <a:solidFill>
                    <a:srgbClr val="0060A0"/>
                  </a:solidFill>
                </a:rPr>
                <a:t>)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Result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-Transfer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learning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in a general scenario 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CPU Computation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cost</a:t>
              </a: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Remarks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&amp; Future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Research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Directions  </a:t>
              </a:r>
              <a:endParaRPr lang="fr-FR" sz="1400" dirty="0"/>
            </a:p>
            <a:p>
              <a:pPr marL="360362"/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571500" indent="-571500">
                <a:buFont typeface="+mj-lt"/>
                <a:buAutoNum type="romanUcPeriod"/>
              </a:pPr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69FD452A-18E7-6E47-B588-339875A34CA0}"/>
                </a:ext>
              </a:extLst>
            </p:cNvPr>
            <p:cNvSpPr/>
            <p:nvPr/>
          </p:nvSpPr>
          <p:spPr>
            <a:xfrm>
              <a:off x="0" y="3079499"/>
              <a:ext cx="2200026" cy="810583"/>
            </a:xfrm>
            <a:prstGeom prst="roundRect">
              <a:avLst>
                <a:gd name="adj" fmla="val 23604"/>
              </a:avLst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5561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08BCD998-74F6-6E41-AD53-8B4AB8CCC2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A2F306-136A-3745-AB00-D317AC9F4904}"/>
                </a:ext>
              </a:extLst>
            </p:cNvPr>
            <p:cNvSpPr/>
            <p:nvPr/>
          </p:nvSpPr>
          <p:spPr>
            <a:xfrm>
              <a:off x="0" y="0"/>
              <a:ext cx="22000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FE9B3D-B3F1-8148-A3EA-871533793FC2}"/>
                </a:ext>
              </a:extLst>
            </p:cNvPr>
            <p:cNvSpPr/>
            <p:nvPr/>
          </p:nvSpPr>
          <p:spPr>
            <a:xfrm>
              <a:off x="152400" y="1"/>
              <a:ext cx="12039600" cy="5019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26" name="Picture 2" descr="L&amp;#39;équipe MAX">
            <a:extLst>
              <a:ext uri="{FF2B5EF4-FFF2-40B4-BE49-F238E27FC236}">
                <a16:creationId xmlns:a16="http://schemas.microsoft.com/office/drawing/2014/main" id="{986FCE26-745F-6F4C-81F3-71FD3C273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0744"/>
            <a:ext cx="1662196" cy="63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&amp;#39;équipe MAX">
            <a:extLst>
              <a:ext uri="{FF2B5EF4-FFF2-40B4-BE49-F238E27FC236}">
                <a16:creationId xmlns:a16="http://schemas.microsoft.com/office/drawing/2014/main" id="{FF146D23-46AB-984B-9F6F-6D8847652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0" t="4216"/>
          <a:stretch/>
        </p:blipFill>
        <p:spPr bwMode="auto">
          <a:xfrm>
            <a:off x="152400" y="6012555"/>
            <a:ext cx="1571443" cy="91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2059D41-8C37-D64A-A6D4-EABD06AF68E6}"/>
              </a:ext>
            </a:extLst>
          </p:cNvPr>
          <p:cNvSpPr/>
          <p:nvPr/>
        </p:nvSpPr>
        <p:spPr>
          <a:xfrm>
            <a:off x="2427383" y="766732"/>
            <a:ext cx="6176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b="1" dirty="0">
                <a:solidFill>
                  <a:prstClr val="black"/>
                </a:solidFill>
                <a:latin typeface="URWPalladioL"/>
              </a:rPr>
              <a:t>Transfer </a:t>
            </a:r>
            <a:r>
              <a:rPr lang="fr-FR" sz="2400" b="1" dirty="0" err="1">
                <a:solidFill>
                  <a:prstClr val="black"/>
                </a:solidFill>
                <a:latin typeface="URWPalladioL"/>
              </a:rPr>
              <a:t>learning</a:t>
            </a:r>
            <a:r>
              <a:rPr lang="fr-FR" sz="2400" b="1" dirty="0">
                <a:solidFill>
                  <a:prstClr val="black"/>
                </a:solidFill>
                <a:latin typeface="URWPalladioL"/>
              </a:rPr>
              <a:t> in a general scenario – </a:t>
            </a:r>
            <a:r>
              <a:rPr lang="fr-FR" sz="2400" b="1" dirty="0" err="1">
                <a:solidFill>
                  <a:prstClr val="black"/>
                </a:solidFill>
                <a:latin typeface="URWPalladioL"/>
              </a:rPr>
              <a:t>Result</a:t>
            </a:r>
            <a:r>
              <a:rPr lang="fr-FR" sz="2400" b="1" dirty="0">
                <a:solidFill>
                  <a:prstClr val="black"/>
                </a:solidFill>
                <a:latin typeface="URWPalladioL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99E682-03A3-5E4B-9F69-417890548857}"/>
              </a:ext>
            </a:extLst>
          </p:cNvPr>
          <p:cNvSpPr/>
          <p:nvPr/>
        </p:nvSpPr>
        <p:spPr>
          <a:xfrm>
            <a:off x="4117378" y="53137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to stop the training at the time 310 </a:t>
            </a:r>
            <a:r>
              <a:rPr lang="fr-FR" dirty="0" err="1"/>
              <a:t>epoch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took</a:t>
            </a:r>
            <a:r>
              <a:rPr lang="fr-FR" dirty="0"/>
              <a:t> more </a:t>
            </a:r>
            <a:r>
              <a:rPr lang="fr-FR" dirty="0" err="1"/>
              <a:t>than</a:t>
            </a:r>
            <a:r>
              <a:rPr lang="fr-FR" dirty="0"/>
              <a:t> 7h46 </a:t>
            </a:r>
            <a:r>
              <a:rPr lang="fr-FR" dirty="0" err="1"/>
              <a:t>hours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 Time </a:t>
            </a:r>
            <a:r>
              <a:rPr lang="fr-FR" dirty="0" err="1">
                <a:sym typeface="Wingdings" pitchFamily="2" charset="2"/>
              </a:rPr>
              <a:t>complexity</a:t>
            </a:r>
            <a:r>
              <a:rPr lang="fr-FR" dirty="0">
                <a:sym typeface="Wingdings" pitchFamily="2" charset="2"/>
              </a:rPr>
              <a:t> </a:t>
            </a:r>
            <a:endParaRPr lang="fr-FR" dirty="0"/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15102280-B8EE-3549-8436-134B08347B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741723"/>
              </p:ext>
            </p:extLst>
          </p:nvPr>
        </p:nvGraphicFramePr>
        <p:xfrm>
          <a:off x="2188204" y="2494054"/>
          <a:ext cx="5092139" cy="2863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DB88B322-39F2-C441-BA80-117D7FBBB0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442602"/>
              </p:ext>
            </p:extLst>
          </p:nvPr>
        </p:nvGraphicFramePr>
        <p:xfrm>
          <a:off x="7165378" y="2450495"/>
          <a:ext cx="5198478" cy="2863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5" name="Groupe 14">
            <a:extLst>
              <a:ext uri="{FF2B5EF4-FFF2-40B4-BE49-F238E27FC236}">
                <a16:creationId xmlns:a16="http://schemas.microsoft.com/office/drawing/2014/main" id="{AFE21914-F370-1545-9890-470C20A105F3}"/>
              </a:ext>
            </a:extLst>
          </p:cNvPr>
          <p:cNvGrpSpPr/>
          <p:nvPr/>
        </p:nvGrpSpPr>
        <p:grpSpPr>
          <a:xfrm>
            <a:off x="-343740" y="1228397"/>
            <a:ext cx="2646908" cy="5047536"/>
            <a:chOff x="-343740" y="1228397"/>
            <a:chExt cx="2646908" cy="504753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756F0A-9101-744B-BAB2-7C567475A121}"/>
                </a:ext>
              </a:extLst>
            </p:cNvPr>
            <p:cNvSpPr/>
            <p:nvPr/>
          </p:nvSpPr>
          <p:spPr>
            <a:xfrm>
              <a:off x="-343740" y="1228397"/>
              <a:ext cx="2646908" cy="504753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720725" indent="-360363">
                <a:buFont typeface="+mj-lt"/>
                <a:buAutoNum type="romanUcPeriod"/>
              </a:pPr>
              <a:r>
                <a:rPr lang="fr-FR" sz="1400" dirty="0"/>
                <a:t>Introduction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b="1" dirty="0">
                <a:solidFill>
                  <a:srgbClr val="0060A0"/>
                </a:solidFill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Existing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reacher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work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using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a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deep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learning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framework</a:t>
              </a: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i="1" dirty="0">
                  <a:latin typeface="URWPalladioL"/>
                </a:rPr>
                <a:t>At the </a:t>
              </a:r>
              <a:r>
                <a:rPr lang="fr-FR" sz="1400" i="1" dirty="0" err="1">
                  <a:latin typeface="URWPalladioL"/>
                </a:rPr>
                <a:t>level</a:t>
              </a:r>
              <a:r>
                <a:rPr lang="fr-FR" sz="1400" i="1" dirty="0">
                  <a:latin typeface="URWPalladioL"/>
                </a:rPr>
                <a:t> of </a:t>
              </a:r>
              <a:r>
                <a:rPr lang="fr-FR" sz="1400" i="1" dirty="0" err="1">
                  <a:latin typeface="URWPalladioL"/>
                </a:rPr>
                <a:t>access</a:t>
              </a:r>
              <a:r>
                <a:rPr lang="fr-FR" sz="1400" i="1" dirty="0">
                  <a:latin typeface="URWPalladioL"/>
                </a:rPr>
                <a:t> to wifi and model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/>
                <a:t>Generating</a:t>
              </a:r>
              <a:r>
                <a:rPr lang="fr-FR" sz="1400" dirty="0"/>
                <a:t> Data (positive and </a:t>
              </a:r>
              <a:r>
                <a:rPr lang="fr-FR" sz="1400" dirty="0" err="1"/>
                <a:t>negative</a:t>
              </a:r>
              <a:r>
                <a:rPr lang="fr-FR" sz="1400" dirty="0"/>
                <a:t> </a:t>
              </a:r>
              <a:r>
                <a:rPr lang="fr-FR" sz="1400" dirty="0" err="1"/>
                <a:t>samples</a:t>
              </a:r>
              <a:r>
                <a:rPr lang="fr-FR" sz="1400" dirty="0"/>
                <a:t>)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b="1" dirty="0" err="1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Result</a:t>
              </a:r>
              <a:r>
                <a:rPr lang="fr-FR" sz="1400" b="1" dirty="0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-Transfer </a:t>
              </a:r>
              <a:r>
                <a:rPr lang="fr-FR" sz="1400" b="1" dirty="0" err="1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learning</a:t>
              </a:r>
              <a:r>
                <a:rPr lang="fr-FR" sz="1400" b="1" dirty="0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in a general scenario 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CPU Computation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cost</a:t>
              </a: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Remarks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&amp; Future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Research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Directions  </a:t>
              </a:r>
              <a:endParaRPr lang="fr-FR" sz="1400" dirty="0"/>
            </a:p>
            <a:p>
              <a:pPr marL="360362"/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571500" indent="-571500">
                <a:buFont typeface="+mj-lt"/>
                <a:buAutoNum type="romanUcPeriod"/>
              </a:pPr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25BA9067-B859-3B46-9CED-D0BFB062604A}"/>
                </a:ext>
              </a:extLst>
            </p:cNvPr>
            <p:cNvSpPr/>
            <p:nvPr/>
          </p:nvSpPr>
          <p:spPr>
            <a:xfrm>
              <a:off x="0" y="3925695"/>
              <a:ext cx="2200026" cy="810583"/>
            </a:xfrm>
            <a:prstGeom prst="roundRect">
              <a:avLst>
                <a:gd name="adj" fmla="val 23604"/>
              </a:avLst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0922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08BCD998-74F6-6E41-AD53-8B4AB8CCC2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A2F306-136A-3745-AB00-D317AC9F4904}"/>
                </a:ext>
              </a:extLst>
            </p:cNvPr>
            <p:cNvSpPr/>
            <p:nvPr/>
          </p:nvSpPr>
          <p:spPr>
            <a:xfrm>
              <a:off x="0" y="0"/>
              <a:ext cx="22000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FE9B3D-B3F1-8148-A3EA-871533793FC2}"/>
                </a:ext>
              </a:extLst>
            </p:cNvPr>
            <p:cNvSpPr/>
            <p:nvPr/>
          </p:nvSpPr>
          <p:spPr>
            <a:xfrm>
              <a:off x="152400" y="1"/>
              <a:ext cx="12039600" cy="5019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26" name="Picture 2" descr="L&amp;#39;équipe MAX">
            <a:extLst>
              <a:ext uri="{FF2B5EF4-FFF2-40B4-BE49-F238E27FC236}">
                <a16:creationId xmlns:a16="http://schemas.microsoft.com/office/drawing/2014/main" id="{986FCE26-745F-6F4C-81F3-71FD3C273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0744"/>
            <a:ext cx="1662196" cy="63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&amp;#39;équipe MAX">
            <a:extLst>
              <a:ext uri="{FF2B5EF4-FFF2-40B4-BE49-F238E27FC236}">
                <a16:creationId xmlns:a16="http://schemas.microsoft.com/office/drawing/2014/main" id="{FF146D23-46AB-984B-9F6F-6D8847652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0" t="4216"/>
          <a:stretch/>
        </p:blipFill>
        <p:spPr bwMode="auto">
          <a:xfrm>
            <a:off x="152400" y="6012555"/>
            <a:ext cx="1571443" cy="91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2059D41-8C37-D64A-A6D4-EABD06AF68E6}"/>
              </a:ext>
            </a:extLst>
          </p:cNvPr>
          <p:cNvSpPr/>
          <p:nvPr/>
        </p:nvSpPr>
        <p:spPr>
          <a:xfrm>
            <a:off x="2427383" y="766732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b="1" dirty="0">
                <a:solidFill>
                  <a:prstClr val="black"/>
                </a:solidFill>
                <a:latin typeface="URWPalladioL"/>
              </a:rPr>
              <a:t>CPU Time</a:t>
            </a:r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61004690-DAB4-B74D-BB20-4B03ED3FFF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8285770"/>
              </p:ext>
            </p:extLst>
          </p:nvPr>
        </p:nvGraphicFramePr>
        <p:xfrm>
          <a:off x="3331628" y="1998740"/>
          <a:ext cx="7728769" cy="401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5FAF9BB-DC1A-5F47-9EEB-C01187DF3BFD}"/>
              </a:ext>
            </a:extLst>
          </p:cNvPr>
          <p:cNvSpPr/>
          <p:nvPr/>
        </p:nvSpPr>
        <p:spPr>
          <a:xfrm>
            <a:off x="5403283" y="5827889"/>
            <a:ext cx="3942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</a:t>
            </a:r>
            <a:r>
              <a:rPr lang="fr-FR" dirty="0" err="1"/>
              <a:t>gives</a:t>
            </a:r>
            <a:r>
              <a:rPr lang="fr-FR" dirty="0"/>
              <a:t> </a:t>
            </a:r>
            <a:r>
              <a:rPr lang="fr-FR" dirty="0" err="1"/>
              <a:t>surprising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!! 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8541C25-649E-384D-A8B5-D2CF523AFC35}"/>
              </a:ext>
            </a:extLst>
          </p:cNvPr>
          <p:cNvGrpSpPr/>
          <p:nvPr/>
        </p:nvGrpSpPr>
        <p:grpSpPr>
          <a:xfrm>
            <a:off x="-343740" y="1228397"/>
            <a:ext cx="2646908" cy="4832092"/>
            <a:chOff x="-343740" y="1228397"/>
            <a:chExt cx="2646908" cy="48320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210CC5-474A-4C46-8FBC-11A96338908D}"/>
                </a:ext>
              </a:extLst>
            </p:cNvPr>
            <p:cNvSpPr/>
            <p:nvPr/>
          </p:nvSpPr>
          <p:spPr>
            <a:xfrm>
              <a:off x="-343740" y="1228397"/>
              <a:ext cx="2646908" cy="48320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720725" indent="-360363">
                <a:buFont typeface="+mj-lt"/>
                <a:buAutoNum type="romanUcPeriod"/>
              </a:pPr>
              <a:r>
                <a:rPr lang="fr-FR" sz="1400" dirty="0"/>
                <a:t>Introduction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b="1" dirty="0">
                <a:solidFill>
                  <a:srgbClr val="0060A0"/>
                </a:solidFill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Existing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reacher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work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using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a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deep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learning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framework</a:t>
              </a: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i="1" dirty="0">
                  <a:latin typeface="URWPalladioL"/>
                </a:rPr>
                <a:t>At the </a:t>
              </a:r>
              <a:r>
                <a:rPr lang="fr-FR" sz="1400" i="1" dirty="0" err="1">
                  <a:latin typeface="URWPalladioL"/>
                </a:rPr>
                <a:t>level</a:t>
              </a:r>
              <a:r>
                <a:rPr lang="fr-FR" sz="1400" i="1" dirty="0">
                  <a:latin typeface="URWPalladioL"/>
                </a:rPr>
                <a:t> of </a:t>
              </a:r>
              <a:r>
                <a:rPr lang="fr-FR" sz="1400" i="1" dirty="0" err="1">
                  <a:latin typeface="URWPalladioL"/>
                </a:rPr>
                <a:t>access</a:t>
              </a:r>
              <a:r>
                <a:rPr lang="fr-FR" sz="1400" i="1" dirty="0">
                  <a:latin typeface="URWPalladioL"/>
                </a:rPr>
                <a:t> to wifi and model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/>
                <a:t>Generating</a:t>
              </a:r>
              <a:r>
                <a:rPr lang="fr-FR" sz="1400" dirty="0"/>
                <a:t> Data (positive and </a:t>
              </a:r>
              <a:r>
                <a:rPr lang="fr-FR" sz="1400" dirty="0" err="1"/>
                <a:t>negative</a:t>
              </a:r>
              <a:r>
                <a:rPr lang="fr-FR" sz="1400" dirty="0"/>
                <a:t> </a:t>
              </a:r>
              <a:r>
                <a:rPr lang="fr-FR" sz="1400" dirty="0" err="1"/>
                <a:t>samples</a:t>
              </a:r>
              <a:r>
                <a:rPr lang="fr-FR" sz="1400" dirty="0"/>
                <a:t>)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Result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-Transfer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learning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in a general scenario 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b="1" dirty="0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CPU Computation </a:t>
              </a:r>
              <a:r>
                <a:rPr lang="fr-FR" sz="1400" b="1" dirty="0" err="1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cost</a:t>
              </a:r>
              <a:endParaRPr lang="fr-FR" sz="1400" b="1" dirty="0">
                <a:ln w="0"/>
                <a:solidFill>
                  <a:srgbClr val="0060A0"/>
                </a:solidFill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Remarks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&amp; Future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Research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Directions  </a:t>
              </a:r>
              <a:endParaRPr lang="fr-FR" sz="1400" dirty="0"/>
            </a:p>
            <a:p>
              <a:pPr marL="360362"/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571500" indent="-571500">
                <a:buFont typeface="+mj-lt"/>
                <a:buAutoNum type="romanUcPeriod"/>
              </a:pPr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5406DAD-A4A9-EB41-AFC3-8FF14A031BFF}"/>
                </a:ext>
              </a:extLst>
            </p:cNvPr>
            <p:cNvSpPr/>
            <p:nvPr/>
          </p:nvSpPr>
          <p:spPr>
            <a:xfrm>
              <a:off x="0" y="4571999"/>
              <a:ext cx="2200026" cy="442453"/>
            </a:xfrm>
            <a:prstGeom prst="roundRect">
              <a:avLst>
                <a:gd name="adj" fmla="val 23604"/>
              </a:avLst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211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08BCD998-74F6-6E41-AD53-8B4AB8CCC2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A2F306-136A-3745-AB00-D317AC9F4904}"/>
                </a:ext>
              </a:extLst>
            </p:cNvPr>
            <p:cNvSpPr/>
            <p:nvPr/>
          </p:nvSpPr>
          <p:spPr>
            <a:xfrm>
              <a:off x="0" y="0"/>
              <a:ext cx="22000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FE9B3D-B3F1-8148-A3EA-871533793FC2}"/>
                </a:ext>
              </a:extLst>
            </p:cNvPr>
            <p:cNvSpPr/>
            <p:nvPr/>
          </p:nvSpPr>
          <p:spPr>
            <a:xfrm>
              <a:off x="152400" y="1"/>
              <a:ext cx="12039600" cy="5019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26" name="Picture 2" descr="L&amp;#39;équipe MAX">
            <a:extLst>
              <a:ext uri="{FF2B5EF4-FFF2-40B4-BE49-F238E27FC236}">
                <a16:creationId xmlns:a16="http://schemas.microsoft.com/office/drawing/2014/main" id="{986FCE26-745F-6F4C-81F3-71FD3C273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0744"/>
            <a:ext cx="1662196" cy="63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&amp;#39;équipe MAX">
            <a:extLst>
              <a:ext uri="{FF2B5EF4-FFF2-40B4-BE49-F238E27FC236}">
                <a16:creationId xmlns:a16="http://schemas.microsoft.com/office/drawing/2014/main" id="{FF146D23-46AB-984B-9F6F-6D8847652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0" t="4216"/>
          <a:stretch/>
        </p:blipFill>
        <p:spPr bwMode="auto">
          <a:xfrm>
            <a:off x="152400" y="6012555"/>
            <a:ext cx="1571443" cy="91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33963F-DAE1-7048-B770-8EA050772AF7}"/>
              </a:ext>
            </a:extLst>
          </p:cNvPr>
          <p:cNvSpPr/>
          <p:nvPr/>
        </p:nvSpPr>
        <p:spPr>
          <a:xfrm>
            <a:off x="2543766" y="1326263"/>
            <a:ext cx="92147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>
                <a:latin typeface="URWPalladioL"/>
              </a:rPr>
              <a:t>Remarks</a:t>
            </a:r>
            <a:endParaRPr lang="fr-FR" sz="2400" b="1" dirty="0">
              <a:latin typeface="URWPalladioL"/>
            </a:endParaRPr>
          </a:p>
          <a:p>
            <a:endParaRPr lang="fr-FR" sz="1600" dirty="0"/>
          </a:p>
          <a:p>
            <a:endParaRPr lang="fr-FR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>
                <a:latin typeface="URWPalladioL"/>
              </a:rPr>
              <a:t>One of the major </a:t>
            </a:r>
            <a:r>
              <a:rPr lang="fr-FR" sz="1600" dirty="0" err="1">
                <a:latin typeface="URWPalladioL"/>
              </a:rPr>
              <a:t>problems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we</a:t>
            </a:r>
            <a:r>
              <a:rPr lang="fr-FR" sz="1600" dirty="0">
                <a:latin typeface="URWPalladioL"/>
              </a:rPr>
              <a:t> have is the </a:t>
            </a:r>
            <a:r>
              <a:rPr lang="fr-FR" sz="1600" dirty="0" err="1">
                <a:latin typeface="URWPalladioL"/>
              </a:rPr>
              <a:t>lack</a:t>
            </a:r>
            <a:r>
              <a:rPr lang="fr-FR" sz="1600" dirty="0">
                <a:latin typeface="URWPalladioL"/>
              </a:rPr>
              <a:t> of </a:t>
            </a:r>
            <a:r>
              <a:rPr lang="fr-FR" sz="1600" dirty="0" err="1">
                <a:latin typeface="URWPalladioL"/>
              </a:rPr>
              <a:t>features</a:t>
            </a:r>
            <a:r>
              <a:rPr lang="fr-FR" sz="1600" dirty="0">
                <a:latin typeface="URWPalladioL"/>
              </a:rPr>
              <a:t>, </a:t>
            </a:r>
            <a:r>
              <a:rPr lang="fr-FR" sz="1600" dirty="0" err="1">
                <a:latin typeface="URWPalladioL"/>
              </a:rPr>
              <a:t>we</a:t>
            </a:r>
            <a:r>
              <a:rPr lang="fr-FR" sz="1600" dirty="0">
                <a:latin typeface="URWPalladioL"/>
              </a:rPr>
              <a:t> have to </a:t>
            </a:r>
            <a:r>
              <a:rPr lang="fr-FR" sz="1600" dirty="0" err="1">
                <a:latin typeface="URWPalladioL"/>
              </a:rPr>
              <a:t>find</a:t>
            </a:r>
            <a:r>
              <a:rPr lang="fr-FR" sz="1600" dirty="0">
                <a:latin typeface="URWPalladioL"/>
              </a:rPr>
              <a:t> a </a:t>
            </a:r>
            <a:r>
              <a:rPr lang="fr-FR" sz="1600" dirty="0" err="1">
                <a:latin typeface="URWPalladioL"/>
              </a:rPr>
              <a:t>way</a:t>
            </a:r>
            <a:r>
              <a:rPr lang="fr-FR" sz="1600" dirty="0">
                <a:latin typeface="URWPalladioL"/>
              </a:rPr>
              <a:t> to </a:t>
            </a:r>
            <a:r>
              <a:rPr lang="fr-FR" sz="1600" dirty="0" err="1">
                <a:latin typeface="URWPalladioL"/>
              </a:rPr>
              <a:t>increase</a:t>
            </a:r>
            <a:r>
              <a:rPr lang="fr-FR" sz="1600" dirty="0">
                <a:latin typeface="URWPalladioL"/>
              </a:rPr>
              <a:t> the </a:t>
            </a:r>
            <a:r>
              <a:rPr lang="fr-FR" sz="1600" dirty="0" err="1">
                <a:latin typeface="URWPalladioL"/>
              </a:rPr>
              <a:t>number</a:t>
            </a:r>
            <a:r>
              <a:rPr lang="fr-FR" sz="1600" dirty="0">
                <a:latin typeface="URWPalladioL"/>
              </a:rPr>
              <a:t> of </a:t>
            </a:r>
            <a:r>
              <a:rPr lang="fr-FR" sz="1600" dirty="0" err="1">
                <a:latin typeface="URWPalladioL"/>
              </a:rPr>
              <a:t>features</a:t>
            </a:r>
            <a:r>
              <a:rPr lang="fr-FR" sz="1600" dirty="0">
                <a:latin typeface="URWPalladioL"/>
              </a:rPr>
              <a:t> in question.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sz="1600" dirty="0">
              <a:latin typeface="URWPalladioL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>
                <a:latin typeface="URWPalladioL"/>
              </a:rPr>
              <a:t>Capturing</a:t>
            </a:r>
            <a:r>
              <a:rPr lang="fr-FR" sz="1600" dirty="0">
                <a:latin typeface="URWPalladioL"/>
              </a:rPr>
              <a:t> the signal </a:t>
            </a:r>
            <a:r>
              <a:rPr lang="fr-FR" sz="1600" dirty="0" err="1">
                <a:latin typeface="URWPalladioL"/>
              </a:rPr>
              <a:t>during</a:t>
            </a:r>
            <a:r>
              <a:rPr lang="fr-FR" sz="1600" dirty="0">
                <a:latin typeface="URWPalladioL"/>
              </a:rPr>
              <a:t> the </a:t>
            </a:r>
            <a:r>
              <a:rPr lang="fr-FR" sz="1600" dirty="0" err="1">
                <a:latin typeface="URWPalladioL"/>
              </a:rPr>
              <a:t>attack</a:t>
            </a:r>
            <a:r>
              <a:rPr lang="fr-FR" sz="1600" dirty="0">
                <a:latin typeface="URWPalladioL"/>
              </a:rPr>
              <a:t>, </a:t>
            </a:r>
            <a:r>
              <a:rPr lang="fr-FR" sz="1600" dirty="0" err="1">
                <a:latin typeface="URWPalladioL"/>
              </a:rPr>
              <a:t>we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don't</a:t>
            </a:r>
            <a:r>
              <a:rPr lang="fr-FR" sz="1600" dirty="0">
                <a:latin typeface="URWPalladioL"/>
              </a:rPr>
              <a:t> know if </a:t>
            </a:r>
            <a:r>
              <a:rPr lang="fr-FR" sz="1600" dirty="0" err="1">
                <a:latin typeface="URWPalladioL"/>
              </a:rPr>
              <a:t>it's</a:t>
            </a:r>
            <a:r>
              <a:rPr lang="fr-FR" sz="1600" dirty="0">
                <a:latin typeface="URWPalladioL"/>
              </a:rPr>
              <a:t> the right </a:t>
            </a:r>
            <a:r>
              <a:rPr lang="fr-FR" sz="1600" dirty="0" err="1">
                <a:latin typeface="URWPalladioL"/>
              </a:rPr>
              <a:t>method</a:t>
            </a:r>
            <a:r>
              <a:rPr lang="fr-FR" sz="1600" dirty="0">
                <a:latin typeface="URWPalladioL"/>
              </a:rPr>
              <a:t>, </a:t>
            </a:r>
            <a:r>
              <a:rPr lang="fr-FR" sz="1600" dirty="0" err="1">
                <a:latin typeface="URWPalladioL"/>
              </a:rPr>
              <a:t>because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it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can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be</a:t>
            </a:r>
            <a:r>
              <a:rPr lang="fr-FR" sz="1600" dirty="0">
                <a:latin typeface="URWPalladioL"/>
              </a:rPr>
              <a:t> a passive </a:t>
            </a:r>
            <a:r>
              <a:rPr lang="fr-FR" sz="1600" dirty="0" err="1">
                <a:latin typeface="URWPalladioL"/>
              </a:rPr>
              <a:t>attack</a:t>
            </a:r>
            <a:r>
              <a:rPr lang="fr-FR" sz="1600" dirty="0">
                <a:latin typeface="URWPalladioL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sz="1600" dirty="0">
              <a:latin typeface="URWPalladioL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>
                <a:latin typeface="URWPalladioL"/>
              </a:rPr>
              <a:t>We</a:t>
            </a:r>
            <a:r>
              <a:rPr lang="fr-FR" sz="1600" dirty="0">
                <a:latin typeface="URWPalladioL"/>
              </a:rPr>
              <a:t> are </a:t>
            </a:r>
            <a:r>
              <a:rPr lang="fr-FR" sz="1600" dirty="0" err="1">
                <a:latin typeface="URWPalladioL"/>
              </a:rPr>
              <a:t>trying</a:t>
            </a:r>
            <a:r>
              <a:rPr lang="fr-FR" sz="1600" dirty="0">
                <a:latin typeface="URWPalladioL"/>
              </a:rPr>
              <a:t> to </a:t>
            </a:r>
            <a:r>
              <a:rPr lang="fr-FR" sz="1600" dirty="0" err="1">
                <a:latin typeface="URWPalladioL"/>
              </a:rPr>
              <a:t>build</a:t>
            </a:r>
            <a:r>
              <a:rPr lang="fr-FR" sz="1600" dirty="0">
                <a:latin typeface="URWPalladioL"/>
              </a:rPr>
              <a:t> an </a:t>
            </a:r>
            <a:r>
              <a:rPr lang="fr-FR" sz="1600" dirty="0" err="1">
                <a:latin typeface="URWPalladioL"/>
              </a:rPr>
              <a:t>autoencoder</a:t>
            </a:r>
            <a:r>
              <a:rPr lang="fr-FR" sz="1600" dirty="0">
                <a:latin typeface="URWPalladioL"/>
              </a:rPr>
              <a:t> in </a:t>
            </a:r>
            <a:r>
              <a:rPr lang="fr-FR" sz="1600" dirty="0" err="1">
                <a:latin typeface="URWPalladioL"/>
              </a:rPr>
              <a:t>transfer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learning</a:t>
            </a:r>
            <a:r>
              <a:rPr lang="fr-FR" sz="1600" dirty="0">
                <a:latin typeface="URWPalladioL"/>
              </a:rPr>
              <a:t> format, </a:t>
            </a:r>
            <a:r>
              <a:rPr lang="fr-FR" sz="1600" dirty="0" err="1">
                <a:latin typeface="URWPalladioL"/>
              </a:rPr>
              <a:t>which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will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be</a:t>
            </a:r>
            <a:r>
              <a:rPr lang="fr-FR" sz="1600" dirty="0">
                <a:latin typeface="URWPalladioL"/>
              </a:rPr>
              <a:t> a </a:t>
            </a:r>
            <a:r>
              <a:rPr lang="fr-FR" sz="1600" dirty="0" err="1">
                <a:latin typeface="URWPalladioL"/>
              </a:rPr>
              <a:t>great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advantage</a:t>
            </a:r>
            <a:r>
              <a:rPr lang="fr-FR" sz="1600" dirty="0">
                <a:latin typeface="URWPalladioL"/>
              </a:rPr>
              <a:t> over </a:t>
            </a:r>
            <a:r>
              <a:rPr lang="fr-FR" sz="1600" dirty="0" err="1">
                <a:latin typeface="URWPalladioL"/>
              </a:rPr>
              <a:t>our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current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framework</a:t>
            </a:r>
            <a:r>
              <a:rPr lang="fr-FR" sz="1600" dirty="0">
                <a:latin typeface="URWPalladioL"/>
              </a:rPr>
              <a:t>, </a:t>
            </a:r>
            <a:r>
              <a:rPr lang="fr-FR" sz="1600" dirty="0" err="1">
                <a:latin typeface="URWPalladioL"/>
              </a:rPr>
              <a:t>because</a:t>
            </a:r>
            <a:r>
              <a:rPr lang="fr-FR" sz="1600" dirty="0">
                <a:latin typeface="URWPalladioL"/>
              </a:rPr>
              <a:t> the reconstruction of the signal </a:t>
            </a:r>
            <a:r>
              <a:rPr lang="fr-FR" sz="1600" dirty="0" err="1">
                <a:latin typeface="URWPalladioL"/>
              </a:rPr>
              <a:t>itself</a:t>
            </a:r>
            <a:r>
              <a:rPr lang="fr-FR" sz="1600" dirty="0">
                <a:latin typeface="URWPalladioL"/>
              </a:rPr>
              <a:t> over </a:t>
            </a:r>
            <a:r>
              <a:rPr lang="fr-FR" sz="1600" dirty="0" err="1">
                <a:latin typeface="URWPalladioL"/>
              </a:rPr>
              <a:t>different</a:t>
            </a:r>
            <a:r>
              <a:rPr lang="fr-FR" sz="1600" dirty="0">
                <a:latin typeface="URWPalladioL"/>
              </a:rPr>
              <a:t> </a:t>
            </a:r>
            <a:r>
              <a:rPr lang="fr-FR" sz="1600" dirty="0" err="1">
                <a:latin typeface="URWPalladioL"/>
              </a:rPr>
              <a:t>periods</a:t>
            </a:r>
            <a:r>
              <a:rPr lang="fr-FR" sz="1600" dirty="0">
                <a:latin typeface="URWPalladioL"/>
              </a:rPr>
              <a:t> of time </a:t>
            </a:r>
            <a:r>
              <a:rPr lang="fr-FR" sz="1600" dirty="0" err="1">
                <a:latin typeface="URWPalladioL"/>
              </a:rPr>
              <a:t>could</a:t>
            </a:r>
            <a:r>
              <a:rPr lang="fr-FR" sz="1600" dirty="0">
                <a:latin typeface="URWPalladioL"/>
              </a:rPr>
              <a:t> help us to </a:t>
            </a:r>
            <a:r>
              <a:rPr lang="fr-FR" sz="1600" dirty="0" err="1">
                <a:latin typeface="URWPalladioL"/>
              </a:rPr>
              <a:t>find</a:t>
            </a:r>
            <a:r>
              <a:rPr lang="fr-FR" sz="1600" dirty="0">
                <a:latin typeface="URWPalladioL"/>
              </a:rPr>
              <a:t> Evil-Twin </a:t>
            </a:r>
            <a:r>
              <a:rPr lang="fr-FR" sz="1600" dirty="0" err="1">
                <a:latin typeface="URWPalladioL"/>
              </a:rPr>
              <a:t>APs</a:t>
            </a:r>
            <a:r>
              <a:rPr lang="fr-FR" sz="1600" dirty="0">
                <a:latin typeface="URWPalladioL"/>
              </a:rPr>
              <a:t>.</a:t>
            </a:r>
            <a:endParaRPr lang="fr-FR" sz="1600" dirty="0">
              <a:latin typeface="CMSY1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860FCE8-93EC-8C4E-BE74-8DB104B87AD6}"/>
              </a:ext>
            </a:extLst>
          </p:cNvPr>
          <p:cNvGrpSpPr/>
          <p:nvPr/>
        </p:nvGrpSpPr>
        <p:grpSpPr>
          <a:xfrm>
            <a:off x="-343740" y="1228397"/>
            <a:ext cx="2646908" cy="4832092"/>
            <a:chOff x="-343740" y="1228397"/>
            <a:chExt cx="2646908" cy="48320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43E29C-3972-2C4F-985A-CCE62FAAE078}"/>
                </a:ext>
              </a:extLst>
            </p:cNvPr>
            <p:cNvSpPr/>
            <p:nvPr/>
          </p:nvSpPr>
          <p:spPr>
            <a:xfrm>
              <a:off x="-343740" y="1228397"/>
              <a:ext cx="2646908" cy="48320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720725" indent="-360363">
                <a:buFont typeface="+mj-lt"/>
                <a:buAutoNum type="romanUcPeriod"/>
              </a:pPr>
              <a:r>
                <a:rPr lang="fr-FR" sz="1400" dirty="0"/>
                <a:t>Introduction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b="1" dirty="0">
                <a:solidFill>
                  <a:srgbClr val="0060A0"/>
                </a:solidFill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Existing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reacher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work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using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a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deep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learning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framework</a:t>
              </a: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i="1" dirty="0">
                  <a:latin typeface="URWPalladioL"/>
                </a:rPr>
                <a:t>At the </a:t>
              </a:r>
              <a:r>
                <a:rPr lang="fr-FR" sz="1400" i="1" dirty="0" err="1">
                  <a:latin typeface="URWPalladioL"/>
                </a:rPr>
                <a:t>level</a:t>
              </a:r>
              <a:r>
                <a:rPr lang="fr-FR" sz="1400" i="1" dirty="0">
                  <a:latin typeface="URWPalladioL"/>
                </a:rPr>
                <a:t> of </a:t>
              </a:r>
              <a:r>
                <a:rPr lang="fr-FR" sz="1400" i="1" dirty="0" err="1">
                  <a:latin typeface="URWPalladioL"/>
                </a:rPr>
                <a:t>access</a:t>
              </a:r>
              <a:r>
                <a:rPr lang="fr-FR" sz="1400" i="1" dirty="0">
                  <a:latin typeface="URWPalladioL"/>
                </a:rPr>
                <a:t> to wifi and model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/>
                <a:t>Generating</a:t>
              </a:r>
              <a:r>
                <a:rPr lang="fr-FR" sz="1400" dirty="0"/>
                <a:t> Data (positive and </a:t>
              </a:r>
              <a:r>
                <a:rPr lang="fr-FR" sz="1400" dirty="0" err="1"/>
                <a:t>negative</a:t>
              </a:r>
              <a:r>
                <a:rPr lang="fr-FR" sz="1400" dirty="0"/>
                <a:t> </a:t>
              </a:r>
              <a:r>
                <a:rPr lang="fr-FR" sz="1400" dirty="0" err="1"/>
                <a:t>samples</a:t>
              </a:r>
              <a:r>
                <a:rPr lang="fr-FR" sz="1400" dirty="0"/>
                <a:t>)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Result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-Transfer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learning</a:t>
              </a: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in a general scenario </a:t>
              </a: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dirty="0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CPU Computation </a:t>
              </a:r>
              <a:r>
                <a:rPr lang="fr-FR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cost</a:t>
              </a: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endPara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720725" indent="-360363">
                <a:buFont typeface="+mj-lt"/>
                <a:buAutoNum type="romanUcPeriod"/>
              </a:pPr>
              <a:r>
                <a:rPr lang="fr-FR" sz="1400" b="1" dirty="0" err="1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Remarks</a:t>
              </a:r>
              <a:r>
                <a:rPr lang="fr-FR" sz="1400" b="1" dirty="0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&amp; Future </a:t>
              </a:r>
              <a:r>
                <a:rPr lang="fr-FR" sz="1400" b="1" dirty="0" err="1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Research</a:t>
              </a:r>
              <a:r>
                <a:rPr lang="fr-FR" sz="1400" b="1" dirty="0">
                  <a:ln w="0"/>
                  <a:solidFill>
                    <a:srgbClr val="0060A0"/>
                  </a:solidFill>
                  <a:effectLst>
                    <a:outerShdw blurRad="38100" dist="19050" dir="2700000" algn="tl" rotWithShape="0">
                      <a:schemeClr val="dk1">
                        <a:alpha val="0"/>
                      </a:schemeClr>
                    </a:outerShdw>
                  </a:effectLst>
                </a:rPr>
                <a:t> Directions  </a:t>
              </a:r>
              <a:endParaRPr lang="fr-FR" sz="1400" b="1" dirty="0">
                <a:solidFill>
                  <a:srgbClr val="0060A0"/>
                </a:solidFill>
              </a:endParaRPr>
            </a:p>
            <a:p>
              <a:pPr marL="360362"/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  <a:p>
              <a:pPr marL="571500" indent="-571500">
                <a:buFont typeface="+mj-lt"/>
                <a:buAutoNum type="romanUcPeriod"/>
              </a:pPr>
              <a:endParaRPr lang="fr-F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0"/>
                    </a:schemeClr>
                  </a:outerShdw>
                </a:effectLst>
              </a:endParaRP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F58770BE-0769-6B4F-AD60-1157308736C8}"/>
                </a:ext>
              </a:extLst>
            </p:cNvPr>
            <p:cNvSpPr/>
            <p:nvPr/>
          </p:nvSpPr>
          <p:spPr>
            <a:xfrm>
              <a:off x="-28952" y="4993066"/>
              <a:ext cx="2200026" cy="636538"/>
            </a:xfrm>
            <a:prstGeom prst="roundRect">
              <a:avLst>
                <a:gd name="adj" fmla="val 23604"/>
              </a:avLst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150557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11121423</TotalTime>
  <Words>1064</Words>
  <Application>Microsoft Macintosh PowerPoint</Application>
  <PresentationFormat>Grand écran</PresentationFormat>
  <Paragraphs>212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CMSY10</vt:lpstr>
      <vt:lpstr>URWPalladioL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KHALID OUBLAL</dc:creator>
  <cp:lastModifiedBy>KHALID OUBLAL</cp:lastModifiedBy>
  <cp:revision>16</cp:revision>
  <dcterms:created xsi:type="dcterms:W3CDTF">2022-01-14T18:59:17Z</dcterms:created>
  <dcterms:modified xsi:type="dcterms:W3CDTF">2022-02-28T16:28:25Z</dcterms:modified>
</cp:coreProperties>
</file>