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0" r:id="rId5"/>
    <p:sldId id="261" r:id="rId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accent6">
                    <a:lumMod val="20000"/>
                    <a:lumOff val="80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accent6">
                    <a:lumMod val="20000"/>
                    <a:lumOff val="80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accent6">
                    <a:lumMod val="20000"/>
                    <a:lumOff val="80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12/2/2019</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
          <p:cNvSpPr/>
          <p:nvPr/>
        </p:nvSpPr>
        <p:spPr>
          <a:xfrm>
            <a:off x="4572001" y="2404874"/>
            <a:ext cx="4572000" cy="1872208"/>
          </a:xfrm>
          <a:custGeom>
            <a:avLst/>
            <a:gdLst/>
            <a:ahLst/>
            <a:cxnLst/>
            <a:rect l="l" t="t" r="r" b="b"/>
            <a:pathLst>
              <a:path w="4328021" h="2160240">
                <a:moveTo>
                  <a:pt x="260655" y="0"/>
                </a:moveTo>
                <a:lnTo>
                  <a:pt x="4328021" y="0"/>
                </a:lnTo>
                <a:lnTo>
                  <a:pt x="4328021" y="2160240"/>
                </a:lnTo>
                <a:lnTo>
                  <a:pt x="260655" y="2160240"/>
                </a:lnTo>
                <a:cubicBezTo>
                  <a:pt x="116699" y="2160240"/>
                  <a:pt x="0" y="2043541"/>
                  <a:pt x="0" y="1899585"/>
                </a:cubicBezTo>
                <a:lnTo>
                  <a:pt x="0" y="260655"/>
                </a:lnTo>
                <a:cubicBezTo>
                  <a:pt x="0" y="116699"/>
                  <a:pt x="116699" y="0"/>
                  <a:pt x="260655" y="0"/>
                </a:cubicBezTo>
                <a:close/>
              </a:path>
            </a:pathLst>
          </a:custGeom>
          <a:solidFill>
            <a:schemeClr val="accent6">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4572000" y="2863924"/>
            <a:ext cx="4968552" cy="954107"/>
          </a:xfrm>
          <a:prstGeom prst="rect">
            <a:avLst/>
          </a:prstGeom>
          <a:noFill/>
        </p:spPr>
        <p:txBody>
          <a:bodyPr wrap="square">
            <a:spAutoFit/>
          </a:bodyPr>
          <a:lstStyle/>
          <a:p>
            <a:pPr fontAlgn="auto">
              <a:spcBef>
                <a:spcPts val="0"/>
              </a:spcBef>
              <a:spcAft>
                <a:spcPts val="0"/>
              </a:spcAft>
              <a:defRPr/>
            </a:pPr>
            <a:r>
              <a:rPr lang="fr-FR" sz="2800" dirty="0">
                <a:solidFill>
                  <a:schemeClr val="bg1"/>
                </a:solidFill>
                <a:latin typeface="Franklin Gothic Heavy" panose="020B0903020102020204" pitchFamily="34" charset="0"/>
              </a:rPr>
              <a:t>Les éléments d'ergonomie</a:t>
            </a:r>
          </a:p>
          <a:p>
            <a:pPr fontAlgn="auto">
              <a:spcBef>
                <a:spcPts val="0"/>
              </a:spcBef>
              <a:spcAft>
                <a:spcPts val="0"/>
              </a:spcAft>
              <a:defRPr/>
            </a:pPr>
            <a:r>
              <a:rPr lang="fr-FR" sz="2800" dirty="0">
                <a:solidFill>
                  <a:schemeClr val="bg1"/>
                </a:solidFill>
                <a:latin typeface="Franklin Gothic Heavy" panose="020B0903020102020204" pitchFamily="34" charset="0"/>
              </a:rPr>
              <a:t> et du responsive design </a:t>
            </a:r>
            <a:endParaRPr kumimoji="0" lang="en-US" altLang="ko-KR" sz="2800" b="1" dirty="0">
              <a:solidFill>
                <a:schemeClr val="bg1"/>
              </a:solidFill>
              <a:latin typeface="Franklin Gothic Heavy" panose="020B0903020102020204" pitchFamily="34" charset="0"/>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012567"/>
            <a:ext cx="8784976" cy="884466"/>
          </a:xfrm>
        </p:spPr>
        <p:txBody>
          <a:bodyPr/>
          <a:lstStyle/>
          <a:p>
            <a:r>
              <a:rPr lang="fr-FR" dirty="0">
                <a:solidFill>
                  <a:schemeClr val="bg1"/>
                </a:solidFill>
              </a:rPr>
              <a:t>La réussite d’un site internet s’apparente donc aux trois principaux éléments de l'ergonomie web suivants : </a:t>
            </a:r>
            <a:endParaRPr lang="en-US" b="1" dirty="0">
              <a:solidFill>
                <a:schemeClr val="bg1"/>
              </a:solidFill>
            </a:endParaRPr>
          </a:p>
        </p:txBody>
      </p:sp>
      <p:sp>
        <p:nvSpPr>
          <p:cNvPr id="5" name="Content Placeholder 4"/>
          <p:cNvSpPr>
            <a:spLocks noGrp="1"/>
          </p:cNvSpPr>
          <p:nvPr>
            <p:ph idx="10"/>
          </p:nvPr>
        </p:nvSpPr>
        <p:spPr>
          <a:xfrm>
            <a:off x="539552" y="2015935"/>
            <a:ext cx="8496944" cy="2995737"/>
          </a:xfrm>
        </p:spPr>
        <p:txBody>
          <a:bodyPr/>
          <a:lstStyle/>
          <a:p>
            <a:pPr marL="285750" indent="-285750">
              <a:buFont typeface="Wingdings" panose="05000000000000000000" pitchFamily="2" charset="2"/>
              <a:buChar char="ü"/>
            </a:pPr>
            <a:r>
              <a:rPr lang="fr-FR" sz="1800" b="1" dirty="0"/>
              <a:t>L’utilité d’un site : savoir rendre les contenus d’un site intéressants</a:t>
            </a:r>
          </a:p>
          <a:p>
            <a:pPr marL="285750" indent="-285750">
              <a:buFont typeface="Wingdings" panose="05000000000000000000" pitchFamily="2" charset="2"/>
              <a:buChar char="ü"/>
            </a:pPr>
            <a:r>
              <a:rPr lang="fr-FR" sz="1800" b="1" dirty="0"/>
              <a:t>L’utilisabilité du site : savoir rendre un site simple d’accès et surtout </a:t>
            </a:r>
          </a:p>
          <a:p>
            <a:r>
              <a:rPr lang="fr-FR" sz="1800" b="1" dirty="0"/>
              <a:t>facile à utiliser</a:t>
            </a:r>
          </a:p>
          <a:p>
            <a:r>
              <a:rPr lang="fr-FR" sz="1800" b="1" dirty="0">
                <a:solidFill>
                  <a:schemeClr val="bg1"/>
                </a:solidFill>
                <a:latin typeface="Agency FB" panose="020B0503020202020204" pitchFamily="34" charset="0"/>
              </a:rPr>
              <a:t>   1. Le site web doit être efficace.</a:t>
            </a:r>
          </a:p>
          <a:p>
            <a:r>
              <a:rPr lang="fr-FR" sz="1800" b="1" dirty="0">
                <a:solidFill>
                  <a:schemeClr val="bg1"/>
                </a:solidFill>
                <a:latin typeface="Agency FB" panose="020B0503020202020204" pitchFamily="34" charset="0"/>
              </a:rPr>
              <a:t>   3. Le site web doit apporter satisfaction.</a:t>
            </a:r>
          </a:p>
          <a:p>
            <a:pPr marL="285750" indent="-285750">
              <a:buFont typeface="Wingdings" panose="05000000000000000000" pitchFamily="2" charset="2"/>
              <a:buChar char="ü"/>
            </a:pPr>
            <a:r>
              <a:rPr lang="en-US" sz="1800" b="1" dirty="0"/>
              <a:t>Le design </a:t>
            </a:r>
            <a:r>
              <a:rPr lang="en-US" sz="1800" b="1" dirty="0" err="1"/>
              <a:t>graphique</a:t>
            </a:r>
            <a:endParaRPr lang="fr-FR" sz="1800" b="1" dirty="0">
              <a:solidFill>
                <a:schemeClr val="bg1"/>
              </a:solidFill>
              <a:latin typeface="Agency FB" panose="020B0503020202020204" pitchFamily="34" charset="0"/>
            </a:endParaRPr>
          </a:p>
          <a:p>
            <a:endParaRPr lang="fr-FR" sz="1800" b="1" dirty="0"/>
          </a:p>
          <a:p>
            <a:endParaRPr lang="fr-FR" sz="1800" b="1" dirty="0"/>
          </a:p>
          <a:p>
            <a:pPr marL="285750" indent="-285750">
              <a:buFont typeface="Arial" panose="020B0604020202020204" pitchFamily="34" charset="0"/>
              <a:buChar char="•"/>
            </a:pPr>
            <a:endParaRPr lang="fr-FR" sz="1800" b="1" dirty="0"/>
          </a:p>
        </p:txBody>
      </p:sp>
      <p:sp>
        <p:nvSpPr>
          <p:cNvPr id="3" name="Title 2"/>
          <p:cNvSpPr>
            <a:spLocks noGrp="1"/>
          </p:cNvSpPr>
          <p:nvPr>
            <p:ph type="title"/>
          </p:nvPr>
        </p:nvSpPr>
        <p:spPr>
          <a:xfrm>
            <a:off x="683568" y="0"/>
            <a:ext cx="9144000" cy="884466"/>
          </a:xfrm>
        </p:spPr>
        <p:txBody>
          <a:bodyPr/>
          <a:lstStyle/>
          <a:p>
            <a:r>
              <a:rPr lang="fr-FR" dirty="0"/>
              <a:t>Les éléments d'ergonomie</a:t>
            </a:r>
            <a:endParaRPr lang="en-US" dirty="0"/>
          </a:p>
        </p:txBody>
      </p:sp>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FDF3E-6E30-4490-BF0B-F0912FBE2A8D}"/>
              </a:ext>
            </a:extLst>
          </p:cNvPr>
          <p:cNvSpPr>
            <a:spLocks noGrp="1"/>
          </p:cNvSpPr>
          <p:nvPr>
            <p:ph type="title"/>
          </p:nvPr>
        </p:nvSpPr>
        <p:spPr>
          <a:xfrm>
            <a:off x="251520" y="195486"/>
            <a:ext cx="9468544" cy="504056"/>
          </a:xfrm>
        </p:spPr>
        <p:txBody>
          <a:bodyPr/>
          <a:lstStyle/>
          <a:p>
            <a:r>
              <a:rPr lang="fr-FR" sz="2800" dirty="0"/>
              <a:t>Que doit respecter l’ergonomie d’un site ?</a:t>
            </a:r>
            <a:endParaRPr lang="en-US" sz="2800" dirty="0"/>
          </a:p>
        </p:txBody>
      </p:sp>
      <p:sp>
        <p:nvSpPr>
          <p:cNvPr id="3" name="Content Placeholder 2">
            <a:extLst>
              <a:ext uri="{FF2B5EF4-FFF2-40B4-BE49-F238E27FC236}">
                <a16:creationId xmlns:a16="http://schemas.microsoft.com/office/drawing/2014/main" id="{C2913744-3E72-450B-A26A-EF6E87927980}"/>
              </a:ext>
            </a:extLst>
          </p:cNvPr>
          <p:cNvSpPr>
            <a:spLocks noGrp="1"/>
          </p:cNvSpPr>
          <p:nvPr>
            <p:ph idx="1"/>
          </p:nvPr>
        </p:nvSpPr>
        <p:spPr>
          <a:xfrm>
            <a:off x="647056" y="1707654"/>
            <a:ext cx="8496944" cy="3762789"/>
          </a:xfrm>
        </p:spPr>
        <p:txBody>
          <a:bodyPr/>
          <a:lstStyle/>
          <a:p>
            <a:pPr marL="342900" indent="-342900">
              <a:buFont typeface="Wingdings" panose="05000000000000000000" pitchFamily="2" charset="2"/>
              <a:buChar char="ü"/>
            </a:pPr>
            <a:r>
              <a:rPr lang="fr-FR" b="1" dirty="0">
                <a:solidFill>
                  <a:schemeClr val="bg1"/>
                </a:solidFill>
              </a:rPr>
              <a:t>Une page d’accueil claire, simple et précise</a:t>
            </a:r>
          </a:p>
          <a:p>
            <a:pPr marL="342900" indent="-342900">
              <a:buFont typeface="Wingdings" panose="05000000000000000000" pitchFamily="2" charset="2"/>
              <a:buChar char="ü"/>
            </a:pPr>
            <a:r>
              <a:rPr lang="en-US" b="1" dirty="0">
                <a:solidFill>
                  <a:schemeClr val="bg1"/>
                </a:solidFill>
              </a:rPr>
              <a:t>Des </a:t>
            </a:r>
            <a:r>
              <a:rPr lang="en-US" b="1" dirty="0" err="1">
                <a:solidFill>
                  <a:schemeClr val="bg1"/>
                </a:solidFill>
              </a:rPr>
              <a:t>textes</a:t>
            </a:r>
            <a:r>
              <a:rPr lang="en-US" b="1" dirty="0">
                <a:solidFill>
                  <a:schemeClr val="bg1"/>
                </a:solidFill>
              </a:rPr>
              <a:t> </a:t>
            </a:r>
            <a:r>
              <a:rPr lang="en-US" b="1" dirty="0" err="1">
                <a:solidFill>
                  <a:schemeClr val="bg1"/>
                </a:solidFill>
              </a:rPr>
              <a:t>lisibles</a:t>
            </a:r>
            <a:endParaRPr lang="en-US" b="1" dirty="0">
              <a:solidFill>
                <a:schemeClr val="bg1"/>
              </a:solidFill>
            </a:endParaRPr>
          </a:p>
          <a:p>
            <a:pPr marL="342900" indent="-342900">
              <a:buFont typeface="Wingdings" panose="05000000000000000000" pitchFamily="2" charset="2"/>
              <a:buChar char="ü"/>
            </a:pPr>
            <a:r>
              <a:rPr lang="fr-FR" b="1" dirty="0">
                <a:solidFill>
                  <a:schemeClr val="bg1"/>
                </a:solidFill>
              </a:rPr>
              <a:t>Pas de gadget </a:t>
            </a:r>
          </a:p>
          <a:p>
            <a:pPr marL="342900" indent="-342900">
              <a:buFont typeface="Wingdings" panose="05000000000000000000" pitchFamily="2" charset="2"/>
              <a:buChar char="ü"/>
            </a:pPr>
            <a:r>
              <a:rPr lang="en-US" b="1" dirty="0">
                <a:solidFill>
                  <a:schemeClr val="bg1"/>
                </a:solidFill>
              </a:rPr>
              <a:t>Un </a:t>
            </a:r>
            <a:r>
              <a:rPr lang="en-US" b="1" dirty="0" err="1">
                <a:solidFill>
                  <a:schemeClr val="bg1"/>
                </a:solidFill>
              </a:rPr>
              <a:t>affichage</a:t>
            </a:r>
            <a:r>
              <a:rPr lang="en-US" b="1" dirty="0">
                <a:solidFill>
                  <a:schemeClr val="bg1"/>
                </a:solidFill>
              </a:rPr>
              <a:t> </a:t>
            </a:r>
            <a:r>
              <a:rPr lang="en-US" b="1" dirty="0" err="1">
                <a:solidFill>
                  <a:schemeClr val="bg1"/>
                </a:solidFill>
              </a:rPr>
              <a:t>rapide</a:t>
            </a:r>
            <a:endParaRPr lang="en-US" b="1" dirty="0">
              <a:solidFill>
                <a:schemeClr val="bg1"/>
              </a:solidFill>
            </a:endParaRPr>
          </a:p>
          <a:p>
            <a:pPr marL="342900" indent="-342900">
              <a:buFont typeface="Wingdings" panose="05000000000000000000" pitchFamily="2" charset="2"/>
              <a:buChar char="ü"/>
            </a:pPr>
            <a:r>
              <a:rPr lang="fr-FR" b="1" dirty="0">
                <a:solidFill>
                  <a:schemeClr val="bg1"/>
                </a:solidFill>
              </a:rPr>
              <a:t>Un plan de page lisible</a:t>
            </a:r>
          </a:p>
          <a:p>
            <a:pPr marL="342900" indent="-342900">
              <a:buFont typeface="Wingdings" panose="05000000000000000000" pitchFamily="2" charset="2"/>
              <a:buChar char="ü"/>
            </a:pPr>
            <a:r>
              <a:rPr lang="fr-FR" b="1" dirty="0">
                <a:solidFill>
                  <a:schemeClr val="bg1"/>
                </a:solidFill>
              </a:rPr>
              <a:t>Des menus accessibles et intuitifs</a:t>
            </a:r>
          </a:p>
          <a:p>
            <a:pPr marL="342900" indent="-342900">
              <a:buFont typeface="Wingdings" panose="05000000000000000000" pitchFamily="2" charset="2"/>
              <a:buChar char="ü"/>
            </a:pPr>
            <a:r>
              <a:rPr lang="fr-FR" b="1" dirty="0">
                <a:solidFill>
                  <a:schemeClr val="bg1"/>
                </a:solidFill>
              </a:rPr>
              <a:t>Une hiérarchie visuelle des éléments</a:t>
            </a:r>
          </a:p>
          <a:p>
            <a:pPr marL="342900" indent="-342900">
              <a:buFont typeface="Wingdings" panose="05000000000000000000" pitchFamily="2" charset="2"/>
              <a:buChar char="ü"/>
            </a:pPr>
            <a:r>
              <a:rPr lang="fr-FR" b="1" dirty="0">
                <a:solidFill>
                  <a:schemeClr val="bg1"/>
                </a:solidFill>
              </a:rPr>
              <a:t>Un accès optimisé sur les différents supports</a:t>
            </a:r>
          </a:p>
          <a:p>
            <a:pPr marL="342900" indent="-342900">
              <a:buFont typeface="Wingdings" panose="05000000000000000000" pitchFamily="2" charset="2"/>
              <a:buChar char="ü"/>
            </a:pPr>
            <a:endParaRPr lang="en-US" b="1" dirty="0"/>
          </a:p>
          <a:p>
            <a:pPr marL="342900" indent="-342900">
              <a:buFont typeface="Wingdings" panose="05000000000000000000" pitchFamily="2" charset="2"/>
              <a:buChar char="ü"/>
            </a:pPr>
            <a:endParaRPr lang="en-US" b="1" dirty="0"/>
          </a:p>
          <a:p>
            <a:endParaRPr lang="fr-FR" b="1" dirty="0"/>
          </a:p>
          <a:p>
            <a:endParaRPr lang="en-US" dirty="0"/>
          </a:p>
        </p:txBody>
      </p:sp>
    </p:spTree>
    <p:extLst>
      <p:ext uri="{BB962C8B-B14F-4D97-AF65-F5344CB8AC3E}">
        <p14:creationId xmlns:p14="http://schemas.microsoft.com/office/powerpoint/2010/main" val="321161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1744-93C3-4DEF-804D-A61387EBEFB5}"/>
              </a:ext>
            </a:extLst>
          </p:cNvPr>
          <p:cNvSpPr>
            <a:spLocks noGrp="1"/>
          </p:cNvSpPr>
          <p:nvPr>
            <p:ph type="title"/>
          </p:nvPr>
        </p:nvSpPr>
        <p:spPr>
          <a:xfrm>
            <a:off x="1259632" y="0"/>
            <a:ext cx="9144000" cy="884466"/>
          </a:xfrm>
        </p:spPr>
        <p:txBody>
          <a:bodyPr/>
          <a:lstStyle/>
          <a:p>
            <a:r>
              <a:rPr lang="en-US" dirty="0"/>
              <a:t>Responsive design</a:t>
            </a:r>
          </a:p>
        </p:txBody>
      </p:sp>
      <p:sp>
        <p:nvSpPr>
          <p:cNvPr id="3" name="Content Placeholder 2">
            <a:extLst>
              <a:ext uri="{FF2B5EF4-FFF2-40B4-BE49-F238E27FC236}">
                <a16:creationId xmlns:a16="http://schemas.microsoft.com/office/drawing/2014/main" id="{61F15034-430B-4D22-89E5-AAD744B00286}"/>
              </a:ext>
            </a:extLst>
          </p:cNvPr>
          <p:cNvSpPr>
            <a:spLocks noGrp="1"/>
          </p:cNvSpPr>
          <p:nvPr>
            <p:ph idx="1"/>
          </p:nvPr>
        </p:nvSpPr>
        <p:spPr>
          <a:xfrm>
            <a:off x="395536" y="1327076"/>
            <a:ext cx="8496944" cy="3816424"/>
          </a:xfrm>
        </p:spPr>
        <p:txBody>
          <a:bodyPr/>
          <a:lstStyle/>
          <a:p>
            <a:pPr marL="285750" indent="-285750" algn="just">
              <a:buFont typeface="Wingdings" panose="05000000000000000000" pitchFamily="2" charset="2"/>
              <a:buChar char="ü"/>
            </a:pPr>
            <a:r>
              <a:rPr lang="fr-FR" sz="1600" dirty="0">
                <a:solidFill>
                  <a:schemeClr val="bg1"/>
                </a:solidFill>
              </a:rPr>
              <a:t>Le Responsive Web Design doit faciliter la lecture et la navigation de l’internaute </a:t>
            </a:r>
          </a:p>
          <a:p>
            <a:pPr algn="just"/>
            <a:r>
              <a:rPr lang="fr-FR" sz="1600" dirty="0">
                <a:solidFill>
                  <a:schemeClr val="bg1"/>
                </a:solidFill>
              </a:rPr>
              <a:t>sur tous les types de terminaux</a:t>
            </a:r>
            <a:r>
              <a:rPr lang="fr-FR" sz="1600" i="1" dirty="0">
                <a:solidFill>
                  <a:schemeClr val="bg1"/>
                </a:solidFill>
              </a:rPr>
              <a:t> (Smartphones, moniteurs d’ordinateur, tablettes, Notebook, TV connectée, …).</a:t>
            </a:r>
          </a:p>
          <a:p>
            <a:pPr marL="285750" indent="-285750" algn="just">
              <a:buFont typeface="Wingdings" panose="05000000000000000000" pitchFamily="2" charset="2"/>
              <a:buChar char="ü"/>
            </a:pPr>
            <a:r>
              <a:rPr lang="fr-FR" sz="1600" dirty="0">
                <a:solidFill>
                  <a:schemeClr val="bg1"/>
                </a:solidFill>
              </a:rPr>
              <a:t>Pour réussir un site auto adaptatif, le Responsive Web Design doit respecter certaines</a:t>
            </a:r>
          </a:p>
          <a:p>
            <a:pPr algn="just"/>
            <a:r>
              <a:rPr lang="fr-FR" sz="1600" dirty="0">
                <a:solidFill>
                  <a:schemeClr val="bg1"/>
                </a:solidFill>
              </a:rPr>
              <a:t>préconisations. L’une d’elles réside dans l’approche même du RDW, le “mobile first” </a:t>
            </a:r>
          </a:p>
          <a:p>
            <a:pPr algn="just"/>
            <a:r>
              <a:rPr lang="fr-FR" sz="1600" dirty="0">
                <a:solidFill>
                  <a:schemeClr val="bg1"/>
                </a:solidFill>
              </a:rPr>
              <a:t>(on part du mobile en 320px pour aller vers l’écran d’ordinateur en enrichissant le site) ou le “Responsive dégradation” (on part de l’écran d’ordinateur pour aller vers le mobile). Le </a:t>
            </a:r>
            <a:r>
              <a:rPr lang="fr-FR" sz="1600" dirty="0" err="1">
                <a:solidFill>
                  <a:schemeClr val="bg1"/>
                </a:solidFill>
              </a:rPr>
              <a:t>mobilmobile</a:t>
            </a:r>
            <a:r>
              <a:rPr lang="fr-FR" sz="1600" dirty="0">
                <a:solidFill>
                  <a:schemeClr val="bg1"/>
                </a:solidFill>
              </a:rPr>
              <a:t> first est désormais privilégié, il assure d’aller à l’essentiel sur le mobile et permet </a:t>
            </a:r>
          </a:p>
          <a:p>
            <a:pPr algn="just"/>
            <a:r>
              <a:rPr lang="fr-FR" sz="1600" dirty="0">
                <a:solidFill>
                  <a:schemeClr val="bg1"/>
                </a:solidFill>
              </a:rPr>
              <a:t>ensuite d’enrichir le site pour les tailles d’écrans supérieures. Le contenu rédactionnel doit être au moins aussi soigné que les images, c’est d’autant plus important sur des petits écrans, il se doit d’être concis et de capter l’attention du mobinaute.</a:t>
            </a:r>
            <a:endParaRPr lang="fr-FR" sz="1600" i="1" dirty="0">
              <a:solidFill>
                <a:schemeClr val="bg1"/>
              </a:solidFill>
            </a:endParaRPr>
          </a:p>
          <a:p>
            <a:endParaRPr lang="fr-FR" sz="1600" dirty="0">
              <a:solidFill>
                <a:schemeClr val="bg1"/>
              </a:solidFill>
            </a:endParaRPr>
          </a:p>
          <a:p>
            <a:endParaRPr lang="en-US" dirty="0"/>
          </a:p>
        </p:txBody>
      </p:sp>
    </p:spTree>
    <p:extLst>
      <p:ext uri="{BB962C8B-B14F-4D97-AF65-F5344CB8AC3E}">
        <p14:creationId xmlns:p14="http://schemas.microsoft.com/office/powerpoint/2010/main" val="1205170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283</Words>
  <Application>Microsoft Office PowerPoint</Application>
  <PresentationFormat>On-screen Show (16:9)</PresentationFormat>
  <Paragraphs>29</Paragraphs>
  <Slides>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맑은 고딕</vt:lpstr>
      <vt:lpstr>Agency FB</vt:lpstr>
      <vt:lpstr>Arial</vt:lpstr>
      <vt:lpstr>Calibri</vt:lpstr>
      <vt:lpstr>Franklin Gothic Heavy</vt:lpstr>
      <vt:lpstr>Wingdings</vt:lpstr>
      <vt:lpstr>Office Theme</vt:lpstr>
      <vt:lpstr>Custom Design</vt:lpstr>
      <vt:lpstr>PowerPoint Presentation</vt:lpstr>
      <vt:lpstr>Les éléments d'ergonomie</vt:lpstr>
      <vt:lpstr>Que doit respecter l’ergonomie d’un site ?</vt:lpstr>
      <vt:lpstr>Responsive design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med noor</cp:lastModifiedBy>
  <cp:revision>34</cp:revision>
  <dcterms:created xsi:type="dcterms:W3CDTF">2014-04-01T16:27:38Z</dcterms:created>
  <dcterms:modified xsi:type="dcterms:W3CDTF">2019-12-02T15:36:13Z</dcterms:modified>
</cp:coreProperties>
</file>