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1128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2488"/>
            <a:ext cx="4608195" cy="3253740"/>
          </a:xfrm>
          <a:custGeom>
            <a:avLst/>
            <a:gdLst/>
            <a:ahLst/>
            <a:cxnLst/>
            <a:rect l="l" t="t" r="r" b="b"/>
            <a:pathLst>
              <a:path w="4608195" h="3253740">
                <a:moveTo>
                  <a:pt x="0" y="3253562"/>
                </a:moveTo>
                <a:lnTo>
                  <a:pt x="4608004" y="3253562"/>
                </a:lnTo>
                <a:lnTo>
                  <a:pt x="4608004" y="0"/>
                </a:lnTo>
                <a:lnTo>
                  <a:pt x="0" y="0"/>
                </a:lnTo>
                <a:lnTo>
                  <a:pt x="0" y="325356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122714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11636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129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11636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2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15446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1468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12034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11636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"/>
            <a:ext cx="4608004" cy="20243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-38" y="20079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7.xml"/><Relationship Id="rId7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211830"/>
            <a:chOff x="-38" y="50"/>
            <a:chExt cx="4608195" cy="3211830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009265"/>
            </a:xfrm>
            <a:custGeom>
              <a:avLst/>
              <a:gdLst/>
              <a:ahLst/>
              <a:cxnLst/>
              <a:rect l="l" t="t" r="r" b="b"/>
              <a:pathLst>
                <a:path w="4608195" h="3009265">
                  <a:moveTo>
                    <a:pt x="0" y="3008960"/>
                  </a:moveTo>
                  <a:lnTo>
                    <a:pt x="4608004" y="3008960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089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24" name="object 24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29" name="object 29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58284" y="105602"/>
            <a:ext cx="142240" cy="41275"/>
            <a:chOff x="4358284" y="105602"/>
            <a:chExt cx="142240" cy="41275"/>
          </a:xfrm>
        </p:grpSpPr>
        <p:sp>
          <p:nvSpPr>
            <p:cNvPr id="40" name="object 40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9994" y="733717"/>
            <a:ext cx="3888104" cy="293029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76835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个人财务管理系统设计与实现</a:t>
            </a:r>
            <a:endParaRPr sz="14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2789" y="1331936"/>
            <a:ext cx="274256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1100" spc="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主讲人</a:t>
            </a:r>
            <a:r>
              <a:rPr sz="11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2099849"/>
            <a:ext cx="4608195" cy="1356360"/>
            <a:chOff x="0" y="2099849"/>
            <a:chExt cx="4608195" cy="135636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4098" y="2099849"/>
              <a:ext cx="699801" cy="68976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802"/>
                  </a:lnTo>
                  <a:lnTo>
                    <a:pt x="4608004" y="197802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5300" y="208264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5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5928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7830" y="67321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458" y="924287"/>
            <a:ext cx="27457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year,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month,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day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接口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重载输入输出操作符 </a:t>
            </a:r>
            <a:r>
              <a:rPr sz="1000" spc="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» 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«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，支持格式化读写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重载比较操作符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&lt;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&gt;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==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，支持排序与查找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830" y="2042718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日期验证与计算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6458" y="2370891"/>
            <a:ext cx="3820160" cy="55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marR="30480" indent="-132715">
              <a:lnSpc>
                <a:spcPct val="100000"/>
              </a:lnSpc>
              <a:spcBef>
                <a:spcPts val="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2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：验证闰年、月份天数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月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29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</a:t>
            </a:r>
            <a:r>
              <a:rPr sz="1000" spc="-5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、年份范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围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支持日期边界检查（如禁止输入未来日期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145155" cy="41275"/>
            <a:chOff x="168516" y="105602"/>
            <a:chExt cx="31451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0" name="object 20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246"/>
                  </a:lnTo>
                  <a:lnTo>
                    <a:pt x="4608004" y="1982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-9278"/>
            <a:ext cx="2046605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200" spc="3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-38" y="42637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7830" y="66404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通用属性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458" y="914965"/>
            <a:ext cx="2091055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money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：金额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std::string</a:t>
            </a:r>
            <a:r>
              <a:rPr sz="1000" spc="3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who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：交易对象描述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1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：记录日期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830" y="1805889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多态接口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58" y="2057851"/>
            <a:ext cx="3759200" cy="8610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展示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2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存储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类型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isIncome()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196340">
              <a:lnSpc>
                <a:spcPts val="1200"/>
              </a:lnSpc>
            </a:pP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11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145155" cy="41275"/>
            <a:chOff x="168516" y="105602"/>
            <a:chExt cx="31451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0" name="object 20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-9278"/>
            <a:ext cx="215392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income_record</a:t>
            </a:r>
            <a:r>
              <a:rPr sz="1200" spc="11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7830" y="70258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458" y="953370"/>
            <a:ext cx="4182110" cy="6330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 err="1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3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</a:t>
            </a:r>
            <a:r>
              <a:rPr lang="en-US" sz="1000" spc="13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_</a:t>
            </a:r>
            <a:r>
              <a:rPr sz="1000" spc="-1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{salary,business,investment,interest,allowance,otherincome};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830" y="1778622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58" y="2030584"/>
            <a:ext cx="3756025" cy="8610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：输出类型、金额、日期、收入类别、交易对象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"1</a:t>
            </a: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income_record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,itypeToString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 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12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5300" y="207959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spc="-1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</a:t>
            </a:r>
            <a:r>
              <a:rPr sz="1200" spc="10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7830" y="734682"/>
            <a:ext cx="3972560" cy="201978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用户交互接口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858" y="1063744"/>
            <a:ext cx="3660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44780" algn="l"/>
                <a:tab pos="2114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menu(int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choice,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record_manager&amp;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：接收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用户选择并调用对应管理函数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830" y="1575587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输入处理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758" y="1902579"/>
            <a:ext cx="384556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431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2495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getInput(T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min,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max)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：模板函数，限制输入范围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保证合法输入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inputdate()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：输入合法年月日，调用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marR="87630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inputdaterange(date&amp;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start,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end)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输入合法日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期范围，调用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13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145155" cy="41275"/>
            <a:chOff x="168516" y="105602"/>
            <a:chExt cx="31451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0" name="object 20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-9278"/>
            <a:ext cx="2075814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spend_record</a:t>
            </a:r>
            <a:r>
              <a:rPr sz="1200" spc="19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7830" y="61147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458" y="862273"/>
            <a:ext cx="3995420" cy="6270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</a:t>
            </a:r>
            <a:r>
              <a:rPr sz="1000" spc="7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housing,food,transport,insurance,healthcare,clothes</a:t>
            </a: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...};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003" y="1747644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58" y="2123318"/>
            <a:ext cx="3745229" cy="8610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：输出类型、金额、日期、支出类别、交易对象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"0"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spend_record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otype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,otypeToString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 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14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145155" cy="41275"/>
            <a:chOff x="168516" y="105602"/>
            <a:chExt cx="31451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0" name="object 20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-9278"/>
            <a:ext cx="204660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main</a:t>
            </a:r>
            <a:r>
              <a:rPr sz="1200" spc="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7830" y="729335"/>
            <a:ext cx="3972560" cy="202620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初始化与启动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458" y="982034"/>
            <a:ext cx="3104515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创建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：自动加载历史数据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启动时调用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manager.showallrecords()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预览账目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830" y="1655483"/>
            <a:ext cx="3972560" cy="2013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主控制循环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034116"/>
            <a:ext cx="107967" cy="10796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261865"/>
            <a:ext cx="107967" cy="1079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489614"/>
            <a:ext cx="107967" cy="10796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717350"/>
            <a:ext cx="107967" cy="10796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83247" y="1906695"/>
            <a:ext cx="22123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6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显示菜单：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showmenu()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安全输入：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getInput&lt;int&gt;(0,</a:t>
            </a:r>
            <a:r>
              <a:rPr sz="1000" spc="3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12)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分发处理：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menu(choice,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暂停等待：按回车继续（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非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0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选项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7" name="object 37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456304"/>
            <a:chOff x="-38" y="50"/>
            <a:chExt cx="4608195" cy="3456304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253740"/>
            </a:xfrm>
            <a:custGeom>
              <a:avLst/>
              <a:gdLst/>
              <a:ahLst/>
              <a:cxnLst/>
              <a:rect l="l" t="t" r="r" b="b"/>
              <a:pathLst>
                <a:path w="4608195" h="3253740">
                  <a:moveTo>
                    <a:pt x="0" y="3253562"/>
                  </a:moveTo>
                  <a:lnTo>
                    <a:pt x="4608004" y="3253562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25356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84134" y="105602"/>
            <a:ext cx="1529715" cy="41275"/>
            <a:chOff x="1784134" y="105602"/>
            <a:chExt cx="1529715" cy="41275"/>
          </a:xfrm>
        </p:grpSpPr>
        <p:sp>
          <p:nvSpPr>
            <p:cNvPr id="25" name="object 25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38" name="object 38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105612"/>
            <a:ext cx="4608195" cy="323850"/>
            <a:chOff x="0" y="105612"/>
            <a:chExt cx="4608195" cy="32385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9135"/>
                  </a:lnTo>
                  <a:lnTo>
                    <a:pt x="4608004" y="19913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5300" y="-9278"/>
            <a:ext cx="2383790" cy="42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计</a:t>
            </a:r>
            <a:endParaRPr sz="6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2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刘浩洋：</a:t>
            </a:r>
            <a:r>
              <a:rPr sz="1200" spc="-1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200" spc="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lang="zh-CN" altLang="en-US" sz="1200" spc="-3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设计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-38" y="42726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7830" y="558901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458" y="811600"/>
            <a:ext cx="3634740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vector&lt;record*&gt;</a:t>
            </a:r>
            <a:r>
              <a:rPr sz="1000" spc="1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records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：存储所有收支记录（多态指针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30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：排序策略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1-5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，如金额、日期、类型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target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：财务目标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7830" y="1674837"/>
            <a:ext cx="3972560" cy="202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核心管理职能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45938" y="2498098"/>
            <a:ext cx="108585" cy="412115"/>
            <a:chOff x="745938" y="2498098"/>
            <a:chExt cx="108585" cy="41211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938" y="2498098"/>
              <a:ext cx="107967" cy="1079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649926"/>
              <a:ext cx="107967" cy="10796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801755"/>
              <a:ext cx="107967" cy="107967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66458" y="1927828"/>
            <a:ext cx="3441700" cy="12274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统一容器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：管理收入与支出的异构对象（通过基类指针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增删改查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spcBef>
                <a:spcPts val="4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支持按日期批量或单条删除，双重确认防误删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允许用户逐项修改金额、日期、对方信息及类型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支持按日期查询与分类查看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自动排序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：每次操作后按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调用 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sort_recor</a:t>
            </a:r>
            <a:r>
              <a:rPr sz="1000" u="heavy" spc="65" dirty="0">
                <a:uFill>
                  <a:solidFill>
                    <a:srgbClr val="CCE0F4"/>
                  </a:solidFill>
                </a:u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s()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55" name="object 5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10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16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444500" cy="41275"/>
            <a:chOff x="2868990" y="10561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17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-38" y="105612"/>
            <a:ext cx="4608195" cy="355600"/>
            <a:chOff x="-38" y="105612"/>
            <a:chExt cx="4608195" cy="35560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38" y="427121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-12738" y="209445"/>
            <a:ext cx="4633595" cy="296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总结与未来改进方向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0"/>
              </a:spcBef>
            </a:pPr>
            <a:r>
              <a:rPr sz="1000" b="1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当前工作简要总结：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采用分层架构设计，划分了数据模型、核心管理、用户交互等模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块。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基于面向对象思想实现记录的抽象与多态管理，支持收入与支出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分类处理。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实现了基本的增删改查功能，并通过文件进行数据持久化存储。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提供命令行菜单交互，完成余额计算、分类统计和简单预警功能。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245"/>
              </a:spcBef>
            </a:pPr>
            <a:r>
              <a:rPr sz="10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未来改进方向：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16559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：从命令行界面升级到图形用户界面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GUI</a:t>
            </a:r>
            <a:r>
              <a:rPr sz="1000" spc="-5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，提升用户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体验。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功能增强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：加入预算规划工具、定期交易自动记录等功能，增加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应用的实用性。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280035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数据管理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：引入数据库（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SQLite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来替代现有的文件存储方式，提高数据处理效率。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444500" cy="41275"/>
            <a:chOff x="2868990" y="10561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9968" y="1303924"/>
            <a:ext cx="3606800" cy="725170"/>
            <a:chOff x="359968" y="1303924"/>
            <a:chExt cx="3606800" cy="725170"/>
          </a:xfrm>
        </p:grpSpPr>
        <p:sp>
          <p:nvSpPr>
            <p:cNvPr id="28" name="object 28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ln w="506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143" y="1666468"/>
              <a:ext cx="3600450" cy="0"/>
            </a:xfrm>
            <a:custGeom>
              <a:avLst/>
              <a:gdLst/>
              <a:ahLst/>
              <a:cxnLst/>
              <a:rect l="l" t="t" r="r" b="b"/>
              <a:pathLst>
                <a:path w="3600450">
                  <a:moveTo>
                    <a:pt x="0" y="0"/>
                  </a:moveTo>
                  <a:lnTo>
                    <a:pt x="3600043" y="0"/>
                  </a:lnTo>
                </a:path>
              </a:pathLst>
            </a:custGeom>
            <a:ln w="6326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38250" y="1327078"/>
            <a:ext cx="2050414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谢谢观看</a:t>
            </a:r>
            <a:endParaRPr sz="395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63165" y="946459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63165" y="2386477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3140" y="1414475"/>
            <a:ext cx="3420110" cy="864235"/>
          </a:xfrm>
          <a:custGeom>
            <a:avLst/>
            <a:gdLst/>
            <a:ahLst/>
            <a:cxnLst/>
            <a:rect l="l" t="t" r="r" b="b"/>
            <a:pathLst>
              <a:path w="3420110" h="864235">
                <a:moveTo>
                  <a:pt x="180009" y="684009"/>
                </a:moveTo>
                <a:lnTo>
                  <a:pt x="0" y="503999"/>
                </a:lnTo>
                <a:lnTo>
                  <a:pt x="0" y="864006"/>
                </a:lnTo>
                <a:lnTo>
                  <a:pt x="180009" y="684009"/>
                </a:lnTo>
                <a:close/>
              </a:path>
              <a:path w="3420110" h="864235">
                <a:moveTo>
                  <a:pt x="180009" y="179997"/>
                </a:moveTo>
                <a:lnTo>
                  <a:pt x="0" y="0"/>
                </a:lnTo>
                <a:lnTo>
                  <a:pt x="0" y="360006"/>
                </a:lnTo>
                <a:lnTo>
                  <a:pt x="180009" y="179997"/>
                </a:lnTo>
                <a:close/>
              </a:path>
              <a:path w="3420110" h="864235">
                <a:moveTo>
                  <a:pt x="3420046" y="684009"/>
                </a:moveTo>
                <a:lnTo>
                  <a:pt x="3240049" y="503999"/>
                </a:lnTo>
                <a:lnTo>
                  <a:pt x="3240049" y="864006"/>
                </a:lnTo>
                <a:lnTo>
                  <a:pt x="3420046" y="684009"/>
                </a:lnTo>
                <a:close/>
              </a:path>
              <a:path w="3420110" h="864235">
                <a:moveTo>
                  <a:pt x="3420046" y="179997"/>
                </a:moveTo>
                <a:lnTo>
                  <a:pt x="3240049" y="0"/>
                </a:lnTo>
                <a:lnTo>
                  <a:pt x="3240049" y="360006"/>
                </a:lnTo>
                <a:lnTo>
                  <a:pt x="3420046" y="17999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-38" y="208556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汇报内容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037850"/>
            <a:ext cx="134963" cy="13496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417745"/>
            <a:ext cx="134963" cy="1349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797640"/>
            <a:ext cx="134963" cy="13496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2177535"/>
            <a:ext cx="134963" cy="13496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12293" y="996263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8119" y="105612"/>
            <a:ext cx="92075" cy="41275"/>
            <a:chOff x="118119" y="105612"/>
            <a:chExt cx="92075" cy="41275"/>
          </a:xfrm>
        </p:grpSpPr>
        <p:sp>
          <p:nvSpPr>
            <p:cNvPr id="4" name="object 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90" y="105612"/>
            <a:ext cx="444500" cy="41275"/>
            <a:chOff x="2868990" y="105612"/>
            <a:chExt cx="444500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4" name="object 24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4" name="object 3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41275" cy="41275"/>
            <a:chOff x="168516" y="105602"/>
            <a:chExt cx="4127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4" name="object 24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208556"/>
            <a:ext cx="1088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设计目标与原则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3816" y="557872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核心目标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894" y="777390"/>
            <a:ext cx="312420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开发一个基于命令行的个人财务管理工具，实现：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收入与支出记录的增删改查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按类别与时间范围的分类统计与分析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数据持久化存储与用户偏好保留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财务目标设定与余额预警机制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3816" y="2066887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核心设计原则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451" y="2324364"/>
            <a:ext cx="326326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模块化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：功能解耦，职责清晰，降低系统复杂度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面向对象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：封装数据行为，实现抽象、继承、多态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健壮性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：输入验证、异常处理、文件读写容错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用户体验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：清晰提示与反馈，交互流畅直观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7" name="object 37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90" y="105612"/>
            <a:ext cx="444500" cy="41275"/>
            <a:chOff x="2868990" y="105612"/>
            <a:chExt cx="444500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-38" y="105612"/>
            <a:ext cx="4608195" cy="354965"/>
            <a:chOff x="-38" y="105612"/>
            <a:chExt cx="4608195" cy="35496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691"/>
                  </a:lnTo>
                  <a:lnTo>
                    <a:pt x="4608004" y="1986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38" y="426817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-12738" y="209153"/>
            <a:ext cx="4633595" cy="2928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分层模块化设计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9"/>
              </a:spcBef>
            </a:pPr>
            <a:r>
              <a:rPr sz="1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核心管理层</a:t>
            </a:r>
            <a:r>
              <a:rPr sz="1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649605" marR="45656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00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record_manager</a:t>
            </a:r>
            <a:r>
              <a:rPr sz="1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作为系统的核心控制器，封装了账目管理的主</a:t>
            </a:r>
            <a:r>
              <a:rPr sz="1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要业务逻辑</a:t>
            </a:r>
            <a:r>
              <a:rPr sz="1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负责调度和协调各功能模块的协作。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数据模型层</a:t>
            </a:r>
            <a:r>
              <a:rPr sz="1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649605" marR="433705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record</a:t>
            </a:r>
            <a:r>
              <a:rPr sz="1000" spc="4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类定义了账目记录的通用属性和行为。通过继承实现</a:t>
            </a:r>
            <a:r>
              <a:rPr sz="1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sz="1000" spc="-10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income_record</a:t>
            </a:r>
            <a:r>
              <a:rPr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 </a:t>
            </a:r>
            <a:r>
              <a:rPr sz="10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100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spend_record</a:t>
            </a:r>
            <a:r>
              <a:rPr sz="1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子类，区分收入与支出类型，</a:t>
            </a:r>
            <a:r>
              <a:rPr sz="1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支持多态处理。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用户界面层</a:t>
            </a:r>
            <a:r>
              <a:rPr sz="1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menu</a:t>
            </a:r>
            <a:r>
              <a:rPr sz="1000" spc="2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模块提供清晰的命令行交互界面，引导用户完成各项操作。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60"/>
              </a:spcBef>
            </a:pPr>
            <a:r>
              <a:rPr sz="1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工具层</a:t>
            </a:r>
            <a:r>
              <a:rPr sz="1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649605" marR="38671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date</a:t>
            </a:r>
            <a:r>
              <a:rPr sz="1000" spc="65" dirty="0"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工具</a:t>
            </a:r>
            <a:r>
              <a:rPr sz="1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封装了常用的日期处理功能，如字符串与日期对象的转</a:t>
            </a:r>
            <a:r>
              <a:rPr sz="1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换、格式校验等。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3215"/>
            <a:chOff x="0" y="105612"/>
            <a:chExt cx="4608195" cy="32321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38" y="209445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UML</a:t>
            </a: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类层次结构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71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0" y="3211448"/>
            <a:ext cx="4608195" cy="244857"/>
            <a:chOff x="0" y="3211448"/>
            <a:chExt cx="4608195" cy="244857"/>
          </a:xfrm>
        </p:grpSpPr>
        <p:sp>
          <p:nvSpPr>
            <p:cNvPr id="33" name="object 33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622602" y="3252764"/>
            <a:ext cx="1363345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E079A90-582F-B41C-53E7-AC1246C99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" y="445175"/>
            <a:ext cx="4610138" cy="27771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444500" cy="41275"/>
            <a:chOff x="2868990" y="10561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444500" cy="41275"/>
            <a:chOff x="2868980" y="105602"/>
            <a:chExt cx="444500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47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3215"/>
            <a:chOff x="0" y="105612"/>
            <a:chExt cx="4608195" cy="32321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691"/>
                  </a:lnTo>
                  <a:lnTo>
                    <a:pt x="4608004" y="1986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38" y="209153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成员分工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681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6458" y="1061763"/>
            <a:ext cx="3820160" cy="131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marR="102870" indent="-132715">
              <a:lnSpc>
                <a:spcPct val="100000"/>
              </a:lnSpc>
              <a:spcBef>
                <a:spcPts val="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 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类与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基类设计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实现日期处理、验证及记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录通用接口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marR="30480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income_record 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类与 </a:t>
            </a:r>
            <a:r>
              <a:rPr sz="1000" spc="-1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收入类型扩展，命令行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交互界面实现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marR="97155" indent="-132715">
              <a:lnSpc>
                <a:spcPct val="100000"/>
              </a:lnSpc>
              <a:spcBef>
                <a:spcPts val="58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spend_record 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类与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main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支出类型管理，主循环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与程序启动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000" spc="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</a:t>
            </a:r>
            <a:r>
              <a:rPr sz="1000" spc="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收支记录控制逻辑，整体设计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951</Words>
  <Application>Microsoft Office PowerPoint</Application>
  <PresentationFormat>自定义</PresentationFormat>
  <Paragraphs>237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Century Gothic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个人财务管理系统设计与实现</dc:title>
  <dc:creator>小组成员:周以撒、林子涵、余沐阳、刘浩洋 </dc:creator>
  <cp:lastModifiedBy>Haoyang Liu</cp:lastModifiedBy>
  <cp:revision>6</cp:revision>
  <dcterms:created xsi:type="dcterms:W3CDTF">2025-09-17T14:07:12Z</dcterms:created>
  <dcterms:modified xsi:type="dcterms:W3CDTF">2025-09-17T14:33:52Z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2025-09-17T00:00:00Z</vt:filetime>
  </property>
  <property fmtid="{D5CDD505-2E9C-101B-9397-08002B2CF9AE}" pid="5" name="Producer">
    <vt:lpwstr>3-Heights(TM) PDF Security Shell 4.8.25.2 (http://www.pdf-tools.com)</vt:lpwstr>
  </property>
</Properties>
</file>