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03" d="100"/>
          <a:sy n="203" d="100"/>
        </p:scale>
        <p:origin x="1128" y="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02488"/>
            <a:ext cx="4608195" cy="3253740"/>
          </a:xfrm>
          <a:custGeom>
            <a:avLst/>
            <a:gdLst/>
            <a:ahLst/>
            <a:cxnLst/>
            <a:rect l="l" t="t" r="r" b="b"/>
            <a:pathLst>
              <a:path w="4608195" h="3253740">
                <a:moveTo>
                  <a:pt x="0" y="3253562"/>
                </a:moveTo>
                <a:lnTo>
                  <a:pt x="4608004" y="3253562"/>
                </a:lnTo>
                <a:lnTo>
                  <a:pt x="4608004" y="0"/>
                </a:lnTo>
                <a:lnTo>
                  <a:pt x="0" y="0"/>
                </a:lnTo>
                <a:lnTo>
                  <a:pt x="0" y="3253562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69083" y="31266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89465" y="3122714"/>
            <a:ext cx="203200" cy="38735"/>
          </a:xfrm>
          <a:custGeom>
            <a:avLst/>
            <a:gdLst/>
            <a:ahLst/>
            <a:cxnLst/>
            <a:rect l="l" t="t" r="r" b="b"/>
            <a:pathLst>
              <a:path w="203200" h="38735">
                <a:moveTo>
                  <a:pt x="25400" y="0"/>
                </a:moveTo>
                <a:lnTo>
                  <a:pt x="0" y="19050"/>
                </a:lnTo>
                <a:lnTo>
                  <a:pt x="25400" y="38112"/>
                </a:lnTo>
                <a:lnTo>
                  <a:pt x="25400" y="0"/>
                </a:lnTo>
                <a:close/>
              </a:path>
              <a:path w="203200" h="38735">
                <a:moveTo>
                  <a:pt x="203200" y="19050"/>
                </a:moveTo>
                <a:lnTo>
                  <a:pt x="177800" y="0"/>
                </a:lnTo>
                <a:lnTo>
                  <a:pt x="177800" y="38112"/>
                </a:lnTo>
                <a:lnTo>
                  <a:pt x="203200" y="19050"/>
                </a:lnTo>
                <a:close/>
              </a:path>
            </a:pathLst>
          </a:custGeom>
          <a:solidFill>
            <a:srgbClr val="CCE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11636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3" y="0"/>
                </a:lnTo>
                <a:lnTo>
                  <a:pt x="63833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1227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E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129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1" y="0"/>
                </a:lnTo>
              </a:path>
            </a:pathLst>
          </a:custGeom>
          <a:ln w="7591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1227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E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11636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CCE0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11636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1" y="12700"/>
                </a:lnTo>
              </a:path>
              <a:path w="50800" h="25400">
                <a:moveTo>
                  <a:pt x="12700" y="25400"/>
                </a:moveTo>
                <a:lnTo>
                  <a:pt x="50801" y="25400"/>
                </a:lnTo>
              </a:path>
            </a:pathLst>
          </a:custGeom>
          <a:ln w="7591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2" y="31227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CCE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15446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1" y="12700"/>
                </a:lnTo>
              </a:path>
            </a:pathLst>
          </a:custGeom>
          <a:ln w="7591">
            <a:solidFill>
              <a:srgbClr val="CCE0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11636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1" y="12700"/>
                </a:lnTo>
              </a:path>
              <a:path w="50800" h="50800">
                <a:moveTo>
                  <a:pt x="12700" y="25400"/>
                </a:moveTo>
                <a:lnTo>
                  <a:pt x="50801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1" y="50800"/>
                </a:lnTo>
              </a:path>
            </a:pathLst>
          </a:custGeom>
          <a:ln w="7591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1468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1" y="20320"/>
                </a:lnTo>
              </a:path>
            </a:pathLst>
          </a:custGeom>
          <a:ln w="7591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12034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7" y="15183"/>
                </a:moveTo>
                <a:lnTo>
                  <a:pt x="30367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7" y="23568"/>
                </a:lnTo>
                <a:lnTo>
                  <a:pt x="30367" y="15183"/>
                </a:lnTo>
                <a:close/>
              </a:path>
            </a:pathLst>
          </a:custGeom>
          <a:ln w="5060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11636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80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80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99C1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0"/>
            <a:ext cx="4608004" cy="202437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-38" y="200795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89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50" dirty="0"/>
              <a:t>/</a:t>
            </a:r>
            <a:r>
              <a:rPr spc="35" dirty="0"/>
              <a:t> </a:t>
            </a:r>
            <a:r>
              <a:rPr spc="-25" dirty="0"/>
              <a:t>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3.xml"/><Relationship Id="rId7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" Target="slide16.xml"/><Relationship Id="rId5" Type="http://schemas.openxmlformats.org/officeDocument/2006/relationships/slide" Target="slide8.xml"/><Relationship Id="rId4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6.xml"/><Relationship Id="rId4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1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6.xml"/><Relationship Id="rId7" Type="http://schemas.openxmlformats.org/officeDocument/2006/relationships/image" Target="../media/image10.png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8.xml"/><Relationship Id="rId7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10" Type="http://schemas.openxmlformats.org/officeDocument/2006/relationships/slide" Target="slide1.xml"/><Relationship Id="rId4" Type="http://schemas.openxmlformats.org/officeDocument/2006/relationships/slide" Target="slide16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5.xml"/><Relationship Id="rId7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slide" Target="slide16.xml"/><Relationship Id="rId4" Type="http://schemas.openxmlformats.org/officeDocument/2006/relationships/slide" Target="slide8.xml"/><Relationship Id="rId9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slide" Target="slide16.xml"/><Relationship Id="rId4" Type="http://schemas.openxmlformats.org/officeDocument/2006/relationships/slide" Target="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.xml"/><Relationship Id="rId5" Type="http://schemas.openxmlformats.org/officeDocument/2006/relationships/slide" Target="slide16.xml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6.xml"/><Relationship Id="rId4" Type="http://schemas.openxmlformats.org/officeDocument/2006/relationships/slide" Target="slide8.xml"/><Relationship Id="rId9" Type="http://schemas.openxmlformats.org/officeDocument/2006/relationships/slide" Target="slide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5.xml"/><Relationship Id="rId7" Type="http://schemas.openxmlformats.org/officeDocument/2006/relationships/image" Target="../media/image7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slide" Target="slide16.xml"/><Relationship Id="rId4" Type="http://schemas.openxmlformats.org/officeDocument/2006/relationships/slide" Target="slide8.xml"/><Relationship Id="rId9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6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5.xml"/><Relationship Id="rId7" Type="http://schemas.openxmlformats.org/officeDocument/2006/relationships/image" Target="../media/image6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slide" Target="slide16.xml"/><Relationship Id="rId4" Type="http://schemas.openxmlformats.org/officeDocument/2006/relationships/slide" Target="slide8.xml"/><Relationship Id="rId9" Type="http://schemas.openxmlformats.org/officeDocument/2006/relationships/slide" Target="slide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6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slide" Target="slide5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6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5.xml"/><Relationship Id="rId7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slide" Target="slide16.xml"/><Relationship Id="rId4" Type="http://schemas.openxmlformats.org/officeDocument/2006/relationships/slide" Target="slide8.xml"/><Relationship Id="rId9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6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" y="50"/>
            <a:ext cx="4608195" cy="3211830"/>
            <a:chOff x="-38" y="50"/>
            <a:chExt cx="4608195" cy="3211830"/>
          </a:xfrm>
        </p:grpSpPr>
        <p:sp>
          <p:nvSpPr>
            <p:cNvPr id="3" name="object 3"/>
            <p:cNvSpPr/>
            <p:nvPr/>
          </p:nvSpPr>
          <p:spPr>
            <a:xfrm>
              <a:off x="0" y="202488"/>
              <a:ext cx="4608195" cy="3009265"/>
            </a:xfrm>
            <a:custGeom>
              <a:avLst/>
              <a:gdLst/>
              <a:ahLst/>
              <a:cxnLst/>
              <a:rect l="l" t="t" r="r" b="b"/>
              <a:pathLst>
                <a:path w="4608195" h="3009265">
                  <a:moveTo>
                    <a:pt x="0" y="3008960"/>
                  </a:moveTo>
                  <a:lnTo>
                    <a:pt x="4608004" y="3008960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00896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9083" y="3126675"/>
              <a:ext cx="43180" cy="30480"/>
            </a:xfrm>
            <a:custGeom>
              <a:avLst/>
              <a:gdLst/>
              <a:ahLst/>
              <a:cxnLst/>
              <a:rect l="l" t="t" r="r" b="b"/>
              <a:pathLst>
                <a:path w="43180" h="30480">
                  <a:moveTo>
                    <a:pt x="0" y="30366"/>
                  </a:moveTo>
                  <a:lnTo>
                    <a:pt x="43019" y="30366"/>
                  </a:lnTo>
                  <a:lnTo>
                    <a:pt x="43019" y="0"/>
                  </a:lnTo>
                  <a:lnTo>
                    <a:pt x="0" y="0"/>
                  </a:lnTo>
                  <a:lnTo>
                    <a:pt x="0" y="30366"/>
                  </a:lnTo>
                  <a:close/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9465" y="3122714"/>
              <a:ext cx="203200" cy="38735"/>
            </a:xfrm>
            <a:custGeom>
              <a:avLst/>
              <a:gdLst/>
              <a:ahLst/>
              <a:cxnLst/>
              <a:rect l="l" t="t" r="r" b="b"/>
              <a:pathLst>
                <a:path w="203200" h="38735">
                  <a:moveTo>
                    <a:pt x="25400" y="0"/>
                  </a:moveTo>
                  <a:lnTo>
                    <a:pt x="0" y="19050"/>
                  </a:lnTo>
                  <a:lnTo>
                    <a:pt x="25400" y="38112"/>
                  </a:lnTo>
                  <a:lnTo>
                    <a:pt x="25400" y="0"/>
                  </a:lnTo>
                  <a:close/>
                </a:path>
                <a:path w="203200" h="38735">
                  <a:moveTo>
                    <a:pt x="203200" y="19050"/>
                  </a:moveTo>
                  <a:lnTo>
                    <a:pt x="177800" y="0"/>
                  </a:lnTo>
                  <a:lnTo>
                    <a:pt x="177800" y="38112"/>
                  </a:lnTo>
                  <a:lnTo>
                    <a:pt x="203200" y="1905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23614" y="311636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20326" y="312906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1425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7626" y="311636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CCE0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78593" y="311636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02392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8593" y="315446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1" y="12700"/>
                  </a:lnTo>
                </a:path>
              </a:pathLst>
            </a:custGeom>
            <a:ln w="7591">
              <a:solidFill>
                <a:srgbClr val="CCE0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49573" y="311636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1033" y="314684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23969" y="312034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29112" y="311636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"/>
              <a:ext cx="4608004" cy="20243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-38" y="200795"/>
              <a:ext cx="4608195" cy="34290"/>
            </a:xfrm>
            <a:custGeom>
              <a:avLst/>
              <a:gdLst/>
              <a:ahLst/>
              <a:cxnLst/>
              <a:rect l="l" t="t" r="r" b="b"/>
              <a:pathLst>
                <a:path w="4608195" h="34289">
                  <a:moveTo>
                    <a:pt x="4608055" y="0"/>
                  </a:moveTo>
                  <a:lnTo>
                    <a:pt x="0" y="0"/>
                  </a:lnTo>
                  <a:lnTo>
                    <a:pt x="0" y="33739"/>
                  </a:lnTo>
                  <a:lnTo>
                    <a:pt x="4608055" y="33739"/>
                  </a:lnTo>
                  <a:lnTo>
                    <a:pt x="4608055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24" name="object 24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29" name="object 29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358284" y="105602"/>
            <a:ext cx="142240" cy="41275"/>
            <a:chOff x="4358284" y="105602"/>
            <a:chExt cx="142240" cy="41275"/>
          </a:xfrm>
        </p:grpSpPr>
        <p:sp>
          <p:nvSpPr>
            <p:cNvPr id="39" name="object 39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9994" y="733717"/>
            <a:ext cx="3888104" cy="293029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76835" rIns="0" bIns="0" rtlCol="0">
            <a:spAutoFit/>
          </a:bodyPr>
          <a:lstStyle/>
          <a:p>
            <a:pPr marL="759460">
              <a:lnSpc>
                <a:spcPct val="100000"/>
              </a:lnSpc>
              <a:spcBef>
                <a:spcPts val="605"/>
              </a:spcBef>
            </a:pPr>
            <a:r>
              <a:rPr sz="1400" spc="-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个人财务管理系统设计与实现</a:t>
            </a:r>
            <a:endParaRPr sz="14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32789" y="1331936"/>
            <a:ext cx="2742565" cy="549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1100" spc="4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: </a:t>
            </a: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algn="ctr">
              <a:lnSpc>
                <a:spcPct val="100000"/>
              </a:lnSpc>
              <a:spcBef>
                <a:spcPts val="1495"/>
              </a:spcBef>
            </a:pPr>
            <a:r>
              <a:rPr sz="11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主讲人</a:t>
            </a:r>
            <a:r>
              <a:rPr sz="1100" spc="-1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: </a:t>
            </a:r>
            <a:r>
              <a:rPr sz="1100" spc="-3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刘浩洋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0" y="2099849"/>
            <a:ext cx="4608195" cy="1356360"/>
            <a:chOff x="0" y="2099849"/>
            <a:chExt cx="4608195" cy="1356360"/>
          </a:xfrm>
        </p:grpSpPr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4098" y="2099849"/>
              <a:ext cx="699801" cy="68976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0" y="3211448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8" action="ppaction://hlinksldjump"/>
              </a:rPr>
              <a:t>个人财务管理系统设计与实现</a:t>
            </a:r>
            <a:endParaRPr sz="6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8516" y="105602"/>
            <a:ext cx="3094355" cy="41275"/>
            <a:chOff x="168516" y="105602"/>
            <a:chExt cx="3094355" cy="41275"/>
          </a:xfrm>
        </p:grpSpPr>
        <p:sp>
          <p:nvSpPr>
            <p:cNvPr id="4" name="object 4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19" name="object 19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05612"/>
            <a:ext cx="4608195" cy="322580"/>
            <a:chOff x="0" y="105612"/>
            <a:chExt cx="4608195" cy="32258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29819"/>
              <a:ext cx="4608195" cy="198755"/>
            </a:xfrm>
            <a:custGeom>
              <a:avLst/>
              <a:gdLst/>
              <a:ahLst/>
              <a:cxnLst/>
              <a:rect l="l" t="t" r="r" b="b"/>
              <a:pathLst>
                <a:path w="4608195" h="198754">
                  <a:moveTo>
                    <a:pt x="4608004" y="0"/>
                  </a:moveTo>
                  <a:lnTo>
                    <a:pt x="0" y="0"/>
                  </a:lnTo>
                  <a:lnTo>
                    <a:pt x="0" y="198246"/>
                  </a:lnTo>
                  <a:lnTo>
                    <a:pt x="4608004" y="19824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300" y="-9278"/>
            <a:ext cx="2046605" cy="4260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7340" algn="l"/>
              </a:tabLst>
            </a:pP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程序总体设计目标与原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则</a:t>
            </a:r>
            <a:r>
              <a:rPr sz="60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	</a:t>
            </a: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系统架构设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2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周以撒：</a:t>
            </a: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</a:t>
            </a:r>
            <a:r>
              <a:rPr sz="1200" spc="3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基类设计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-38" y="426372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7830" y="664044"/>
            <a:ext cx="3972560" cy="200055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524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2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通用属性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6458" y="914965"/>
            <a:ext cx="2091055" cy="7086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double</a:t>
            </a:r>
            <a:r>
              <a:rPr sz="1000" spc="37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money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：金额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11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string</a:t>
            </a:r>
            <a:r>
              <a:rPr sz="1000" spc="32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11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who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：交易对象描述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</a:t>
            </a:r>
            <a:r>
              <a:rPr sz="1000" spc="17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：记录日期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7830" y="1805889"/>
            <a:ext cx="3972560" cy="201337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多态接口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6458" y="2057851"/>
            <a:ext cx="3759200" cy="858568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纯虚函数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(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展示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)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virtual</a:t>
            </a:r>
            <a:r>
              <a:rPr sz="1000" spc="35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void</a:t>
            </a:r>
            <a:r>
              <a:rPr sz="1000" spc="3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showrecord()</a:t>
            </a:r>
            <a:r>
              <a:rPr sz="1000" spc="23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= </a:t>
            </a:r>
            <a:r>
              <a:rPr sz="1000" spc="12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0;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纯虚函数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(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存储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)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virtual</a:t>
            </a:r>
            <a:r>
              <a:rPr sz="1000" spc="3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void</a:t>
            </a:r>
            <a:r>
              <a:rPr sz="1000" spc="3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save(std::</a:t>
            </a:r>
            <a:r>
              <a:rPr sz="1000" spc="60" dirty="0" err="1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ofstream</a:t>
            </a: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&amp;)</a:t>
            </a:r>
            <a:r>
              <a:rPr sz="1000" spc="20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=</a:t>
            </a:r>
            <a:r>
              <a:rPr sz="1000" spc="12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0;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70180" indent="-132080">
              <a:lnSpc>
                <a:spcPts val="12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纯虚函数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(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类型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)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virtual</a:t>
            </a:r>
            <a:r>
              <a:rPr sz="1000" spc="3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bool</a:t>
            </a:r>
            <a:r>
              <a:rPr sz="1000" spc="31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isIncome()</a:t>
            </a:r>
            <a:r>
              <a:rPr sz="1000" spc="20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= </a:t>
            </a:r>
            <a:r>
              <a:rPr sz="1000" spc="12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0;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196340">
              <a:lnSpc>
                <a:spcPts val="1200"/>
              </a:lnSpc>
            </a:pPr>
            <a:r>
              <a:rPr sz="1000" spc="9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virtual</a:t>
            </a:r>
            <a:r>
              <a:rPr sz="1000" spc="3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bool</a:t>
            </a:r>
            <a:r>
              <a:rPr sz="1000" spc="31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5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isSpend()</a:t>
            </a:r>
            <a:r>
              <a:rPr sz="1000" spc="31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=</a:t>
            </a:r>
            <a:r>
              <a:rPr sz="1000" spc="31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12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0;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2" name="object 32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10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8516" y="105602"/>
            <a:ext cx="3094355" cy="41275"/>
            <a:chOff x="168516" y="105602"/>
            <a:chExt cx="3094355" cy="41275"/>
          </a:xfrm>
        </p:grpSpPr>
        <p:sp>
          <p:nvSpPr>
            <p:cNvPr id="4" name="object 4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19" name="object 19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05612"/>
            <a:ext cx="4608195" cy="321945"/>
            <a:chOff x="0" y="105612"/>
            <a:chExt cx="4608195" cy="321945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29806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7510"/>
                  </a:lnTo>
                  <a:lnTo>
                    <a:pt x="4608004" y="1975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300" y="-9278"/>
            <a:ext cx="2153920" cy="42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7340" algn="l"/>
              </a:tabLst>
            </a:pP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程序总体设计目标与原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则</a:t>
            </a:r>
            <a:r>
              <a:rPr sz="60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	</a:t>
            </a: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系统架构设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2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林子涵：</a:t>
            </a: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income_record</a:t>
            </a:r>
            <a:r>
              <a:rPr sz="1200" spc="114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-38" y="425635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7830" y="702589"/>
            <a:ext cx="3972560" cy="200696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58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25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继承与扩展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6458" y="953370"/>
            <a:ext cx="4182110" cy="62709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继承自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，实现所有纯虚函数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ts val="12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新增枚举类型：</a:t>
            </a:r>
            <a:r>
              <a:rPr sz="1000" spc="-6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enum</a:t>
            </a:r>
            <a:r>
              <a:rPr sz="1000" spc="13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income</a:t>
            </a:r>
            <a:r>
              <a:rPr sz="1000" spc="13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category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70180">
              <a:lnSpc>
                <a:spcPts val="1200"/>
              </a:lnSpc>
            </a:pP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{salary,business,investment,interest,allowance,otherincome};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7830" y="1778622"/>
            <a:ext cx="3972560" cy="201337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方法实现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6458" y="2030584"/>
            <a:ext cx="3756025" cy="858568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showrecord()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：输出类型、金额、日期、收入类别、交易对象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save(std::ofstream&amp;)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：写入标识符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"1</a:t>
            </a:r>
            <a:r>
              <a:rPr sz="1000" spc="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" </a:t>
            </a:r>
            <a:r>
              <a:rPr sz="1000" spc="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和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income_record</a:t>
            </a:r>
            <a:r>
              <a:rPr sz="1000" spc="2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数据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ts val="12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itype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配套函数：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get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、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set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函数</a:t>
            </a:r>
            <a:r>
              <a:rPr sz="1000" spc="-2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,itypeToString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字符串转换，重载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>
              <a:lnSpc>
                <a:spcPts val="1200"/>
              </a:lnSpc>
            </a:pPr>
            <a:r>
              <a:rPr sz="1000" spc="1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&lt;&lt; </a:t>
            </a:r>
            <a:r>
              <a:rPr sz="1000" spc="3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与</a:t>
            </a:r>
            <a:r>
              <a:rPr lang="en-US" sz="1000" spc="3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&gt;&gt;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2" name="object 32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11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105612"/>
            <a:ext cx="4608195" cy="321945"/>
            <a:chOff x="0" y="105612"/>
            <a:chExt cx="4608195" cy="32194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229806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7510"/>
                  </a:lnTo>
                  <a:lnTo>
                    <a:pt x="4608004" y="1975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5300" y="207959"/>
            <a:ext cx="14503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林子涵：</a:t>
            </a:r>
            <a:r>
              <a:rPr sz="1200" spc="-1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menu</a:t>
            </a:r>
            <a:r>
              <a:rPr sz="1200" spc="10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-38" y="425635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17830" y="734682"/>
            <a:ext cx="3972560" cy="201978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714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5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用户交互接口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1858" y="1063744"/>
            <a:ext cx="36601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 marR="5080" indent="-132715">
              <a:lnSpc>
                <a:spcPct val="100000"/>
              </a:lnSpc>
              <a:spcBef>
                <a:spcPts val="95"/>
              </a:spcBef>
              <a:buChar char="•"/>
              <a:tabLst>
                <a:tab pos="144780" algn="l"/>
                <a:tab pos="211454" algn="l"/>
              </a:tabLst>
            </a:pPr>
            <a:r>
              <a:rPr sz="1500" i="1" baseline="555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/>
              </a:rPr>
              <a:t>	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void</a:t>
            </a:r>
            <a:r>
              <a:rPr sz="1000" spc="3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menu(int</a:t>
            </a:r>
            <a:r>
              <a:rPr sz="1000" spc="3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choice,</a:t>
            </a:r>
            <a:r>
              <a:rPr sz="1000" spc="3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record_manager&amp;</a:t>
            </a:r>
            <a:r>
              <a:rPr sz="1000" spc="3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manager)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：接收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用户选择并调用对应管理函数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7830" y="1575587"/>
            <a:ext cx="3972560" cy="200055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524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2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输入处理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3758" y="1902579"/>
            <a:ext cx="3845560" cy="93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2880" marR="43180" indent="-132715">
              <a:lnSpc>
                <a:spcPct val="100000"/>
              </a:lnSpc>
              <a:spcBef>
                <a:spcPts val="95"/>
              </a:spcBef>
              <a:buChar char="•"/>
              <a:tabLst>
                <a:tab pos="182880" algn="l"/>
                <a:tab pos="249554" algn="l"/>
              </a:tabLst>
            </a:pPr>
            <a:r>
              <a:rPr sz="1500" i="1" baseline="555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Times New Roman"/>
              </a:rPr>
              <a:t>	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T</a:t>
            </a:r>
            <a:r>
              <a:rPr sz="1000" spc="3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getInput(T</a:t>
            </a:r>
            <a:r>
              <a:rPr sz="1000" spc="3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min,</a:t>
            </a:r>
            <a:r>
              <a:rPr sz="1000" spc="3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T</a:t>
            </a:r>
            <a:r>
              <a:rPr sz="1000" spc="3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max)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：模板函数，限制输入范围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, </a:t>
            </a:r>
            <a:r>
              <a:rPr sz="10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保证合法输入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828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828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</a:t>
            </a:r>
            <a:r>
              <a:rPr sz="1000" spc="35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inputdate()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：输入合法年月日，调用 </a:t>
            </a:r>
            <a:r>
              <a:rPr sz="1000" spc="11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isvalid()</a:t>
            </a:r>
            <a:r>
              <a:rPr sz="1000" spc="14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验证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82880" marR="87630" indent="-132715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828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void</a:t>
            </a:r>
            <a:r>
              <a:rPr sz="1000" spc="3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inputdaterange(date&amp;</a:t>
            </a:r>
            <a:r>
              <a:rPr sz="1000" spc="3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1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start,</a:t>
            </a:r>
            <a:r>
              <a:rPr sz="1000" spc="3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date&amp;</a:t>
            </a:r>
            <a:r>
              <a:rPr sz="1000" spc="3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end)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: 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输入合法日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期范围，调用 </a:t>
            </a:r>
            <a:r>
              <a:rPr sz="1000" spc="11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isvalid()</a:t>
            </a:r>
            <a:r>
              <a:rPr sz="1000" spc="8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验证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5" name="object 35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12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8516" y="105602"/>
            <a:ext cx="3094355" cy="41275"/>
            <a:chOff x="168516" y="105602"/>
            <a:chExt cx="3094355" cy="41275"/>
          </a:xfrm>
        </p:grpSpPr>
        <p:sp>
          <p:nvSpPr>
            <p:cNvPr id="4" name="object 4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19" name="object 19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05612"/>
            <a:ext cx="4608195" cy="321945"/>
            <a:chOff x="0" y="105612"/>
            <a:chExt cx="4608195" cy="321945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29806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7510"/>
                  </a:lnTo>
                  <a:lnTo>
                    <a:pt x="4608004" y="1975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300" y="-9278"/>
            <a:ext cx="2075814" cy="42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7340" algn="l"/>
              </a:tabLst>
            </a:pP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程序总体设计目标与原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则</a:t>
            </a:r>
            <a:r>
              <a:rPr sz="60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	</a:t>
            </a: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系统架构设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2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余沐阳：</a:t>
            </a: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spend_record</a:t>
            </a:r>
            <a:r>
              <a:rPr sz="1200" spc="19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-38" y="425635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7830" y="611479"/>
            <a:ext cx="3972560" cy="200696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58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25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继承与扩展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6458" y="862273"/>
            <a:ext cx="3995420" cy="857927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继承自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，实现所有纯虚函数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ts val="12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新增枚举类型：</a:t>
            </a:r>
            <a:r>
              <a:rPr sz="1000" spc="-6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enum</a:t>
            </a:r>
            <a:r>
              <a:rPr sz="1000" spc="12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spend_category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70180">
              <a:lnSpc>
                <a:spcPts val="1200"/>
              </a:lnSpc>
            </a:pPr>
            <a:r>
              <a:rPr sz="1000" spc="7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{housing,food,transport,insurance,healthcare,clothes...};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70180" indent="-132080">
              <a:lnSpc>
                <a:spcPct val="1000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成员变量：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spendType</a:t>
            </a:r>
            <a:r>
              <a:rPr sz="1000" spc="1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otype;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7830" y="1915274"/>
            <a:ext cx="3972560" cy="201337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方法实现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6458" y="2167236"/>
            <a:ext cx="3745229" cy="858568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showrecord()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：输出类型、金额、日期、支出类别、交易对象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save(std::ofstream&amp;)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：写入标识符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"0" </a:t>
            </a:r>
            <a:r>
              <a:rPr sz="1000" spc="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和 </a:t>
            </a:r>
            <a:r>
              <a:rPr sz="1000" spc="-3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spend_record</a:t>
            </a:r>
            <a:r>
              <a:rPr sz="1000" spc="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数据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ts val="12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2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otype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配套函数：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get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、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set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函数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,otypeToString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字符串转换，重载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>
              <a:lnSpc>
                <a:spcPts val="1200"/>
              </a:lnSpc>
            </a:pPr>
            <a:r>
              <a:rPr sz="1000" spc="15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&lt;&lt; </a:t>
            </a:r>
            <a:r>
              <a:rPr sz="1000" spc="35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与</a:t>
            </a:r>
            <a:r>
              <a:rPr lang="en-US" sz="1000" spc="35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&gt;&gt;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2" name="object 32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13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8516" y="105602"/>
            <a:ext cx="3094355" cy="41275"/>
            <a:chOff x="168516" y="105602"/>
            <a:chExt cx="3094355" cy="41275"/>
          </a:xfrm>
        </p:grpSpPr>
        <p:sp>
          <p:nvSpPr>
            <p:cNvPr id="4" name="object 4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19" name="object 19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105612"/>
            <a:ext cx="4608195" cy="321945"/>
            <a:chOff x="0" y="105612"/>
            <a:chExt cx="4608195" cy="321945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0" y="229806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7510"/>
                  </a:lnTo>
                  <a:lnTo>
                    <a:pt x="4608004" y="19751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5300" y="-9278"/>
            <a:ext cx="2046605" cy="425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7340" algn="l"/>
              </a:tabLst>
            </a:pP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程序总体设计目标与原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则</a:t>
            </a:r>
            <a:r>
              <a:rPr sz="60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	</a:t>
            </a: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系统架构设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余沐阳：</a:t>
            </a:r>
            <a:r>
              <a:rPr sz="1200" spc="-3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main</a:t>
            </a:r>
            <a:r>
              <a:rPr sz="1200" spc="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函数设计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-38" y="425635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7830" y="729335"/>
            <a:ext cx="3972560" cy="202620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778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40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初始化与启动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6458" y="982034"/>
            <a:ext cx="3104515" cy="48133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创建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record_manager</a:t>
            </a:r>
            <a:r>
              <a:rPr sz="1000" spc="3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4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manager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：自动加载历史数据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启动时调用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manager.showallrecords()</a:t>
            </a:r>
            <a:r>
              <a:rPr sz="1000" spc="14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 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预览账目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7830" y="1655483"/>
            <a:ext cx="3972560" cy="2013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30" dirty="0">
                <a:solidFill>
                  <a:srgbClr val="2566A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主控制循环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8850" y="2034116"/>
            <a:ext cx="107967" cy="107967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8850" y="2261865"/>
            <a:ext cx="107967" cy="10796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8850" y="2489614"/>
            <a:ext cx="107967" cy="10796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8850" y="2717350"/>
            <a:ext cx="107967" cy="107967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483247" y="1906695"/>
            <a:ext cx="2212340" cy="9366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54305" indent="-141605">
              <a:lnSpc>
                <a:spcPct val="100000"/>
              </a:lnSpc>
              <a:spcBef>
                <a:spcPts val="695"/>
              </a:spcBef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154305" algn="l"/>
              </a:tabLst>
            </a:pP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显示菜单：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showmenu()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54305" indent="-141605">
              <a:lnSpc>
                <a:spcPct val="100000"/>
              </a:lnSpc>
              <a:spcBef>
                <a:spcPts val="590"/>
              </a:spcBef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154305" algn="l"/>
              </a:tabLst>
            </a:pPr>
            <a:r>
              <a:rPr sz="1000" spc="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安全输入：</a:t>
            </a:r>
            <a:r>
              <a:rPr sz="1000" spc="7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getInput&lt;int&gt;(0,</a:t>
            </a:r>
            <a:r>
              <a:rPr sz="1000" spc="34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12)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54305" indent="-141605">
              <a:lnSpc>
                <a:spcPct val="100000"/>
              </a:lnSpc>
              <a:spcBef>
                <a:spcPts val="595"/>
              </a:spcBef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154305" algn="l"/>
              </a:tabLst>
            </a:pP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分发处理：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menu(choice,</a:t>
            </a:r>
            <a:r>
              <a:rPr sz="1000" spc="1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manager)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54305" indent="-141605">
              <a:lnSpc>
                <a:spcPct val="100000"/>
              </a:lnSpc>
              <a:spcBef>
                <a:spcPts val="590"/>
              </a:spcBef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154305" algn="l"/>
              </a:tabLst>
            </a:pP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暂停等待：按回车继续（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非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0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选项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6" name="object 36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8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14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8" y="50"/>
            <a:ext cx="4608195" cy="3456304"/>
            <a:chOff x="-38" y="50"/>
            <a:chExt cx="4608195" cy="3456304"/>
          </a:xfrm>
        </p:grpSpPr>
        <p:sp>
          <p:nvSpPr>
            <p:cNvPr id="3" name="object 3"/>
            <p:cNvSpPr/>
            <p:nvPr/>
          </p:nvSpPr>
          <p:spPr>
            <a:xfrm>
              <a:off x="0" y="202488"/>
              <a:ext cx="4608195" cy="3253740"/>
            </a:xfrm>
            <a:custGeom>
              <a:avLst/>
              <a:gdLst/>
              <a:ahLst/>
              <a:cxnLst/>
              <a:rect l="l" t="t" r="r" b="b"/>
              <a:pathLst>
                <a:path w="4608195" h="3253740">
                  <a:moveTo>
                    <a:pt x="0" y="3253562"/>
                  </a:moveTo>
                  <a:lnTo>
                    <a:pt x="4608004" y="3253562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3253562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69083" y="3126675"/>
              <a:ext cx="43180" cy="30480"/>
            </a:xfrm>
            <a:custGeom>
              <a:avLst/>
              <a:gdLst/>
              <a:ahLst/>
              <a:cxnLst/>
              <a:rect l="l" t="t" r="r" b="b"/>
              <a:pathLst>
                <a:path w="43180" h="30480">
                  <a:moveTo>
                    <a:pt x="0" y="30366"/>
                  </a:moveTo>
                  <a:lnTo>
                    <a:pt x="43019" y="30366"/>
                  </a:lnTo>
                  <a:lnTo>
                    <a:pt x="43019" y="0"/>
                  </a:lnTo>
                  <a:lnTo>
                    <a:pt x="0" y="0"/>
                  </a:lnTo>
                  <a:lnTo>
                    <a:pt x="0" y="30366"/>
                  </a:lnTo>
                  <a:close/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9465" y="3122714"/>
              <a:ext cx="203200" cy="38735"/>
            </a:xfrm>
            <a:custGeom>
              <a:avLst/>
              <a:gdLst/>
              <a:ahLst/>
              <a:cxnLst/>
              <a:rect l="l" t="t" r="r" b="b"/>
              <a:pathLst>
                <a:path w="203200" h="38735">
                  <a:moveTo>
                    <a:pt x="25400" y="0"/>
                  </a:moveTo>
                  <a:lnTo>
                    <a:pt x="0" y="19050"/>
                  </a:lnTo>
                  <a:lnTo>
                    <a:pt x="25400" y="38112"/>
                  </a:lnTo>
                  <a:lnTo>
                    <a:pt x="25400" y="0"/>
                  </a:lnTo>
                  <a:close/>
                </a:path>
                <a:path w="203200" h="38735">
                  <a:moveTo>
                    <a:pt x="203200" y="19050"/>
                  </a:moveTo>
                  <a:lnTo>
                    <a:pt x="177800" y="0"/>
                  </a:lnTo>
                  <a:lnTo>
                    <a:pt x="177800" y="38112"/>
                  </a:lnTo>
                  <a:lnTo>
                    <a:pt x="203200" y="1905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23614" y="311636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3" y="0"/>
                  </a:lnTo>
                  <a:lnTo>
                    <a:pt x="63833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60445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20326" y="312906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1" y="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31425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7626" y="311636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CCE0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78593" y="311636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1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1" y="2540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02392" y="31227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CCE0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78593" y="315446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1" y="12700"/>
                  </a:lnTo>
                </a:path>
              </a:pathLst>
            </a:custGeom>
            <a:ln w="7591">
              <a:solidFill>
                <a:srgbClr val="CCE0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49573" y="311636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1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1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1" y="5080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51033" y="314684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1" y="20320"/>
                  </a:lnTo>
                </a:path>
              </a:pathLst>
            </a:custGeom>
            <a:ln w="7591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23969" y="312034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67" y="15183"/>
                  </a:moveTo>
                  <a:lnTo>
                    <a:pt x="30367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7" y="23568"/>
                  </a:lnTo>
                  <a:lnTo>
                    <a:pt x="30367" y="15183"/>
                  </a:lnTo>
                  <a:close/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29112" y="311636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80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80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99C1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"/>
              <a:ext cx="4608004" cy="20243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-38" y="200795"/>
              <a:ext cx="4608195" cy="34290"/>
            </a:xfrm>
            <a:custGeom>
              <a:avLst/>
              <a:gdLst/>
              <a:ahLst/>
              <a:cxnLst/>
              <a:rect l="l" t="t" r="r" b="b"/>
              <a:pathLst>
                <a:path w="4608195" h="34289">
                  <a:moveTo>
                    <a:pt x="4608055" y="0"/>
                  </a:moveTo>
                  <a:lnTo>
                    <a:pt x="0" y="0"/>
                  </a:lnTo>
                  <a:lnTo>
                    <a:pt x="0" y="33739"/>
                  </a:lnTo>
                  <a:lnTo>
                    <a:pt x="4608055" y="33739"/>
                  </a:lnTo>
                  <a:lnTo>
                    <a:pt x="4608055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065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784134" y="105602"/>
            <a:ext cx="1478915" cy="41275"/>
            <a:chOff x="1784134" y="105602"/>
            <a:chExt cx="1478915" cy="41275"/>
          </a:xfrm>
        </p:grpSpPr>
        <p:sp>
          <p:nvSpPr>
            <p:cNvPr id="25" name="object 25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37" name="object 37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0" y="105612"/>
            <a:ext cx="4608195" cy="323850"/>
            <a:chOff x="0" y="105612"/>
            <a:chExt cx="4608195" cy="323850"/>
          </a:xfrm>
        </p:grpSpPr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0" y="229819"/>
              <a:ext cx="4608195" cy="199390"/>
            </a:xfrm>
            <a:custGeom>
              <a:avLst/>
              <a:gdLst/>
              <a:ahLst/>
              <a:cxnLst/>
              <a:rect l="l" t="t" r="r" b="b"/>
              <a:pathLst>
                <a:path w="4608195" h="199390">
                  <a:moveTo>
                    <a:pt x="4608004" y="0"/>
                  </a:moveTo>
                  <a:lnTo>
                    <a:pt x="0" y="0"/>
                  </a:lnTo>
                  <a:lnTo>
                    <a:pt x="0" y="199135"/>
                  </a:lnTo>
                  <a:lnTo>
                    <a:pt x="4608004" y="19913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5300" y="-9278"/>
            <a:ext cx="2383790" cy="426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77340" algn="l"/>
              </a:tabLst>
            </a:pP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程序总体设计目标与原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则</a:t>
            </a:r>
            <a:r>
              <a:rPr sz="60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	</a:t>
            </a:r>
            <a:r>
              <a:rPr sz="600" spc="-1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系统架构设</a:t>
            </a:r>
            <a:r>
              <a:rPr sz="600" spc="-5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2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刘浩洋：</a:t>
            </a:r>
            <a:r>
              <a:rPr sz="12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record_manager</a:t>
            </a:r>
            <a:r>
              <a:rPr sz="1200" spc="1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核心职责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-38" y="427261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17830" y="558901"/>
            <a:ext cx="3972560" cy="201337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成员变量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6458" y="811600"/>
            <a:ext cx="3634740" cy="70866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5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vector&lt;record*&gt;</a:t>
            </a:r>
            <a:r>
              <a:rPr sz="1000" spc="18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records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：存储所有收支记录（多态指针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12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int</a:t>
            </a:r>
            <a:r>
              <a:rPr sz="1000" spc="30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5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sorttype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：排序策略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（</a:t>
            </a:r>
            <a:r>
              <a:rPr sz="1000" spc="-4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1-5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，如金额、日期、类型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double</a:t>
            </a:r>
            <a:r>
              <a:rPr sz="1000" spc="33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7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target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：财务目标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7830" y="1674837"/>
            <a:ext cx="3972560" cy="2026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778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40"/>
              </a:spcBef>
            </a:pPr>
            <a:r>
              <a:rPr sz="1200" spc="-25" dirty="0">
                <a:solidFill>
                  <a:srgbClr val="2566A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核心管理职能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45938" y="2498098"/>
            <a:ext cx="108585" cy="412115"/>
            <a:chOff x="745938" y="2498098"/>
            <a:chExt cx="108585" cy="412115"/>
          </a:xfrm>
        </p:grpSpPr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5938" y="2498098"/>
              <a:ext cx="107967" cy="10796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938" y="2649926"/>
              <a:ext cx="107967" cy="10796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938" y="2801755"/>
              <a:ext cx="107967" cy="107967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466458" y="1927828"/>
            <a:ext cx="3441700" cy="12274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7F00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统一容器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：管理收入与支出的异构对象（通过基类指针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7F00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增删改查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447675" lvl="1" indent="-141605">
              <a:lnSpc>
                <a:spcPts val="1200"/>
              </a:lnSpc>
              <a:spcBef>
                <a:spcPts val="495"/>
              </a:spcBef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447675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支持按日期批量或单条删除，双重确认防误删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447675" lvl="1" indent="-141605">
              <a:lnSpc>
                <a:spcPts val="1195"/>
              </a:lnSpc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447675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允许用户逐项修改金额、日期、对方信息及类型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447675" lvl="1" indent="-141605">
              <a:lnSpc>
                <a:spcPts val="1200"/>
              </a:lnSpc>
              <a:buClr>
                <a:srgbClr val="FFFFFF"/>
              </a:buClr>
              <a:buSzPct val="80000"/>
              <a:buFont typeface="Century Gothic"/>
              <a:buAutoNum type="arabicPlain"/>
              <a:tabLst>
                <a:tab pos="447675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支持按日期查询与分类查看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5"/>
              </a:spcBef>
              <a:buClr>
                <a:srgbClr val="007F00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自动排序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：每次操作后按 </a:t>
            </a:r>
            <a:r>
              <a:rPr sz="1000" spc="6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sorttype</a:t>
            </a:r>
            <a:r>
              <a:rPr sz="1000" spc="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调用 </a:t>
            </a:r>
            <a:r>
              <a:rPr sz="1000" spc="6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sort_recor</a:t>
            </a:r>
            <a:r>
              <a:rPr sz="1000" u="heavy" spc="65" dirty="0">
                <a:uFill>
                  <a:solidFill>
                    <a:srgbClr val="CCE0F4"/>
                  </a:solidFill>
                </a:u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</a:t>
            </a:r>
            <a:r>
              <a:rPr sz="1000" spc="6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s()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54" name="object 54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10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15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43" y="105612"/>
            <a:ext cx="142240" cy="41275"/>
            <a:chOff x="1683343" y="10561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90" y="105612"/>
            <a:ext cx="394335" cy="41275"/>
            <a:chOff x="2868990" y="105612"/>
            <a:chExt cx="394335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58294" y="105612"/>
            <a:ext cx="142240" cy="41275"/>
            <a:chOff x="4358294" y="105612"/>
            <a:chExt cx="142240" cy="41275"/>
          </a:xfrm>
        </p:grpSpPr>
        <p:sp>
          <p:nvSpPr>
            <p:cNvPr id="21" name="object 21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831602"/>
            <a:ext cx="134963" cy="13496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1211497"/>
            <a:ext cx="134963" cy="13496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147" y="1591392"/>
            <a:ext cx="134963" cy="13496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971287"/>
            <a:ext cx="134963" cy="134963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312293" y="790015"/>
            <a:ext cx="1708150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3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2" name="object 32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9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16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1" name="object 21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-38" y="105612"/>
            <a:ext cx="4608195" cy="355600"/>
            <a:chOff x="-38" y="105612"/>
            <a:chExt cx="4608195" cy="355600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229819"/>
              <a:ext cx="4608195" cy="199390"/>
            </a:xfrm>
            <a:custGeom>
              <a:avLst/>
              <a:gdLst/>
              <a:ahLst/>
              <a:cxnLst/>
              <a:rect l="l" t="t" r="r" b="b"/>
              <a:pathLst>
                <a:path w="4608195" h="199390">
                  <a:moveTo>
                    <a:pt x="4608004" y="0"/>
                  </a:moveTo>
                  <a:lnTo>
                    <a:pt x="0" y="0"/>
                  </a:lnTo>
                  <a:lnTo>
                    <a:pt x="0" y="198983"/>
                  </a:lnTo>
                  <a:lnTo>
                    <a:pt x="4608004" y="19898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-38" y="427121"/>
              <a:ext cx="4608195" cy="34290"/>
            </a:xfrm>
            <a:custGeom>
              <a:avLst/>
              <a:gdLst/>
              <a:ahLst/>
              <a:cxnLst/>
              <a:rect l="l" t="t" r="r" b="b"/>
              <a:pathLst>
                <a:path w="4608195" h="34290">
                  <a:moveTo>
                    <a:pt x="4608055" y="0"/>
                  </a:moveTo>
                  <a:lnTo>
                    <a:pt x="0" y="0"/>
                  </a:lnTo>
                  <a:lnTo>
                    <a:pt x="0" y="33739"/>
                  </a:lnTo>
                  <a:lnTo>
                    <a:pt x="4608055" y="33739"/>
                  </a:lnTo>
                  <a:lnTo>
                    <a:pt x="4608055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-12738" y="209445"/>
            <a:ext cx="4633595" cy="2962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总结与未来改进方向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910"/>
              </a:spcBef>
            </a:pPr>
            <a:r>
              <a:rPr sz="1000" b="1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当前工作简要总结：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433070" indent="-132715">
              <a:lnSpc>
                <a:spcPct val="100000"/>
              </a:lnSpc>
              <a:spcBef>
                <a:spcPts val="395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采用分层架构设计，划分了数据模型、核心管理、用户交互等模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块。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433070" indent="-132715">
              <a:lnSpc>
                <a:spcPct val="100000"/>
              </a:lnSpc>
              <a:spcBef>
                <a:spcPts val="390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基于面向对象思想实现记录的抽象与多态管理，支持收入与支出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分类处理。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8970" indent="-132080">
              <a:lnSpc>
                <a:spcPct val="100000"/>
              </a:lnSpc>
              <a:spcBef>
                <a:spcPts val="390"/>
              </a:spcBef>
              <a:buClr>
                <a:srgbClr val="0066CC"/>
              </a:buClr>
              <a:buFont typeface="Times New Roman"/>
              <a:buChar char="•"/>
              <a:tabLst>
                <a:tab pos="648970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实现了基本的增删改查功能，并通过文件进行数据持久化存储。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8970" indent="-132080">
              <a:lnSpc>
                <a:spcPct val="100000"/>
              </a:lnSpc>
              <a:spcBef>
                <a:spcPts val="395"/>
              </a:spcBef>
              <a:buClr>
                <a:srgbClr val="0066CC"/>
              </a:buClr>
              <a:buFont typeface="Times New Roman"/>
              <a:buChar char="•"/>
              <a:tabLst>
                <a:tab pos="648970" algn="l"/>
              </a:tabLst>
            </a:pP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提供命令行菜单交互，完成余额计算、分类统计和简单预警功能。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1245"/>
              </a:spcBef>
            </a:pPr>
            <a:r>
              <a:rPr sz="1000" b="1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未来改进方向：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416559" indent="-132715">
              <a:lnSpc>
                <a:spcPct val="100000"/>
              </a:lnSpc>
              <a:spcBef>
                <a:spcPts val="390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用户界面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：从命令行界面升级到图形用户界面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（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GUI</a:t>
            </a:r>
            <a:r>
              <a:rPr sz="1000" spc="-5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，提升用户</a:t>
            </a:r>
            <a:r>
              <a:rPr sz="10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体验。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433070" indent="-132715">
              <a:lnSpc>
                <a:spcPct val="100000"/>
              </a:lnSpc>
              <a:spcBef>
                <a:spcPts val="390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功能增强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：加入预算规划工具、定期交易自动记录等功能，增加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应用的实用性。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280035" indent="-132715">
              <a:lnSpc>
                <a:spcPct val="100000"/>
              </a:lnSpc>
              <a:spcBef>
                <a:spcPts val="390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数据管理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：引入数据库（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如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SQLite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来替代现有的文件存储方式，提高数据处理效率。</a:t>
            </a:r>
            <a:endParaRPr sz="10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1" name="object 31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17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43" y="105612"/>
            <a:ext cx="142240" cy="41275"/>
            <a:chOff x="1683343" y="10561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90" y="105612"/>
            <a:ext cx="394335" cy="41275"/>
            <a:chOff x="2868990" y="105612"/>
            <a:chExt cx="394335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58294" y="105612"/>
            <a:ext cx="142240" cy="41275"/>
            <a:chOff x="4358294" y="105612"/>
            <a:chExt cx="142240" cy="41275"/>
          </a:xfrm>
        </p:grpSpPr>
        <p:sp>
          <p:nvSpPr>
            <p:cNvPr id="21" name="object 21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1121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59968" y="1303924"/>
            <a:ext cx="3606800" cy="725170"/>
            <a:chOff x="359968" y="1303924"/>
            <a:chExt cx="3606800" cy="725170"/>
          </a:xfrm>
        </p:grpSpPr>
        <p:sp>
          <p:nvSpPr>
            <p:cNvPr id="27" name="object 27"/>
            <p:cNvSpPr/>
            <p:nvPr/>
          </p:nvSpPr>
          <p:spPr>
            <a:xfrm>
              <a:off x="363143" y="1306464"/>
              <a:ext cx="3600450" cy="720090"/>
            </a:xfrm>
            <a:custGeom>
              <a:avLst/>
              <a:gdLst/>
              <a:ahLst/>
              <a:cxnLst/>
              <a:rect l="l" t="t" r="r" b="b"/>
              <a:pathLst>
                <a:path w="3600450" h="720089">
                  <a:moveTo>
                    <a:pt x="0" y="720008"/>
                  </a:moveTo>
                  <a:lnTo>
                    <a:pt x="0" y="0"/>
                  </a:lnTo>
                  <a:lnTo>
                    <a:pt x="3600043" y="0"/>
                  </a:lnTo>
                  <a:lnTo>
                    <a:pt x="3600043" y="720008"/>
                  </a:lnTo>
                  <a:lnTo>
                    <a:pt x="0" y="720008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3143" y="1306464"/>
              <a:ext cx="3600450" cy="720090"/>
            </a:xfrm>
            <a:custGeom>
              <a:avLst/>
              <a:gdLst/>
              <a:ahLst/>
              <a:cxnLst/>
              <a:rect l="l" t="t" r="r" b="b"/>
              <a:pathLst>
                <a:path w="3600450" h="720089">
                  <a:moveTo>
                    <a:pt x="0" y="720008"/>
                  </a:moveTo>
                  <a:lnTo>
                    <a:pt x="0" y="0"/>
                  </a:lnTo>
                  <a:lnTo>
                    <a:pt x="3600043" y="0"/>
                  </a:lnTo>
                  <a:lnTo>
                    <a:pt x="3600043" y="720008"/>
                  </a:lnTo>
                  <a:lnTo>
                    <a:pt x="0" y="720008"/>
                  </a:lnTo>
                  <a:close/>
                </a:path>
              </a:pathLst>
            </a:custGeom>
            <a:ln w="5060">
              <a:solidFill>
                <a:srgbClr val="00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3143" y="1666468"/>
              <a:ext cx="3600450" cy="0"/>
            </a:xfrm>
            <a:custGeom>
              <a:avLst/>
              <a:gdLst/>
              <a:ahLst/>
              <a:cxnLst/>
              <a:rect l="l" t="t" r="r" b="b"/>
              <a:pathLst>
                <a:path w="3600450">
                  <a:moveTo>
                    <a:pt x="0" y="0"/>
                  </a:moveTo>
                  <a:lnTo>
                    <a:pt x="3600043" y="0"/>
                  </a:lnTo>
                </a:path>
              </a:pathLst>
            </a:custGeom>
            <a:ln w="6326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38250" y="1327078"/>
            <a:ext cx="2050414" cy="633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95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谢谢观看</a:t>
            </a:r>
            <a:endParaRPr sz="395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63165" y="946459"/>
            <a:ext cx="2445385" cy="0"/>
          </a:xfrm>
          <a:custGeom>
            <a:avLst/>
            <a:gdLst/>
            <a:ahLst/>
            <a:cxnLst/>
            <a:rect l="l" t="t" r="r" b="b"/>
            <a:pathLst>
              <a:path w="2445385">
                <a:moveTo>
                  <a:pt x="0" y="0"/>
                </a:moveTo>
                <a:lnTo>
                  <a:pt x="2444775" y="0"/>
                </a:lnTo>
              </a:path>
            </a:pathLst>
          </a:custGeom>
          <a:ln w="10122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63165" y="2386477"/>
            <a:ext cx="2445385" cy="0"/>
          </a:xfrm>
          <a:custGeom>
            <a:avLst/>
            <a:gdLst/>
            <a:ahLst/>
            <a:cxnLst/>
            <a:rect l="l" t="t" r="r" b="b"/>
            <a:pathLst>
              <a:path w="2445385">
                <a:moveTo>
                  <a:pt x="0" y="0"/>
                </a:moveTo>
                <a:lnTo>
                  <a:pt x="2444775" y="0"/>
                </a:lnTo>
              </a:path>
            </a:pathLst>
          </a:custGeom>
          <a:ln w="10122">
            <a:solidFill>
              <a:srgbClr val="00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3140" y="1414475"/>
            <a:ext cx="3420110" cy="864235"/>
          </a:xfrm>
          <a:custGeom>
            <a:avLst/>
            <a:gdLst/>
            <a:ahLst/>
            <a:cxnLst/>
            <a:rect l="l" t="t" r="r" b="b"/>
            <a:pathLst>
              <a:path w="3420110" h="864235">
                <a:moveTo>
                  <a:pt x="180009" y="684009"/>
                </a:moveTo>
                <a:lnTo>
                  <a:pt x="0" y="503999"/>
                </a:lnTo>
                <a:lnTo>
                  <a:pt x="0" y="864006"/>
                </a:lnTo>
                <a:lnTo>
                  <a:pt x="180009" y="684009"/>
                </a:lnTo>
                <a:close/>
              </a:path>
              <a:path w="3420110" h="864235">
                <a:moveTo>
                  <a:pt x="180009" y="179997"/>
                </a:moveTo>
                <a:lnTo>
                  <a:pt x="0" y="0"/>
                </a:lnTo>
                <a:lnTo>
                  <a:pt x="0" y="360006"/>
                </a:lnTo>
                <a:lnTo>
                  <a:pt x="180009" y="179997"/>
                </a:lnTo>
                <a:close/>
              </a:path>
              <a:path w="3420110" h="864235">
                <a:moveTo>
                  <a:pt x="3420046" y="684009"/>
                </a:moveTo>
                <a:lnTo>
                  <a:pt x="3240049" y="503999"/>
                </a:lnTo>
                <a:lnTo>
                  <a:pt x="3240049" y="864006"/>
                </a:lnTo>
                <a:lnTo>
                  <a:pt x="3420046" y="684009"/>
                </a:lnTo>
                <a:close/>
              </a:path>
              <a:path w="3420110" h="864235">
                <a:moveTo>
                  <a:pt x="3420046" y="179997"/>
                </a:moveTo>
                <a:lnTo>
                  <a:pt x="3240049" y="0"/>
                </a:lnTo>
                <a:lnTo>
                  <a:pt x="3240049" y="360006"/>
                </a:lnTo>
                <a:lnTo>
                  <a:pt x="3420046" y="179997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5" name="object 35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6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1" name="object 21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105612"/>
            <a:ext cx="4608195" cy="322580"/>
            <a:chOff x="0" y="105612"/>
            <a:chExt cx="4608195" cy="322580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0" y="229819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8094"/>
                  </a:lnTo>
                  <a:lnTo>
                    <a:pt x="4608004" y="19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-38" y="208556"/>
            <a:ext cx="46081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汇报内容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-38" y="426232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147" y="1037850"/>
            <a:ext cx="134963" cy="13496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417745"/>
            <a:ext cx="134963" cy="134963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797640"/>
            <a:ext cx="134963" cy="134963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2177535"/>
            <a:ext cx="134963" cy="134963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12293" y="996263"/>
            <a:ext cx="1708150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3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5" name="object 35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9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18000" y="0"/>
                </a:move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8119" y="105612"/>
            <a:ext cx="92075" cy="41275"/>
            <a:chOff x="118119" y="105612"/>
            <a:chExt cx="92075" cy="41275"/>
          </a:xfrm>
        </p:grpSpPr>
        <p:sp>
          <p:nvSpPr>
            <p:cNvPr id="4" name="object 4"/>
            <p:cNvSpPr/>
            <p:nvPr/>
          </p:nvSpPr>
          <p:spPr>
            <a:xfrm>
              <a:off x="120649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83343" y="105612"/>
            <a:ext cx="142240" cy="41275"/>
            <a:chOff x="1683343" y="105612"/>
            <a:chExt cx="142240" cy="41275"/>
          </a:xfrm>
        </p:grpSpPr>
        <p:sp>
          <p:nvSpPr>
            <p:cNvPr id="8" name="object 8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68990" y="105612"/>
            <a:ext cx="394335" cy="41275"/>
            <a:chOff x="2868990" y="105612"/>
            <a:chExt cx="394335" cy="41275"/>
          </a:xfrm>
        </p:grpSpPr>
        <p:sp>
          <p:nvSpPr>
            <p:cNvPr id="13" name="object 13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58294" y="105612"/>
            <a:ext cx="142240" cy="41275"/>
            <a:chOff x="4358294" y="105612"/>
            <a:chExt cx="142240" cy="41275"/>
          </a:xfrm>
        </p:grpSpPr>
        <p:sp>
          <p:nvSpPr>
            <p:cNvPr id="23" name="object 23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121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831602"/>
            <a:ext cx="134963" cy="13496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147" y="1211497"/>
            <a:ext cx="134963" cy="13496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591392"/>
            <a:ext cx="134963" cy="13496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971287"/>
            <a:ext cx="134963" cy="134963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312293" y="790015"/>
            <a:ext cx="1708150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3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3" name="object 33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9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8516" y="105602"/>
            <a:ext cx="41275" cy="41275"/>
            <a:chOff x="168516" y="105602"/>
            <a:chExt cx="41275" cy="41275"/>
          </a:xfrm>
        </p:grpSpPr>
        <p:sp>
          <p:nvSpPr>
            <p:cNvPr id="4" name="object 4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056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8" name="object 8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13" name="object 13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3" name="object 23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105612"/>
            <a:ext cx="4608195" cy="322580"/>
            <a:chOff x="0" y="105612"/>
            <a:chExt cx="4608195" cy="322580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0" y="229819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8094"/>
                  </a:lnTo>
                  <a:lnTo>
                    <a:pt x="4608004" y="198094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5300" y="208556"/>
            <a:ext cx="10883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设计目标与原则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-38" y="426232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13816" y="557872"/>
            <a:ext cx="3980815" cy="205826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2095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65"/>
              </a:spcBef>
            </a:pP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核心目标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1894" y="777390"/>
            <a:ext cx="3124200" cy="1075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开发一个基于命令行的个人财务管理工具，实现：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14960" indent="-138430">
              <a:lnSpc>
                <a:spcPct val="100000"/>
              </a:lnSpc>
              <a:spcBef>
                <a:spcPts val="334"/>
              </a:spcBef>
              <a:buClr>
                <a:srgbClr val="0066CC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收入与支出记录的增删改查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14960" indent="-138430">
              <a:lnSpc>
                <a:spcPct val="100000"/>
              </a:lnSpc>
              <a:spcBef>
                <a:spcPts val="330"/>
              </a:spcBef>
              <a:buClr>
                <a:srgbClr val="0066CC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按类别与时间范围的分类统计与分析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14960" indent="-138430">
              <a:lnSpc>
                <a:spcPct val="100000"/>
              </a:lnSpc>
              <a:spcBef>
                <a:spcPts val="335"/>
              </a:spcBef>
              <a:buClr>
                <a:srgbClr val="0066CC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数据持久化存储与用户偏好保留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14960" indent="-138430">
              <a:lnSpc>
                <a:spcPct val="100000"/>
              </a:lnSpc>
              <a:spcBef>
                <a:spcPts val="335"/>
              </a:spcBef>
              <a:buClr>
                <a:srgbClr val="0066CC"/>
              </a:buClr>
              <a:buFont typeface="Times New Roman"/>
              <a:buChar char="•"/>
              <a:tabLst>
                <a:tab pos="314960" algn="l"/>
              </a:tabLst>
            </a:pP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财务目标设定与余额预警机制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13816" y="2066887"/>
            <a:ext cx="3980815" cy="205826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2095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65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核心设计原则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0451" y="2324364"/>
            <a:ext cx="3263265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76530" indent="-138430">
              <a:lnSpc>
                <a:spcPct val="100000"/>
              </a:lnSpc>
              <a:spcBef>
                <a:spcPts val="434"/>
              </a:spcBef>
              <a:buClr>
                <a:srgbClr val="0066CC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b="1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模块化</a:t>
            </a: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：功能解耦，职责清晰，降低系统复杂度</a:t>
            </a:r>
            <a:endParaRPr sz="11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6530" indent="-138430">
              <a:lnSpc>
                <a:spcPct val="100000"/>
              </a:lnSpc>
              <a:spcBef>
                <a:spcPts val="334"/>
              </a:spcBef>
              <a:buClr>
                <a:srgbClr val="0066CC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b="1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面向对象</a:t>
            </a: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：封装数据行为，实现抽象、继承、多态</a:t>
            </a:r>
            <a:endParaRPr sz="11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6530" indent="-138430">
              <a:lnSpc>
                <a:spcPct val="100000"/>
              </a:lnSpc>
              <a:spcBef>
                <a:spcPts val="330"/>
              </a:spcBef>
              <a:buClr>
                <a:srgbClr val="0066CC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b="1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健壮性</a:t>
            </a: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：输入验证、异常处理、文件读写容错</a:t>
            </a:r>
            <a:endParaRPr sz="11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6530" indent="-138430">
              <a:lnSpc>
                <a:spcPct val="100000"/>
              </a:lnSpc>
              <a:spcBef>
                <a:spcPts val="335"/>
              </a:spcBef>
              <a:buClr>
                <a:srgbClr val="0066CC"/>
              </a:buClr>
              <a:buFont typeface="Times New Roman"/>
              <a:buChar char="•"/>
              <a:tabLst>
                <a:tab pos="176530" algn="l"/>
              </a:tabLst>
            </a:pPr>
            <a:r>
              <a:rPr sz="1100" b="1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用户体验</a:t>
            </a:r>
            <a:r>
              <a:rPr sz="1100" spc="-2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：清晰提示与反馈，交互流畅直观</a:t>
            </a:r>
            <a:endParaRPr sz="11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6" name="object 36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4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43" y="105612"/>
            <a:ext cx="142240" cy="41275"/>
            <a:chOff x="1683343" y="10561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68990" y="105612"/>
            <a:ext cx="394335" cy="41275"/>
            <a:chOff x="2868990" y="105612"/>
            <a:chExt cx="394335" cy="41275"/>
          </a:xfrm>
        </p:grpSpPr>
        <p:sp>
          <p:nvSpPr>
            <p:cNvPr id="12" name="object 12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58294" y="105612"/>
            <a:ext cx="142240" cy="41275"/>
            <a:chOff x="4358294" y="105612"/>
            <a:chExt cx="142240" cy="41275"/>
          </a:xfrm>
        </p:grpSpPr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831602"/>
            <a:ext cx="134963" cy="13496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147" y="1211497"/>
            <a:ext cx="134963" cy="13496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591392"/>
            <a:ext cx="134963" cy="13496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971287"/>
            <a:ext cx="134963" cy="134963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312293" y="790015"/>
            <a:ext cx="1708150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3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2" name="object 32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9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12" name="object 12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-38" y="105612"/>
            <a:ext cx="4608195" cy="354965"/>
            <a:chOff x="-38" y="105612"/>
            <a:chExt cx="4608195" cy="35496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229819"/>
              <a:ext cx="4608195" cy="198755"/>
            </a:xfrm>
            <a:custGeom>
              <a:avLst/>
              <a:gdLst/>
              <a:ahLst/>
              <a:cxnLst/>
              <a:rect l="l" t="t" r="r" b="b"/>
              <a:pathLst>
                <a:path w="4608195" h="198754">
                  <a:moveTo>
                    <a:pt x="4608004" y="0"/>
                  </a:moveTo>
                  <a:lnTo>
                    <a:pt x="0" y="0"/>
                  </a:lnTo>
                  <a:lnTo>
                    <a:pt x="0" y="198691"/>
                  </a:lnTo>
                  <a:lnTo>
                    <a:pt x="4608004" y="19869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-38" y="426817"/>
              <a:ext cx="4608195" cy="34290"/>
            </a:xfrm>
            <a:custGeom>
              <a:avLst/>
              <a:gdLst/>
              <a:ahLst/>
              <a:cxnLst/>
              <a:rect l="l" t="t" r="r" b="b"/>
              <a:pathLst>
                <a:path w="4608195" h="34290">
                  <a:moveTo>
                    <a:pt x="4608055" y="0"/>
                  </a:moveTo>
                  <a:lnTo>
                    <a:pt x="0" y="0"/>
                  </a:lnTo>
                  <a:lnTo>
                    <a:pt x="0" y="33739"/>
                  </a:lnTo>
                  <a:lnTo>
                    <a:pt x="4608055" y="33739"/>
                  </a:lnTo>
                  <a:lnTo>
                    <a:pt x="4608055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-12738" y="209153"/>
            <a:ext cx="4633595" cy="29283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分层模块化设计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919"/>
              </a:spcBef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核心管理层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456565" indent="-132715">
              <a:lnSpc>
                <a:spcPct val="1000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b="1" spc="-100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record_manager</a:t>
            </a:r>
            <a:r>
              <a:rPr sz="1000" b="1" spc="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作为系统的核心控制器，封装了账目管理的主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要业务逻辑</a:t>
            </a: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,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负责调度和协调各功能模块的协作。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1155"/>
              </a:spcBef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数据模型层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433705" indent="-132715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b="1" spc="-13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record</a:t>
            </a:r>
            <a:r>
              <a:rPr sz="1000" b="1" spc="4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类定义了账目记录的通用属性和行为。通过继承实现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 </a:t>
            </a:r>
            <a:r>
              <a:rPr sz="1000" b="1" spc="-10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income_record</a:t>
            </a:r>
            <a:r>
              <a:rPr sz="1000" b="1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和 </a:t>
            </a:r>
            <a:r>
              <a:rPr sz="1000" b="1" spc="-100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spend_record</a:t>
            </a:r>
            <a:r>
              <a:rPr sz="1000" b="1" spc="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子类，区分收入与支出类型，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支持多态处理。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1155"/>
              </a:spcBef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用户界面层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897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648970" algn="l"/>
              </a:tabLst>
            </a:pPr>
            <a:r>
              <a:rPr sz="1000" b="1" spc="-13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menu</a:t>
            </a:r>
            <a:r>
              <a:rPr sz="1000" spc="2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 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模块提供清晰的命令行交互界面，引导用户完成各项操作。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372110">
              <a:lnSpc>
                <a:spcPct val="100000"/>
              </a:lnSpc>
              <a:spcBef>
                <a:spcPts val="1160"/>
              </a:spcBef>
            </a:pPr>
            <a:r>
              <a:rPr sz="1000" b="1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工具层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649605" marR="386715" indent="-132715">
              <a:lnSpc>
                <a:spcPct val="1000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649605" algn="l"/>
              </a:tabLst>
            </a:pPr>
            <a:r>
              <a:rPr sz="1000" b="1" spc="-12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date</a:t>
            </a:r>
            <a:r>
              <a:rPr sz="1000" b="1" spc="65" dirty="0">
                <a:latin typeface="Arial" panose="020B0604020202020204" pitchFamily="34" charset="0"/>
                <a:ea typeface="微软雅黑" panose="020B0503020204020204" pitchFamily="34" charset="-122"/>
                <a:cs typeface="Arial Black"/>
              </a:rPr>
              <a:t>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工具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封装了常用的日期处理功能，如字符串与日期对象的转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换、格式校验等。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1" name="object 31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12" name="object 12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105612"/>
            <a:ext cx="4608195" cy="323215"/>
            <a:chOff x="0" y="105612"/>
            <a:chExt cx="4608195" cy="32321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229819"/>
              <a:ext cx="4608195" cy="199390"/>
            </a:xfrm>
            <a:custGeom>
              <a:avLst/>
              <a:gdLst/>
              <a:ahLst/>
              <a:cxnLst/>
              <a:rect l="l" t="t" r="r" b="b"/>
              <a:pathLst>
                <a:path w="4608195" h="199390">
                  <a:moveTo>
                    <a:pt x="4608004" y="0"/>
                  </a:moveTo>
                  <a:lnTo>
                    <a:pt x="0" y="0"/>
                  </a:lnTo>
                  <a:lnTo>
                    <a:pt x="0" y="198983"/>
                  </a:lnTo>
                  <a:lnTo>
                    <a:pt x="4608004" y="19898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-38" y="209445"/>
            <a:ext cx="46081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/>
              </a:rPr>
              <a:t>UML</a:t>
            </a: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类层次结构</a:t>
            </a:r>
            <a:endParaRPr sz="12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-38" y="427121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0" y="3211448"/>
            <a:ext cx="4608195" cy="244857"/>
            <a:chOff x="0" y="3211448"/>
            <a:chExt cx="4608195" cy="244857"/>
          </a:xfrm>
        </p:grpSpPr>
        <p:sp>
          <p:nvSpPr>
            <p:cNvPr id="32" name="object 32"/>
            <p:cNvSpPr/>
            <p:nvPr/>
          </p:nvSpPr>
          <p:spPr>
            <a:xfrm>
              <a:off x="0" y="3211448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7</a:t>
            </a:fld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3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4B405F58-3D42-79F2-90C4-CA8C727C2F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96" y="445175"/>
            <a:ext cx="4610100" cy="272848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43" y="105612"/>
            <a:ext cx="142240" cy="41275"/>
            <a:chOff x="1683343" y="10561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90" y="105612"/>
            <a:ext cx="394335" cy="41275"/>
            <a:chOff x="2868990" y="105612"/>
            <a:chExt cx="394335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58294" y="105612"/>
            <a:ext cx="142240" cy="41275"/>
            <a:chOff x="4358294" y="105612"/>
            <a:chExt cx="142240" cy="41275"/>
          </a:xfrm>
        </p:grpSpPr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8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616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831602"/>
            <a:ext cx="134963" cy="13496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9147" y="1211497"/>
            <a:ext cx="134963" cy="13496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9147" y="1591392"/>
            <a:ext cx="134963" cy="13496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47" y="1971287"/>
            <a:ext cx="134963" cy="134963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312293" y="790015"/>
            <a:ext cx="1708150" cy="1331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0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25" dirty="0">
                <a:solidFill>
                  <a:srgbClr val="0066CC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57480">
              <a:lnSpc>
                <a:spcPct val="100000"/>
              </a:lnSpc>
              <a:spcBef>
                <a:spcPts val="1675"/>
              </a:spcBef>
              <a:buClr>
                <a:srgbClr val="FFFFFF"/>
              </a:buClr>
              <a:buSzPct val="90909"/>
              <a:buFont typeface="Tahoma"/>
              <a:buAutoNum type="arabicPlain"/>
              <a:tabLst>
                <a:tab pos="170180" algn="l"/>
              </a:tabLst>
            </a:pPr>
            <a:r>
              <a:rPr sz="1100" spc="-35" dirty="0">
                <a:solidFill>
                  <a:srgbClr val="CCE0F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11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2" name="object 32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9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8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0650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1056" y="108142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7F98B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300" y="-9278"/>
            <a:ext cx="8610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2" action="ppaction://hlinksldjump"/>
              </a:rPr>
              <a:t>程序总体设计目标与原则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83334" y="105602"/>
            <a:ext cx="142240" cy="41275"/>
            <a:chOff x="1683334" y="105602"/>
            <a:chExt cx="142240" cy="41275"/>
          </a:xfrm>
        </p:grpSpPr>
        <p:sp>
          <p:nvSpPr>
            <p:cNvPr id="6" name="object 6"/>
            <p:cNvSpPr/>
            <p:nvPr/>
          </p:nvSpPr>
          <p:spPr>
            <a:xfrm>
              <a:off x="16858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626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667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60525" y="-9278"/>
            <a:ext cx="48133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2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3" action="ppaction://hlinksldjump"/>
              </a:rPr>
              <a:t>系统架构设计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68980" y="105602"/>
            <a:ext cx="394335" cy="41275"/>
            <a:chOff x="2868980" y="105602"/>
            <a:chExt cx="394335" cy="41275"/>
          </a:xfrm>
        </p:grpSpPr>
        <p:sp>
          <p:nvSpPr>
            <p:cNvPr id="11" name="object 11"/>
            <p:cNvSpPr/>
            <p:nvPr/>
          </p:nvSpPr>
          <p:spPr>
            <a:xfrm>
              <a:off x="28715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219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723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227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31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235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3920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431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46158" y="-9278"/>
            <a:ext cx="78486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4" action="ppaction://hlinksldjump"/>
              </a:rPr>
              <a:t>成员分工与类设计思路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58284" y="105602"/>
            <a:ext cx="92075" cy="41275"/>
            <a:chOff x="4358284" y="105602"/>
            <a:chExt cx="92075" cy="41275"/>
          </a:xfrm>
        </p:grpSpPr>
        <p:sp>
          <p:nvSpPr>
            <p:cNvPr id="22" name="object 22"/>
            <p:cNvSpPr/>
            <p:nvPr/>
          </p:nvSpPr>
          <p:spPr>
            <a:xfrm>
              <a:off x="4360824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11217" y="108142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7F98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335475" y="-9278"/>
            <a:ext cx="17780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7F99B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5" action="ppaction://hlinksldjump"/>
              </a:rPr>
              <a:t>总结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105612"/>
            <a:ext cx="4608195" cy="322580"/>
            <a:chOff x="0" y="105612"/>
            <a:chExt cx="4608195" cy="322580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05612"/>
              <a:ext cx="4608004" cy="12724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0" y="229819"/>
              <a:ext cx="4608195" cy="198120"/>
            </a:xfrm>
            <a:custGeom>
              <a:avLst/>
              <a:gdLst/>
              <a:ahLst/>
              <a:cxnLst/>
              <a:rect l="l" t="t" r="r" b="b"/>
              <a:pathLst>
                <a:path w="4608195" h="198120">
                  <a:moveTo>
                    <a:pt x="4608004" y="0"/>
                  </a:moveTo>
                  <a:lnTo>
                    <a:pt x="0" y="0"/>
                  </a:lnTo>
                  <a:lnTo>
                    <a:pt x="0" y="197802"/>
                  </a:lnTo>
                  <a:lnTo>
                    <a:pt x="4608004" y="197802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2566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5300" y="208264"/>
            <a:ext cx="145034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周以撒：</a:t>
            </a: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</a:t>
            </a:r>
            <a:r>
              <a:rPr sz="1200" spc="254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类设计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-38" y="425928"/>
            <a:ext cx="4608195" cy="34290"/>
          </a:xfrm>
          <a:custGeom>
            <a:avLst/>
            <a:gdLst/>
            <a:ahLst/>
            <a:cxnLst/>
            <a:rect l="l" t="t" r="r" b="b"/>
            <a:pathLst>
              <a:path w="4608195" h="34290">
                <a:moveTo>
                  <a:pt x="4608055" y="0"/>
                </a:moveTo>
                <a:lnTo>
                  <a:pt x="0" y="0"/>
                </a:lnTo>
                <a:lnTo>
                  <a:pt x="0" y="33739"/>
                </a:lnTo>
                <a:lnTo>
                  <a:pt x="4608055" y="33739"/>
                </a:lnTo>
                <a:lnTo>
                  <a:pt x="4608055" y="0"/>
                </a:lnTo>
                <a:close/>
              </a:path>
            </a:pathLst>
          </a:custGeom>
          <a:solidFill>
            <a:srgbClr val="2566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17830" y="673214"/>
            <a:ext cx="3972560" cy="200055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524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date</a:t>
            </a:r>
            <a:r>
              <a:rPr sz="1200" spc="2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类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6458" y="924287"/>
            <a:ext cx="2745740" cy="93662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70180" indent="-132080">
              <a:lnSpc>
                <a:spcPct val="100000"/>
              </a:lnSpc>
              <a:spcBef>
                <a:spcPts val="6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成员变量：</a:t>
            </a:r>
            <a:r>
              <a:rPr sz="1000" spc="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int</a:t>
            </a:r>
            <a:r>
              <a:rPr sz="1000" spc="25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8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year,</a:t>
            </a:r>
            <a:r>
              <a:rPr sz="1000" spc="25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month,</a:t>
            </a:r>
            <a:r>
              <a:rPr sz="1000" spc="254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-2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day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Palatino Linotype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提供 </a:t>
            </a:r>
            <a:r>
              <a:rPr sz="1000" spc="-45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get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、</a:t>
            </a:r>
            <a:r>
              <a:rPr sz="1000" spc="-2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set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接口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重载输入输出操作符 </a:t>
            </a:r>
            <a:r>
              <a:rPr sz="1000" spc="4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» </a:t>
            </a:r>
            <a:r>
              <a:rPr sz="1000" spc="2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和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«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，支持格式化读写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重载比较操作符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&lt;</a:t>
            </a:r>
            <a:r>
              <a:rPr sz="1000" spc="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,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&gt;</a:t>
            </a:r>
            <a:r>
              <a:rPr sz="1000" spc="1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,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==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，支持排序与查找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7830" y="2042718"/>
            <a:ext cx="3972560" cy="201337"/>
          </a:xfrm>
          <a:prstGeom prst="rect">
            <a:avLst/>
          </a:prstGeom>
          <a:solidFill>
            <a:srgbClr val="2566A1"/>
          </a:solidFill>
        </p:spPr>
        <p:txBody>
          <a:bodyPr vert="horz" wrap="square" lIns="0" tIns="1651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30"/>
              </a:spcBef>
            </a:pPr>
            <a:r>
              <a:rPr sz="1200" spc="-2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日期验证与计算</a:t>
            </a:r>
            <a:endParaRPr sz="12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6458" y="2370891"/>
            <a:ext cx="3820160" cy="556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180" marR="30480" indent="-132715">
              <a:lnSpc>
                <a:spcPct val="100000"/>
              </a:lnSpc>
              <a:spcBef>
                <a:spcPts val="95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bool</a:t>
            </a:r>
            <a:r>
              <a:rPr sz="1000" spc="275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000" spc="100" dirty="0">
                <a:latin typeface="Arial" panose="020B0604020202020204" pitchFamily="34" charset="0"/>
                <a:ea typeface="微软雅黑" panose="020B0503020204020204" pitchFamily="34" charset="-122"/>
                <a:cs typeface="Palatino Linotype"/>
              </a:rPr>
              <a:t>isvalid()</a:t>
            </a:r>
            <a:r>
              <a:rPr sz="1000" spc="-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：验证闰年、月份天数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（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如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2 </a:t>
            </a:r>
            <a:r>
              <a:rPr sz="100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月 </a:t>
            </a:r>
            <a:r>
              <a:rPr sz="1000" spc="-30" dirty="0">
                <a:latin typeface="Arial" panose="020B0604020202020204" pitchFamily="34" charset="0"/>
                <a:ea typeface="微软雅黑" panose="020B0503020204020204" pitchFamily="34" charset="-122"/>
                <a:cs typeface="Tahoma"/>
              </a:rPr>
              <a:t>29 </a:t>
            </a: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日</a:t>
            </a:r>
            <a:r>
              <a:rPr sz="1000" spc="-51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r>
              <a:rPr sz="1000" spc="-35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、年份范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围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  <a:p>
            <a:pPr marL="170180" indent="-132080">
              <a:lnSpc>
                <a:spcPct val="100000"/>
              </a:lnSpc>
              <a:spcBef>
                <a:spcPts val="590"/>
              </a:spcBef>
              <a:buClr>
                <a:srgbClr val="0066CC"/>
              </a:buClr>
              <a:buFont typeface="Times New Roman"/>
              <a:buChar char="•"/>
              <a:tabLst>
                <a:tab pos="170180" algn="l"/>
              </a:tabLst>
            </a:pPr>
            <a:r>
              <a:rPr sz="1000" spc="-1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支持日期边界检查（如禁止输入未来日期</a:t>
            </a:r>
            <a:r>
              <a:rPr sz="1000" spc="-50" dirty="0"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）</a:t>
            </a:r>
            <a:endParaRPr sz="1000" dirty="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0" y="3211449"/>
            <a:ext cx="4608195" cy="245110"/>
            <a:chOff x="0" y="3211449"/>
            <a:chExt cx="4608195" cy="245110"/>
          </a:xfrm>
        </p:grpSpPr>
        <p:sp>
          <p:nvSpPr>
            <p:cNvPr id="35" name="object 35"/>
            <p:cNvSpPr/>
            <p:nvPr/>
          </p:nvSpPr>
          <p:spPr>
            <a:xfrm>
              <a:off x="0" y="3211449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0"/>
                  </a:lnTo>
                  <a:lnTo>
                    <a:pt x="4608004" y="122300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66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0" y="3333750"/>
              <a:ext cx="4608195" cy="122555"/>
            </a:xfrm>
            <a:custGeom>
              <a:avLst/>
              <a:gdLst/>
              <a:ahLst/>
              <a:cxnLst/>
              <a:rect l="l" t="t" r="r" b="b"/>
              <a:pathLst>
                <a:path w="4608195" h="122554">
                  <a:moveTo>
                    <a:pt x="4608004" y="0"/>
                  </a:moveTo>
                  <a:lnTo>
                    <a:pt x="0" y="0"/>
                  </a:lnTo>
                  <a:lnTo>
                    <a:pt x="0" y="122301"/>
                  </a:lnTo>
                  <a:lnTo>
                    <a:pt x="4608004" y="12230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5300" y="3195483"/>
            <a:ext cx="1517650" cy="24513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ts val="960"/>
              </a:lnSpc>
              <a:spcBef>
                <a:spcPts val="20"/>
              </a:spcBef>
            </a:pPr>
            <a:r>
              <a:rPr sz="600" spc="-1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小组成员</a:t>
            </a:r>
            <a:r>
              <a:rPr sz="6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Century Gothic"/>
              </a:rPr>
              <a:t>: 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</a:rPr>
              <a:t>周以撒、林子涵、余沐阳、刘浩洋</a:t>
            </a:r>
            <a:r>
              <a:rPr sz="600" spc="-1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Microsoft YaHei"/>
                <a:hlinkClick r:id="rId7" action="ppaction://hlinksldjump"/>
              </a:rPr>
              <a:t>个人财务管理系统设计与实现</a:t>
            </a:r>
            <a:endParaRPr sz="600">
              <a:latin typeface="Arial" panose="020B0604020202020204" pitchFamily="34" charset="0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4231881" y="3317784"/>
            <a:ext cx="281304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>
                <a:latin typeface="Arial" panose="020B0604020202020204" pitchFamily="34" charset="0"/>
                <a:ea typeface="微软雅黑" panose="020B0503020204020204" pitchFamily="34" charset="-122"/>
              </a:rPr>
              <a:t>9</a:t>
            </a:fld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50" dirty="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spc="25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spc="-25" dirty="0">
                <a:latin typeface="Arial" panose="020B0604020202020204" pitchFamily="34" charset="0"/>
                <a:ea typeface="微软雅黑" panose="020B0503020204020204" pitchFamily="34" charset="-122"/>
              </a:rPr>
              <a:t>18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898</Words>
  <Application>Microsoft Office PowerPoint</Application>
  <PresentationFormat>自定义</PresentationFormat>
  <Paragraphs>228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Tahoma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个人财务管理系统设计与实现</dc:title>
  <dc:creator>小组成员:周以撒、林子涵、余沐阳、刘浩洋 </dc:creator>
  <cp:lastModifiedBy>Haoyang Liu</cp:lastModifiedBy>
  <cp:revision>3</cp:revision>
  <dcterms:created xsi:type="dcterms:W3CDTF">2025-09-16T07:50:20Z</dcterms:created>
  <dcterms:modified xsi:type="dcterms:W3CDTF">2025-09-16T08:17:02Z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2025-09-16T00:00:00Z</vt:filetime>
  </property>
  <property fmtid="{D5CDD505-2E9C-101B-9397-08002B2CF9AE}" pid="5" name="Producer">
    <vt:lpwstr>3-Heights(TM) PDF Security Shell 4.8.25.2 (http://www.pdf-tools.com)</vt:lpwstr>
  </property>
</Properties>
</file>