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1" r:id="rId2"/>
    <p:sldId id="280" r:id="rId3"/>
    <p:sldId id="419" r:id="rId4"/>
    <p:sldId id="418" r:id="rId5"/>
    <p:sldId id="421" r:id="rId6"/>
    <p:sldId id="259" r:id="rId7"/>
    <p:sldId id="420" r:id="rId8"/>
    <p:sldId id="424" r:id="rId9"/>
    <p:sldId id="426" r:id="rId10"/>
    <p:sldId id="256" r:id="rId11"/>
    <p:sldId id="31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泽祥" initials="李" lastIdx="2" clrIdx="0">
    <p:extLst>
      <p:ext uri="{19B8F6BF-5375-455C-9EA6-DF929625EA0E}">
        <p15:presenceInfo xmlns:p15="http://schemas.microsoft.com/office/powerpoint/2012/main" userId="5ea91c197f1b3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BFD"/>
    <a:srgbClr val="E9FAFB"/>
    <a:srgbClr val="ECF8F8"/>
    <a:srgbClr val="25C9C5"/>
    <a:srgbClr val="E6FCFE"/>
    <a:srgbClr val="ECF6F8"/>
    <a:srgbClr val="75B6E5"/>
    <a:srgbClr val="00B0F0"/>
    <a:srgbClr val="333333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FB772-F15F-4CDF-8F94-8EA3C9932A50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41865-3B4F-4794-AE90-BFEF47B353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9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20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72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1865-3B4F-4794-AE90-BFEF47B353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3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0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0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cebf58fb-3bde-4727-b3a0-af6b0df26f97.default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DBB6F-6C69-4CB7-8A0D-66694C73BE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0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7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98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7C7C9C91-1B18-C2BD-7563-FB0F9EF7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50F5B23-9929-4F29-900F-3E5DA5C294A2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5BBE0B3-5B37-A2A0-D9B7-5BBF314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EFE5ACE-D7DF-15F1-72A7-B960415E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BD1E57-1268-423F-BBE0-BBB3649B9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3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85800"/>
            <a:ext cx="1219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8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FFEE-F5E0-4534-B0AD-D8DF39C7F39C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8C148-7863-4DCC-B056-985FD335B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44792" y="-174707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921553" y="253213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872490" y="2863243"/>
            <a:ext cx="5437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创新创业平台预约管理系统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814013" y="966422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21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4FE902F-B0E4-204F-A7DB-9A4F2C88C654}"/>
              </a:ext>
            </a:extLst>
          </p:cNvPr>
          <p:cNvGrpSpPr/>
          <p:nvPr/>
        </p:nvGrpSpPr>
        <p:grpSpPr>
          <a:xfrm>
            <a:off x="436444" y="732282"/>
            <a:ext cx="5081270" cy="5114925"/>
            <a:chOff x="5113" y="819"/>
            <a:chExt cx="8002" cy="805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6611FC2-1882-5A46-8CD1-D484ED17173D}"/>
                </a:ext>
              </a:extLst>
            </p:cNvPr>
            <p:cNvSpPr/>
            <p:nvPr/>
          </p:nvSpPr>
          <p:spPr>
            <a:xfrm>
              <a:off x="5113" y="4056"/>
              <a:ext cx="72" cy="72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DF27260-684D-2941-A80A-D819F8AEF0E0}"/>
                </a:ext>
              </a:extLst>
            </p:cNvPr>
            <p:cNvGrpSpPr/>
            <p:nvPr/>
          </p:nvGrpSpPr>
          <p:grpSpPr>
            <a:xfrm>
              <a:off x="6425" y="819"/>
              <a:ext cx="6690" cy="8055"/>
              <a:chOff x="6425" y="819"/>
              <a:chExt cx="6690" cy="805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DB62BDE9-A3CF-6542-94AF-93B7A4E3D03D}"/>
                  </a:ext>
                </a:extLst>
              </p:cNvPr>
              <p:cNvGrpSpPr/>
              <p:nvPr/>
            </p:nvGrpSpPr>
            <p:grpSpPr>
              <a:xfrm>
                <a:off x="6425" y="1897"/>
                <a:ext cx="6690" cy="6977"/>
                <a:chOff x="4079710" y="1204423"/>
                <a:chExt cx="4248434" cy="4430466"/>
              </a:xfrm>
            </p:grpSpPr>
            <p:sp>
              <p:nvSpPr>
                <p:cNvPr id="30" name="弧形 1">
                  <a:extLst>
                    <a:ext uri="{FF2B5EF4-FFF2-40B4-BE49-F238E27FC236}">
                      <a16:creationId xmlns:a16="http://schemas.microsoft.com/office/drawing/2014/main" id="{957CC9F7-3213-CB4C-9EE2-1746AAE67E52}"/>
                    </a:ext>
                  </a:extLst>
                </p:cNvPr>
                <p:cNvSpPr/>
                <p:nvPr/>
              </p:nvSpPr>
              <p:spPr>
                <a:xfrm>
                  <a:off x="4079710" y="1204423"/>
                  <a:ext cx="4248434" cy="4289415"/>
                </a:xfrm>
                <a:prstGeom prst="arc">
                  <a:avLst>
                    <a:gd name="adj1" fmla="val 5368489"/>
                    <a:gd name="adj2" fmla="val 16261056"/>
                  </a:avLst>
                </a:prstGeom>
                <a:noFill/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1E70F20-0A14-C84E-97CA-3D308ECF50E7}"/>
                    </a:ext>
                  </a:extLst>
                </p:cNvPr>
                <p:cNvSpPr/>
                <p:nvPr/>
              </p:nvSpPr>
              <p:spPr>
                <a:xfrm>
                  <a:off x="6133943" y="1246496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D66FCDFB-8962-FB47-90F5-2EEAD0C44CB5}"/>
                    </a:ext>
                  </a:extLst>
                </p:cNvPr>
                <p:cNvSpPr/>
                <p:nvPr/>
              </p:nvSpPr>
              <p:spPr>
                <a:xfrm>
                  <a:off x="6105526" y="5589170"/>
                  <a:ext cx="45719" cy="45719"/>
                </a:xfrm>
                <a:prstGeom prst="ellipse">
                  <a:avLst/>
                </a:prstGeom>
                <a:solidFill>
                  <a:srgbClr val="C1C1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CC7BA2A-4852-BC4D-895D-E1D36A813CAA}"/>
                  </a:ext>
                </a:extLst>
              </p:cNvPr>
              <p:cNvSpPr/>
              <p:nvPr/>
            </p:nvSpPr>
            <p:spPr>
              <a:xfrm>
                <a:off x="9660" y="819"/>
                <a:ext cx="72" cy="72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EACD454-E60B-F744-A71C-9B9AEAD8F73A}"/>
                  </a:ext>
                </a:extLst>
              </p:cNvPr>
              <p:cNvGrpSpPr/>
              <p:nvPr/>
            </p:nvGrpSpPr>
            <p:grpSpPr>
              <a:xfrm>
                <a:off x="7085" y="2600"/>
                <a:ext cx="5322" cy="5435"/>
                <a:chOff x="4498848" y="1651284"/>
                <a:chExt cx="3379770" cy="3451068"/>
              </a:xfrm>
            </p:grpSpPr>
            <p:sp>
              <p:nvSpPr>
                <p:cNvPr id="27" name="弧形 17">
                  <a:extLst>
                    <a:ext uri="{FF2B5EF4-FFF2-40B4-BE49-F238E27FC236}">
                      <a16:creationId xmlns:a16="http://schemas.microsoft.com/office/drawing/2014/main" id="{209F0990-BC7A-024E-94AE-A6966FF21E69}"/>
                    </a:ext>
                  </a:extLst>
                </p:cNvPr>
                <p:cNvSpPr/>
                <p:nvPr/>
              </p:nvSpPr>
              <p:spPr>
                <a:xfrm>
                  <a:off x="4498848" y="1671782"/>
                  <a:ext cx="3379770" cy="3430570"/>
                </a:xfrm>
                <a:prstGeom prst="arc">
                  <a:avLst>
                    <a:gd name="adj1" fmla="val 16135557"/>
                    <a:gd name="adj2" fmla="val 8938577"/>
                  </a:avLst>
                </a:prstGeom>
                <a:ln>
                  <a:solidFill>
                    <a:schemeClr val="dk2">
                      <a:lumMod val="10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9F1123D3-04CA-4846-AF23-E74BC3A8F24B}"/>
                    </a:ext>
                  </a:extLst>
                </p:cNvPr>
                <p:cNvSpPr/>
                <p:nvPr/>
              </p:nvSpPr>
              <p:spPr>
                <a:xfrm>
                  <a:off x="6133943" y="165128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BB9E683-51E3-184F-9BAC-182A6FC0D4D8}"/>
                    </a:ext>
                  </a:extLst>
                </p:cNvPr>
                <p:cNvSpPr/>
                <p:nvPr/>
              </p:nvSpPr>
              <p:spPr>
                <a:xfrm>
                  <a:off x="4710885" y="42359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B1962C8-A6BF-2649-9274-17EB21B010AC}"/>
              </a:ext>
            </a:extLst>
          </p:cNvPr>
          <p:cNvGrpSpPr/>
          <p:nvPr/>
        </p:nvGrpSpPr>
        <p:grpSpPr>
          <a:xfrm>
            <a:off x="2065219" y="1884172"/>
            <a:ext cx="3391535" cy="3611245"/>
            <a:chOff x="4875274" y="1671782"/>
            <a:chExt cx="3391269" cy="3611418"/>
          </a:xfrm>
        </p:grpSpPr>
        <p:sp>
          <p:nvSpPr>
            <p:cNvPr id="36" name="弧形 58">
              <a:extLst>
                <a:ext uri="{FF2B5EF4-FFF2-40B4-BE49-F238E27FC236}">
                  <a16:creationId xmlns:a16="http://schemas.microsoft.com/office/drawing/2014/main" id="{345C43B0-CB56-434B-BAC1-9E1397AF42D3}"/>
                </a:ext>
              </a:extLst>
            </p:cNvPr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9F57994-150E-474A-8E13-C4F0AC220EB4}"/>
                </a:ext>
              </a:extLst>
            </p:cNvPr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椭圆 37">
            <a:extLst>
              <a:ext uri="{FF2B5EF4-FFF2-40B4-BE49-F238E27FC236}">
                <a16:creationId xmlns:a16="http://schemas.microsoft.com/office/drawing/2014/main" id="{64BC4993-A13F-C24C-BE8A-04590C3C609F}"/>
              </a:ext>
            </a:extLst>
          </p:cNvPr>
          <p:cNvSpPr/>
          <p:nvPr/>
        </p:nvSpPr>
        <p:spPr>
          <a:xfrm>
            <a:off x="2019753" y="2225040"/>
            <a:ext cx="2802128" cy="2802128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BD23A113-5D1E-4A49-B1EB-D0D646166A85}"/>
              </a:ext>
            </a:extLst>
          </p:cNvPr>
          <p:cNvSpPr/>
          <p:nvPr/>
        </p:nvSpPr>
        <p:spPr>
          <a:xfrm>
            <a:off x="4669354" y="4904866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6B4E5B57-1794-F742-9B74-A87908C9A41A}"/>
              </a:ext>
            </a:extLst>
          </p:cNvPr>
          <p:cNvSpPr/>
          <p:nvPr/>
        </p:nvSpPr>
        <p:spPr>
          <a:xfrm>
            <a:off x="2064584" y="1579303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chemeClr val="dk2">
              <a:lumMod val="10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32722" y="234746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ïŝľîdé">
            <a:extLst>
              <a:ext uri="{FF2B5EF4-FFF2-40B4-BE49-F238E27FC236}">
                <a16:creationId xmlns:a16="http://schemas.microsoft.com/office/drawing/2014/main" id="{17A1245D-89DA-7733-CEB9-FB53AEA02347}"/>
              </a:ext>
            </a:extLst>
          </p:cNvPr>
          <p:cNvSpPr txBox="1"/>
          <p:nvPr/>
        </p:nvSpPr>
        <p:spPr>
          <a:xfrm>
            <a:off x="6041611" y="5442726"/>
            <a:ext cx="4518679" cy="48269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指导老师：杨增帅、宿浩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ïŝľîdé">
            <a:extLst>
              <a:ext uri="{FF2B5EF4-FFF2-40B4-BE49-F238E27FC236}">
                <a16:creationId xmlns:a16="http://schemas.microsoft.com/office/drawing/2014/main" id="{88F55F40-EDAA-C013-2E42-8008A9337402}"/>
              </a:ext>
            </a:extLst>
          </p:cNvPr>
          <p:cNvSpPr txBox="1"/>
          <p:nvPr/>
        </p:nvSpPr>
        <p:spPr>
          <a:xfrm>
            <a:off x="6041611" y="4838470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答辩人：李泽祥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675781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5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 animBg="1"/>
      <p:bldP spid="19" grpId="0" animBg="1"/>
      <p:bldP spid="38" grpId="0" animBg="1"/>
      <p:bldP spid="40" grpId="0" animBg="1"/>
      <p:bldP spid="41" grpId="0" animBg="1"/>
      <p:bldP spid="43" grpId="0" animBg="1"/>
      <p:bldP spid="6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7F5A4B3-B9A7-402C-8B44-32F8333EC80E}"/>
              </a:ext>
            </a:extLst>
          </p:cNvPr>
          <p:cNvGrpSpPr>
            <a:grpSpLocks noChangeAspect="1"/>
          </p:cNvGrpSpPr>
          <p:nvPr/>
        </p:nvGrpSpPr>
        <p:grpSpPr>
          <a:xfrm>
            <a:off x="977763" y="1164619"/>
            <a:ext cx="10283687" cy="4853083"/>
            <a:chOff x="977763" y="1164619"/>
            <a:chExt cx="10283687" cy="48530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C5EC144-8E51-4B69-8228-E0ECBA31A555}"/>
                </a:ext>
              </a:extLst>
            </p:cNvPr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28" name="圆: 空心 27">
                <a:extLst>
                  <a:ext uri="{FF2B5EF4-FFF2-40B4-BE49-F238E27FC236}">
                    <a16:creationId xmlns:a16="http://schemas.microsoft.com/office/drawing/2014/main" id="{FB086A03-DE80-45AB-834B-000E47C28C74}"/>
                  </a:ext>
                </a:extLst>
              </p:cNvPr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圆: 空心 28">
                <a:extLst>
                  <a:ext uri="{FF2B5EF4-FFF2-40B4-BE49-F238E27FC236}">
                    <a16:creationId xmlns:a16="http://schemas.microsoft.com/office/drawing/2014/main" id="{345B569E-E717-4F6A-9BAE-EF0FAE3A92AE}"/>
                  </a:ext>
                </a:extLst>
              </p:cNvPr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0" name="组合 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8B363C93-A548-4861-8571-BF0586FC4C62}"/>
                  </a:ext>
                </a:extLst>
              </p:cNvPr>
              <p:cNvGrpSpPr/>
              <p:nvPr/>
            </p:nvGrpSpPr>
            <p:grpSpPr>
              <a:xfrm>
                <a:off x="4521637" y="1798828"/>
                <a:ext cx="3148726" cy="3302788"/>
                <a:chOff x="3878263" y="1081088"/>
                <a:chExt cx="4445001" cy="4662488"/>
              </a:xfrm>
            </p:grpSpPr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D6AD0387-4ED7-4D92-92B8-A81426358B93}"/>
                    </a:ext>
                  </a:extLst>
                </p:cNvPr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A0B5D4B6-6E8E-435A-A0AF-366E195AAD64}"/>
                    </a:ext>
                  </a:extLst>
                </p:cNvPr>
                <p:cNvSpPr/>
                <p:nvPr/>
              </p:nvSpPr>
              <p:spPr bwMode="auto">
                <a:xfrm>
                  <a:off x="3878263" y="1389063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7514B891-F2E5-4B0A-8A8B-54D8CD327AA2}"/>
                    </a:ext>
                  </a:extLst>
                </p:cNvPr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9BAF903F-A17C-4EE7-8592-ADD7DAE85C00}"/>
                    </a:ext>
                  </a:extLst>
                </p:cNvPr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57136562-C23E-468E-A28F-402173540A8F}"/>
                    </a:ext>
                  </a:extLst>
                </p:cNvPr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093E8D6B-E719-4EFA-A3DD-6F1942D758C9}"/>
                    </a:ext>
                  </a:extLst>
                </p:cNvPr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3C1FDC68-574C-437B-9451-C4799111583E}"/>
                    </a:ext>
                  </a:extLst>
                </p:cNvPr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792B98DB-3CB3-42DC-B210-9EBC9B6669E8}"/>
                    </a:ext>
                  </a:extLst>
                </p:cNvPr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3ECB56D1-168A-4583-8A0E-9C479679D370}"/>
                    </a:ext>
                  </a:extLst>
                </p:cNvPr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65342970-FE9F-4A19-B208-1674A0D95CC6}"/>
                    </a:ext>
                  </a:extLst>
                </p:cNvPr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61E4B57B-569B-42D9-B1C5-B4D6F56F4D0A}"/>
                    </a:ext>
                  </a:extLst>
                </p:cNvPr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7C34ECC-CB47-4606-85EF-FEC1358773E0}"/>
                    </a:ext>
                  </a:extLst>
                </p:cNvPr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D61B4312-479F-4E12-9305-818294DE707C}"/>
                    </a:ext>
                  </a:extLst>
                </p:cNvPr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8A0B070-A05B-4A6B-BD42-551F00718D4D}"/>
                    </a:ext>
                  </a:extLst>
                </p:cNvPr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C40FBE7A-BF54-4961-BF87-AA63A44AF8A3}"/>
                    </a:ext>
                  </a:extLst>
                </p:cNvPr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8E5FA73D-946C-45A5-B81E-FB3421D616A5}"/>
                    </a:ext>
                  </a:extLst>
                </p:cNvPr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6A40449D-6616-4569-8085-A78EA3AD0E34}"/>
                    </a:ext>
                  </a:extLst>
                </p:cNvPr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B69E8B25-355B-4093-A5DC-43EE737652F6}"/>
                    </a:ext>
                  </a:extLst>
                </p:cNvPr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237AC193-DF62-477C-96D6-1409D5EEC63D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0370C5E9-828E-448F-851B-A1CB5A81360C}"/>
                    </a:ext>
                  </a:extLst>
                </p:cNvPr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3A9DF09D-5087-455F-AC70-12952F5BC800}"/>
                    </a:ext>
                  </a:extLst>
                </p:cNvPr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F3B251BC-9753-4B4F-BF1F-BC7869EF09BC}"/>
                    </a:ext>
                  </a:extLst>
                </p:cNvPr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B12523B6-6955-4612-8C9F-EBFB9E2D4BF6}"/>
                    </a:ext>
                  </a:extLst>
                </p:cNvPr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9F62F2E5-7A70-4DA1-A158-E40771AC0E7D}"/>
                    </a:ext>
                  </a:extLst>
                </p:cNvPr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BF1E2FF9-5C3A-4EF0-BF86-7B4E25387EA5}"/>
                    </a:ext>
                  </a:extLst>
                </p:cNvPr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EF511ABC-06C8-48BC-AE44-EA52CAE03E88}"/>
                    </a:ext>
                  </a:extLst>
                </p:cNvPr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A31DFE8D-3A54-497D-85B4-973D937EA8DA}"/>
                    </a:ext>
                  </a:extLst>
                </p:cNvPr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DCAE2DC9-C893-47E6-8EAD-E47FB724DB55}"/>
                    </a:ext>
                  </a:extLst>
                </p:cNvPr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3DD323EB-6629-423C-905A-26B8F1437135}"/>
                    </a:ext>
                  </a:extLst>
                </p:cNvPr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98AD5A19-E63B-4FE3-A070-4024B29A5EFD}"/>
                    </a:ext>
                  </a:extLst>
                </p:cNvPr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5EFB01A6-E1E7-4F97-B45C-E6FA7D9D2A61}"/>
                    </a:ext>
                  </a:extLst>
                </p:cNvPr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794E8C9F-8F8D-4748-80DC-B7A35099B4F6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ED0C29BA-D8FD-438E-B2F0-8F947AE18D4E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5C3479E6-AA2D-4FF5-80AD-FEA89FBF3E8B}"/>
                    </a:ext>
                  </a:extLst>
                </p:cNvPr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381C0E0-8808-486D-ACBA-9374E562F1C5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6AA14CEF-941E-442E-8A24-F46DDFBF6243}"/>
                    </a:ext>
                  </a:extLst>
                </p:cNvPr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F58DF1AD-C8F9-47C1-B940-E499E80CF244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78650BDE-1A8D-4C63-872A-9F9FFE350D48}"/>
                    </a:ext>
                  </a:extLst>
                </p:cNvPr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B343E3DE-EB9A-459D-9F98-EC3589587C7C}"/>
                    </a:ext>
                  </a:extLst>
                </p:cNvPr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9ECB1922-CDA0-4E0E-9F82-DD5080CAA429}"/>
                    </a:ext>
                  </a:extLst>
                </p:cNvPr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FCA18C5C-5AB2-42EF-8CE2-A634FE11DAD9}"/>
                    </a:ext>
                  </a:extLst>
                </p:cNvPr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2" name="任意多边形: 形状 71">
                  <a:extLst>
                    <a:ext uri="{FF2B5EF4-FFF2-40B4-BE49-F238E27FC236}">
                      <a16:creationId xmlns:a16="http://schemas.microsoft.com/office/drawing/2014/main" id="{1527EAF1-B436-4D1D-816D-8A78266806EC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3" name="任意多边形: 形状 72">
                  <a:extLst>
                    <a:ext uri="{FF2B5EF4-FFF2-40B4-BE49-F238E27FC236}">
                      <a16:creationId xmlns:a16="http://schemas.microsoft.com/office/drawing/2014/main" id="{880974C7-2E33-4886-95A0-B06B9DFB583A}"/>
                    </a:ext>
                  </a:extLst>
                </p:cNvPr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00B17799-117B-471A-A9F5-7B2978598B49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5FCFC6EB-299C-4EA8-B9EC-0D3C9943D25E}"/>
                    </a:ext>
                  </a:extLst>
                </p:cNvPr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7FEAE326-DB8B-4D19-9196-FEC21F729468}"/>
                    </a:ext>
                  </a:extLst>
                </p:cNvPr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B21387BF-45D1-406F-8039-8D6BABF4974F}"/>
                    </a:ext>
                  </a:extLst>
                </p:cNvPr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E02EBD93-2A52-4795-BE37-31DD13D2390A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6ECCA730-F96A-46F8-BD48-7A9544779718}"/>
                    </a:ext>
                  </a:extLst>
                </p:cNvPr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DAF8CC32-578A-4009-9145-322B36EC18AD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1" name="任意多边形: 形状 80">
                  <a:extLst>
                    <a:ext uri="{FF2B5EF4-FFF2-40B4-BE49-F238E27FC236}">
                      <a16:creationId xmlns:a16="http://schemas.microsoft.com/office/drawing/2014/main" id="{DFDDD4C1-5C43-4E9E-847F-5EDC38C841CB}"/>
                    </a:ext>
                  </a:extLst>
                </p:cNvPr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99BE6DE4-5411-4794-974E-4B68F5476126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BAD7E4A6-98C2-4EDC-A9DE-B85B94B32F39}"/>
                    </a:ext>
                  </a:extLst>
                </p:cNvPr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DC6FF10F-8A1A-4F07-B0B6-3BDC45FC3B74}"/>
                    </a:ext>
                  </a:extLst>
                </p:cNvPr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18B1B375-395C-4EA3-AE65-B3D5574F4009}"/>
                    </a:ext>
                  </a:extLst>
                </p:cNvPr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DD1D19EF-BD1D-4EA4-8B19-59D9512C80E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E334BA26-93C8-488F-9E88-A0C45439B788}"/>
                    </a:ext>
                  </a:extLst>
                </p:cNvPr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8F2AAC7F-8094-4F63-8C53-6FB50E5B727A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9" name="任意多边形: 形状 88">
                  <a:extLst>
                    <a:ext uri="{FF2B5EF4-FFF2-40B4-BE49-F238E27FC236}">
                      <a16:creationId xmlns:a16="http://schemas.microsoft.com/office/drawing/2014/main" id="{B0E8E0C7-15BA-40D9-8FDA-1FF1A377FAA1}"/>
                    </a:ext>
                  </a:extLst>
                </p:cNvPr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0" name="任意多边形: 形状 89">
                  <a:extLst>
                    <a:ext uri="{FF2B5EF4-FFF2-40B4-BE49-F238E27FC236}">
                      <a16:creationId xmlns:a16="http://schemas.microsoft.com/office/drawing/2014/main" id="{C372C49A-0E57-41BF-A045-DA2E86488EC9}"/>
                    </a:ext>
                  </a:extLst>
                </p:cNvPr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1" name="任意多边形: 形状 90">
                  <a:extLst>
                    <a:ext uri="{FF2B5EF4-FFF2-40B4-BE49-F238E27FC236}">
                      <a16:creationId xmlns:a16="http://schemas.microsoft.com/office/drawing/2014/main" id="{18D632E0-08F5-4C2A-9EA7-5C497AC0314E}"/>
                    </a:ext>
                  </a:extLst>
                </p:cNvPr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2" name="任意多边形: 形状 91">
                  <a:extLst>
                    <a:ext uri="{FF2B5EF4-FFF2-40B4-BE49-F238E27FC236}">
                      <a16:creationId xmlns:a16="http://schemas.microsoft.com/office/drawing/2014/main" id="{C1F60FE6-9C30-44E4-8A86-0B854AAA31A7}"/>
                    </a:ext>
                  </a:extLst>
                </p:cNvPr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1281C5C3-9AC3-4587-B7C3-313581000FA7}"/>
                    </a:ext>
                  </a:extLst>
                </p:cNvPr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D94ACD9B-24CB-4FA2-942B-E08E3BD76EA4}"/>
                    </a:ext>
                  </a:extLst>
                </p:cNvPr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5" name="任意多边形: 形状 94">
                  <a:extLst>
                    <a:ext uri="{FF2B5EF4-FFF2-40B4-BE49-F238E27FC236}">
                      <a16:creationId xmlns:a16="http://schemas.microsoft.com/office/drawing/2014/main" id="{D8020093-D672-4824-946C-7E331DC8F4BB}"/>
                    </a:ext>
                  </a:extLst>
                </p:cNvPr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6" name="任意多边形: 形状 95">
                  <a:extLst>
                    <a:ext uri="{FF2B5EF4-FFF2-40B4-BE49-F238E27FC236}">
                      <a16:creationId xmlns:a16="http://schemas.microsoft.com/office/drawing/2014/main" id="{772BE642-1B24-4FAA-BCD9-ED6E0D0CBFE8}"/>
                    </a:ext>
                  </a:extLst>
                </p:cNvPr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7" name="任意多边形: 形状 96">
                  <a:extLst>
                    <a:ext uri="{FF2B5EF4-FFF2-40B4-BE49-F238E27FC236}">
                      <a16:creationId xmlns:a16="http://schemas.microsoft.com/office/drawing/2014/main" id="{67F4C9DE-7638-4F75-80C0-B491F1A77E3B}"/>
                    </a:ext>
                  </a:extLst>
                </p:cNvPr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664BCC7F-D098-4B0E-9EDF-A0F483E464F0}"/>
                    </a:ext>
                  </a:extLst>
                </p:cNvPr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9" name="任意多边形: 形状 98">
                  <a:extLst>
                    <a:ext uri="{FF2B5EF4-FFF2-40B4-BE49-F238E27FC236}">
                      <a16:creationId xmlns:a16="http://schemas.microsoft.com/office/drawing/2014/main" id="{11439D58-6BD3-4516-B6A3-3DB5A8E69B51}"/>
                    </a:ext>
                  </a:extLst>
                </p:cNvPr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0F506165-8E69-496D-ABBC-1E18EAD4F6E1}"/>
                    </a:ext>
                  </a:extLst>
                </p:cNvPr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25F1A846-F2DC-4CE1-A0D8-E18D31B17669}"/>
                    </a:ext>
                  </a:extLst>
                </p:cNvPr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C8327A47-9109-4F39-BDDF-B0B35E6FD590}"/>
                    </a:ext>
                  </a:extLst>
                </p:cNvPr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3" name="任意多边形: 形状 102">
                  <a:extLst>
                    <a:ext uri="{FF2B5EF4-FFF2-40B4-BE49-F238E27FC236}">
                      <a16:creationId xmlns:a16="http://schemas.microsoft.com/office/drawing/2014/main" id="{7B6FBEF4-7400-471F-8F78-92B1BCF319C8}"/>
                    </a:ext>
                  </a:extLst>
                </p:cNvPr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4" name="任意多边形: 形状 103">
                  <a:extLst>
                    <a:ext uri="{FF2B5EF4-FFF2-40B4-BE49-F238E27FC236}">
                      <a16:creationId xmlns:a16="http://schemas.microsoft.com/office/drawing/2014/main" id="{BB696160-2BFC-46B0-9D33-AFC73C475AE1}"/>
                    </a:ext>
                  </a:extLst>
                </p:cNvPr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5" name="任意多边形: 形状 104">
                  <a:extLst>
                    <a:ext uri="{FF2B5EF4-FFF2-40B4-BE49-F238E27FC236}">
                      <a16:creationId xmlns:a16="http://schemas.microsoft.com/office/drawing/2014/main" id="{90268D14-C39F-40BB-AAB0-1999B00BB42F}"/>
                    </a:ext>
                  </a:extLst>
                </p:cNvPr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6" name="任意多边形: 形状 105">
                  <a:extLst>
                    <a:ext uri="{FF2B5EF4-FFF2-40B4-BE49-F238E27FC236}">
                      <a16:creationId xmlns:a16="http://schemas.microsoft.com/office/drawing/2014/main" id="{ABD7341A-479A-4E0F-BF1D-076E5D5B6C81}"/>
                    </a:ext>
                  </a:extLst>
                </p:cNvPr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1E24B9E8-1532-4204-946E-AFC00C93F5A3}"/>
                    </a:ext>
                  </a:extLst>
                </p:cNvPr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1FD8F34E-C5F6-45E2-AA81-F618704B6997}"/>
                    </a:ext>
                  </a:extLst>
                </p:cNvPr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2B5BBCBA-7FDA-43B5-8E10-B62AE87CA42B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6A27702D-30C1-449A-9554-000CFE546584}"/>
                    </a:ext>
                  </a:extLst>
                </p:cNvPr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AA020053-D2EA-4ABD-A76B-1E0310B22348}"/>
                    </a:ext>
                  </a:extLst>
                </p:cNvPr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305D41B6-9CB3-46D1-B803-71BFA3CE0387}"/>
                    </a:ext>
                  </a:extLst>
                </p:cNvPr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70B631B0-2CB7-4D6D-BBD9-291613756223}"/>
                    </a:ext>
                  </a:extLst>
                </p:cNvPr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056FEB9C-E0F2-4EC1-8261-3FE814C97B7B}"/>
                    </a:ext>
                  </a:extLst>
                </p:cNvPr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70EBD8A6-2C59-4EA5-B7C3-ED934D474BE7}"/>
                    </a:ext>
                  </a:extLst>
                </p:cNvPr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6AF1A373-405D-448B-9A4F-676FE0C46781}"/>
                    </a:ext>
                  </a:extLst>
                </p:cNvPr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48F59E9E-F4E3-4AD4-A13B-DE34C27E872A}"/>
                    </a:ext>
                  </a:extLst>
                </p:cNvPr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AE67CD9F-5A2A-41D1-9618-916515DC6D44}"/>
                    </a:ext>
                  </a:extLst>
                </p:cNvPr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A5AAA374-A6AB-4C87-BD9E-D3D60D5096B1}"/>
                    </a:ext>
                  </a:extLst>
                </p:cNvPr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64F58A5C-4A0D-47CE-8195-13BFDDEC6F5D}"/>
                    </a:ext>
                  </a:extLst>
                </p:cNvPr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74D11BA2-AE6C-43CC-A6BB-F1874F82EA46}"/>
                    </a:ext>
                  </a:extLst>
                </p:cNvPr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F44E45DE-5BFF-430B-B7E4-397C33927B49}"/>
                    </a:ext>
                  </a:extLst>
                </p:cNvPr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A81577D3-57AD-4E2D-B03D-E26BD0711B6F}"/>
                    </a:ext>
                  </a:extLst>
                </p:cNvPr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A3106AFE-3012-45C3-87CC-A11D890998C1}"/>
                    </a:ext>
                  </a:extLst>
                </p:cNvPr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894DEE58-1EEA-4EF7-8162-DDA1ACF8F5C6}"/>
                    </a:ext>
                  </a:extLst>
                </p:cNvPr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053AEBEE-F8C8-4D64-936F-D934930FD695}"/>
                    </a:ext>
                  </a:extLst>
                </p:cNvPr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77CF2A01-7FB4-49EF-A0D3-E835E693C80F}"/>
                    </a:ext>
                  </a:extLst>
                </p:cNvPr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9829E4A1-CA1D-4310-9B55-721E60EA6C11}"/>
                    </a:ext>
                  </a:extLst>
                </p:cNvPr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37281F04-0E48-4658-A037-4B1E3D9F5F02}"/>
                    </a:ext>
                  </a:extLst>
                </p:cNvPr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1B52B59E-A14F-4C5A-AFC4-9419047E2F46}"/>
                    </a:ext>
                  </a:extLst>
                </p:cNvPr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E441139E-FB19-42D0-8B53-E1E099941250}"/>
                    </a:ext>
                  </a:extLst>
                </p:cNvPr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8A4FE534-93DB-4205-9711-F890F0E0F872}"/>
                    </a:ext>
                  </a:extLst>
                </p:cNvPr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6AA05E71-B8CB-4E15-BD7C-29826CA0AD58}"/>
                    </a:ext>
                  </a:extLst>
                </p:cNvPr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EAA1BDBE-2CDA-44BE-A375-7525E3C7BA6A}"/>
                    </a:ext>
                  </a:extLst>
                </p:cNvPr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CE29A7D7-3239-46E2-BFD0-15F39687FC44}"/>
                    </a:ext>
                  </a:extLst>
                </p:cNvPr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6A7B05FC-41C0-4C0C-8517-5660D540AE0D}"/>
                    </a:ext>
                  </a:extLst>
                </p:cNvPr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7CC6ED6C-E9F1-47F9-BA0E-280075832561}"/>
                    </a:ext>
                  </a:extLst>
                </p:cNvPr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48B47B78-7035-4CE1-8AE8-C6222A1AC210}"/>
                    </a:ext>
                  </a:extLst>
                </p:cNvPr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C1AE08F7-E331-4BF2-B9AF-C69696B33AFD}"/>
                    </a:ext>
                  </a:extLst>
                </p:cNvPr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631E2E55-5F6C-414E-BF64-46A54F4D1990}"/>
                    </a:ext>
                  </a:extLst>
                </p:cNvPr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2C1ACFE4-B107-41FF-B46E-A0661971B25A}"/>
                    </a:ext>
                  </a:extLst>
                </p:cNvPr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CF384266-E72F-4AA2-8975-6786C6B7F0EE}"/>
                    </a:ext>
                  </a:extLst>
                </p:cNvPr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594A634-7A90-4556-B9D9-CDFF0931204E}"/>
                </a:ext>
              </a:extLst>
            </p:cNvPr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12CE4D60-F222-4B60-800D-B1BCD8DE9449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D582757-5EAE-4145-8046-D131DC9893C7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62D84E-E26E-4BD5-BEC4-EFB4416B577E}"/>
                </a:ext>
              </a:extLst>
            </p:cNvPr>
            <p:cNvSpPr/>
            <p:nvPr/>
          </p:nvSpPr>
          <p:spPr>
            <a:xfrm>
              <a:off x="977763" y="116461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李泽祥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8D0AA3-DC32-4F8D-B3BA-0B13B63D1C75}"/>
                </a:ext>
              </a:extLst>
            </p:cNvPr>
            <p:cNvGrpSpPr/>
            <p:nvPr/>
          </p:nvGrpSpPr>
          <p:grpSpPr>
            <a:xfrm>
              <a:off x="4162257" y="5015071"/>
              <a:ext cx="730204" cy="730204"/>
              <a:chOff x="4282553" y="1511757"/>
              <a:chExt cx="730204" cy="730204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050FA96-DAAA-4252-A591-DBBB8435086C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29D2DBD5-E347-4A71-8415-8CB2DB031461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E259394-2435-42CB-B869-84FCE06AD1D0}"/>
                </a:ext>
              </a:extLst>
            </p:cNvPr>
            <p:cNvSpPr/>
            <p:nvPr/>
          </p:nvSpPr>
          <p:spPr>
            <a:xfrm>
              <a:off x="1000782" y="4754081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郭富豪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F9F52D5-6187-4560-B638-FD76C2DFB637}"/>
                </a:ext>
              </a:extLst>
            </p:cNvPr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2D7FC46-DA65-47E9-8E20-DA14F93C0182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B18B1AE-3DE7-4EA0-9E8F-C32A64EA8966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3589326-F1CC-4D9A-BC27-5AF757A202E8}"/>
                </a:ext>
              </a:extLst>
            </p:cNvPr>
            <p:cNvGrpSpPr/>
            <p:nvPr/>
          </p:nvGrpSpPr>
          <p:grpSpPr>
            <a:xfrm>
              <a:off x="7294677" y="5015071"/>
              <a:ext cx="730204" cy="730204"/>
              <a:chOff x="4282553" y="1511757"/>
              <a:chExt cx="730204" cy="73020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BF7F814-0FED-4FBE-A46A-6F96B7628AA1}"/>
                  </a:ext>
                </a:extLst>
              </p:cNvPr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45D25F-CE08-4CCE-9186-935486EDFEFE}"/>
                  </a:ext>
                </a:extLst>
              </p:cNvPr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4C2463-32FB-4CB3-BF8E-0AADAE1948AD}"/>
                </a:ext>
              </a:extLst>
            </p:cNvPr>
            <p:cNvSpPr/>
            <p:nvPr/>
          </p:nvSpPr>
          <p:spPr>
            <a:xfrm>
              <a:off x="8353150" y="1202289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王康地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771EF0B-448E-470B-A31E-2E72C74F2874}"/>
                </a:ext>
              </a:extLst>
            </p:cNvPr>
            <p:cNvSpPr/>
            <p:nvPr/>
          </p:nvSpPr>
          <p:spPr>
            <a:xfrm>
              <a:off x="8353150" y="4705603"/>
              <a:ext cx="29083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zh-CN" altLang="en-US" b="1" dirty="0">
                  <a:latin typeface="Book Antiqua" panose="02040602050305030304" pitchFamily="18" charset="0"/>
                  <a:ea typeface="微软雅黑" panose="020B0503020204020204" pitchFamily="34" charset="-122"/>
                </a:rPr>
                <a:t>汪涵静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FBBCB39-F82E-1181-28BE-97A402030F61}"/>
              </a:ext>
            </a:extLst>
          </p:cNvPr>
          <p:cNvGrpSpPr/>
          <p:nvPr/>
        </p:nvGrpSpPr>
        <p:grpSpPr>
          <a:xfrm>
            <a:off x="0" y="0"/>
            <a:ext cx="3506681" cy="1221733"/>
            <a:chOff x="0" y="0"/>
            <a:chExt cx="3506681" cy="1221733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5AA31BE-F5D7-657E-5224-32F78A914F8C}"/>
                </a:ext>
              </a:extLst>
            </p:cNvPr>
            <p:cNvSpPr txBox="1"/>
            <p:nvPr/>
          </p:nvSpPr>
          <p:spPr>
            <a:xfrm>
              <a:off x="1" y="144515"/>
              <a:ext cx="3506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06.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团队分工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05C070A3-0022-D810-CB1C-357B8BCE386C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C0AE63C8-A72F-7122-C5FB-4A9908393518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C0166AD-C3E7-F72D-7806-E390630BEBCB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49" name="圆角矩形 28">
            <a:extLst>
              <a:ext uri="{FF2B5EF4-FFF2-40B4-BE49-F238E27FC236}">
                <a16:creationId xmlns:a16="http://schemas.microsoft.com/office/drawing/2014/main" id="{8DAEA489-3E22-5D6E-BFA5-325F7010971C}"/>
              </a:ext>
            </a:extLst>
          </p:cNvPr>
          <p:cNvSpPr/>
          <p:nvPr/>
        </p:nvSpPr>
        <p:spPr>
          <a:xfrm rot="16200000" flipH="1">
            <a:off x="3207020" y="102208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A80F2EE-09AA-A464-FABE-5752288F7800}"/>
              </a:ext>
            </a:extLst>
          </p:cNvPr>
          <p:cNvSpPr txBox="1"/>
          <p:nvPr/>
        </p:nvSpPr>
        <p:spPr>
          <a:xfrm>
            <a:off x="1515929" y="1475095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项目负责人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F780A9D-13D5-001E-D457-D7CFF480F845}"/>
              </a:ext>
            </a:extLst>
          </p:cNvPr>
          <p:cNvSpPr txBox="1"/>
          <p:nvPr/>
        </p:nvSpPr>
        <p:spPr>
          <a:xfrm>
            <a:off x="1458799" y="1881091"/>
            <a:ext cx="231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开发小程序前端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打通前后端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实施敏捷管理</a:t>
            </a:r>
          </a:p>
        </p:txBody>
      </p:sp>
      <p:sp>
        <p:nvSpPr>
          <p:cNvPr id="152" name="圆角矩形 28">
            <a:extLst>
              <a:ext uri="{FF2B5EF4-FFF2-40B4-BE49-F238E27FC236}">
                <a16:creationId xmlns:a16="http://schemas.microsoft.com/office/drawing/2014/main" id="{C5D02D0B-332E-3619-67B7-A7F9C636E59D}"/>
              </a:ext>
            </a:extLst>
          </p:cNvPr>
          <p:cNvSpPr/>
          <p:nvPr/>
        </p:nvSpPr>
        <p:spPr>
          <a:xfrm rot="16200000" flipH="1">
            <a:off x="3259095" y="4652576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FDC60A5-A728-C9B6-5C02-5E36BFAD1A22}"/>
              </a:ext>
            </a:extLst>
          </p:cNvPr>
          <p:cNvSpPr txBox="1"/>
          <p:nvPr/>
        </p:nvSpPr>
        <p:spPr>
          <a:xfrm>
            <a:off x="1615060" y="5429668"/>
            <a:ext cx="245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开发静态签到页面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5928BBE-135B-7639-1199-1E85E62F3063}"/>
              </a:ext>
            </a:extLst>
          </p:cNvPr>
          <p:cNvSpPr txBox="1"/>
          <p:nvPr/>
        </p:nvSpPr>
        <p:spPr>
          <a:xfrm>
            <a:off x="1715431" y="5100779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55" name="圆角矩形 28">
            <a:extLst>
              <a:ext uri="{FF2B5EF4-FFF2-40B4-BE49-F238E27FC236}">
                <a16:creationId xmlns:a16="http://schemas.microsoft.com/office/drawing/2014/main" id="{3EA1CADC-B18D-DBA3-D03B-BA4CFE9E5FBF}"/>
              </a:ext>
            </a:extLst>
          </p:cNvPr>
          <p:cNvSpPr/>
          <p:nvPr/>
        </p:nvSpPr>
        <p:spPr>
          <a:xfrm rot="16200000" flipH="1">
            <a:off x="8986913" y="106184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967F6E70-2E1B-E9BE-60A2-805AC71809B4}"/>
              </a:ext>
            </a:extLst>
          </p:cNvPr>
          <p:cNvSpPr txBox="1"/>
          <p:nvPr/>
        </p:nvSpPr>
        <p:spPr>
          <a:xfrm>
            <a:off x="9731654" y="1499314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D55CA77-BA05-9040-1FA7-68C471526EF9}"/>
              </a:ext>
            </a:extLst>
          </p:cNvPr>
          <p:cNvSpPr txBox="1"/>
          <p:nvPr/>
        </p:nvSpPr>
        <p:spPr>
          <a:xfrm>
            <a:off x="8337620" y="1876859"/>
            <a:ext cx="2455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开发小程序前端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部署数据库和项目代码至服务器</a:t>
            </a:r>
          </a:p>
        </p:txBody>
      </p:sp>
      <p:sp>
        <p:nvSpPr>
          <p:cNvPr id="158" name="圆角矩形 28">
            <a:extLst>
              <a:ext uri="{FF2B5EF4-FFF2-40B4-BE49-F238E27FC236}">
                <a16:creationId xmlns:a16="http://schemas.microsoft.com/office/drawing/2014/main" id="{E4EFF955-2DC7-3118-F2B1-46FE2B59C905}"/>
              </a:ext>
            </a:extLst>
          </p:cNvPr>
          <p:cNvSpPr/>
          <p:nvPr/>
        </p:nvSpPr>
        <p:spPr>
          <a:xfrm rot="16200000" flipH="1">
            <a:off x="9024023" y="4595224"/>
            <a:ext cx="45719" cy="1208217"/>
          </a:xfrm>
          <a:prstGeom prst="roundRect">
            <a:avLst>
              <a:gd name="adj" fmla="val 50000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C91B3A-C551-BBFC-BB73-A5C24AC50DE2}"/>
              </a:ext>
            </a:extLst>
          </p:cNvPr>
          <p:cNvSpPr txBox="1"/>
          <p:nvPr/>
        </p:nvSpPr>
        <p:spPr>
          <a:xfrm>
            <a:off x="9688101" y="5050909"/>
            <a:ext cx="1087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项目成员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2141D08-CB03-EE8D-5D37-83C83E98673D}"/>
              </a:ext>
            </a:extLst>
          </p:cNvPr>
          <p:cNvSpPr txBox="1"/>
          <p:nvPr/>
        </p:nvSpPr>
        <p:spPr>
          <a:xfrm>
            <a:off x="8363946" y="5429668"/>
            <a:ext cx="245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开发后端代码</a:t>
            </a:r>
          </a:p>
        </p:txBody>
      </p:sp>
    </p:spTree>
    <p:extLst>
      <p:ext uri="{BB962C8B-B14F-4D97-AF65-F5344CB8AC3E}">
        <p14:creationId xmlns:p14="http://schemas.microsoft.com/office/powerpoint/2010/main" val="204612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random/>
      </p:transition>
    </mc:Choice>
    <mc:Fallback xmlns=""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2" grpId="0" animBg="1"/>
      <p:bldP spid="155" grpId="0" animBg="1"/>
      <p:bldP spid="1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8D5A28-D380-43E2-B528-7FAA199EB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588" t="49081" r="5145" b="12475"/>
          <a:stretch/>
        </p:blipFill>
        <p:spPr>
          <a:xfrm rot="21286680">
            <a:off x="-375272" y="-1762316"/>
            <a:ext cx="7697465" cy="9377894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723433" y="2410215"/>
            <a:ext cx="5040434" cy="32547"/>
            <a:chOff x="5723433" y="2410215"/>
            <a:chExt cx="5040434" cy="32547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DE90F9-8D99-4583-B218-6BB8C9741225}"/>
                </a:ext>
              </a:extLst>
            </p:cNvPr>
            <p:cNvCxnSpPr>
              <a:cxnSpLocks/>
            </p:cNvCxnSpPr>
            <p:nvPr/>
          </p:nvCxnSpPr>
          <p:spPr>
            <a:xfrm>
              <a:off x="5723433" y="2410215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4EC19F7-EA3F-4A1A-88DC-0A4FCC51F28F}"/>
                </a:ext>
              </a:extLst>
            </p:cNvPr>
            <p:cNvCxnSpPr>
              <a:cxnSpLocks/>
            </p:cNvCxnSpPr>
            <p:nvPr/>
          </p:nvCxnSpPr>
          <p:spPr>
            <a:xfrm>
              <a:off x="9652698" y="2442762"/>
              <a:ext cx="1111169" cy="0"/>
            </a:xfrm>
            <a:prstGeom prst="line">
              <a:avLst/>
            </a:prstGeom>
            <a:ln>
              <a:solidFill>
                <a:srgbClr val="082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D51D3FA-4BA6-4174-972A-DEFAF8A6B69A}"/>
              </a:ext>
            </a:extLst>
          </p:cNvPr>
          <p:cNvSpPr txBox="1"/>
          <p:nvPr/>
        </p:nvSpPr>
        <p:spPr>
          <a:xfrm>
            <a:off x="5644178" y="2779547"/>
            <a:ext cx="51214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cs typeface="+mn-ea"/>
                <a:sym typeface="+mn-lt"/>
              </a:rPr>
              <a:t>请各位老师  批评指正</a:t>
            </a:r>
          </a:p>
        </p:txBody>
      </p:sp>
      <p:sp>
        <p:nvSpPr>
          <p:cNvPr id="13" name="Circle">
            <a:extLst>
              <a:ext uri="{FF2B5EF4-FFF2-40B4-BE49-F238E27FC236}">
                <a16:creationId xmlns:a16="http://schemas.microsoft.com/office/drawing/2014/main" id="{41B63D49-FF88-A448-B6F8-E60C18B0CA03}"/>
              </a:ext>
            </a:extLst>
          </p:cNvPr>
          <p:cNvSpPr/>
          <p:nvPr/>
        </p:nvSpPr>
        <p:spPr>
          <a:xfrm>
            <a:off x="10598766" y="1253443"/>
            <a:ext cx="635001" cy="635001"/>
          </a:xfrm>
          <a:prstGeom prst="ellipse">
            <a:avLst/>
          </a:prstGeom>
          <a:solidFill>
            <a:schemeClr val="dk2">
              <a:lumMod val="100000"/>
              <a:alpha val="59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62899" y="1998680"/>
            <a:ext cx="3481293" cy="3419065"/>
            <a:chOff x="2062402" y="2324166"/>
            <a:chExt cx="3481293" cy="34190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A32C62-457F-417B-B3E5-8EA0D1E30877}"/>
                </a:ext>
              </a:extLst>
            </p:cNvPr>
            <p:cNvSpPr/>
            <p:nvPr/>
          </p:nvSpPr>
          <p:spPr>
            <a:xfrm>
              <a:off x="2246552" y="2324166"/>
              <a:ext cx="3055717" cy="3055717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5E37A45B-955E-4030-AF15-9F6D8D0F5443}"/>
                </a:ext>
              </a:extLst>
            </p:cNvPr>
            <p:cNvSpPr/>
            <p:nvPr/>
          </p:nvSpPr>
          <p:spPr>
            <a:xfrm rot="5942420">
              <a:off x="2397957" y="2597493"/>
              <a:ext cx="3145738" cy="3145738"/>
            </a:xfrm>
            <a:prstGeom prst="arc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3A626B6-D723-4445-91A6-CE3F2C72ABB4}"/>
                </a:ext>
              </a:extLst>
            </p:cNvPr>
            <p:cNvSpPr/>
            <p:nvPr/>
          </p:nvSpPr>
          <p:spPr>
            <a:xfrm>
              <a:off x="2511727" y="2591814"/>
              <a:ext cx="2511321" cy="2511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BD23A113-5D1E-4A49-B1EB-D0D646166A85}"/>
                </a:ext>
              </a:extLst>
            </p:cNvPr>
            <p:cNvSpPr/>
            <p:nvPr/>
          </p:nvSpPr>
          <p:spPr>
            <a:xfrm>
              <a:off x="2062402" y="5173926"/>
              <a:ext cx="368300" cy="368300"/>
            </a:xfrm>
            <a:custGeom>
              <a:avLst/>
              <a:gdLst>
                <a:gd name="connsiteX0" fmla="*/ 0 w 2185261"/>
                <a:gd name="connsiteY0" fmla="*/ 1092631 h 2185261"/>
                <a:gd name="connsiteX1" fmla="*/ 1092631 w 2185261"/>
                <a:gd name="connsiteY1" fmla="*/ 0 h 2185261"/>
                <a:gd name="connsiteX2" fmla="*/ 2185262 w 2185261"/>
                <a:gd name="connsiteY2" fmla="*/ 1092631 h 2185261"/>
                <a:gd name="connsiteX3" fmla="*/ 1092631 w 2185261"/>
                <a:gd name="connsiteY3" fmla="*/ 2185262 h 2185261"/>
                <a:gd name="connsiteX4" fmla="*/ 0 w 2185261"/>
                <a:gd name="connsiteY4" fmla="*/ 1092631 h 2185261"/>
                <a:gd name="connsiteX0-1" fmla="*/ 6843431 w 9028693"/>
                <a:gd name="connsiteY0-2" fmla="*/ 1790047 h 2882678"/>
                <a:gd name="connsiteX1-3" fmla="*/ 0 w 9028693"/>
                <a:gd name="connsiteY1-4" fmla="*/ 0 h 2882678"/>
                <a:gd name="connsiteX2-5" fmla="*/ 7936062 w 9028693"/>
                <a:gd name="connsiteY2-6" fmla="*/ 697416 h 2882678"/>
                <a:gd name="connsiteX3-7" fmla="*/ 9028693 w 9028693"/>
                <a:gd name="connsiteY3-8" fmla="*/ 1790047 h 2882678"/>
                <a:gd name="connsiteX4-9" fmla="*/ 7936062 w 9028693"/>
                <a:gd name="connsiteY4-10" fmla="*/ 2882678 h 2882678"/>
                <a:gd name="connsiteX5" fmla="*/ 6843431 w 9028693"/>
                <a:gd name="connsiteY5" fmla="*/ 1790047 h 2882678"/>
                <a:gd name="connsiteX0-11" fmla="*/ 0 w 2185262"/>
                <a:gd name="connsiteY0-12" fmla="*/ 1092631 h 2185262"/>
                <a:gd name="connsiteX1-13" fmla="*/ 1092631 w 2185262"/>
                <a:gd name="connsiteY1-14" fmla="*/ 0 h 2185262"/>
                <a:gd name="connsiteX2-15" fmla="*/ 2185262 w 2185262"/>
                <a:gd name="connsiteY2-16" fmla="*/ 1092631 h 2185262"/>
                <a:gd name="connsiteX3-17" fmla="*/ 1092631 w 2185262"/>
                <a:gd name="connsiteY3-18" fmla="*/ 2185262 h 2185262"/>
                <a:gd name="connsiteX4-19" fmla="*/ 0 w 2185262"/>
                <a:gd name="connsiteY4-20" fmla="*/ 1092631 h 21852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85262" h="2185262">
                  <a:moveTo>
                    <a:pt x="0" y="1092631"/>
                  </a:moveTo>
                  <a:cubicBezTo>
                    <a:pt x="0" y="489188"/>
                    <a:pt x="489188" y="0"/>
                    <a:pt x="1092631" y="0"/>
                  </a:cubicBezTo>
                  <a:cubicBezTo>
                    <a:pt x="1696074" y="0"/>
                    <a:pt x="2185262" y="489188"/>
                    <a:pt x="2185262" y="1092631"/>
                  </a:cubicBezTo>
                  <a:cubicBezTo>
                    <a:pt x="2185262" y="1696074"/>
                    <a:pt x="1696074" y="2185262"/>
                    <a:pt x="1092631" y="2185262"/>
                  </a:cubicBezTo>
                  <a:cubicBezTo>
                    <a:pt x="489188" y="2185262"/>
                    <a:pt x="0" y="1696074"/>
                    <a:pt x="0" y="109263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cs typeface="+mn-ea"/>
                <a:sym typeface="+mn-lt"/>
              </a:endParaRPr>
            </a:p>
          </p:txBody>
        </p:sp>
      </p:grpSp>
      <p:sp>
        <p:nvSpPr>
          <p:cNvPr id="19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840066" y="5771536"/>
            <a:ext cx="307776" cy="307776"/>
          </a:xfrm>
          <a:prstGeom prst="ellipse">
            <a:avLst/>
          </a:prstGeom>
          <a:solidFill>
            <a:schemeClr val="tx2">
              <a:alpha val="6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0406402" y="5771536"/>
            <a:ext cx="307776" cy="307776"/>
          </a:xfrm>
          <a:prstGeom prst="ellipse">
            <a:avLst/>
          </a:prstGeom>
          <a:solidFill>
            <a:schemeClr val="bg1">
              <a:lumMod val="75000"/>
              <a:alpha val="81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A3FA8B98-A4DF-4648-82C3-123A71B25785}"/>
              </a:ext>
            </a:extLst>
          </p:cNvPr>
          <p:cNvSpPr/>
          <p:nvPr/>
        </p:nvSpPr>
        <p:spPr>
          <a:xfrm>
            <a:off x="11310366" y="5771536"/>
            <a:ext cx="307776" cy="307776"/>
          </a:xfrm>
          <a:prstGeom prst="ellipse">
            <a:avLst/>
          </a:prstGeom>
          <a:solidFill>
            <a:schemeClr val="tx2">
              <a:alpha val="88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4602" y="2225549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Ocean University of China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ïŝľîdé">
            <a:extLst>
              <a:ext uri="{FF2B5EF4-FFF2-40B4-BE49-F238E27FC236}">
                <a16:creationId xmlns:a16="http://schemas.microsoft.com/office/drawing/2014/main" id="{58045EA0-A9F4-C70F-94DC-2E1365E4EC40}"/>
              </a:ext>
            </a:extLst>
          </p:cNvPr>
          <p:cNvSpPr txBox="1"/>
          <p:nvPr/>
        </p:nvSpPr>
        <p:spPr>
          <a:xfrm>
            <a:off x="6127510" y="5435292"/>
            <a:ext cx="4518679" cy="48269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指导老师：杨增帅、宿浩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ïŝľîdé">
            <a:extLst>
              <a:ext uri="{FF2B5EF4-FFF2-40B4-BE49-F238E27FC236}">
                <a16:creationId xmlns:a16="http://schemas.microsoft.com/office/drawing/2014/main" id="{FF559976-6767-183F-AFD7-E7D7E44F3BE5}"/>
              </a:ext>
            </a:extLst>
          </p:cNvPr>
          <p:cNvSpPr txBox="1"/>
          <p:nvPr/>
        </p:nvSpPr>
        <p:spPr>
          <a:xfrm>
            <a:off x="6104998" y="4743212"/>
            <a:ext cx="4518679" cy="524650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ctr">
              <a:lnSpc>
                <a:spcPct val="200000"/>
              </a:lnSpc>
              <a:buSzPct val="25000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团队成员：李泽祥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王康地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郭富豪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汪涵静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A8FE8D-3EC7-A62C-4790-2993DE81D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550" y="0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97855"/>
      </p:ext>
    </p:extLst>
  </p:cSld>
  <p:clrMapOvr>
    <a:masterClrMapping/>
  </p:clrMapOvr>
  <p:transition spd="slow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5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9" grpId="0" animBg="1"/>
      <p:bldP spid="20" grpId="0" animBg="1"/>
      <p:bldP spid="21" grpId="0" animBg="1"/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D93FA75-CBF7-484D-6C85-1081963D92F7}"/>
              </a:ext>
            </a:extLst>
          </p:cNvPr>
          <p:cNvSpPr/>
          <p:nvPr/>
        </p:nvSpPr>
        <p:spPr>
          <a:xfrm>
            <a:off x="810437" y="980557"/>
            <a:ext cx="10571126" cy="2884919"/>
          </a:xfrm>
          <a:prstGeom prst="rect">
            <a:avLst/>
          </a:prstGeom>
          <a:gradFill>
            <a:gsLst>
              <a:gs pos="15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B06DC7-F794-995E-A935-13C743CC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00" y="1283630"/>
            <a:ext cx="2438400" cy="1905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6958766-454A-48C4-A8A9-341FC696FC8D}"/>
              </a:ext>
            </a:extLst>
          </p:cNvPr>
          <p:cNvGrpSpPr/>
          <p:nvPr/>
        </p:nvGrpSpPr>
        <p:grpSpPr>
          <a:xfrm>
            <a:off x="-3919" y="0"/>
            <a:ext cx="6390998" cy="885371"/>
            <a:chOff x="0" y="0"/>
            <a:chExt cx="6192175" cy="8853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CADE802-D25C-42A8-8BF7-82EC71D2D068}"/>
                </a:ext>
              </a:extLst>
            </p:cNvPr>
            <p:cNvSpPr txBox="1"/>
            <p:nvPr/>
          </p:nvSpPr>
          <p:spPr>
            <a:xfrm>
              <a:off x="0" y="181075"/>
              <a:ext cx="6192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开发项目的背景与简介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B3C8C40-F82A-4D88-B5EC-CD4D3D9E397B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22B2619-AA0F-4C8C-8EA2-853AAB7C0154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C03F9E0-4B99-4368-854A-EA7CFC26264C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561378D-307B-AE11-90FB-8F9F89ED594C}"/>
              </a:ext>
            </a:extLst>
          </p:cNvPr>
          <p:cNvSpPr txBox="1"/>
          <p:nvPr/>
        </p:nvSpPr>
        <p:spPr>
          <a:xfrm>
            <a:off x="1125343" y="1122516"/>
            <a:ext cx="80776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学校实验室预约方式一直停留在</a:t>
            </a:r>
            <a:r>
              <a:rPr lang="zh-CN" altLang="en-US" sz="2200" dirty="0">
                <a:solidFill>
                  <a:srgbClr val="F6F6F6"/>
                </a:solidFill>
              </a:rPr>
              <a:t>线下纸质申请</a:t>
            </a:r>
            <a:r>
              <a:rPr lang="zh-CN" altLang="en-US" dirty="0"/>
              <a:t>或者</a:t>
            </a:r>
            <a:r>
              <a:rPr lang="zh-CN" altLang="en-US" sz="2200" dirty="0">
                <a:solidFill>
                  <a:srgbClr val="F6F6F6"/>
                </a:solidFill>
              </a:rPr>
              <a:t>人工电话联系</a:t>
            </a:r>
            <a:r>
              <a:rPr lang="zh-CN" altLang="en-US" dirty="0"/>
              <a:t>的阶段，预约流程繁琐费时，不便于学生们快速高效地使用校内实验室资源。同时，</a:t>
            </a:r>
            <a:r>
              <a:rPr lang="zh-CN" altLang="en-US" sz="2200" dirty="0">
                <a:solidFill>
                  <a:srgbClr val="F6F6F6"/>
                </a:solidFill>
              </a:rPr>
              <a:t>他人预约信息不透明</a:t>
            </a:r>
            <a:r>
              <a:rPr lang="zh-CN" altLang="en-US" dirty="0"/>
              <a:t>，很难作出合理的自己的预约安排，这在某种程度上也浪费了校内实验室的资源。</a:t>
            </a:r>
          </a:p>
          <a:p>
            <a:endParaRPr lang="zh-CN" altLang="en-US" dirty="0"/>
          </a:p>
          <a:p>
            <a:pPr algn="l"/>
            <a:r>
              <a:rPr lang="zh-CN" altLang="en-US" dirty="0"/>
              <a:t>针对这种情况，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我们设计了一款实验室预约小程序服务于</a:t>
            </a:r>
            <a:r>
              <a:rPr lang="zh-CN" altLang="en-US" sz="2200" dirty="0">
                <a:solidFill>
                  <a:srgbClr val="F6F6F6"/>
                </a:solidFill>
              </a:rPr>
              <a:t>西海岸</a:t>
            </a:r>
            <a:r>
              <a:rPr lang="en-US" altLang="zh-CN" sz="2200" dirty="0">
                <a:solidFill>
                  <a:srgbClr val="F6F6F6"/>
                </a:solidFill>
              </a:rPr>
              <a:t>58</a:t>
            </a:r>
            <a:r>
              <a:rPr lang="zh-CN" altLang="en-US" sz="2200" dirty="0">
                <a:solidFill>
                  <a:srgbClr val="F6F6F6"/>
                </a:solidFill>
              </a:rPr>
              <a:t>创新工坊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，旨在为学生提供便捷、高效、透明的实验资源预约服务，让学生可以方便地预约自己需要使用的资源。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D75F2F-DC35-F781-1781-4149369E72A6}"/>
              </a:ext>
            </a:extLst>
          </p:cNvPr>
          <p:cNvSpPr/>
          <p:nvPr/>
        </p:nvSpPr>
        <p:spPr>
          <a:xfrm>
            <a:off x="1686411" y="4499061"/>
            <a:ext cx="13131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随时随地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BDCD96-645E-76B5-D1A3-2A9C3B013AF9}"/>
              </a:ext>
            </a:extLst>
          </p:cNvPr>
          <p:cNvSpPr txBox="1"/>
          <p:nvPr/>
        </p:nvSpPr>
        <p:spPr>
          <a:xfrm>
            <a:off x="1369714" y="5132871"/>
            <a:ext cx="2285151" cy="127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预约小程序基于微信平台，通过简洁易用的界面，让学生能够快速提交实验室预约申请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52E29B-D828-D209-7B0E-E083317C746D}"/>
              </a:ext>
            </a:extLst>
          </p:cNvPr>
          <p:cNvCxnSpPr>
            <a:cxnSpLocks/>
          </p:cNvCxnSpPr>
          <p:nvPr/>
        </p:nvCxnSpPr>
        <p:spPr>
          <a:xfrm>
            <a:off x="414361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5DF993AB-E791-AF42-CD97-E189C04C64E2}"/>
              </a:ext>
            </a:extLst>
          </p:cNvPr>
          <p:cNvSpPr/>
          <p:nvPr/>
        </p:nvSpPr>
        <p:spPr>
          <a:xfrm>
            <a:off x="1981667" y="3602964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8831295-178B-73B6-B1B5-1B30B41BE3C4}"/>
              </a:ext>
            </a:extLst>
          </p:cNvPr>
          <p:cNvSpPr/>
          <p:nvPr/>
        </p:nvSpPr>
        <p:spPr>
          <a:xfrm>
            <a:off x="5664409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DDEB9C-B5DD-F643-C23C-187E97DDE24C}"/>
              </a:ext>
            </a:extLst>
          </p:cNvPr>
          <p:cNvSpPr/>
          <p:nvPr/>
        </p:nvSpPr>
        <p:spPr>
          <a:xfrm>
            <a:off x="5369154" y="4480312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透明公开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71036E-9709-FAE7-B794-1EBD819DAADF}"/>
              </a:ext>
            </a:extLst>
          </p:cNvPr>
          <p:cNvSpPr txBox="1"/>
          <p:nvPr/>
        </p:nvSpPr>
        <p:spPr>
          <a:xfrm>
            <a:off x="4953424" y="5078631"/>
            <a:ext cx="2285151" cy="127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提供了他人预约信息的透明公开，让学生能够更好地评估他人预约的情况，作出更加合理的预约安排。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9A47142-8647-DC77-98D8-371B4CA32A85}"/>
              </a:ext>
            </a:extLst>
          </p:cNvPr>
          <p:cNvSpPr/>
          <p:nvPr/>
        </p:nvSpPr>
        <p:spPr>
          <a:xfrm>
            <a:off x="9517900" y="3619706"/>
            <a:ext cx="722670" cy="693174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perspectiveLeft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85C163-1C25-45EB-7E8C-17060A193745}"/>
              </a:ext>
            </a:extLst>
          </p:cNvPr>
          <p:cNvCxnSpPr>
            <a:cxnSpLocks/>
          </p:cNvCxnSpPr>
          <p:nvPr/>
        </p:nvCxnSpPr>
        <p:spPr>
          <a:xfrm>
            <a:off x="8148069" y="3966293"/>
            <a:ext cx="0" cy="25344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EECB660-861F-3FDF-AD3B-FC2F97B39319}"/>
              </a:ext>
            </a:extLst>
          </p:cNvPr>
          <p:cNvSpPr/>
          <p:nvPr/>
        </p:nvSpPr>
        <p:spPr>
          <a:xfrm>
            <a:off x="9222648" y="4499061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B0F0"/>
                </a:solidFill>
              </a:rPr>
              <a:t>合理签到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244902-1534-E8A3-C708-B98F903CC852}"/>
              </a:ext>
            </a:extLst>
          </p:cNvPr>
          <p:cNvSpPr txBox="1"/>
          <p:nvPr/>
        </p:nvSpPr>
        <p:spPr>
          <a:xfrm>
            <a:off x="9028895" y="4946465"/>
            <a:ext cx="1793392" cy="6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学生到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58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创新工坊现场，使用电子屏签到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150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/>
      <p:bldP spid="17" grpId="0"/>
      <p:bldP spid="18" grpId="0"/>
      <p:bldP spid="16" grpId="0" animBg="1"/>
      <p:bldP spid="22" grpId="0" animBg="1"/>
      <p:bldP spid="24" grpId="0"/>
      <p:bldP spid="25" grpId="0"/>
      <p:bldP spid="26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7" name="文本框 90"/>
          <p:cNvSpPr txBox="1">
            <a:spLocks noChangeArrowheads="1"/>
          </p:cNvSpPr>
          <p:nvPr/>
        </p:nvSpPr>
        <p:spPr bwMode="auto">
          <a:xfrm>
            <a:off x="9950259" y="2681724"/>
            <a:ext cx="105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rPr>
              <a:t>5-10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rPr>
              <a:t>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38711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495368" y="353721"/>
            <a:ext cx="259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微信小程序前端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E3C902CA-E281-A13E-B270-F61A8A96571E}"/>
              </a:ext>
            </a:extLst>
          </p:cNvPr>
          <p:cNvSpPr/>
          <p:nvPr/>
        </p:nvSpPr>
        <p:spPr>
          <a:xfrm>
            <a:off x="2238786" y="2091459"/>
            <a:ext cx="2597427" cy="25576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确定需求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979D0F-5DA4-EB07-2287-8A58DD0695E9}"/>
              </a:ext>
            </a:extLst>
          </p:cNvPr>
          <p:cNvSpPr txBox="1"/>
          <p:nvPr/>
        </p:nvSpPr>
        <p:spPr>
          <a:xfrm>
            <a:off x="1171214" y="2930992"/>
            <a:ext cx="115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预约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奖项收集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0C81F004-926B-7236-33ED-67009F5CB052}"/>
              </a:ext>
            </a:extLst>
          </p:cNvPr>
          <p:cNvSpPr/>
          <p:nvPr/>
        </p:nvSpPr>
        <p:spPr>
          <a:xfrm>
            <a:off x="4056387" y="1287810"/>
            <a:ext cx="1882710" cy="1878496"/>
          </a:xfrm>
          <a:prstGeom prst="diamond">
            <a:avLst/>
          </a:prstGeom>
          <a:solidFill>
            <a:srgbClr val="25C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  <a:p>
            <a:pPr algn="ctr"/>
            <a:r>
              <a:rPr lang="zh-CN" altLang="en-US" dirty="0"/>
              <a:t>界面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3EDF296-F839-1382-5A1C-1120E29DBAB8}"/>
              </a:ext>
            </a:extLst>
          </p:cNvPr>
          <p:cNvCxnSpPr>
            <a:cxnSpLocks/>
          </p:cNvCxnSpPr>
          <p:nvPr/>
        </p:nvCxnSpPr>
        <p:spPr>
          <a:xfrm>
            <a:off x="5939097" y="2227058"/>
            <a:ext cx="4445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2BD1E15-1E50-CF56-0835-DDC1C153926E}"/>
              </a:ext>
            </a:extLst>
          </p:cNvPr>
          <p:cNvSpPr txBox="1"/>
          <p:nvPr/>
        </p:nvSpPr>
        <p:spPr>
          <a:xfrm>
            <a:off x="5939097" y="1513147"/>
            <a:ext cx="378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以稀土掘金网站为灵感，设计小程序界面并使用</a:t>
            </a:r>
            <a:r>
              <a:rPr lang="en-US" altLang="zh-CN" dirty="0" err="1"/>
              <a:t>vant</a:t>
            </a:r>
            <a:r>
              <a:rPr lang="en-US" altLang="zh-CN" dirty="0"/>
              <a:t> </a:t>
            </a:r>
            <a:r>
              <a:rPr lang="en-US" altLang="zh-CN" dirty="0" err="1"/>
              <a:t>weapp</a:t>
            </a:r>
            <a:r>
              <a:rPr lang="en-US" altLang="zh-CN" dirty="0"/>
              <a:t> UI</a:t>
            </a:r>
            <a:r>
              <a:rPr lang="zh-CN" altLang="en-US" dirty="0"/>
              <a:t>库实现。</a:t>
            </a: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3C06CD05-4EEF-6A7A-EF07-FC4B4641E0FE}"/>
              </a:ext>
            </a:extLst>
          </p:cNvPr>
          <p:cNvSpPr/>
          <p:nvPr/>
        </p:nvSpPr>
        <p:spPr>
          <a:xfrm>
            <a:off x="4058326" y="3574281"/>
            <a:ext cx="1882710" cy="1878496"/>
          </a:xfrm>
          <a:prstGeom prst="diamond">
            <a:avLst/>
          </a:prstGeom>
          <a:solidFill>
            <a:srgbClr val="25C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  交互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4C7165C-0446-363F-62A3-CF2D00ABFB96}"/>
              </a:ext>
            </a:extLst>
          </p:cNvPr>
          <p:cNvCxnSpPr>
            <a:cxnSpLocks/>
          </p:cNvCxnSpPr>
          <p:nvPr/>
        </p:nvCxnSpPr>
        <p:spPr>
          <a:xfrm>
            <a:off x="6616726" y="3325903"/>
            <a:ext cx="5544206" cy="12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18FD242-88C6-2F17-E79B-D69942E4171B}"/>
              </a:ext>
            </a:extLst>
          </p:cNvPr>
          <p:cNvSpPr txBox="1"/>
          <p:nvPr/>
        </p:nvSpPr>
        <p:spPr>
          <a:xfrm>
            <a:off x="6568447" y="2640042"/>
            <a:ext cx="525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使用微信小程序</a:t>
            </a:r>
            <a:r>
              <a:rPr lang="en-US" altLang="zh-CN" dirty="0"/>
              <a:t>API</a:t>
            </a:r>
            <a:r>
              <a:rPr lang="zh-CN" altLang="en-US" dirty="0"/>
              <a:t>和语法实现小程序的业务逻辑，包括用户登录、实验室预约信息提交和查询等。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9D7786-8740-0278-755C-57EDFE67A5F9}"/>
              </a:ext>
            </a:extLst>
          </p:cNvPr>
          <p:cNvCxnSpPr>
            <a:cxnSpLocks/>
          </p:cNvCxnSpPr>
          <p:nvPr/>
        </p:nvCxnSpPr>
        <p:spPr>
          <a:xfrm flipH="1">
            <a:off x="1085847" y="3370294"/>
            <a:ext cx="11529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>
            <a:extLst>
              <a:ext uri="{FF2B5EF4-FFF2-40B4-BE49-F238E27FC236}">
                <a16:creationId xmlns:a16="http://schemas.microsoft.com/office/drawing/2014/main" id="{FBEF6421-D710-FD40-D2F5-2C32B0B6FCD8}"/>
              </a:ext>
            </a:extLst>
          </p:cNvPr>
          <p:cNvSpPr/>
          <p:nvPr/>
        </p:nvSpPr>
        <p:spPr>
          <a:xfrm>
            <a:off x="5160789" y="2619755"/>
            <a:ext cx="1455937" cy="143750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小程序逻辑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72BA823-B47D-BADC-E137-6A6A73B17FFE}"/>
              </a:ext>
            </a:extLst>
          </p:cNvPr>
          <p:cNvCxnSpPr>
            <a:cxnSpLocks/>
          </p:cNvCxnSpPr>
          <p:nvPr/>
        </p:nvCxnSpPr>
        <p:spPr>
          <a:xfrm flipV="1">
            <a:off x="5941036" y="4512033"/>
            <a:ext cx="5422064" cy="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F3E7EFD-E0EF-8AA5-6EEE-CED37CCE18B2}"/>
              </a:ext>
            </a:extLst>
          </p:cNvPr>
          <p:cNvSpPr txBox="1"/>
          <p:nvPr/>
        </p:nvSpPr>
        <p:spPr>
          <a:xfrm>
            <a:off x="6416533" y="3823910"/>
            <a:ext cx="388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wx.request</a:t>
            </a:r>
            <a:r>
              <a:rPr lang="zh-CN" altLang="en-US" dirty="0"/>
              <a:t>网络请求实现数据交互，并对返回数据进行处理和展示。</a:t>
            </a:r>
          </a:p>
        </p:txBody>
      </p:sp>
    </p:spTree>
    <p:extLst>
      <p:ext uri="{BB962C8B-B14F-4D97-AF65-F5344CB8AC3E}">
        <p14:creationId xmlns:p14="http://schemas.microsoft.com/office/powerpoint/2010/main" val="3835983322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1" grpId="0" animBg="1"/>
      <p:bldP spid="13" grpId="0"/>
      <p:bldP spid="16" grpId="0" animBg="1"/>
      <p:bldP spid="22" grpId="0"/>
      <p:bldP spid="31" grpId="0" animBg="1"/>
      <p:bldP spid="35" grpId="0"/>
      <p:bldP spid="39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6466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625178" y="302593"/>
            <a:ext cx="3093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Python Flask</a:t>
            </a: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后端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57DA6A-ADD6-FB3B-A10C-11300405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89" y="1121992"/>
            <a:ext cx="1303132" cy="130313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0F22110-7F63-CB32-2DEA-8EE7EA5108B3}"/>
              </a:ext>
            </a:extLst>
          </p:cNvPr>
          <p:cNvCxnSpPr>
            <a:cxnSpLocks/>
          </p:cNvCxnSpPr>
          <p:nvPr/>
        </p:nvCxnSpPr>
        <p:spPr>
          <a:xfrm>
            <a:off x="3203820" y="1777628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112EC6B-4BEE-C366-1B8A-3B4B7085CEC8}"/>
              </a:ext>
            </a:extLst>
          </p:cNvPr>
          <p:cNvSpPr txBox="1"/>
          <p:nvPr/>
        </p:nvSpPr>
        <p:spPr>
          <a:xfrm>
            <a:off x="3598780" y="1319207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设计数据库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883CB3-A3F3-7EA2-A1B9-C71194EB5411}"/>
              </a:ext>
            </a:extLst>
          </p:cNvPr>
          <p:cNvSpPr txBox="1"/>
          <p:nvPr/>
        </p:nvSpPr>
        <p:spPr>
          <a:xfrm>
            <a:off x="6096000" y="1419667"/>
            <a:ext cx="41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根据需求设计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数据库表，包括实验室信息、实验室预约信息等。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CE55625-3FDF-FDE0-D69F-E53B1EC15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41" y="2913643"/>
            <a:ext cx="1056975" cy="1056975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8FEF4D-13E1-D04E-EA79-F7D71EE81B26}"/>
              </a:ext>
            </a:extLst>
          </p:cNvPr>
          <p:cNvCxnSpPr>
            <a:cxnSpLocks/>
          </p:cNvCxnSpPr>
          <p:nvPr/>
        </p:nvCxnSpPr>
        <p:spPr>
          <a:xfrm>
            <a:off x="3706814" y="3490071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4D82C26-4BBE-0C4A-C199-93BCDB3D79B3}"/>
              </a:ext>
            </a:extLst>
          </p:cNvPr>
          <p:cNvSpPr txBox="1"/>
          <p:nvPr/>
        </p:nvSpPr>
        <p:spPr>
          <a:xfrm>
            <a:off x="4202268" y="2996835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开发接口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2F16A6-A362-043A-F857-C18B73DD7BB9}"/>
              </a:ext>
            </a:extLst>
          </p:cNvPr>
          <p:cNvSpPr txBox="1"/>
          <p:nvPr/>
        </p:nvSpPr>
        <p:spPr>
          <a:xfrm>
            <a:off x="6616608" y="3136128"/>
            <a:ext cx="412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设计实验室信息查询、实验室预约申请、实验室预约审核等</a:t>
            </a:r>
            <a:r>
              <a:rPr lang="en-US" altLang="zh-CN" sz="2000" dirty="0"/>
              <a:t>API</a:t>
            </a:r>
            <a:r>
              <a:rPr lang="zh-CN" altLang="en-US" sz="2000" dirty="0"/>
              <a:t>接口。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BEB9BDA-CC06-AD00-4660-E739F2CCD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21" y="4550948"/>
            <a:ext cx="1303132" cy="1303132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8831AC-DDBC-EF12-0AB4-957D834C758F}"/>
              </a:ext>
            </a:extLst>
          </p:cNvPr>
          <p:cNvCxnSpPr>
            <a:cxnSpLocks/>
          </p:cNvCxnSpPr>
          <p:nvPr/>
        </p:nvCxnSpPr>
        <p:spPr>
          <a:xfrm>
            <a:off x="4230119" y="5183349"/>
            <a:ext cx="2275193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5D231D-A704-DC6C-166C-22A55E123B48}"/>
              </a:ext>
            </a:extLst>
          </p:cNvPr>
          <p:cNvSpPr txBox="1"/>
          <p:nvPr/>
        </p:nvSpPr>
        <p:spPr>
          <a:xfrm>
            <a:off x="4875524" y="4674463"/>
            <a:ext cx="255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部署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C7E727-5ED9-DACF-2446-AE5FF888C0DC}"/>
              </a:ext>
            </a:extLst>
          </p:cNvPr>
          <p:cNvSpPr txBox="1"/>
          <p:nvPr/>
        </p:nvSpPr>
        <p:spPr>
          <a:xfrm>
            <a:off x="7265583" y="4694682"/>
            <a:ext cx="412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在社团物理服务器上部署了后端代码，并通过将项目直接放置于服务器上实现访问公网</a:t>
            </a:r>
            <a:r>
              <a:rPr lang="en-US" altLang="zh-CN" sz="2000" dirty="0"/>
              <a:t>IP</a:t>
            </a:r>
            <a:r>
              <a:rPr lang="zh-CN" altLang="en-US" sz="2000" dirty="0"/>
              <a:t>的方式。</a:t>
            </a:r>
          </a:p>
        </p:txBody>
      </p:sp>
    </p:spTree>
    <p:extLst>
      <p:ext uri="{BB962C8B-B14F-4D97-AF65-F5344CB8AC3E}">
        <p14:creationId xmlns:p14="http://schemas.microsoft.com/office/powerpoint/2010/main" val="804675364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0" grpId="0"/>
      <p:bldP spid="31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6DE647-9471-928E-A3F4-FF936DB5B914}"/>
              </a:ext>
            </a:extLst>
          </p:cNvPr>
          <p:cNvSpPr/>
          <p:nvPr/>
        </p:nvSpPr>
        <p:spPr>
          <a:xfrm>
            <a:off x="1429305" y="2421658"/>
            <a:ext cx="3897297" cy="37463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AFF5D8-C244-49C9-82E8-4101020A33FC}"/>
              </a:ext>
            </a:extLst>
          </p:cNvPr>
          <p:cNvGrpSpPr/>
          <p:nvPr/>
        </p:nvGrpSpPr>
        <p:grpSpPr>
          <a:xfrm>
            <a:off x="0" y="0"/>
            <a:ext cx="435429" cy="885371"/>
            <a:chOff x="0" y="0"/>
            <a:chExt cx="435429" cy="108857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4AFE10D-B1CD-43DF-B1B4-85954D51EAAB}"/>
                </a:ext>
              </a:extLst>
            </p:cNvPr>
            <p:cNvSpPr/>
            <p:nvPr/>
          </p:nvSpPr>
          <p:spPr>
            <a:xfrm>
              <a:off x="0" y="0"/>
              <a:ext cx="304800" cy="1088571"/>
            </a:xfrm>
            <a:prstGeom prst="rect">
              <a:avLst/>
            </a:prstGeom>
            <a:solidFill>
              <a:schemeClr val="accent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2188AE-22DE-406F-A595-83A502C02C3A}"/>
                </a:ext>
              </a:extLst>
            </p:cNvPr>
            <p:cNvSpPr/>
            <p:nvPr/>
          </p:nvSpPr>
          <p:spPr>
            <a:xfrm>
              <a:off x="304800" y="0"/>
              <a:ext cx="130629" cy="1088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31AC934-89CE-41F8-8B0D-064B714A9E51}"/>
              </a:ext>
            </a:extLst>
          </p:cNvPr>
          <p:cNvSpPr txBox="1"/>
          <p:nvPr/>
        </p:nvSpPr>
        <p:spPr>
          <a:xfrm>
            <a:off x="0" y="151357"/>
            <a:ext cx="349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altLang="zh-CN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02.</a:t>
            </a:r>
            <a:r>
              <a:rPr lang="zh-CN" altLang="en-US" sz="36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技术路线  </a:t>
            </a:r>
            <a:br>
              <a:rPr lang="zh-CN" altLang="en-US" sz="2800" b="1" dirty="0">
                <a:solidFill>
                  <a:schemeClr val="tx2"/>
                </a:solidFill>
                <a:sym typeface="+mn-ea"/>
              </a:rPr>
            </a:br>
            <a:endParaRPr lang="en-US" altLang="zh-CN" sz="2800" b="1" spc="3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5E18C-0AEF-F446-6C81-7504C534F800}"/>
              </a:ext>
            </a:extLst>
          </p:cNvPr>
          <p:cNvSpPr txBox="1"/>
          <p:nvPr/>
        </p:nvSpPr>
        <p:spPr>
          <a:xfrm>
            <a:off x="3495368" y="304982"/>
            <a:ext cx="280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签到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994B0FE-3B8E-D14D-F46A-8C248B14B900}"/>
              </a:ext>
            </a:extLst>
          </p:cNvPr>
          <p:cNvSpPr/>
          <p:nvPr/>
        </p:nvSpPr>
        <p:spPr>
          <a:xfrm>
            <a:off x="2247530" y="1187153"/>
            <a:ext cx="2228295" cy="19980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02EB6-543C-EF4C-3C90-A0A732087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93" y="1233684"/>
            <a:ext cx="1905000" cy="1905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4A2FD8-FEF1-2230-A197-A54622B626E3}"/>
              </a:ext>
            </a:extLst>
          </p:cNvPr>
          <p:cNvSpPr txBox="1"/>
          <p:nvPr/>
        </p:nvSpPr>
        <p:spPr>
          <a:xfrm>
            <a:off x="1955734" y="3817398"/>
            <a:ext cx="2840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</a:rPr>
              <a:t>Web </a:t>
            </a:r>
            <a:r>
              <a:rPr lang="zh-CN" altLang="en-US" sz="2000" dirty="0">
                <a:solidFill>
                  <a:schemeClr val="bg1"/>
                </a:solidFill>
              </a:rPr>
              <a:t>前端技术开发签到页面的设计和交互逻辑，包括用户查看预约信息和签到等功能。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4A3DCBD-10D8-80A5-A2A9-FC3932C7AD65}"/>
              </a:ext>
            </a:extLst>
          </p:cNvPr>
          <p:cNvSpPr/>
          <p:nvPr/>
        </p:nvSpPr>
        <p:spPr>
          <a:xfrm>
            <a:off x="6865400" y="2421658"/>
            <a:ext cx="3897297" cy="37463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3AB6CC-87EE-7186-B524-953A5BC7E41F}"/>
              </a:ext>
            </a:extLst>
          </p:cNvPr>
          <p:cNvSpPr/>
          <p:nvPr/>
        </p:nvSpPr>
        <p:spPr>
          <a:xfrm>
            <a:off x="7683625" y="1187153"/>
            <a:ext cx="2228295" cy="199806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10DD4D-14F9-DD12-A9DF-CAA39F30355D}"/>
              </a:ext>
            </a:extLst>
          </p:cNvPr>
          <p:cNvSpPr txBox="1"/>
          <p:nvPr/>
        </p:nvSpPr>
        <p:spPr>
          <a:xfrm>
            <a:off x="7310055" y="3817398"/>
            <a:ext cx="299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将开发好的签到页面集成到</a:t>
            </a:r>
            <a:r>
              <a:rPr lang="en-US" altLang="zh-CN" sz="2000" dirty="0">
                <a:solidFill>
                  <a:schemeClr val="bg1"/>
                </a:solidFill>
              </a:rPr>
              <a:t>58</a:t>
            </a:r>
            <a:r>
              <a:rPr lang="zh-CN" altLang="en-US" sz="2000" dirty="0">
                <a:solidFill>
                  <a:schemeClr val="bg1"/>
                </a:solidFill>
              </a:rPr>
              <a:t>创新工</a:t>
            </a:r>
            <a:r>
              <a:rPr lang="zh-CN" altLang="en-US" sz="2000">
                <a:solidFill>
                  <a:schemeClr val="bg1"/>
                </a:solidFill>
              </a:rPr>
              <a:t>坊电子屏的</a:t>
            </a:r>
            <a:r>
              <a:rPr lang="zh-CN" altLang="en-US" sz="2000" dirty="0">
                <a:solidFill>
                  <a:schemeClr val="bg1"/>
                </a:solidFill>
              </a:rPr>
              <a:t>系统中，使用户能够进行签到。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44F8101-4BD7-C7DB-16CE-8595D5A10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30" y="1487504"/>
            <a:ext cx="1397358" cy="13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0831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F6908CA-5010-3157-D82C-2F80697F9F8F}"/>
              </a:ext>
            </a:extLst>
          </p:cNvPr>
          <p:cNvSpPr/>
          <p:nvPr/>
        </p:nvSpPr>
        <p:spPr>
          <a:xfrm>
            <a:off x="9297083" y="5801134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049FC88-050B-27FB-0C3A-C4768C9EFA81}"/>
              </a:ext>
            </a:extLst>
          </p:cNvPr>
          <p:cNvSpPr/>
          <p:nvPr/>
        </p:nvSpPr>
        <p:spPr>
          <a:xfrm>
            <a:off x="5070560" y="5801134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A1DA77B-9C27-F1B3-C33F-02204C6F4588}"/>
              </a:ext>
            </a:extLst>
          </p:cNvPr>
          <p:cNvSpPr/>
          <p:nvPr/>
        </p:nvSpPr>
        <p:spPr>
          <a:xfrm>
            <a:off x="1260629" y="5802161"/>
            <a:ext cx="1340529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3530579" cy="1221733"/>
            <a:chOff x="0" y="0"/>
            <a:chExt cx="3530579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0" y="144515"/>
              <a:ext cx="353057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03.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工作成果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8137ECB-13F4-1F4F-579D-566ED7A4A1A5}"/>
              </a:ext>
            </a:extLst>
          </p:cNvPr>
          <p:cNvSpPr txBox="1"/>
          <p:nvPr/>
        </p:nvSpPr>
        <p:spPr>
          <a:xfrm>
            <a:off x="1490176" y="5801134"/>
            <a:ext cx="90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首页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5C4EA6-8718-02FA-589D-0D85F14354C3}"/>
              </a:ext>
            </a:extLst>
          </p:cNvPr>
          <p:cNvSpPr txBox="1"/>
          <p:nvPr/>
        </p:nvSpPr>
        <p:spPr>
          <a:xfrm>
            <a:off x="5070560" y="5801134"/>
            <a:ext cx="196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预约选择页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C33A95-2711-C325-FD3C-72CB9A671B6C}"/>
              </a:ext>
            </a:extLst>
          </p:cNvPr>
          <p:cNvSpPr txBox="1"/>
          <p:nvPr/>
        </p:nvSpPr>
        <p:spPr>
          <a:xfrm>
            <a:off x="9310458" y="5801134"/>
            <a:ext cx="196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预约详情页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21E65B-963A-18D9-6A46-700376806164}"/>
              </a:ext>
            </a:extLst>
          </p:cNvPr>
          <p:cNvSpPr/>
          <p:nvPr/>
        </p:nvSpPr>
        <p:spPr>
          <a:xfrm>
            <a:off x="4848242" y="326698"/>
            <a:ext cx="2495516" cy="413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小程序展示效果</a:t>
            </a:r>
            <a:endParaRPr lang="en-US" altLang="zh-CN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82A68B1-1F0A-A5E1-EBB9-601DAB2A7052}"/>
              </a:ext>
            </a:extLst>
          </p:cNvPr>
          <p:cNvSpPr/>
          <p:nvPr/>
        </p:nvSpPr>
        <p:spPr>
          <a:xfrm>
            <a:off x="3728621" y="3238130"/>
            <a:ext cx="862429" cy="3817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8EA00C0-A309-6A23-028A-CE4E28AD6B0D}"/>
              </a:ext>
            </a:extLst>
          </p:cNvPr>
          <p:cNvSpPr/>
          <p:nvPr/>
        </p:nvSpPr>
        <p:spPr>
          <a:xfrm>
            <a:off x="7722831" y="3229483"/>
            <a:ext cx="862429" cy="38174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A4096A-B3CD-81E0-054C-7D07D603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5" y="1275279"/>
            <a:ext cx="2331649" cy="4392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03DC25-005A-05FE-0E56-BD95168B5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80" y="1221733"/>
            <a:ext cx="2535920" cy="42252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CA4C44-11C7-2D8A-BBFD-A8BCFF3BD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191" y="1079498"/>
            <a:ext cx="2677485" cy="4509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6" grpId="0" animBg="1"/>
      <p:bldP spid="17" grpId="0"/>
      <p:bldP spid="20" grpId="0"/>
      <p:bldP spid="24" grpId="0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F1FE70-ACEE-9699-F753-7AB3DF66F194}"/>
              </a:ext>
            </a:extLst>
          </p:cNvPr>
          <p:cNvSpPr/>
          <p:nvPr/>
        </p:nvSpPr>
        <p:spPr>
          <a:xfrm>
            <a:off x="2070544" y="5426438"/>
            <a:ext cx="1966954" cy="5232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3506681" cy="1221733"/>
            <a:chOff x="0" y="0"/>
            <a:chExt cx="3506681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1" y="144515"/>
              <a:ext cx="3506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03.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 工作成果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D021E65B-963A-18D9-6A46-700376806164}"/>
              </a:ext>
            </a:extLst>
          </p:cNvPr>
          <p:cNvSpPr/>
          <p:nvPr/>
        </p:nvSpPr>
        <p:spPr>
          <a:xfrm>
            <a:off x="5668845" y="375760"/>
            <a:ext cx="1426395" cy="4138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签到</a:t>
            </a:r>
            <a:endParaRPr lang="en-US" altLang="zh-CN" sz="2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025CD2-4BF3-0EB0-05DB-E3AD7939701A}"/>
              </a:ext>
            </a:extLst>
          </p:cNvPr>
          <p:cNvSpPr txBox="1"/>
          <p:nvPr/>
        </p:nvSpPr>
        <p:spPr>
          <a:xfrm>
            <a:off x="2249733" y="5426438"/>
            <a:ext cx="1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签到现场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F596C3-F4A9-85DF-3C6B-36511CC6C383}"/>
              </a:ext>
            </a:extLst>
          </p:cNvPr>
          <p:cNvSpPr/>
          <p:nvPr/>
        </p:nvSpPr>
        <p:spPr>
          <a:xfrm>
            <a:off x="8154504" y="5426438"/>
            <a:ext cx="1966954" cy="53680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使用证明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3697A53-A696-CD30-0B0A-0D5A285D3C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5" y="1221732"/>
            <a:ext cx="4941903" cy="37064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2C44AC8-4B48-829B-7AF6-B1557193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795" y="1221732"/>
            <a:ext cx="2832372" cy="370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3803375" cy="1221733"/>
            <a:chOff x="0" y="0"/>
            <a:chExt cx="3803375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1" y="144515"/>
              <a:ext cx="38033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04.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遇到的问题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A765B1B-3A69-575E-1708-75F28180F4BB}"/>
              </a:ext>
            </a:extLst>
          </p:cNvPr>
          <p:cNvSpPr txBox="1"/>
          <p:nvPr/>
        </p:nvSpPr>
        <p:spPr>
          <a:xfrm>
            <a:off x="4614522" y="324320"/>
            <a:ext cx="36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同步异步问题</a:t>
            </a:r>
            <a:endParaRPr lang="zh-CN" altLang="en-US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80833CB8-EBB2-14D0-7710-01C6FB785C45}"/>
              </a:ext>
            </a:extLst>
          </p:cNvPr>
          <p:cNvSpPr/>
          <p:nvPr/>
        </p:nvSpPr>
        <p:spPr>
          <a:xfrm>
            <a:off x="5682915" y="2258651"/>
            <a:ext cx="826170" cy="115263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CA39C3D-8416-5D08-E474-4AC27AD362E9}"/>
              </a:ext>
            </a:extLst>
          </p:cNvPr>
          <p:cNvSpPr/>
          <p:nvPr/>
        </p:nvSpPr>
        <p:spPr>
          <a:xfrm>
            <a:off x="1900988" y="3655764"/>
            <a:ext cx="786063" cy="803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083FE2-7B88-D9A9-22F4-6D1388BA7EAC}"/>
              </a:ext>
            </a:extLst>
          </p:cNvPr>
          <p:cNvSpPr txBox="1"/>
          <p:nvPr/>
        </p:nvSpPr>
        <p:spPr>
          <a:xfrm>
            <a:off x="3096123" y="3717618"/>
            <a:ext cx="70332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回调函数：是异步编程最基本的形式。通过将一个函数作为参数传递给另一个函数，在异步操作完成后调用该函数来处理结果。</a:t>
            </a:r>
          </a:p>
          <a:p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8864A8-A488-6308-7E8D-1E4BDFBFB01C}"/>
              </a:ext>
            </a:extLst>
          </p:cNvPr>
          <p:cNvSpPr/>
          <p:nvPr/>
        </p:nvSpPr>
        <p:spPr>
          <a:xfrm>
            <a:off x="1900988" y="5244640"/>
            <a:ext cx="786063" cy="8037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80A508-D2B8-BECE-1FD9-06A8CDB4F8F9}"/>
              </a:ext>
            </a:extLst>
          </p:cNvPr>
          <p:cNvSpPr txBox="1"/>
          <p:nvPr/>
        </p:nvSpPr>
        <p:spPr>
          <a:xfrm>
            <a:off x="2998469" y="5323334"/>
            <a:ext cx="6944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 (正文)"/>
              </a:rPr>
              <a:t>async/await</a:t>
            </a:r>
            <a:r>
              <a:rPr lang="zh-CN" altLang="en-US" sz="2000" dirty="0">
                <a:latin typeface="微软雅黑 (正文)"/>
              </a:rPr>
              <a:t>：</a:t>
            </a:r>
            <a:r>
              <a:rPr lang="en-US" altLang="zh-CN" sz="2000" dirty="0">
                <a:latin typeface="微软雅黑 (正文)"/>
              </a:rPr>
              <a:t>async</a:t>
            </a:r>
            <a:r>
              <a:rPr lang="zh-CN" altLang="en-US" sz="2000" dirty="0">
                <a:latin typeface="微软雅黑 (正文)"/>
              </a:rPr>
              <a:t>函数返回一个</a:t>
            </a:r>
            <a:r>
              <a:rPr lang="en-US" altLang="zh-CN" sz="2000" dirty="0">
                <a:latin typeface="微软雅黑 (正文)"/>
              </a:rPr>
              <a:t>Promise</a:t>
            </a:r>
            <a:r>
              <a:rPr lang="zh-CN" altLang="en-US" sz="2000" dirty="0">
                <a:latin typeface="微软雅黑 (正文)"/>
              </a:rPr>
              <a:t>对象，其中可以使用</a:t>
            </a:r>
            <a:r>
              <a:rPr lang="en-US" altLang="zh-CN" sz="2000" dirty="0">
                <a:latin typeface="微软雅黑 (正文)"/>
              </a:rPr>
              <a:t>await</a:t>
            </a:r>
            <a:r>
              <a:rPr lang="zh-CN" altLang="en-US" sz="2000" dirty="0">
                <a:latin typeface="微软雅黑 (正文)"/>
              </a:rPr>
              <a:t>关键字来等待异步操作完成，并以同步的方式编写代码。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EB1581-2346-80AB-A0FA-5FF2A26AD5FB}"/>
              </a:ext>
            </a:extLst>
          </p:cNvPr>
          <p:cNvSpPr txBox="1"/>
          <p:nvPr/>
        </p:nvSpPr>
        <p:spPr>
          <a:xfrm>
            <a:off x="2294019" y="983709"/>
            <a:ext cx="8220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在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中，当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包含耗时操作时，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fun2()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可以在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执行期间被调用并开始执行，而不必等待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完全执行完毕。从而导致</a:t>
            </a:r>
            <a:r>
              <a:rPr lang="en-US" altLang="zh-CN" sz="2000" b="1" i="0" dirty="0">
                <a:solidFill>
                  <a:srgbClr val="24292F"/>
                </a:solidFill>
                <a:effectLst/>
                <a:latin typeface="-apple-system"/>
              </a:rPr>
              <a:t>fun1()</a:t>
            </a:r>
            <a:r>
              <a:rPr lang="zh-CN" altLang="en-US" sz="2000" b="1" i="0" dirty="0">
                <a:solidFill>
                  <a:srgbClr val="24292F"/>
                </a:solidFill>
                <a:effectLst/>
                <a:latin typeface="-apple-system"/>
              </a:rPr>
              <a:t>返回结果不一定是预期的、数据竞争问题、程序不稳定甚至崩溃。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92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5" grpId="0" animBg="1"/>
      <p:bldP spid="16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95A5FD3-EA83-C8FD-4E42-98159CA77D92}"/>
              </a:ext>
            </a:extLst>
          </p:cNvPr>
          <p:cNvGrpSpPr/>
          <p:nvPr/>
        </p:nvGrpSpPr>
        <p:grpSpPr>
          <a:xfrm>
            <a:off x="0" y="0"/>
            <a:ext cx="4438835" cy="1221733"/>
            <a:chOff x="0" y="0"/>
            <a:chExt cx="4438835" cy="122173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C77BAA-17B1-8A9C-0468-B57434127D81}"/>
                </a:ext>
              </a:extLst>
            </p:cNvPr>
            <p:cNvSpPr txBox="1"/>
            <p:nvPr/>
          </p:nvSpPr>
          <p:spPr>
            <a:xfrm>
              <a:off x="81447" y="144515"/>
              <a:ext cx="43573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/>
              <a:r>
                <a:rPr lang="en-US" altLang="zh-CN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05.</a:t>
              </a:r>
              <a:r>
                <a:rPr lang="zh-CN" altLang="en-US" sz="3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ea"/>
                </a:rPr>
                <a:t>项目的优缺点</a:t>
              </a:r>
              <a:br>
                <a:rPr lang="zh-CN" altLang="en-US" sz="2800" b="1" dirty="0">
                  <a:solidFill>
                    <a:schemeClr val="tx2"/>
                  </a:solidFill>
                  <a:sym typeface="+mn-ea"/>
                </a:rPr>
              </a:br>
              <a:endParaRPr lang="en-US" altLang="zh-CN" sz="2800" b="1" spc="300" dirty="0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20E6E8-C072-C9C7-884C-E5244EFA2DE7}"/>
                </a:ext>
              </a:extLst>
            </p:cNvPr>
            <p:cNvGrpSpPr/>
            <p:nvPr/>
          </p:nvGrpSpPr>
          <p:grpSpPr>
            <a:xfrm>
              <a:off x="0" y="0"/>
              <a:ext cx="435429" cy="885371"/>
              <a:chOff x="0" y="0"/>
              <a:chExt cx="435429" cy="108857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92A169-457B-C4C7-33D5-EB27142BEB86}"/>
                  </a:ext>
                </a:extLst>
              </p:cNvPr>
              <p:cNvSpPr/>
              <p:nvPr/>
            </p:nvSpPr>
            <p:spPr>
              <a:xfrm>
                <a:off x="0" y="0"/>
                <a:ext cx="304800" cy="1088571"/>
              </a:xfrm>
              <a:prstGeom prst="rect">
                <a:avLst/>
              </a:prstGeom>
              <a:solidFill>
                <a:schemeClr val="accent1"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0AD1E64-47E8-7EB4-2D66-FDD696EFA6C2}"/>
                  </a:ext>
                </a:extLst>
              </p:cNvPr>
              <p:cNvSpPr/>
              <p:nvPr/>
            </p:nvSpPr>
            <p:spPr>
              <a:xfrm>
                <a:off x="304800" y="0"/>
                <a:ext cx="130629" cy="1088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60F135E-1CC4-B8A0-8202-0B83CB686564}"/>
              </a:ext>
            </a:extLst>
          </p:cNvPr>
          <p:cNvGrpSpPr/>
          <p:nvPr/>
        </p:nvGrpSpPr>
        <p:grpSpPr>
          <a:xfrm>
            <a:off x="1273211" y="1366248"/>
            <a:ext cx="4352594" cy="4352594"/>
            <a:chOff x="1119761" y="1455903"/>
            <a:chExt cx="4352594" cy="4352594"/>
          </a:xfrm>
        </p:grpSpPr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B3FA65DF-A2C9-BC5B-D1B1-B17B6600703D}"/>
                </a:ext>
              </a:extLst>
            </p:cNvPr>
            <p:cNvSpPr/>
            <p:nvPr/>
          </p:nvSpPr>
          <p:spPr>
            <a:xfrm>
              <a:off x="1119761" y="1455903"/>
              <a:ext cx="4352594" cy="4352594"/>
            </a:xfrm>
            <a:prstGeom prst="arc">
              <a:avLst>
                <a:gd name="adj1" fmla="val 14385196"/>
                <a:gd name="adj2" fmla="val 17969478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99928AD5-1BAD-2EB0-81BF-5025FB1840EF}"/>
                </a:ext>
              </a:extLst>
            </p:cNvPr>
            <p:cNvSpPr/>
            <p:nvPr/>
          </p:nvSpPr>
          <p:spPr>
            <a:xfrm rot="5400000">
              <a:off x="1119761" y="1455903"/>
              <a:ext cx="4352594" cy="4352594"/>
            </a:xfrm>
            <a:prstGeom prst="arc">
              <a:avLst>
                <a:gd name="adj1" fmla="val 14765540"/>
                <a:gd name="adj2" fmla="val 17495084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66C89600-CBB6-668A-665A-DDBFA9466559}"/>
                </a:ext>
              </a:extLst>
            </p:cNvPr>
            <p:cNvSpPr/>
            <p:nvPr/>
          </p:nvSpPr>
          <p:spPr>
            <a:xfrm rot="10800000">
              <a:off x="1119761" y="1455903"/>
              <a:ext cx="4352594" cy="4352594"/>
            </a:xfrm>
            <a:prstGeom prst="arc">
              <a:avLst>
                <a:gd name="adj1" fmla="val 14313151"/>
                <a:gd name="adj2" fmla="val 18192658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B4E2D1E-81BD-81C3-2AF3-B104F14F44A5}"/>
                </a:ext>
              </a:extLst>
            </p:cNvPr>
            <p:cNvSpPr/>
            <p:nvPr/>
          </p:nvSpPr>
          <p:spPr>
            <a:xfrm rot="15649148">
              <a:off x="1119761" y="1455903"/>
              <a:ext cx="4352594" cy="4352594"/>
            </a:xfrm>
            <a:prstGeom prst="arc">
              <a:avLst>
                <a:gd name="adj1" fmla="val 15510634"/>
                <a:gd name="adj2" fmla="val 18192658"/>
              </a:avLst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POSans R"/>
                <a:ea typeface="阿里巴巴普惠体 R"/>
                <a:cs typeface="+mn-cs"/>
              </a:endParaRPr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3BAC67FC-624B-1FD5-CB4E-987E3BE8F7F0}"/>
              </a:ext>
            </a:extLst>
          </p:cNvPr>
          <p:cNvSpPr>
            <a:spLocks/>
          </p:cNvSpPr>
          <p:nvPr/>
        </p:nvSpPr>
        <p:spPr>
          <a:xfrm>
            <a:off x="2276242" y="2369280"/>
            <a:ext cx="2346530" cy="2346530"/>
          </a:xfrm>
          <a:prstGeom prst="ellipse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1"/>
          </a:gradFill>
          <a:ln>
            <a:solidFill>
              <a:schemeClr val="bg1"/>
            </a:solidFill>
          </a:ln>
          <a:effectLst>
            <a:outerShdw blurRad="406400" dist="38100" dir="2700000" sx="98000" sy="98000" algn="tl" rotWithShape="0">
              <a:schemeClr val="accent1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6803979-6AE7-5ECE-FF69-C851D1992D2B}"/>
              </a:ext>
            </a:extLst>
          </p:cNvPr>
          <p:cNvSpPr>
            <a:spLocks/>
          </p:cNvSpPr>
          <p:nvPr/>
        </p:nvSpPr>
        <p:spPr>
          <a:xfrm>
            <a:off x="1266220" y="1537480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12A42B-BA3E-5FF0-5A00-5835ECFE162D}"/>
              </a:ext>
            </a:extLst>
          </p:cNvPr>
          <p:cNvSpPr txBox="1"/>
          <p:nvPr/>
        </p:nvSpPr>
        <p:spPr>
          <a:xfrm>
            <a:off x="2813618" y="3280935"/>
            <a:ext cx="127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06400" dist="38100" dir="2700000" sx="102000" sy="102000" algn="tl" rotWithShape="0">
                    <a:srgbClr val="2DC5AC">
                      <a:lumMod val="50000"/>
                      <a:alpha val="27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微软雅黑" panose="020B0503020204020204" pitchFamily="34" charset="-122"/>
                <a:cs typeface="+mn-cs"/>
              </a:rPr>
              <a:t>优点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D02741-E13B-56A2-0ACF-71D34FCCC220}"/>
              </a:ext>
            </a:extLst>
          </p:cNvPr>
          <p:cNvSpPr txBox="1"/>
          <p:nvPr/>
        </p:nvSpPr>
        <p:spPr>
          <a:xfrm>
            <a:off x="1429464" y="1662447"/>
            <a:ext cx="84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>
                <a:effectLst/>
                <a:latin typeface="-apple-system"/>
              </a:rPr>
              <a:t>提高预约效率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A90CBC4-4ECD-E3BB-A8E1-69D7813E1D34}"/>
              </a:ext>
            </a:extLst>
          </p:cNvPr>
          <p:cNvSpPr>
            <a:spLocks/>
          </p:cNvSpPr>
          <p:nvPr/>
        </p:nvSpPr>
        <p:spPr>
          <a:xfrm>
            <a:off x="1102976" y="4374345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5D8DF3-8883-C13B-6540-ECDEB214EC8E}"/>
              </a:ext>
            </a:extLst>
          </p:cNvPr>
          <p:cNvSpPr txBox="1"/>
          <p:nvPr/>
        </p:nvSpPr>
        <p:spPr>
          <a:xfrm>
            <a:off x="1260674" y="4637811"/>
            <a:ext cx="87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自动化管理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87BD5B0-88C9-B57D-FBED-A5DB5FD5840D}"/>
              </a:ext>
            </a:extLst>
          </p:cNvPr>
          <p:cNvSpPr>
            <a:spLocks/>
          </p:cNvSpPr>
          <p:nvPr/>
        </p:nvSpPr>
        <p:spPr>
          <a:xfrm>
            <a:off x="4612216" y="4374345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B2F934D-3F78-D944-9B88-464A788CE44C}"/>
              </a:ext>
            </a:extLst>
          </p:cNvPr>
          <p:cNvSpPr>
            <a:spLocks/>
          </p:cNvSpPr>
          <p:nvPr/>
        </p:nvSpPr>
        <p:spPr>
          <a:xfrm>
            <a:off x="4498689" y="1537480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DEF8D0-4F57-1E6D-AA85-187A4A3A654D}"/>
              </a:ext>
            </a:extLst>
          </p:cNvPr>
          <p:cNvSpPr txBox="1"/>
          <p:nvPr/>
        </p:nvSpPr>
        <p:spPr>
          <a:xfrm>
            <a:off x="4629010" y="4663730"/>
            <a:ext cx="11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数据统计和分析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F0D51E-FC3C-CC86-6D1D-55D633E0A95C}"/>
              </a:ext>
            </a:extLst>
          </p:cNvPr>
          <p:cNvSpPr txBox="1"/>
          <p:nvPr/>
        </p:nvSpPr>
        <p:spPr>
          <a:xfrm>
            <a:off x="4700941" y="1662447"/>
            <a:ext cx="846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提供实时反馈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C8C23DE-F789-AA9E-6B5B-4E88B06EA3C3}"/>
              </a:ext>
            </a:extLst>
          </p:cNvPr>
          <p:cNvSpPr>
            <a:spLocks/>
          </p:cNvSpPr>
          <p:nvPr/>
        </p:nvSpPr>
        <p:spPr>
          <a:xfrm>
            <a:off x="7807194" y="2369280"/>
            <a:ext cx="2346530" cy="2346530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2700000" scaled="1"/>
          </a:gradFill>
          <a:ln>
            <a:solidFill>
              <a:schemeClr val="bg1"/>
            </a:solidFill>
          </a:ln>
          <a:effectLst>
            <a:outerShdw blurRad="406400" dist="38100" dir="2700000" sx="98000" sy="98000" algn="tl" rotWithShape="0">
              <a:schemeClr val="accent3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418AFED-8878-1B58-5F5B-518DC4321A9A}"/>
              </a:ext>
            </a:extLst>
          </p:cNvPr>
          <p:cNvSpPr txBox="1"/>
          <p:nvPr/>
        </p:nvSpPr>
        <p:spPr>
          <a:xfrm>
            <a:off x="8344570" y="3280935"/>
            <a:ext cx="127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406400" dist="38100" dir="2700000" sx="102000" sy="102000" algn="tl" rotWithShape="0">
                    <a:srgbClr val="2DC5AC">
                      <a:lumMod val="50000"/>
                      <a:alpha val="27000"/>
                    </a:srgbClr>
                  </a:outerShdw>
                </a:effectLst>
                <a:uLnTx/>
                <a:uFillTx/>
                <a:latin typeface="Book Antiqua" panose="02040602050305030304" pitchFamily="18" charset="0"/>
                <a:ea typeface="微软雅黑" panose="020B0503020204020204" pitchFamily="34" charset="-122"/>
                <a:cs typeface="+mn-cs"/>
              </a:rPr>
              <a:t>不足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C980A3E-ED4E-BB1C-E9CB-F088F1A1D918}"/>
              </a:ext>
            </a:extLst>
          </p:cNvPr>
          <p:cNvSpPr/>
          <p:nvPr/>
        </p:nvSpPr>
        <p:spPr>
          <a:xfrm>
            <a:off x="7108890" y="1655379"/>
            <a:ext cx="3774332" cy="3774332"/>
          </a:xfrm>
          <a:prstGeom prst="ellipse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D94C697-9420-595A-CE56-8C95B29B4A03}"/>
              </a:ext>
            </a:extLst>
          </p:cNvPr>
          <p:cNvSpPr/>
          <p:nvPr/>
        </p:nvSpPr>
        <p:spPr>
          <a:xfrm>
            <a:off x="7108890" y="1537479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85227C-9C1A-10E6-373A-7C76964D96F4}"/>
              </a:ext>
            </a:extLst>
          </p:cNvPr>
          <p:cNvSpPr txBox="1"/>
          <p:nvPr/>
        </p:nvSpPr>
        <p:spPr>
          <a:xfrm>
            <a:off x="7112496" y="1800945"/>
            <a:ext cx="11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安全与隐私考虑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AF198CB-D1DC-D1C7-B37E-6DF0DA9E3BB3}"/>
              </a:ext>
            </a:extLst>
          </p:cNvPr>
          <p:cNvSpPr/>
          <p:nvPr/>
        </p:nvSpPr>
        <p:spPr>
          <a:xfrm>
            <a:off x="9915758" y="4374345"/>
            <a:ext cx="1173265" cy="117326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R"/>
              <a:ea typeface="阿里巴巴普惠体 R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3F0BA55-E6F7-6579-35F2-CAE312066620}"/>
              </a:ext>
            </a:extLst>
          </p:cNvPr>
          <p:cNvSpPr txBox="1"/>
          <p:nvPr/>
        </p:nvSpPr>
        <p:spPr>
          <a:xfrm>
            <a:off x="9915758" y="4776310"/>
            <a:ext cx="117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代码优化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 Antiqua" panose="02040602050305030304" pitchFamily="18" charset="0"/>
              <a:ea typeface="微软雅黑" panose="020B0503020204020204" pitchFamily="34" charset="-122"/>
              <a:cs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70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科技风时尚简约工作总结汇报PPT模板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ont">
      <a:majorFont>
        <a:latin typeface="Book Antiqua"/>
        <a:ea typeface="微软雅黑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712</Words>
  <Application>Microsoft Office PowerPoint</Application>
  <PresentationFormat>宽屏</PresentationFormat>
  <Paragraphs>99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Helvetica Light</vt:lpstr>
      <vt:lpstr>OPPOSans R</vt:lpstr>
      <vt:lpstr>Microsoft YaHei</vt:lpstr>
      <vt:lpstr>微软雅黑 (正文)</vt:lpstr>
      <vt:lpstr>Arial</vt:lpstr>
      <vt:lpstr>Book Antiqua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蓝色科技风时尚简约工作总结汇报PPT模板</dc:title>
  <dc:creator>青岛若英</dc:creator>
  <cp:lastModifiedBy>泽祥 李</cp:lastModifiedBy>
  <cp:revision>205</cp:revision>
  <dcterms:created xsi:type="dcterms:W3CDTF">2019-10-15T05:08:15Z</dcterms:created>
  <dcterms:modified xsi:type="dcterms:W3CDTF">2023-12-07T06:27:17Z</dcterms:modified>
</cp:coreProperties>
</file>