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0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C5D7-4070-4167-A3AA-5D43D253CC01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9EEA-7BA9-49E6-AFD4-42AB5157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Lockdown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21C2-69AF-EF49-8099-F26109D6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3"/>
            <a:ext cx="10515600" cy="1481133"/>
          </a:xfrm>
        </p:spPr>
        <p:txBody>
          <a:bodyPr>
            <a:normAutofit/>
          </a:bodyPr>
          <a:lstStyle/>
          <a:p>
            <a:r>
              <a:rPr lang="en-US" sz="4000" dirty="0"/>
              <a:t>Full lockdown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68ACC-A04A-4A45-8F0B-9DEDCC80A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5"/>
          <a:stretch/>
        </p:blipFill>
        <p:spPr>
          <a:xfrm>
            <a:off x="838200" y="1849440"/>
            <a:ext cx="6186485" cy="42703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757A1B-5FD2-4468-940E-50AB4BAD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35" y="1849440"/>
            <a:ext cx="3967165" cy="4270371"/>
          </a:xfrm>
        </p:spPr>
        <p:txBody>
          <a:bodyPr>
            <a:normAutofit/>
          </a:bodyPr>
          <a:lstStyle/>
          <a:p>
            <a:r>
              <a:rPr lang="en-US" sz="1600" dirty="0" err="1"/>
              <a:t>n_initial</a:t>
            </a:r>
            <a:r>
              <a:rPr lang="en-US" sz="1600" dirty="0"/>
              <a:t> = 1</a:t>
            </a:r>
          </a:p>
          <a:p>
            <a:r>
              <a:rPr lang="en-US" sz="1600" dirty="0" err="1"/>
              <a:t>p_asym</a:t>
            </a:r>
            <a:r>
              <a:rPr lang="en-US" sz="1600" dirty="0"/>
              <a:t> = 0.4</a:t>
            </a:r>
          </a:p>
          <a:p>
            <a:r>
              <a:rPr lang="en-US" sz="1600" dirty="0" err="1"/>
              <a:t>d_recovery</a:t>
            </a:r>
            <a:r>
              <a:rPr lang="en-US" sz="1600" dirty="0"/>
              <a:t> = 14</a:t>
            </a:r>
          </a:p>
          <a:p>
            <a:r>
              <a:rPr lang="en-US" sz="1600" dirty="0" err="1"/>
              <a:t>p_presym</a:t>
            </a:r>
            <a:r>
              <a:rPr lang="en-US" sz="1600" dirty="0"/>
              <a:t> = 0.4</a:t>
            </a:r>
          </a:p>
          <a:p>
            <a:r>
              <a:rPr lang="en-US" sz="1600" dirty="0" err="1"/>
              <a:t>p_asymtrans</a:t>
            </a:r>
            <a:r>
              <a:rPr lang="en-US" sz="1600" dirty="0"/>
              <a:t> = 0.5</a:t>
            </a:r>
          </a:p>
          <a:p>
            <a:r>
              <a:rPr lang="en-US" sz="1600" dirty="0"/>
              <a:t>R = 6.5</a:t>
            </a:r>
          </a:p>
          <a:p>
            <a:r>
              <a:rPr lang="en-US" sz="1600" dirty="0" err="1"/>
              <a:t>p_outside</a:t>
            </a:r>
            <a:r>
              <a:rPr lang="en-US" sz="1600" dirty="0"/>
              <a:t> = 0.001</a:t>
            </a:r>
          </a:p>
          <a:p>
            <a:r>
              <a:rPr lang="en-US" sz="1600" dirty="0" err="1"/>
              <a:t>p_contact</a:t>
            </a:r>
            <a:r>
              <a:rPr lang="en-US" sz="1600" dirty="0"/>
              <a:t> = 0.9</a:t>
            </a:r>
          </a:p>
          <a:p>
            <a:r>
              <a:rPr lang="en-US" sz="1600" dirty="0" err="1"/>
              <a:t>cap_max_days</a:t>
            </a:r>
            <a:r>
              <a:rPr lang="en-US" sz="1600" dirty="0"/>
              <a:t> = 180</a:t>
            </a:r>
          </a:p>
          <a:p>
            <a:r>
              <a:rPr lang="en-US" sz="1600" dirty="0" err="1"/>
              <a:t>hh</a:t>
            </a:r>
            <a:r>
              <a:rPr lang="en-US" sz="1600" dirty="0"/>
              <a:t> = 0.01, 0.02, 0.5, 0.47</a:t>
            </a:r>
          </a:p>
          <a:p>
            <a:r>
              <a:rPr lang="en-US" sz="1600" dirty="0" err="1"/>
              <a:t>ws</a:t>
            </a:r>
            <a:r>
              <a:rPr lang="en-US" sz="1600" dirty="0"/>
              <a:t> = 0.9889, 0.01, 0.001, 0.0001</a:t>
            </a:r>
          </a:p>
          <a:p>
            <a:r>
              <a:rPr lang="en-US" sz="1600" dirty="0" err="1"/>
              <a:t>ot</a:t>
            </a:r>
            <a:r>
              <a:rPr lang="en-US" sz="1600" dirty="0"/>
              <a:t> </a:t>
            </a:r>
            <a:r>
              <a:rPr lang="en-US" sz="1600"/>
              <a:t>= 0.9989, 0.001, 0.0001, 0.00001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64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1" y="695325"/>
            <a:ext cx="274320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Contact Network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9601" y="2514600"/>
            <a:ext cx="274320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Epidemic model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9601" y="4333875"/>
            <a:ext cx="274320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 strategies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09601" y="5953125"/>
            <a:ext cx="274320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Outcome measures</a:t>
            </a:r>
          </a:p>
        </p:txBody>
      </p:sp>
    </p:spTree>
    <p:extLst>
      <p:ext uri="{BB962C8B-B14F-4D97-AF65-F5344CB8AC3E}">
        <p14:creationId xmlns:p14="http://schemas.microsoft.com/office/powerpoint/2010/main" val="201080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4F16-9105-D049-890A-39900392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44D9-DD8D-794F-A2D3-8B05F291E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2FB0F0-8237-E445-A0A5-DF16E555F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20352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560595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56402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92313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8617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School/Work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0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9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quarantine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42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0A998B-7A06-2447-A2F8-283E4B189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770"/>
              </p:ext>
            </p:extLst>
          </p:nvPr>
        </p:nvGraphicFramePr>
        <p:xfrm>
          <a:off x="2031999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438">
                  <a:extLst>
                    <a:ext uri="{9D8B030D-6E8A-4147-A177-3AD203B41FA5}">
                      <a16:colId xmlns:a16="http://schemas.microsoft.com/office/drawing/2014/main" val="3156059586"/>
                    </a:ext>
                  </a:extLst>
                </a:gridCol>
                <a:gridCol w="1583438">
                  <a:extLst>
                    <a:ext uri="{9D8B030D-6E8A-4147-A177-3AD203B41FA5}">
                      <a16:colId xmlns:a16="http://schemas.microsoft.com/office/drawing/2014/main" val="4185640216"/>
                    </a:ext>
                  </a:extLst>
                </a:gridCol>
                <a:gridCol w="1372628">
                  <a:extLst>
                    <a:ext uri="{9D8B030D-6E8A-4147-A177-3AD203B41FA5}">
                      <a16:colId xmlns:a16="http://schemas.microsoft.com/office/drawing/2014/main" val="4292313459"/>
                    </a:ext>
                  </a:extLst>
                </a:gridCol>
                <a:gridCol w="1794248">
                  <a:extLst>
                    <a:ext uri="{9D8B030D-6E8A-4147-A177-3AD203B41FA5}">
                      <a16:colId xmlns:a16="http://schemas.microsoft.com/office/drawing/2014/main" val="3948617229"/>
                    </a:ext>
                  </a:extLst>
                </a:gridCol>
                <a:gridCol w="1794248">
                  <a:extLst>
                    <a:ext uri="{9D8B030D-6E8A-4147-A177-3AD203B41FA5}">
                      <a16:colId xmlns:a16="http://schemas.microsoft.com/office/drawing/2014/main" val="196122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(no contact)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(weak)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(moderate)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(strong)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0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School/Work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9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7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2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4F16-9105-D049-890A-39900392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44D9-DD8D-794F-A2D3-8B05F291E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8096" y="6423861"/>
            <a:ext cx="913597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25" y="62391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8095" y="975561"/>
            <a:ext cx="913597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25" y="79089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7275" y="8604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10" name="Oval 9"/>
          <p:cNvSpPr/>
          <p:nvPr/>
        </p:nvSpPr>
        <p:spPr>
          <a:xfrm>
            <a:off x="1443039" y="884121"/>
            <a:ext cx="180975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2789" y="884121"/>
            <a:ext cx="180975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67023" y="86045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Onset</a:t>
            </a:r>
          </a:p>
        </p:txBody>
      </p:sp>
      <p:sp>
        <p:nvSpPr>
          <p:cNvPr id="13" name="Oval 12"/>
          <p:cNvSpPr/>
          <p:nvPr/>
        </p:nvSpPr>
        <p:spPr>
          <a:xfrm>
            <a:off x="6919914" y="884121"/>
            <a:ext cx="180975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90100" y="86045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Recovery</a:t>
            </a:r>
          </a:p>
        </p:txBody>
      </p:sp>
      <p:sp>
        <p:nvSpPr>
          <p:cNvPr id="15" name="Oval 14"/>
          <p:cNvSpPr/>
          <p:nvPr/>
        </p:nvSpPr>
        <p:spPr>
          <a:xfrm>
            <a:off x="5085596" y="884121"/>
            <a:ext cx="180975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12560" y="86045"/>
            <a:ext cx="92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Isolated</a:t>
            </a:r>
          </a:p>
        </p:txBody>
      </p:sp>
      <p:sp>
        <p:nvSpPr>
          <p:cNvPr id="17" name="Oval 16"/>
          <p:cNvSpPr/>
          <p:nvPr/>
        </p:nvSpPr>
        <p:spPr>
          <a:xfrm>
            <a:off x="8754232" y="884121"/>
            <a:ext cx="180975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31216" y="86045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Released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2180" y="1050295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Onset time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1307" y="1050295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Isolated 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8847" y="1050295"/>
            <a:ext cx="152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Recovery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89962" y="1048810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Released time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33526" y="1531171"/>
            <a:ext cx="1809750" cy="363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Incubation period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3276" y="1531171"/>
            <a:ext cx="1809750" cy="363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Isolated delay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343276" y="1961290"/>
            <a:ext cx="3667124" cy="363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Recovery period (14 days)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153026" y="2391409"/>
            <a:ext cx="3667124" cy="363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Isolated period (14 days)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22110" y="3430926"/>
            <a:ext cx="913597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23540" y="324626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9" name="Oval 28"/>
          <p:cNvSpPr/>
          <p:nvPr/>
        </p:nvSpPr>
        <p:spPr>
          <a:xfrm>
            <a:off x="2757054" y="3339486"/>
            <a:ext cx="180975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6804" y="3339486"/>
            <a:ext cx="180975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233929" y="3339486"/>
            <a:ext cx="180975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99611" y="3339486"/>
            <a:ext cx="180975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068247" y="3339486"/>
            <a:ext cx="180975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1533527" y="455377"/>
            <a:ext cx="1" cy="42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343276" y="469605"/>
            <a:ext cx="1" cy="42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76083" y="465156"/>
            <a:ext cx="1" cy="42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012896" y="465156"/>
            <a:ext cx="1" cy="42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828166" y="472084"/>
            <a:ext cx="1" cy="42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600200"/>
            <a:ext cx="1828800" cy="458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2325" y="16002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0650" y="685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0650" y="25193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9925" y="34337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562" y="52673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91124" y="52673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0400" y="52673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Quarantine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77525" y="1600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2438400" y="2057401"/>
            <a:ext cx="9239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4276725" y="1143000"/>
            <a:ext cx="923925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4276725" y="2057401"/>
            <a:ext cx="923925" cy="91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2" idx="1"/>
          </p:cNvCxnSpPr>
          <p:nvPr/>
        </p:nvCxnSpPr>
        <p:spPr>
          <a:xfrm>
            <a:off x="6115050" y="1143000"/>
            <a:ext cx="4562475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2" idx="1"/>
          </p:cNvCxnSpPr>
          <p:nvPr/>
        </p:nvCxnSpPr>
        <p:spPr>
          <a:xfrm flipV="1">
            <a:off x="6115050" y="2057400"/>
            <a:ext cx="4562475" cy="919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6115050" y="2976562"/>
            <a:ext cx="904875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63125" y="43481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cxnSp>
        <p:nvCxnSpPr>
          <p:cNvPr id="33" name="Straight Arrow Connector 32"/>
          <p:cNvCxnSpPr>
            <a:endCxn id="9" idx="1"/>
          </p:cNvCxnSpPr>
          <p:nvPr/>
        </p:nvCxnSpPr>
        <p:spPr>
          <a:xfrm>
            <a:off x="2438400" y="5724524"/>
            <a:ext cx="9191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>
          <a:xfrm>
            <a:off x="4271962" y="5724525"/>
            <a:ext cx="9191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5" idx="2"/>
          </p:cNvCxnSpPr>
          <p:nvPr/>
        </p:nvCxnSpPr>
        <p:spPr>
          <a:xfrm flipV="1">
            <a:off x="3814762" y="2514601"/>
            <a:ext cx="4763" cy="2752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>
            <a:off x="6105524" y="5724525"/>
            <a:ext cx="9048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32" idx="1"/>
          </p:cNvCxnSpPr>
          <p:nvPr/>
        </p:nvCxnSpPr>
        <p:spPr>
          <a:xfrm flipV="1">
            <a:off x="7924800" y="4805362"/>
            <a:ext cx="1838325" cy="919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32" idx="1"/>
          </p:cNvCxnSpPr>
          <p:nvPr/>
        </p:nvCxnSpPr>
        <p:spPr>
          <a:xfrm>
            <a:off x="7934325" y="3890962"/>
            <a:ext cx="18288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2"/>
            <a:endCxn id="4" idx="2"/>
          </p:cNvCxnSpPr>
          <p:nvPr/>
        </p:nvCxnSpPr>
        <p:spPr>
          <a:xfrm rot="5400000">
            <a:off x="2669381" y="5036344"/>
            <a:ext cx="12700" cy="2290762"/>
          </a:xfrm>
          <a:prstGeom prst="bentConnector3">
            <a:avLst>
              <a:gd name="adj1" fmla="val 36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29920" y="674985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Initial: </a:t>
            </a:r>
            <a:r>
              <a:rPr lang="en-US" sz="1200" dirty="0" err="1"/>
              <a:t>n_initial</a:t>
            </a:r>
            <a:r>
              <a:rPr lang="en-US" sz="1200" dirty="0"/>
              <a:t> = 1</a:t>
            </a:r>
          </a:p>
          <a:p>
            <a:r>
              <a:rPr lang="en-US" sz="1200" dirty="0"/>
              <a:t>Outside: </a:t>
            </a:r>
            <a:r>
              <a:rPr lang="en-US" sz="1200" dirty="0" err="1"/>
              <a:t>p_outside</a:t>
            </a:r>
            <a:r>
              <a:rPr lang="en-US" sz="1200" dirty="0"/>
              <a:t> = 0.001</a:t>
            </a:r>
          </a:p>
        </p:txBody>
      </p:sp>
      <p:cxnSp>
        <p:nvCxnSpPr>
          <p:cNvPr id="13" name="Straight Arrow Connector 12"/>
          <p:cNvCxnSpPr>
            <a:stCxn id="2" idx="2"/>
          </p:cNvCxnSpPr>
          <p:nvPr/>
        </p:nvCxnSpPr>
        <p:spPr>
          <a:xfrm flipH="1">
            <a:off x="2948097" y="1136650"/>
            <a:ext cx="18138" cy="92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12144" y="1136650"/>
            <a:ext cx="114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p_asym</a:t>
            </a:r>
            <a:r>
              <a:rPr lang="en-US" sz="1400" dirty="0"/>
              <a:t>=40%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75371" y="2728957"/>
            <a:ext cx="1275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p_sym</a:t>
            </a:r>
            <a:r>
              <a:rPr lang="en-US" sz="1200" dirty="0"/>
              <a:t>=1-p_asym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0916" y="3574017"/>
            <a:ext cx="1031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p_isolation</a:t>
            </a:r>
            <a:r>
              <a:rPr lang="en-US" sz="1200" dirty="0"/>
              <a:t>=1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90237" y="394334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days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47362" y="539912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days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52686" y="5059230"/>
            <a:ext cx="990600" cy="65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network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48294" y="4069279"/>
            <a:ext cx="890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p_infection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256239" y="5379177"/>
            <a:ext cx="914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p_trace</a:t>
            </a:r>
            <a:r>
              <a:rPr lang="en-US" sz="1200" dirty="0"/>
              <a:t>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99299" y="4960932"/>
            <a:ext cx="133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p_quarantine</a:t>
            </a:r>
            <a:r>
              <a:rPr lang="en-US" sz="1200" dirty="0"/>
              <a:t> =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7274" y="119538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days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98646" y="265961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days</a:t>
            </a:r>
          </a:p>
        </p:txBody>
      </p:sp>
    </p:spTree>
    <p:extLst>
      <p:ext uri="{BB962C8B-B14F-4D97-AF65-F5344CB8AC3E}">
        <p14:creationId xmlns:p14="http://schemas.microsoft.com/office/powerpoint/2010/main" val="120903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Transmission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𝑒𝑖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3376" y="4105275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number of days since the infector </a:t>
            </a:r>
            <a:r>
              <a:rPr lang="en-US" dirty="0" err="1"/>
              <a:t>i</a:t>
            </a:r>
            <a:r>
              <a:rPr lang="en-US" dirty="0"/>
              <a:t> was exposed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43125" y="3019425"/>
            <a:ext cx="1228725" cy="105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95525" y="4843939"/>
            <a:ext cx="1419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infector’s asymptomatic status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3005138" y="3019425"/>
            <a:ext cx="709612" cy="182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2425" y="4920139"/>
            <a:ext cx="1419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infector’s </a:t>
            </a:r>
            <a:r>
              <a:rPr lang="en-US" dirty="0" err="1"/>
              <a:t>presymptomatic</a:t>
            </a:r>
            <a:r>
              <a:rPr lang="en-US" dirty="0"/>
              <a:t> status</a:t>
            </a: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4162426" y="3019425"/>
            <a:ext cx="709612" cy="190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3600" y="3790950"/>
            <a:ext cx="172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time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7753350" y="3126343"/>
            <a:ext cx="2000250" cy="84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53350" y="4316501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Weighting of the edge of the network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5612606" y="3019425"/>
            <a:ext cx="2140744" cy="148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29325" y="5027838"/>
            <a:ext cx="492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factor for the infector’s symptomatic status</a:t>
            </a: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124450" y="3126343"/>
            <a:ext cx="904875" cy="20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9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21C2-69AF-EF49-8099-F26109D6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No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7B444E-8C06-704F-AAF2-8FA172E0B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8" b="2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757A1B-5FD2-4468-940E-50AB4BAD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n_initial</a:t>
            </a:r>
            <a:r>
              <a:rPr lang="en-US" sz="2000" dirty="0"/>
              <a:t> = 1</a:t>
            </a:r>
          </a:p>
          <a:p>
            <a:r>
              <a:rPr lang="en-US" sz="2000" dirty="0" err="1"/>
              <a:t>p_asym</a:t>
            </a:r>
            <a:r>
              <a:rPr lang="en-US" sz="2000" dirty="0"/>
              <a:t> = 0.4</a:t>
            </a:r>
          </a:p>
          <a:p>
            <a:r>
              <a:rPr lang="en-US" sz="2000" dirty="0" err="1"/>
              <a:t>d_recovery</a:t>
            </a:r>
            <a:r>
              <a:rPr lang="en-US" sz="2000" dirty="0"/>
              <a:t> = 14</a:t>
            </a:r>
          </a:p>
          <a:p>
            <a:r>
              <a:rPr lang="en-US" sz="2000" dirty="0" err="1"/>
              <a:t>p_presym</a:t>
            </a:r>
            <a:r>
              <a:rPr lang="en-US" sz="2000" dirty="0"/>
              <a:t> = 0.4</a:t>
            </a:r>
          </a:p>
          <a:p>
            <a:r>
              <a:rPr lang="en-US" sz="2000" dirty="0" err="1"/>
              <a:t>p_asymtrans</a:t>
            </a:r>
            <a:r>
              <a:rPr lang="en-US" sz="2000" dirty="0"/>
              <a:t> = 0.5</a:t>
            </a:r>
          </a:p>
          <a:p>
            <a:r>
              <a:rPr lang="en-US" sz="2000" dirty="0"/>
              <a:t>R = 2 (black), 4 (red)</a:t>
            </a:r>
          </a:p>
          <a:p>
            <a:r>
              <a:rPr lang="en-US" sz="2000" dirty="0" err="1"/>
              <a:t>p_outside</a:t>
            </a:r>
            <a:r>
              <a:rPr lang="en-US" sz="2000" dirty="0"/>
              <a:t> = 0.001</a:t>
            </a:r>
          </a:p>
          <a:p>
            <a:r>
              <a:rPr lang="en-US" sz="2000" dirty="0" err="1"/>
              <a:t>p_contact</a:t>
            </a:r>
            <a:r>
              <a:rPr lang="en-US" sz="2000" dirty="0"/>
              <a:t> = 0.9</a:t>
            </a:r>
          </a:p>
          <a:p>
            <a:r>
              <a:rPr lang="en-US" sz="2000" dirty="0" err="1"/>
              <a:t>cap_max_days</a:t>
            </a:r>
            <a:r>
              <a:rPr lang="en-US" sz="2000" dirty="0"/>
              <a:t> = 180</a:t>
            </a:r>
          </a:p>
          <a:p>
            <a:r>
              <a:rPr lang="en-US" sz="2000" dirty="0" err="1"/>
              <a:t>hh</a:t>
            </a:r>
            <a:r>
              <a:rPr lang="en-US" sz="2000" dirty="0"/>
              <a:t> = 0.1, 0.2, 0.4, 0.3</a:t>
            </a:r>
          </a:p>
          <a:p>
            <a:r>
              <a:rPr lang="en-US" sz="2000" dirty="0" err="1"/>
              <a:t>ws</a:t>
            </a:r>
            <a:r>
              <a:rPr lang="en-US" sz="2000" dirty="0"/>
              <a:t> = 0.69, 0.2, 0.1, 0.01</a:t>
            </a:r>
          </a:p>
          <a:p>
            <a:r>
              <a:rPr lang="en-US" sz="2000" dirty="0" err="1"/>
              <a:t>ot</a:t>
            </a:r>
            <a:r>
              <a:rPr lang="en-US" sz="2000" dirty="0"/>
              <a:t> = 0.889, 0.1, 0.01, 0.001</a:t>
            </a:r>
          </a:p>
        </p:txBody>
      </p:sp>
    </p:spTree>
    <p:extLst>
      <p:ext uri="{BB962C8B-B14F-4D97-AF65-F5344CB8AC3E}">
        <p14:creationId xmlns:p14="http://schemas.microsoft.com/office/powerpoint/2010/main" val="58687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370</Words>
  <Application>Microsoft Macintosh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Lockdown Strategies</vt:lpstr>
      <vt:lpstr>PowerPoint Presentation</vt:lpstr>
      <vt:lpstr>Contact network</vt:lpstr>
      <vt:lpstr>PowerPoint Presentation</vt:lpstr>
      <vt:lpstr>Epidemic model</vt:lpstr>
      <vt:lpstr>PowerPoint Presentation</vt:lpstr>
      <vt:lpstr>PowerPoint Presentation</vt:lpstr>
      <vt:lpstr>PowerPoint Presentation</vt:lpstr>
      <vt:lpstr>No control</vt:lpstr>
      <vt:lpstr>Full lockdown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Lockdown Strategies</dc:title>
  <dc:creator>Phùng Khánh Lâm</dc:creator>
  <cp:lastModifiedBy>Phùng Khánh Lâm</cp:lastModifiedBy>
  <cp:revision>1</cp:revision>
  <dcterms:created xsi:type="dcterms:W3CDTF">2020-08-07T10:17:35Z</dcterms:created>
  <dcterms:modified xsi:type="dcterms:W3CDTF">2020-08-07T10:20:28Z</dcterms:modified>
</cp:coreProperties>
</file>