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sldIdLst>
    <p:sldId id="256" r:id="rId2"/>
    <p:sldId id="267" r:id="rId3"/>
    <p:sldId id="271" r:id="rId4"/>
    <p:sldId id="257" r:id="rId5"/>
    <p:sldId id="258" r:id="rId6"/>
    <p:sldId id="273" r:id="rId7"/>
    <p:sldId id="259" r:id="rId8"/>
    <p:sldId id="262" r:id="rId9"/>
    <p:sldId id="268" r:id="rId10"/>
    <p:sldId id="274" r:id="rId11"/>
    <p:sldId id="260" r:id="rId12"/>
    <p:sldId id="287" r:id="rId13"/>
    <p:sldId id="278" r:id="rId14"/>
    <p:sldId id="264" r:id="rId15"/>
    <p:sldId id="279" r:id="rId16"/>
    <p:sldId id="285" r:id="rId17"/>
    <p:sldId id="286" r:id="rId18"/>
    <p:sldId id="283" r:id="rId19"/>
    <p:sldId id="282" r:id="rId20"/>
    <p:sldId id="263" r:id="rId21"/>
    <p:sldId id="280" r:id="rId22"/>
    <p:sldId id="289" r:id="rId23"/>
    <p:sldId id="290" r:id="rId24"/>
    <p:sldId id="291" r:id="rId25"/>
    <p:sldId id="265" r:id="rId26"/>
    <p:sldId id="272" r:id="rId27"/>
    <p:sldId id="270" r:id="rId28"/>
    <p:sldId id="26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9A1FE-110D-44DE-9CFD-C0F024BDBAD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5D930-14E0-4C50-BEF8-58D3A346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1874-4C14-477E-96EF-43D7534E96CA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817-ACE5-4CC7-8CC6-3A6C089E2B6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3ECD-1970-40DA-8177-21BB2873F92A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82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BB5-B93D-4727-BD3B-882FA1BF8936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050E-98D5-475F-9661-CA5915570CCC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F7B-37BF-4DB6-B9F9-CB2B85A0F5D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349D-E2EC-4A2F-9B29-7AA1DE526B59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6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0333-82F0-4743-B989-FBC67078037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62DD-A86C-4253-9C99-6953BD8649F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3F9E-D33A-4CE9-9EBA-5D46F4E19DE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B52-F361-4F8F-BE72-32D0032E1AC0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7E3C-AD30-45DC-B6F1-9211691A74C1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447-4F39-4EEA-87D1-D70ADDD0B8C6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7DC0-2267-45BC-A678-B4C059F6B1FE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4335-C0CC-4D4F-9805-21C7EB7BD948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F4C5-4E0C-456D-B5D0-4E1C33BF42F9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676C-AB77-429F-A858-B89B563BABE7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https://github.com/oucreditunion/grizzhacks2019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BC4590-79AD-486B-B2CA-F11C9F1B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" TargetMode="External"/><Relationship Id="rId2" Type="http://schemas.openxmlformats.org/officeDocument/2006/relationships/hyperlink" Target="https://github.com/oucreditunion/grizzhacks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aonaware.com/DictService/DictService.asmx" TargetMode="External"/><Relationship Id="rId2" Type="http://schemas.openxmlformats.org/officeDocument/2006/relationships/hyperlink" Target="https://blog.rapidapi.com/most-popular-ap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s.cdyne.com/emailverify/Emailvernotestemail.asm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" TargetMode="External"/><Relationship Id="rId2" Type="http://schemas.openxmlformats.org/officeDocument/2006/relationships/hyperlink" Target="https://darksky.net/dev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They Are and How to Use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2"/>
                </a:solidFill>
              </a:rPr>
              <a:t>https://</a:t>
            </a:r>
            <a:r>
              <a:rPr lang="en-US" sz="1200" dirty="0" smtClean="0">
                <a:solidFill>
                  <a:schemeClr val="tx2"/>
                </a:solidFill>
              </a:rPr>
              <a:t>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Example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77334" y="4693960"/>
            <a:ext cx="8840925" cy="734422"/>
          </a:xfrm>
        </p:spPr>
        <p:txBody>
          <a:bodyPr/>
          <a:lstStyle/>
          <a:p>
            <a:r>
              <a:rPr lang="en-US" dirty="0" smtClean="0"/>
              <a:t>When dealing with SOAP, language aside, </a:t>
            </a:r>
            <a:r>
              <a:rPr lang="en-US" dirty="0" err="1" smtClean="0"/>
              <a:t>SoapUI</a:t>
            </a:r>
            <a:r>
              <a:rPr lang="en-US" dirty="0" smtClean="0"/>
              <a:t> is your friend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966233" cy="215058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4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 (REST)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25597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More general than RPC</a:t>
            </a:r>
          </a:p>
          <a:p>
            <a:pPr lvl="1"/>
            <a:r>
              <a:rPr lang="en-US" dirty="0" smtClean="0"/>
              <a:t>Can be used to implement RPC or RMI</a:t>
            </a:r>
          </a:p>
          <a:p>
            <a:pPr lvl="1"/>
            <a:r>
              <a:rPr lang="en-US" dirty="0" smtClean="0"/>
              <a:t>More often presents as a CRUD interface</a:t>
            </a:r>
          </a:p>
          <a:p>
            <a:pPr lvl="1"/>
            <a:r>
              <a:rPr lang="en-US" dirty="0" smtClean="0"/>
              <a:t>Good APIs are typically a blend</a:t>
            </a:r>
          </a:p>
          <a:p>
            <a:r>
              <a:rPr lang="en-US" dirty="0" smtClean="0"/>
              <a:t>Works with HTTP rather than against it – makes semantic use of HTTP operations (GET, POST, PUT, DELETE, etc.) and response codes, caching, and so on.</a:t>
            </a:r>
          </a:p>
          <a:p>
            <a:r>
              <a:rPr lang="en-US" dirty="0" smtClean="0"/>
              <a:t>JSON is the most common serialization. XML was popular too.</a:t>
            </a:r>
          </a:p>
          <a:p>
            <a:r>
              <a:rPr lang="en-US" dirty="0" smtClean="0"/>
              <a:t>Hypermedia: good APIs include links to other resources in their responses rather than assuming the client knows where to find them.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Overview (for REST purposes)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</a:p>
          <a:p>
            <a:r>
              <a:rPr lang="en-US" dirty="0" smtClean="0"/>
              <a:t>Accepts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Explicit Caching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1xx – Informational</a:t>
            </a:r>
          </a:p>
          <a:p>
            <a:r>
              <a:rPr lang="en-US" dirty="0" smtClean="0"/>
              <a:t>2xx – All good!</a:t>
            </a:r>
          </a:p>
          <a:p>
            <a:r>
              <a:rPr lang="en-US" dirty="0" smtClean="0"/>
              <a:t>3xx – Redirect</a:t>
            </a:r>
          </a:p>
          <a:p>
            <a:r>
              <a:rPr lang="en-US" dirty="0" smtClean="0"/>
              <a:t>4xx – You messed up</a:t>
            </a:r>
          </a:p>
          <a:p>
            <a:r>
              <a:rPr lang="en-US" dirty="0" smtClean="0"/>
              <a:t>5xx – I messed 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https://github.com/oucreditunion/grizzhacks2019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9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1969475"/>
            <a:ext cx="3417465" cy="576262"/>
          </a:xfrm>
        </p:spPr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615" y="2545737"/>
            <a:ext cx="3717175" cy="335406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Typically HTTP</a:t>
            </a:r>
          </a:p>
          <a:p>
            <a:r>
              <a:rPr lang="en-US" dirty="0" smtClean="0"/>
              <a:t>More explicitly defined</a:t>
            </a:r>
          </a:p>
          <a:p>
            <a:r>
              <a:rPr lang="en-US" dirty="0" smtClean="0"/>
              <a:t>More common in internal/private web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94790" y="1969475"/>
            <a:ext cx="3422831" cy="576262"/>
          </a:xfrm>
        </p:spPr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94790" y="2545737"/>
            <a:ext cx="3713564" cy="3354060"/>
          </a:xfrm>
        </p:spPr>
        <p:txBody>
          <a:bodyPr/>
          <a:lstStyle/>
          <a:p>
            <a:r>
              <a:rPr lang="en-US" dirty="0" smtClean="0"/>
              <a:t>Typically JSON</a:t>
            </a:r>
          </a:p>
          <a:p>
            <a:r>
              <a:rPr lang="en-US" dirty="0" smtClean="0"/>
              <a:t>Exclusively HTTP</a:t>
            </a:r>
          </a:p>
          <a:p>
            <a:r>
              <a:rPr lang="en-US" dirty="0" smtClean="0"/>
              <a:t>More implicitly understandable</a:t>
            </a:r>
          </a:p>
          <a:p>
            <a:r>
              <a:rPr lang="en-US" dirty="0" smtClean="0"/>
              <a:t>More common in external/public web services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070"/>
            <a:ext cx="6981825" cy="377762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github.com/oucreditunion/grizzhacks2019</a:t>
            </a:r>
            <a:endParaRPr lang="en-US" dirty="0" smtClean="0"/>
          </a:p>
          <a:p>
            <a:r>
              <a:rPr lang="en-US" dirty="0" smtClean="0"/>
              <a:t>Consuming </a:t>
            </a:r>
            <a:r>
              <a:rPr lang="en-US" dirty="0" smtClean="0"/>
              <a:t>a REST API</a:t>
            </a:r>
          </a:p>
          <a:p>
            <a:r>
              <a:rPr lang="en-US" dirty="0" smtClean="0"/>
              <a:t>If you’re still not sure where to start, check out </a:t>
            </a:r>
            <a:r>
              <a:rPr lang="en-US" dirty="0"/>
              <a:t>this tutorial:</a:t>
            </a:r>
            <a:br>
              <a:rPr lang="en-US" dirty="0"/>
            </a:br>
            <a:r>
              <a:rPr lang="en-US" dirty="0">
                <a:hlinkClick r:id="rId3"/>
              </a:rPr>
              <a:t>https://www.restapitutorial.com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an external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1969475"/>
            <a:ext cx="3417465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334" y="2545737"/>
            <a:ext cx="3717175" cy="3354060"/>
          </a:xfrm>
        </p:spPr>
        <p:txBody>
          <a:bodyPr/>
          <a:lstStyle/>
          <a:p>
            <a:r>
              <a:rPr lang="en-US" dirty="0" smtClean="0"/>
              <a:t>Leverage work that’s already done</a:t>
            </a:r>
          </a:p>
          <a:p>
            <a:r>
              <a:rPr lang="en-US" dirty="0" smtClean="0"/>
              <a:t>Maintenance is outsourced</a:t>
            </a:r>
          </a:p>
          <a:p>
            <a:r>
              <a:rPr lang="en-US" dirty="0" smtClean="0"/>
              <a:t>Focus on the core functionality of your project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58285" y="1969475"/>
            <a:ext cx="3422831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58285" y="2545737"/>
            <a:ext cx="3713564" cy="3354060"/>
          </a:xfrm>
        </p:spPr>
        <p:txBody>
          <a:bodyPr/>
          <a:lstStyle/>
          <a:p>
            <a:r>
              <a:rPr lang="en-US" dirty="0" smtClean="0"/>
              <a:t>Additional overhead/latency</a:t>
            </a:r>
          </a:p>
          <a:p>
            <a:r>
              <a:rPr lang="en-US" dirty="0" smtClean="0"/>
              <a:t>Usage </a:t>
            </a:r>
            <a:r>
              <a:rPr lang="en-US" dirty="0" smtClean="0"/>
              <a:t>limits</a:t>
            </a:r>
            <a:endParaRPr lang="en-US" dirty="0" smtClean="0"/>
          </a:p>
          <a:p>
            <a:r>
              <a:rPr lang="en-US" dirty="0" smtClean="0"/>
              <a:t>Risk of API going away or changing without notice</a:t>
            </a:r>
          </a:p>
          <a:p>
            <a:r>
              <a:rPr lang="en-US" dirty="0" smtClean="0"/>
              <a:t>Potential mismatch in SLAs</a:t>
            </a:r>
          </a:p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an internal API?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1969475"/>
            <a:ext cx="3417465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334" y="2545738"/>
            <a:ext cx="3717175" cy="335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 sharing of resources across systems/languages</a:t>
            </a:r>
          </a:p>
          <a:p>
            <a:r>
              <a:rPr lang="en-US" dirty="0"/>
              <a:t>Can prevent isolated failures from bringing the entire system down</a:t>
            </a:r>
          </a:p>
          <a:p>
            <a:pPr lvl="1"/>
            <a:r>
              <a:rPr lang="en-US" dirty="0"/>
              <a:t>Only works if API consumers are fault tolerant</a:t>
            </a:r>
          </a:p>
          <a:p>
            <a:pPr lvl="1"/>
            <a:r>
              <a:rPr lang="en-US" dirty="0"/>
              <a:t>e.g. Netflix</a:t>
            </a:r>
          </a:p>
          <a:p>
            <a:r>
              <a:rPr lang="en-US" dirty="0"/>
              <a:t>Can use to limit other systems’ access to network elements (e.g. data sources)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9875" y="1969475"/>
            <a:ext cx="3422831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39875" y="2545738"/>
            <a:ext cx="3713564" cy="3354060"/>
          </a:xfrm>
        </p:spPr>
        <p:txBody>
          <a:bodyPr/>
          <a:lstStyle/>
          <a:p>
            <a:r>
              <a:rPr lang="en-US" dirty="0"/>
              <a:t>Additional overhead</a:t>
            </a:r>
          </a:p>
          <a:p>
            <a:r>
              <a:rPr lang="en-US" dirty="0"/>
              <a:t>Additional maintenance</a:t>
            </a:r>
          </a:p>
          <a:p>
            <a:r>
              <a:rPr lang="en-US" dirty="0"/>
              <a:t>More points of failure</a:t>
            </a:r>
          </a:p>
          <a:p>
            <a:r>
              <a:rPr lang="en-US" dirty="0"/>
              <a:t>System coupling</a:t>
            </a:r>
          </a:p>
          <a:p>
            <a:r>
              <a:rPr lang="en-US" dirty="0"/>
              <a:t>Less obvious discrepancy issues</a:t>
            </a:r>
          </a:p>
          <a:p>
            <a:pPr lvl="1"/>
            <a:r>
              <a:rPr lang="en-US" dirty="0"/>
              <a:t>Compile vs. runtime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factors for using an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1985459"/>
            <a:ext cx="3417465" cy="576262"/>
          </a:xfrm>
        </p:spPr>
        <p:txBody>
          <a:bodyPr/>
          <a:lstStyle/>
          <a:p>
            <a:r>
              <a:rPr lang="en-US" dirty="0" smtClean="0"/>
              <a:t>External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4738" y="2545737"/>
            <a:ext cx="3717175" cy="3354060"/>
          </a:xfrm>
        </p:spPr>
        <p:txBody>
          <a:bodyPr>
            <a:normAutofit/>
          </a:bodyPr>
          <a:lstStyle/>
          <a:p>
            <a:r>
              <a:rPr lang="en-US" dirty="0"/>
              <a:t>Can the same functionality be reasonably recreated and maintained?</a:t>
            </a:r>
          </a:p>
          <a:p>
            <a:r>
              <a:rPr lang="en-US" dirty="0"/>
              <a:t>Is there a code library that performs a similar function?</a:t>
            </a:r>
          </a:p>
          <a:p>
            <a:r>
              <a:rPr lang="en-US" dirty="0"/>
              <a:t>Is the API functionality vital to the success of the project?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91913" y="1949937"/>
            <a:ext cx="3422831" cy="576262"/>
          </a:xfrm>
        </p:spPr>
        <p:txBody>
          <a:bodyPr/>
          <a:lstStyle/>
          <a:p>
            <a:r>
              <a:rPr lang="en-US" dirty="0" smtClean="0"/>
              <a:t>Internal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91913" y="2545737"/>
            <a:ext cx="3713564" cy="3354060"/>
          </a:xfrm>
        </p:spPr>
        <p:txBody>
          <a:bodyPr/>
          <a:lstStyle/>
          <a:p>
            <a:r>
              <a:rPr lang="en-US" dirty="0" smtClean="0"/>
              <a:t>Would multiple systems benefit from access to the resource?</a:t>
            </a:r>
          </a:p>
          <a:p>
            <a:pPr lvl="1"/>
            <a:r>
              <a:rPr lang="en-US" dirty="0" smtClean="0"/>
              <a:t>Still could use a library if they’re the same language</a:t>
            </a:r>
          </a:p>
          <a:p>
            <a:r>
              <a:rPr lang="en-US" dirty="0" smtClean="0"/>
              <a:t>Do the consuming systems have value without the resource?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901001" y="5124830"/>
            <a:ext cx="6981824" cy="1099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At larger organizations, these questions are typically not answered (exclusively) by software developers.</a:t>
            </a:r>
          </a:p>
          <a:p>
            <a:endParaRPr lang="en-U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Either way, exercise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Fault tolerance/graceful failure</a:t>
            </a:r>
          </a:p>
          <a:p>
            <a:r>
              <a:rPr lang="en-US" sz="2200" dirty="0" smtClean="0"/>
              <a:t>Caching/backup plan</a:t>
            </a:r>
            <a:endParaRPr lang="en-US" sz="2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 smtClean="0"/>
              <a:t>from </a:t>
            </a:r>
            <a:r>
              <a:rPr lang="en-US" dirty="0" err="1" smtClean="0"/>
              <a:t>OU</a:t>
            </a:r>
            <a:r>
              <a:rPr lang="en-US" dirty="0" smtClean="0"/>
              <a:t> Credit Union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4" cy="3777622"/>
          </a:xfrm>
        </p:spPr>
        <p:txBody>
          <a:bodyPr/>
          <a:lstStyle/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Correio</a:t>
            </a:r>
            <a:endParaRPr lang="en-US" dirty="0" smtClean="0"/>
          </a:p>
          <a:p>
            <a:r>
              <a:rPr lang="en-US" dirty="0" err="1" smtClean="0"/>
              <a:t>NeverBounce</a:t>
            </a:r>
            <a:endParaRPr lang="en-US" dirty="0" smtClean="0"/>
          </a:p>
          <a:p>
            <a:pPr lvl="1"/>
            <a:r>
              <a:rPr lang="en-US" dirty="0" smtClean="0"/>
              <a:t>We also have in-house solutions for integrating e-mail bounce detection with proprietary vendor software</a:t>
            </a:r>
          </a:p>
          <a:p>
            <a:r>
              <a:rPr lang="en-US" dirty="0" smtClean="0"/>
              <a:t>Visa</a:t>
            </a:r>
          </a:p>
          <a:p>
            <a:r>
              <a:rPr lang="en-US" dirty="0" smtClean="0"/>
              <a:t>Some vendors have SOAP APIs</a:t>
            </a:r>
          </a:p>
          <a:p>
            <a:r>
              <a:rPr lang="en-US" dirty="0" smtClean="0"/>
              <a:t>We expose some APIs internally to share implementations of defined processes and communicate between languages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>
            <a:normAutofit/>
          </a:bodyPr>
          <a:lstStyle/>
          <a:p>
            <a:r>
              <a:rPr lang="en-US" b="1" dirty="0" smtClean="0"/>
              <a:t>Jordan Emmendorfer</a:t>
            </a:r>
            <a:r>
              <a:rPr lang="en-US" dirty="0" smtClean="0"/>
              <a:t>, </a:t>
            </a:r>
            <a:r>
              <a:rPr lang="en-US" dirty="0" smtClean="0"/>
              <a:t>Software </a:t>
            </a:r>
            <a:r>
              <a:rPr lang="en-US" dirty="0" smtClean="0"/>
              <a:t>Developer</a:t>
            </a:r>
            <a:endParaRPr lang="en-US" dirty="0" smtClean="0"/>
          </a:p>
          <a:p>
            <a:pPr lvl="1"/>
            <a:r>
              <a:rPr lang="en-US" dirty="0" smtClean="0"/>
              <a:t>2+ </a:t>
            </a:r>
            <a:r>
              <a:rPr lang="en-US" dirty="0" smtClean="0"/>
              <a:t>years at </a:t>
            </a:r>
            <a:r>
              <a:rPr lang="en-US" dirty="0" smtClean="0"/>
              <a:t>the Credit Union</a:t>
            </a:r>
          </a:p>
          <a:p>
            <a:pPr lvl="1"/>
            <a:r>
              <a:rPr lang="en-US" dirty="0" smtClean="0"/>
              <a:t>Maintains API for Authentication of 3</a:t>
            </a:r>
            <a:r>
              <a:rPr lang="en-US" baseline="30000" dirty="0" smtClean="0"/>
              <a:t>rd</a:t>
            </a:r>
            <a:r>
              <a:rPr lang="en-US" dirty="0" smtClean="0"/>
              <a:t> party chat system</a:t>
            </a:r>
            <a:endParaRPr lang="en-US" dirty="0" smtClean="0"/>
          </a:p>
          <a:p>
            <a:r>
              <a:rPr lang="en-US" b="1" dirty="0"/>
              <a:t>Austin Drouare</a:t>
            </a:r>
            <a:r>
              <a:rPr lang="en-US" dirty="0"/>
              <a:t>, Senior Software Developer</a:t>
            </a:r>
          </a:p>
          <a:p>
            <a:pPr lvl="1"/>
            <a:r>
              <a:rPr lang="en-US" dirty="0"/>
              <a:t>9 years at the Credit Union</a:t>
            </a:r>
          </a:p>
          <a:p>
            <a:pPr lvl="1"/>
            <a:r>
              <a:rPr lang="en-US" dirty="0"/>
              <a:t>Experience consuming APIs of 3</a:t>
            </a:r>
            <a:r>
              <a:rPr lang="en-US" baseline="30000" dirty="0"/>
              <a:t>rd</a:t>
            </a:r>
            <a:r>
              <a:rPr lang="en-US" dirty="0"/>
              <a:t> party vendors</a:t>
            </a:r>
          </a:p>
          <a:p>
            <a:pPr lvl="1"/>
            <a:r>
              <a:rPr lang="en-US" dirty="0" smtClean="0"/>
              <a:t>Maintaining and consuming </a:t>
            </a:r>
            <a:r>
              <a:rPr lang="en-US" dirty="0"/>
              <a:t>internal APIs for </a:t>
            </a:r>
            <a:r>
              <a:rPr lang="en-US" dirty="0" err="1"/>
              <a:t>Computerline</a:t>
            </a:r>
            <a:r>
              <a:rPr lang="en-US" dirty="0"/>
              <a:t> and Mobile banking applications.</a:t>
            </a:r>
          </a:p>
          <a:p>
            <a:r>
              <a:rPr lang="en-US" b="1" dirty="0" smtClean="0"/>
              <a:t>Thanks to Ryan Ballard, Jenny </a:t>
            </a:r>
            <a:r>
              <a:rPr lang="en-US" b="1" dirty="0" smtClean="0"/>
              <a:t>Schiebner, </a:t>
            </a:r>
            <a:r>
              <a:rPr lang="en-US" b="1" dirty="0" smtClean="0"/>
              <a:t>Aaron Parks for contributing content to this presentation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Cool (Free-</a:t>
            </a:r>
            <a:r>
              <a:rPr lang="en-US" dirty="0" err="1" smtClean="0"/>
              <a:t>ish</a:t>
            </a:r>
            <a:r>
              <a:rPr lang="en-US" dirty="0" smtClean="0"/>
              <a:t>!)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Weather: darksky.net (aka forecast.io)</a:t>
            </a:r>
          </a:p>
          <a:p>
            <a:pPr lvl="2"/>
            <a:r>
              <a:rPr lang="en-US" dirty="0" smtClean="0"/>
              <a:t>first 1,000 requests/day are free</a:t>
            </a:r>
          </a:p>
          <a:p>
            <a:pPr lvl="1"/>
            <a:r>
              <a:rPr lang="en-US" dirty="0" smtClean="0"/>
              <a:t>Contact: twilio.com</a:t>
            </a:r>
          </a:p>
          <a:p>
            <a:pPr lvl="2"/>
            <a:r>
              <a:rPr lang="en-US" dirty="0" smtClean="0"/>
              <a:t>Free trial with credit, some limitations on call length, etc.</a:t>
            </a:r>
          </a:p>
          <a:p>
            <a:pPr lvl="1"/>
            <a:r>
              <a:rPr lang="en-US" dirty="0" smtClean="0"/>
              <a:t>Others can be found in </a:t>
            </a:r>
            <a:r>
              <a:rPr lang="en-US" dirty="0"/>
              <a:t>this </a:t>
            </a:r>
            <a:r>
              <a:rPr lang="en-US" dirty="0" smtClean="0"/>
              <a:t>article: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://blog.rapidapi.com/most-popular-apis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SOAP</a:t>
            </a:r>
          </a:p>
          <a:p>
            <a:pPr lvl="1"/>
            <a:r>
              <a:rPr lang="en-US" dirty="0"/>
              <a:t>Dictionary: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services.aonaware.com/DictService/DictService.asmx</a:t>
            </a:r>
            <a:endParaRPr lang="en-US" dirty="0" smtClean="0"/>
          </a:p>
          <a:p>
            <a:pPr lvl="1"/>
            <a:r>
              <a:rPr lang="en-US" dirty="0"/>
              <a:t>E-mail Verification: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ws.cdyne.com/emailverify/Emailvernotestemail.asmx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good documentation?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4" cy="3777622"/>
          </a:xfrm>
        </p:spPr>
        <p:txBody>
          <a:bodyPr/>
          <a:lstStyle/>
          <a:p>
            <a:r>
              <a:rPr lang="en-US" dirty="0"/>
              <a:t>Clear communication layer requirements (request/response objects).</a:t>
            </a:r>
          </a:p>
          <a:p>
            <a:r>
              <a:rPr lang="en-US" dirty="0"/>
              <a:t>Detailed descriptions (types and purpose) of properties.</a:t>
            </a:r>
          </a:p>
          <a:p>
            <a:r>
              <a:rPr lang="en-US" dirty="0"/>
              <a:t>Easy to find and search, separated from other documentation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Language-agnostic</a:t>
            </a:r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dirty="0">
                <a:hlinkClick r:id="rId2"/>
              </a:rPr>
              <a:t>https://darksky.net/dev/docs</a:t>
            </a:r>
            <a:r>
              <a:rPr lang="en-US" dirty="0"/>
              <a:t> (simple)</a:t>
            </a:r>
          </a:p>
          <a:p>
            <a:pPr lvl="1"/>
            <a:r>
              <a:rPr lang="en-US" dirty="0">
                <a:hlinkClick r:id="rId3"/>
              </a:rPr>
              <a:t>https://developers.google.com/maps/documentation/</a:t>
            </a:r>
            <a:r>
              <a:rPr lang="en-US" dirty="0"/>
              <a:t> (complex well organized)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7656" y="279390"/>
            <a:ext cx="8535084" cy="576197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7903" y="410978"/>
            <a:ext cx="7930019" cy="543500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14003" y="408448"/>
            <a:ext cx="7542211" cy="563291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documentation is bad.</a:t>
            </a:r>
            <a:br>
              <a:rPr lang="en-US" dirty="0" smtClean="0"/>
            </a:br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Commiserate.</a:t>
            </a:r>
          </a:p>
          <a:p>
            <a:pPr lvl="1"/>
            <a:r>
              <a:rPr lang="en-US" dirty="0" smtClean="0"/>
              <a:t>When documentation for a public API is poor, odds are high that someone else has struggled with it and has advice to share. Check Stack Overflow and search for blog posts if you’re having a hard time using an API.</a:t>
            </a:r>
          </a:p>
          <a:p>
            <a:r>
              <a:rPr lang="en-US" dirty="0" smtClean="0"/>
              <a:t>Eliminate variables.</a:t>
            </a:r>
          </a:p>
          <a:p>
            <a:pPr lvl="1"/>
            <a:r>
              <a:rPr lang="en-US" dirty="0" smtClean="0"/>
              <a:t>Work in test environments and do trial and error testing. </a:t>
            </a:r>
            <a:endParaRPr lang="en-US" dirty="0"/>
          </a:p>
        </p:txBody>
      </p:sp>
      <p:pic>
        <p:nvPicPr>
          <p:cNvPr id="1028" name="Picture 4" descr="AP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469" y="2096756"/>
            <a:ext cx="202238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/>
          <a:lstStyle/>
          <a:p>
            <a:r>
              <a:rPr lang="en-US" dirty="0" smtClean="0"/>
              <a:t>API Definition</a:t>
            </a:r>
          </a:p>
          <a:p>
            <a:r>
              <a:rPr lang="en-US" dirty="0" smtClean="0"/>
              <a:t>Different types of API</a:t>
            </a:r>
          </a:p>
          <a:p>
            <a:r>
              <a:rPr lang="en-US" dirty="0" smtClean="0"/>
              <a:t>Different communication standards and protocols for Web APIs</a:t>
            </a:r>
          </a:p>
          <a:p>
            <a:r>
              <a:rPr lang="en-US" dirty="0" smtClean="0"/>
              <a:t>How to consume a REST API</a:t>
            </a:r>
          </a:p>
          <a:p>
            <a:r>
              <a:rPr lang="en-US" dirty="0" smtClean="0"/>
              <a:t>Considerations around using an API</a:t>
            </a:r>
          </a:p>
          <a:p>
            <a:r>
              <a:rPr lang="en-US" dirty="0" smtClean="0"/>
              <a:t>How to deal with poorly documented APIs</a:t>
            </a:r>
          </a:p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6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09" y="2667699"/>
            <a:ext cx="10749603" cy="324352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4800" b="1" dirty="0" smtClean="0">
                <a:solidFill>
                  <a:schemeClr val="tx2"/>
                </a:solidFill>
              </a:rPr>
              <a:t>Questions?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/>
          <a:lstStyle/>
          <a:p>
            <a:r>
              <a:rPr lang="en-US" dirty="0" smtClean="0"/>
              <a:t>Article by Glenn Johnson - https</a:t>
            </a:r>
            <a:r>
              <a:rPr lang="en-US" dirty="0"/>
              <a:t>://it.toolbox.com/blogs/glennjohnson/application-programming-interface-api-definition-and-classification-by-types-040214</a:t>
            </a:r>
          </a:p>
          <a:p>
            <a:r>
              <a:rPr lang="en-US" dirty="0" smtClean="0"/>
              <a:t>Comics from xkcd.com</a:t>
            </a:r>
          </a:p>
          <a:p>
            <a:r>
              <a:rPr lang="en-US" dirty="0" smtClean="0"/>
              <a:t>The developer hive mind</a:t>
            </a:r>
          </a:p>
          <a:p>
            <a:r>
              <a:rPr lang="en-US" dirty="0" smtClean="0"/>
              <a:t>And, of course… Wikipedia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09" y="2667699"/>
            <a:ext cx="10749603" cy="324352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4800" b="1" dirty="0" smtClean="0">
                <a:solidFill>
                  <a:schemeClr val="tx2"/>
                </a:solidFill>
              </a:rPr>
              <a:t>Thank you!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definition</a:t>
            </a:r>
          </a:p>
          <a:p>
            <a:r>
              <a:rPr lang="en-US" dirty="0" smtClean="0"/>
              <a:t>Common API formats</a:t>
            </a:r>
          </a:p>
          <a:p>
            <a:r>
              <a:rPr lang="en-US" dirty="0" smtClean="0"/>
              <a:t>API consumption demo</a:t>
            </a:r>
          </a:p>
          <a:p>
            <a:r>
              <a:rPr lang="en-US" dirty="0" smtClean="0"/>
              <a:t>Considerations around using APIs</a:t>
            </a:r>
          </a:p>
          <a:p>
            <a:r>
              <a:rPr lang="en-US" dirty="0" smtClean="0"/>
              <a:t>Overview of API documentation</a:t>
            </a:r>
          </a:p>
          <a:p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17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Application Programming Interface (API)</a:t>
            </a:r>
            <a:r>
              <a:rPr lang="en-US" dirty="0" smtClean="0"/>
              <a:t> is a set of protocols used by programmers to create applications for a specific </a:t>
            </a:r>
            <a:r>
              <a:rPr lang="en-US" dirty="0"/>
              <a:t>operating</a:t>
            </a:r>
            <a:r>
              <a:rPr lang="en-US" dirty="0" smtClean="0"/>
              <a:t> system or to interface between the different modules of an application. (</a:t>
            </a:r>
            <a:r>
              <a:rPr lang="en-US" i="1" dirty="0" smtClean="0"/>
              <a:t>dictionary.com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Web-based system</a:t>
            </a:r>
          </a:p>
          <a:p>
            <a:r>
              <a:rPr lang="en-US" dirty="0" smtClean="0"/>
              <a:t>Database system</a:t>
            </a:r>
          </a:p>
          <a:p>
            <a:r>
              <a:rPr lang="en-US" dirty="0" smtClean="0"/>
              <a:t>Computer hardware</a:t>
            </a:r>
          </a:p>
          <a:p>
            <a:r>
              <a:rPr lang="en-US" dirty="0" smtClean="0"/>
              <a:t>Software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Simplified: An API is how our code can leverage code written by other developers.</a:t>
            </a:r>
          </a:p>
          <a:p>
            <a:r>
              <a:rPr lang="en-US" i="1" dirty="0" smtClean="0"/>
              <a:t>Software library</a:t>
            </a:r>
            <a:br>
              <a:rPr lang="en-US" i="1" dirty="0" smtClean="0"/>
            </a:br>
            <a:r>
              <a:rPr lang="en-US" dirty="0" smtClean="0"/>
              <a:t>The library’s API is how your IDE (e.g. Eclipse, NetBeans, IntelliJ) is able to provide autocomplete suggestions.</a:t>
            </a:r>
          </a:p>
          <a:p>
            <a:r>
              <a:rPr lang="en-US" i="1" dirty="0" smtClean="0"/>
              <a:t>Web-based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Availability: open (public), partner (licensed), or internal (private)</a:t>
            </a:r>
            <a:br>
              <a:rPr lang="en-US" dirty="0" smtClean="0"/>
            </a:br>
            <a:r>
              <a:rPr lang="en-US" dirty="0" smtClean="0"/>
              <a:t>We will focus on open APIs today.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built in like a library – so how do we communicate?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depends!</a:t>
            </a:r>
            <a:endParaRPr lang="en-US" dirty="0"/>
          </a:p>
        </p:txBody>
      </p:sp>
      <p:pic>
        <p:nvPicPr>
          <p:cNvPr id="5" name="Picture 2" descr="Standa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25" y="1930400"/>
            <a:ext cx="5714286" cy="32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Standards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 how we communicate with APIs</a:t>
            </a:r>
          </a:p>
          <a:p>
            <a:r>
              <a:rPr lang="en-US" dirty="0" smtClean="0"/>
              <a:t>Remote Procedure Call (RPC) and Remote Method Invocation (RMI)</a:t>
            </a:r>
          </a:p>
          <a:p>
            <a:r>
              <a:rPr lang="en-US" dirty="0" smtClean="0"/>
              <a:t>Simple </a:t>
            </a:r>
            <a:r>
              <a:rPr lang="en-US" dirty="0"/>
              <a:t>Object Access Protocol (SOAP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Representational State Transfer (REST) (kind of)</a:t>
            </a:r>
          </a:p>
          <a:p>
            <a:pPr lvl="1"/>
            <a:r>
              <a:rPr lang="en-US" dirty="0"/>
              <a:t>REST is an architectural style, not a protocol, but REST implementations typically use a common set of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and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98182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RPC </a:t>
            </a:r>
            <a:r>
              <a:rPr lang="en-US" dirty="0" smtClean="0"/>
              <a:t>was first, and RMI is the object-oriented analog</a:t>
            </a:r>
          </a:p>
          <a:p>
            <a:r>
              <a:rPr lang="en-US" dirty="0" smtClean="0"/>
              <a:t>Usually includes tooling to generate stubs and data structures as well as libraries to serialize requests and de-serialize responses.</a:t>
            </a:r>
          </a:p>
          <a:p>
            <a:r>
              <a:rPr lang="en-US" dirty="0"/>
              <a:t>First popular implementation was Sun’s RPC, best known for its use in Network File System (NFS).</a:t>
            </a:r>
          </a:p>
          <a:p>
            <a:pPr lvl="1"/>
            <a:r>
              <a:rPr lang="en-US" dirty="0"/>
              <a:t>Java RMI, DCOM, CORBA, and WCF have also enjoyed popularity in their niches.</a:t>
            </a:r>
          </a:p>
          <a:p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Object Access Protocol (SOAP)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7058127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Descended from XML-RPC</a:t>
            </a:r>
          </a:p>
          <a:p>
            <a:r>
              <a:rPr lang="en-US" dirty="0" smtClean="0"/>
              <a:t>Formalized by the World Wide Web Consortium (W3C)</a:t>
            </a:r>
          </a:p>
          <a:p>
            <a:r>
              <a:rPr lang="en-US" dirty="0" smtClean="0"/>
              <a:t>Currently (somewhat) popular, though it is rapidly being replaced by REST and REST-like services.</a:t>
            </a:r>
          </a:p>
          <a:p>
            <a:r>
              <a:rPr lang="en-US" dirty="0" smtClean="0"/>
              <a:t>Requests and responses are serialized as XML and typically sent by HTTP, though other communication protocols may also be used.</a:t>
            </a:r>
          </a:p>
          <a:p>
            <a:r>
              <a:rPr lang="en-US" dirty="0" smtClean="0"/>
              <a:t>Contract typically defined in machine-readable format (WSDL and XSD) to support tooling.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2"/>
                </a:solidFill>
              </a:rPr>
              <a:t>https://github.com/oucreditunion/grizzhacks2019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5732" y="5800061"/>
            <a:ext cx="17017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1178</TotalTime>
  <Words>1154</Words>
  <Application>Microsoft Office PowerPoint</Application>
  <PresentationFormat>Widescreen</PresentationFormat>
  <Paragraphs>194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APIs</vt:lpstr>
      <vt:lpstr>Who We Are</vt:lpstr>
      <vt:lpstr>Agenda</vt:lpstr>
      <vt:lpstr>What is an API?</vt:lpstr>
      <vt:lpstr>What is an API? (cont.)</vt:lpstr>
      <vt:lpstr>It depends!</vt:lpstr>
      <vt:lpstr>API Standards and Protocols</vt:lpstr>
      <vt:lpstr>RPC and RMI</vt:lpstr>
      <vt:lpstr>Simple Object Access Protocol (SOAP)</vt:lpstr>
      <vt:lpstr>SOAP Request Example</vt:lpstr>
      <vt:lpstr>Representational State Transfer (REST)</vt:lpstr>
      <vt:lpstr>HTTP Overview (for REST purposes)</vt:lpstr>
      <vt:lpstr>SOAP vs REST</vt:lpstr>
      <vt:lpstr>Live Demo</vt:lpstr>
      <vt:lpstr>Should I use an external API?</vt:lpstr>
      <vt:lpstr>Should I use an internal API?</vt:lpstr>
      <vt:lpstr>Decision factors for using an API</vt:lpstr>
      <vt:lpstr>Either way, exercise caution</vt:lpstr>
      <vt:lpstr>Examples from OU Credit Union</vt:lpstr>
      <vt:lpstr>Examples of Cool (Free-ish!) APIs</vt:lpstr>
      <vt:lpstr>What makes good documentation?</vt:lpstr>
      <vt:lpstr>PowerPoint Presentation</vt:lpstr>
      <vt:lpstr>PowerPoint Presentation</vt:lpstr>
      <vt:lpstr>PowerPoint Presentation</vt:lpstr>
      <vt:lpstr>This documentation is bad. What now?</vt:lpstr>
      <vt:lpstr>What We Covered</vt:lpstr>
      <vt:lpstr>PowerPoint Presentation</vt:lpstr>
      <vt:lpstr>References</vt:lpstr>
      <vt:lpstr>PowerPoint Presentation</vt:lpstr>
    </vt:vector>
  </TitlesOfParts>
  <Company>MSU Federal Credit Union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Jenny Schiebner</dc:creator>
  <cp:lastModifiedBy>Austin Drouare</cp:lastModifiedBy>
  <cp:revision>70</cp:revision>
  <dcterms:created xsi:type="dcterms:W3CDTF">2018-12-26T16:11:24Z</dcterms:created>
  <dcterms:modified xsi:type="dcterms:W3CDTF">2019-09-26T20:29:38Z</dcterms:modified>
</cp:coreProperties>
</file>