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omments/comment1.xml" ContentType="application/vnd.openxmlformats-officedocument.presentationml.comment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2.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12"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3" r:id="rId36"/>
    <p:sldId id="292" r:id="rId37"/>
    <p:sldId id="289" r:id="rId38"/>
    <p:sldId id="291" r:id="rId39"/>
    <p:sldId id="290"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5" r:id="rId59"/>
    <p:sldId id="313" r:id="rId60"/>
    <p:sldId id="314" r:id="rId6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23251"/>
    <a:srgbClr val="C059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E5FCEE-6BD4-4E96-B03F-FA5BAA37CDAB}">
  <a:tblStyle styleId="{ECE5FCEE-6BD4-4E96-B03F-FA5BAA37CDA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214"/>
  </p:normalViewPr>
  <p:slideViewPr>
    <p:cSldViewPr snapToGrid="0">
      <p:cViewPr varScale="1">
        <p:scale>
          <a:sx n="101" d="100"/>
          <a:sy n="101" d="100"/>
        </p:scale>
        <p:origin x="196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7-31T19:48:20.912" idx="1">
    <p:pos x="6000" y="0"/>
    <p:text>looks good, just deleted an extra space
-Center For Writing Excellence</p:text>
  </p:cm>
  <p:cm authorId="0" dt="2019-07-31T19:48:20.912" idx="2">
    <p:pos x="6000" y="100"/>
    <p:text>Check use of ellipses 
-Microsoft Office User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9-07-31T19:48:20.914" idx="6">
    <p:pos x="6000" y="100"/>
    <p:text>References are always hanging indent.  Fix on this page.
-BPCQ Editor</p:text>
  </p:cm>
  <p:cm authorId="0" dt="2019-07-31T19:48:20.915" idx="5">
    <p:pos x="6000" y="0"/>
    <p:text>These are using the hanging indent. I'm not sure what is incorrect.
-Microsoft Office User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Don’t underline or bold ‘Abstract’</a:t>
            </a:r>
            <a:endParaRPr/>
          </a:p>
          <a:p>
            <a:pPr marL="0" lvl="0" indent="0" algn="l" rtl="0">
              <a:spcBef>
                <a:spcPts val="0"/>
              </a:spcBef>
              <a:spcAft>
                <a:spcPts val="0"/>
              </a:spcAft>
              <a:buNone/>
            </a:pPr>
            <a:r>
              <a:rPr lang="en-US"/>
              <a:t>For keywords: look at journal references you are using to help </a:t>
            </a:r>
            <a:endParaRPr/>
          </a:p>
        </p:txBody>
      </p:sp>
      <p:sp>
        <p:nvSpPr>
          <p:cNvPr id="145" name="Google Shape;145;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Align left</a:t>
            </a:r>
            <a:endParaRPr dirty="0"/>
          </a:p>
        </p:txBody>
      </p:sp>
      <p:sp>
        <p:nvSpPr>
          <p:cNvPr id="157" name="Google Shape;15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Parenthetical citation is preferred** </a:t>
            </a:r>
            <a:endParaRPr/>
          </a:p>
          <a:p>
            <a:pPr marL="0" lvl="0" indent="0" algn="l" rtl="0">
              <a:spcBef>
                <a:spcPts val="0"/>
              </a:spcBef>
              <a:spcAft>
                <a:spcPts val="0"/>
              </a:spcAft>
              <a:buNone/>
            </a:pPr>
            <a:r>
              <a:rPr lang="en-US"/>
              <a:t>Signal phrase is used when you WANT TO HIGHLIGHT the author/research </a:t>
            </a:r>
            <a:endParaRPr/>
          </a:p>
        </p:txBody>
      </p:sp>
      <p:sp>
        <p:nvSpPr>
          <p:cNvPr id="177" name="Google Shape;177;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Apa</a:t>
            </a:r>
            <a:r>
              <a:rPr lang="en-US" dirty="0"/>
              <a:t> </a:t>
            </a:r>
            <a:r>
              <a:rPr lang="en-US" dirty="0" err="1"/>
              <a:t>priviledges</a:t>
            </a:r>
            <a:r>
              <a:rPr lang="en-US" dirty="0"/>
              <a:t> the argument/evidence</a:t>
            </a:r>
          </a:p>
          <a:p>
            <a:pPr marL="0" lvl="0" indent="0" algn="l" rtl="0">
              <a:spcBef>
                <a:spcPts val="0"/>
              </a:spcBef>
              <a:spcAft>
                <a:spcPts val="0"/>
              </a:spcAft>
              <a:buNone/>
            </a:pPr>
            <a:r>
              <a:rPr lang="en-US" dirty="0" err="1"/>
              <a:t>Mla</a:t>
            </a:r>
            <a:r>
              <a:rPr lang="en-US" dirty="0"/>
              <a:t> </a:t>
            </a:r>
            <a:r>
              <a:rPr lang="en-US" dirty="0" err="1"/>
              <a:t>priv</a:t>
            </a:r>
            <a:r>
              <a:rPr lang="en-US" dirty="0"/>
              <a:t> the author</a:t>
            </a:r>
            <a:endParaRPr dirty="0"/>
          </a:p>
        </p:txBody>
      </p:sp>
      <p:sp>
        <p:nvSpPr>
          <p:cNvPr id="443" name="Google Shape;443;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5091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List by last names and initials; separate with commas. After the sixth author's name, use an ellipses in place of the author names. Then provide the final author name. There should be no more than seven names. </a:t>
            </a:r>
            <a:endParaRPr/>
          </a:p>
          <a:p>
            <a:pPr marL="0" lvl="0" indent="0" algn="l" rtl="0">
              <a:spcBef>
                <a:spcPts val="0"/>
              </a:spcBef>
              <a:spcAft>
                <a:spcPts val="0"/>
              </a:spcAft>
              <a:buNone/>
            </a:pPr>
            <a:endParaRPr/>
          </a:p>
        </p:txBody>
      </p:sp>
      <p:sp>
        <p:nvSpPr>
          <p:cNvPr id="233" name="Google Shape;233;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i="1">
                <a:latin typeface="Times New Roman"/>
                <a:ea typeface="Times New Roman"/>
                <a:cs typeface="Times New Roman"/>
                <a:sym typeface="Times New Roman"/>
              </a:rPr>
              <a:t>list the one-author entries first.</a:t>
            </a:r>
            <a:endParaRPr/>
          </a:p>
          <a:p>
            <a:pPr marL="0" marR="0" lvl="0" indent="0" algn="l" rtl="0">
              <a:lnSpc>
                <a:spcPct val="100000"/>
              </a:lnSpc>
              <a:spcBef>
                <a:spcPts val="0"/>
              </a:spcBef>
              <a:spcAft>
                <a:spcPts val="0"/>
              </a:spcAft>
              <a:buClr>
                <a:schemeClr val="dk1"/>
              </a:buClr>
              <a:buSzPts val="1200"/>
              <a:buFont typeface="Calibri"/>
              <a:buNone/>
            </a:pPr>
            <a:endParaRPr sz="1200" i="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40" name="Google Shape;24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200" i="1">
                <a:latin typeface="Times New Roman"/>
                <a:ea typeface="Times New Roman"/>
                <a:cs typeface="Times New Roman"/>
                <a:sym typeface="Times New Roman"/>
              </a:rPr>
              <a:t>Arrange alphabetically by the last name of the second author, or the last name of the third if the first and second authors are the same.</a:t>
            </a:r>
            <a:endParaRPr/>
          </a:p>
          <a:p>
            <a:pPr marL="0" lvl="0" indent="0" algn="l" rtl="0">
              <a:spcBef>
                <a:spcPts val="0"/>
              </a:spcBef>
              <a:spcAft>
                <a:spcPts val="0"/>
              </a:spcAft>
              <a:buNone/>
            </a:pPr>
            <a:endParaRPr/>
          </a:p>
        </p:txBody>
      </p:sp>
      <p:sp>
        <p:nvSpPr>
          <p:cNvPr id="248" name="Google Shape;248;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If you are using more than one reference by the same author (or the same group of authors listed in the same order) published in the same year, organize them in the reference list alphabetically by the title of the article or chapter. Then assign letter suffixes to the year </a:t>
            </a:r>
            <a:endParaRPr/>
          </a:p>
        </p:txBody>
      </p:sp>
      <p:sp>
        <p:nvSpPr>
          <p:cNvPr id="255" name="Google Shape;255;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sz="1200"/>
              <a:t>Incorrect: APA</a:t>
            </a:r>
            <a:endParaRPr/>
          </a:p>
          <a:p>
            <a:pPr marL="0" lvl="0" indent="0" algn="l" rtl="0">
              <a:spcBef>
                <a:spcPts val="0"/>
              </a:spcBef>
              <a:spcAft>
                <a:spcPts val="0"/>
              </a:spcAft>
              <a:buClr>
                <a:schemeClr val="dk1"/>
              </a:buClr>
              <a:buSzPts val="1200"/>
              <a:buFont typeface="Calibri"/>
              <a:buNone/>
            </a:pPr>
            <a:r>
              <a:rPr lang="en-US" sz="1200"/>
              <a:t>Correct: American Psychological Association</a:t>
            </a:r>
            <a:endParaRPr/>
          </a:p>
          <a:p>
            <a:pPr marL="0" lvl="0" indent="0" algn="l" rtl="0">
              <a:spcBef>
                <a:spcPts val="0"/>
              </a:spcBef>
              <a:spcAft>
                <a:spcPts val="0"/>
              </a:spcAft>
              <a:buNone/>
            </a:pPr>
            <a:endParaRPr/>
          </a:p>
        </p:txBody>
      </p:sp>
      <p:sp>
        <p:nvSpPr>
          <p:cNvPr id="262" name="Google Shape;262;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43900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Conclusion/Future Research could be separate sections </a:t>
            </a:r>
            <a:endParaRPr/>
          </a:p>
        </p:txBody>
      </p:sp>
      <p:sp>
        <p:nvSpPr>
          <p:cNvPr id="112" name="Google Shape;11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Blog Comment, use the individual’s “username” instead of his/her real name (e.g., “MiddleKid”)</a:t>
            </a:r>
            <a:endParaRPr/>
          </a:p>
        </p:txBody>
      </p:sp>
      <p:sp>
        <p:nvSpPr>
          <p:cNvPr id="392" name="Google Shape;392;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Past Tense: Smith indicated </a:t>
            </a:r>
            <a:br>
              <a:rPr lang="en-US"/>
            </a:br>
            <a:r>
              <a:rPr lang="en-US"/>
              <a:t>Present Perfect: Smith has indicated </a:t>
            </a:r>
            <a:endParaRPr/>
          </a:p>
        </p:txBody>
      </p:sp>
      <p:sp>
        <p:nvSpPr>
          <p:cNvPr id="424" name="Google Shape;424;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People lose individuality when you use such labels </a:t>
            </a:r>
            <a:endParaRPr/>
          </a:p>
        </p:txBody>
      </p:sp>
      <p:sp>
        <p:nvSpPr>
          <p:cNvPr id="437" name="Google Shape;437;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latin typeface="Arial"/>
                <a:ea typeface="Arial"/>
                <a:cs typeface="Arial"/>
                <a:sym typeface="Aria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2"/>
          <p:cNvSpPr txBox="1">
            <a:spLocks noGrp="1"/>
          </p:cNvSpPr>
          <p:nvPr>
            <p:ph type="dt" idx="10"/>
          </p:nvPr>
        </p:nvSpPr>
        <p:spPr>
          <a:xfrm>
            <a:off x="-762000" y="5991225"/>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1143000" y="6356350"/>
            <a:ext cx="4876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a:latin typeface="Arial"/>
                <a:ea typeface="Arial"/>
                <a:cs typeface="Arial"/>
                <a:sym typeface="Arial"/>
              </a:defRPr>
            </a:lvl1pPr>
            <a:lvl2pPr marL="914400" lvl="1" indent="-406400" algn="l">
              <a:spcBef>
                <a:spcPts val="560"/>
              </a:spcBef>
              <a:spcAft>
                <a:spcPts val="0"/>
              </a:spcAft>
              <a:buClr>
                <a:schemeClr val="dk1"/>
              </a:buClr>
              <a:buSzPts val="2800"/>
              <a:buChar char="–"/>
              <a:defRPr/>
            </a:lvl2pPr>
            <a:lvl3pPr marL="1371600" lvl="2" indent="-381000" algn="l">
              <a:spcBef>
                <a:spcPts val="480"/>
              </a:spcBef>
              <a:spcAft>
                <a:spcPts val="0"/>
              </a:spcAft>
              <a:buClr>
                <a:schemeClr val="dk1"/>
              </a:buClr>
              <a:buSzPts val="2400"/>
              <a:buChar char="•"/>
              <a:defRPr/>
            </a:lvl3pPr>
            <a:lvl4pPr marL="1828800" lvl="3" indent="-355600" algn="l">
              <a:spcBef>
                <a:spcPts val="400"/>
              </a:spcBef>
              <a:spcAft>
                <a:spcPts val="0"/>
              </a:spcAft>
              <a:buClr>
                <a:schemeClr val="dk1"/>
              </a:buClr>
              <a:buSzPts val="2000"/>
              <a:buChar char="–"/>
              <a:defRPr/>
            </a:lvl4pPr>
            <a:lvl5pPr marL="2286000" lvl="4" indent="-355600" algn="l">
              <a:spcBef>
                <a:spcPts val="4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2" name="Google Shape;62;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3">
            <a:alphaModFix/>
          </a:blip>
          <a:srcRect/>
          <a:stretch/>
        </p:blipFill>
        <p:spPr>
          <a:xfrm>
            <a:off x="457200" y="6126163"/>
            <a:ext cx="8229600" cy="6794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126/science.1117199"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xxxxx/"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037/arc0000014"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dx.doi.org/10.1037/arc0000014" TargetMode="External"/><Relationship Id="rId4" Type="http://schemas.openxmlformats.org/officeDocument/2006/relationships/hyperlink" Target="https://doi.org/10.xxxx/xxxxxxx"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i.org/10.xxxx/xxxxxxx"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doi.org/10.1037/arc0000014"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xxxxx/"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journals.sagepub.com/home/bcq"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oi.org/10.1057/palgrave.kmrp.8500141"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xxxxx/"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xxxxx/"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xxxxx/"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apa.org/monitor/"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www.nytimes.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www.kidspsych.org/"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hyperlink" Target="http://www.twitter.com/barackobama" TargetMode="External"/><Relationship Id="rId4" Type="http://schemas.openxmlformats.org/officeDocument/2006/relationships/hyperlink" Target="http://www.facebook.com/barackobam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obamawhitehouse.archives.gov/realitycheck/the-press-office/administration-officials-continue-travel-across-country-holding-recovery-summer-ev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www.apa.org/news/press/releases/2010/08/macho-stereotype-unhealthy"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xxxxx/"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xxxxx/"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youtube.com/PsycINFO"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xxxxx/"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youtube.com/watch?v=ds3wHkwiuCo"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5.xml.rels><?xml version="1.0" encoding="UTF-8" standalone="yes"?>
<Relationships xmlns="http://schemas.openxmlformats.org/package/2006/relationships"><Relationship Id="rId3" Type="http://schemas.openxmlformats.org/officeDocument/2006/relationships/hyperlink" Target="http://xxxxx/"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http://www.nationalgeographic.com/photography/photo-of-the-day/2009/10/lightning-model-westinghouse-pod/" TargetMode="External"/><Relationship Id="rId4" Type="http://schemas.openxmlformats.org/officeDocument/2006/relationships/hyperlink" Target="http://www.moma.org/explore/collection/index"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facebook.com/APAStyle/posts/206877529328877"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hyperlink" Target="https://www.facebook.com/Stevenpinkerpage/"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scienceblogs.com/gregladen/2011/05/08/a-history-of-childbirth-and-mi%20-"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s://scienceblogs.com/pharyngula/2007/01/22/the-unfortunate-prerequisites#comment-93415"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apa.org/"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hyperlink" Target="https://owl.purdue.edu/owl/research_and_citation/apa_style/apa_formatting_and_style_guide/general_format.html" TargetMode="External"/><Relationship Id="rId4" Type="http://schemas.openxmlformats.org/officeDocument/2006/relationships/hyperlink" Target="https://www.montclair.edu/center-for-writing-excellence/cwe-digital-dashboard/resources-for-writers/citing-sources/#APA"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04800" y="609600"/>
            <a:ext cx="8534400" cy="299678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Times New Roman"/>
              <a:buNone/>
            </a:pPr>
            <a:br>
              <a:rPr lang="en-US" sz="5400">
                <a:latin typeface="Times New Roman"/>
                <a:ea typeface="Times New Roman"/>
                <a:cs typeface="Times New Roman"/>
                <a:sym typeface="Times New Roman"/>
              </a:rPr>
            </a:br>
            <a:r>
              <a:rPr lang="en-US" sz="5400"/>
              <a:t>APA</a:t>
            </a:r>
            <a:br>
              <a:rPr lang="en-US" sz="5400"/>
            </a:br>
            <a:r>
              <a:rPr lang="en-US" sz="5400"/>
              <a:t>Citation Style for Academic Writing </a:t>
            </a:r>
            <a:br>
              <a:rPr lang="en-US" sz="3959"/>
            </a:br>
            <a:r>
              <a:rPr lang="en-US" sz="3959"/>
              <a:t>  </a:t>
            </a:r>
            <a:endParaRPr/>
          </a:p>
        </p:txBody>
      </p:sp>
      <p:sp>
        <p:nvSpPr>
          <p:cNvPr id="90" name="Google Shape;90;p13"/>
          <p:cNvSpPr txBox="1">
            <a:spLocks noGrp="1"/>
          </p:cNvSpPr>
          <p:nvPr>
            <p:ph type="subTitle" idx="1"/>
          </p:nvPr>
        </p:nvSpPr>
        <p:spPr>
          <a:xfrm>
            <a:off x="838200" y="3606384"/>
            <a:ext cx="7239000" cy="737016"/>
          </a:xfrm>
          <a:prstGeom prst="rect">
            <a:avLst/>
          </a:prstGeom>
          <a:noFill/>
          <a:ln>
            <a:noFill/>
          </a:ln>
        </p:spPr>
        <p:txBody>
          <a:bodyPr spcFirstLastPara="1" wrap="square" lIns="91425" tIns="45700" rIns="91425" bIns="45700" anchor="t" anchorCtr="0">
            <a:noAutofit/>
          </a:bodyPr>
          <a:lstStyle/>
          <a:p>
            <a:pPr marL="0" lvl="0" indent="0" algn="ctr" rtl="0">
              <a:lnSpc>
                <a:spcPct val="70000"/>
              </a:lnSpc>
              <a:spcBef>
                <a:spcPts val="0"/>
              </a:spcBef>
              <a:spcAft>
                <a:spcPts val="0"/>
              </a:spcAft>
              <a:buClr>
                <a:srgbClr val="888888"/>
              </a:buClr>
              <a:buSzPts val="2595"/>
              <a:buNone/>
            </a:pPr>
            <a:endParaRPr sz="2595" i="1" dirty="0">
              <a:solidFill>
                <a:schemeClr val="dk1"/>
              </a:solidFill>
            </a:endParaRPr>
          </a:p>
          <a:p>
            <a:pPr marL="0" lvl="0" indent="0" algn="ctr" rtl="0">
              <a:lnSpc>
                <a:spcPct val="70000"/>
              </a:lnSpc>
              <a:spcBef>
                <a:spcPts val="519"/>
              </a:spcBef>
              <a:spcAft>
                <a:spcPts val="0"/>
              </a:spcAft>
              <a:buClr>
                <a:schemeClr val="dk1"/>
              </a:buClr>
              <a:buSzPts val="2595"/>
              <a:buNone/>
            </a:pPr>
            <a:r>
              <a:rPr lang="en-US" sz="2595" i="1" dirty="0">
                <a:solidFill>
                  <a:schemeClr val="dk1"/>
                </a:solidFill>
              </a:rPr>
              <a:t>Center for Writing Excellence</a:t>
            </a:r>
          </a:p>
          <a:p>
            <a:pPr marL="0" lvl="0" indent="0" algn="ctr" rtl="0">
              <a:lnSpc>
                <a:spcPct val="70000"/>
              </a:lnSpc>
              <a:spcBef>
                <a:spcPts val="519"/>
              </a:spcBef>
              <a:spcAft>
                <a:spcPts val="0"/>
              </a:spcAft>
              <a:buClr>
                <a:schemeClr val="dk1"/>
              </a:buClr>
              <a:buSzPts val="2595"/>
              <a:buNone/>
            </a:pPr>
            <a:endParaRPr lang="en-US" sz="2595" i="1" dirty="0">
              <a:solidFill>
                <a:schemeClr val="dk1"/>
              </a:solidFill>
            </a:endParaRPr>
          </a:p>
          <a:p>
            <a:pPr marL="0" indent="0">
              <a:lnSpc>
                <a:spcPct val="70000"/>
              </a:lnSpc>
              <a:spcBef>
                <a:spcPts val="519"/>
              </a:spcBef>
              <a:buClr>
                <a:schemeClr val="dk1"/>
              </a:buClr>
              <a:buSzPts val="2595"/>
            </a:pPr>
            <a:r>
              <a:rPr lang="en-US" sz="2800" b="1" dirty="0">
                <a:solidFill>
                  <a:schemeClr val="dk1"/>
                </a:solidFill>
              </a:rPr>
              <a:t>Alexis Antico </a:t>
            </a:r>
            <a:endParaRPr lang="en-US" sz="1600" dirty="0">
              <a:solidFill>
                <a:srgbClr val="000000"/>
              </a:solidFill>
            </a:endParaRPr>
          </a:p>
          <a:p>
            <a:pPr marL="0" lvl="0" indent="0" algn="ctr" rtl="0">
              <a:lnSpc>
                <a:spcPct val="70000"/>
              </a:lnSpc>
              <a:spcBef>
                <a:spcPts val="519"/>
              </a:spcBef>
              <a:spcAft>
                <a:spcPts val="0"/>
              </a:spcAft>
              <a:buClr>
                <a:schemeClr val="dk1"/>
              </a:buClr>
              <a:buSzPts val="2595"/>
              <a:buNone/>
            </a:pPr>
            <a:r>
              <a:rPr lang="en-US" sz="2595" i="1" dirty="0">
                <a:solidFill>
                  <a:schemeClr val="dk1"/>
                </a:solidFill>
              </a:rPr>
              <a:t> </a:t>
            </a:r>
            <a:endParaRPr sz="2400" i="1"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457200" y="274638"/>
            <a:ext cx="8229600" cy="5656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a:t>Abstract </a:t>
            </a:r>
            <a:endParaRPr/>
          </a:p>
        </p:txBody>
      </p:sp>
      <p:sp>
        <p:nvSpPr>
          <p:cNvPr id="148" name="Google Shape;148;p22"/>
          <p:cNvSpPr txBox="1">
            <a:spLocks noGrp="1"/>
          </p:cNvSpPr>
          <p:nvPr>
            <p:ph type="body" idx="1"/>
          </p:nvPr>
        </p:nvSpPr>
        <p:spPr>
          <a:xfrm>
            <a:off x="457200" y="1319560"/>
            <a:ext cx="8229600" cy="447163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Arial"/>
              <a:buChar char="•"/>
            </a:pPr>
            <a:r>
              <a:rPr lang="en-US" sz="2800"/>
              <a:t>Center the title (Abstract) at the top of page</a:t>
            </a:r>
            <a:endParaRPr/>
          </a:p>
          <a:p>
            <a:pPr marL="342900" lvl="0" indent="-342900" algn="l" rtl="0">
              <a:spcBef>
                <a:spcPts val="560"/>
              </a:spcBef>
              <a:spcAft>
                <a:spcPts val="0"/>
              </a:spcAft>
              <a:buClr>
                <a:schemeClr val="dk1"/>
              </a:buClr>
              <a:buSzPts val="2800"/>
              <a:buFont typeface="Arial"/>
              <a:buChar char="•"/>
            </a:pPr>
            <a:r>
              <a:rPr lang="en-US" sz="2800"/>
              <a:t>Do not bold or underline title </a:t>
            </a:r>
            <a:endParaRPr/>
          </a:p>
          <a:p>
            <a:pPr marL="342900" lvl="0" indent="-342900" algn="l" rtl="0">
              <a:spcBef>
                <a:spcPts val="560"/>
              </a:spcBef>
              <a:spcAft>
                <a:spcPts val="0"/>
              </a:spcAft>
              <a:buClr>
                <a:schemeClr val="dk1"/>
              </a:buClr>
              <a:buSzPts val="2800"/>
              <a:buFont typeface="Arial"/>
              <a:buChar char="•"/>
            </a:pPr>
            <a:r>
              <a:rPr lang="en-US" sz="2800"/>
              <a:t>Provide a concise summary of the key points of your research</a:t>
            </a:r>
            <a:endParaRPr/>
          </a:p>
          <a:p>
            <a:pPr marL="342900" lvl="0" indent="-342900" algn="l" rtl="0">
              <a:spcBef>
                <a:spcPts val="560"/>
              </a:spcBef>
              <a:spcAft>
                <a:spcPts val="0"/>
              </a:spcAft>
              <a:buClr>
                <a:schemeClr val="dk1"/>
              </a:buClr>
              <a:buSzPts val="2800"/>
              <a:buFont typeface="Arial"/>
              <a:buChar char="•"/>
            </a:pPr>
            <a:r>
              <a:rPr lang="en-US" sz="2800"/>
              <a:t>Write a single paragraph, double-spaced, flushed to the left</a:t>
            </a:r>
            <a:endParaRPr/>
          </a:p>
          <a:p>
            <a:pPr marL="342900" lvl="0" indent="-342900" algn="l" rtl="0">
              <a:spcBef>
                <a:spcPts val="560"/>
              </a:spcBef>
              <a:spcAft>
                <a:spcPts val="0"/>
              </a:spcAft>
              <a:buClr>
                <a:schemeClr val="dk1"/>
              </a:buClr>
              <a:buSzPts val="2800"/>
              <a:buFont typeface="Arial"/>
              <a:buChar char="•"/>
            </a:pPr>
            <a:r>
              <a:rPr lang="en-US" sz="2800"/>
              <a:t>Limit the abstract to 150-250 words</a:t>
            </a:r>
            <a:endParaRPr/>
          </a:p>
          <a:p>
            <a:pPr marL="342900" lvl="0" indent="-342900" algn="l" rtl="0">
              <a:spcBef>
                <a:spcPts val="560"/>
              </a:spcBef>
              <a:spcAft>
                <a:spcPts val="0"/>
              </a:spcAft>
              <a:buClr>
                <a:schemeClr val="dk1"/>
              </a:buClr>
              <a:buSzPts val="2800"/>
              <a:buFont typeface="Arial"/>
              <a:buChar char="•"/>
            </a:pPr>
            <a:r>
              <a:rPr lang="en-US" sz="2800"/>
              <a:t>Use keywords, if appropriate  </a:t>
            </a:r>
            <a:endParaRPr/>
          </a:p>
          <a:p>
            <a:pPr marL="342900" lvl="0" indent="-342900" algn="l" rtl="0">
              <a:spcBef>
                <a:spcPts val="560"/>
              </a:spcBef>
              <a:spcAft>
                <a:spcPts val="0"/>
              </a:spcAft>
              <a:buClr>
                <a:schemeClr val="dk1"/>
              </a:buClr>
              <a:buSzPts val="2800"/>
              <a:buFont typeface="Arial"/>
              <a:buChar char="•"/>
            </a:pPr>
            <a:r>
              <a:rPr lang="en-US" sz="2800"/>
              <a:t>Place on page 2 of paper after title page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1066800" y="152401"/>
            <a:ext cx="6965245" cy="6857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a:t>Abstract Example </a:t>
            </a:r>
            <a:endParaRPr/>
          </a:p>
        </p:txBody>
      </p:sp>
      <p:sp>
        <p:nvSpPr>
          <p:cNvPr id="154" name="Google Shape;154;p23"/>
          <p:cNvSpPr txBox="1"/>
          <p:nvPr/>
        </p:nvSpPr>
        <p:spPr>
          <a:xfrm>
            <a:off x="2566736" y="1118939"/>
            <a:ext cx="4098758" cy="4949251"/>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TITLE OF YOUR PAPER				2</a:t>
            </a:r>
            <a:endParaRPr dirty="0"/>
          </a:p>
          <a:p>
            <a:pPr marL="0" marR="0" lvl="0" indent="0" algn="l" rtl="0">
              <a:spcBef>
                <a:spcPts val="0"/>
              </a:spcBef>
              <a:spcAft>
                <a:spcPts val="0"/>
              </a:spcAft>
              <a:buNone/>
            </a:pPr>
            <a:endParaRPr sz="1600" dirty="0">
              <a:solidFill>
                <a:schemeClr val="dk1"/>
              </a:solidFill>
              <a:latin typeface="Arial"/>
              <a:ea typeface="Arial"/>
              <a:cs typeface="Arial"/>
              <a:sym typeface="Arial"/>
            </a:endParaRPr>
          </a:p>
          <a:p>
            <a:pPr marL="0" marR="0" lvl="0" indent="0" algn="ctr" rtl="0">
              <a:spcBef>
                <a:spcPts val="0"/>
              </a:spcBef>
              <a:spcAft>
                <a:spcPts val="0"/>
              </a:spcAft>
              <a:buNone/>
            </a:pPr>
            <a:r>
              <a:rPr lang="en-US" sz="1600" dirty="0">
                <a:solidFill>
                  <a:schemeClr val="dk1"/>
                </a:solidFill>
                <a:latin typeface="Arial"/>
                <a:ea typeface="Arial"/>
                <a:cs typeface="Arial"/>
                <a:sym typeface="Arial"/>
              </a:rPr>
              <a:t>Abstract </a:t>
            </a:r>
            <a:endParaRPr dirty="0"/>
          </a:p>
          <a:p>
            <a:pPr marL="0" marR="0" lvl="0" indent="0" algn="ctr" rtl="0">
              <a:spcBef>
                <a:spcPts val="0"/>
              </a:spcBef>
              <a:spcAft>
                <a:spcPts val="0"/>
              </a:spcAft>
              <a:buNone/>
            </a:pPr>
            <a:endParaRPr sz="1600" dirty="0">
              <a:solidFill>
                <a:schemeClr val="dk1"/>
              </a:solidFill>
              <a:latin typeface="Arial"/>
              <a:ea typeface="Arial"/>
              <a:cs typeface="Arial"/>
              <a:sym typeface="Arial"/>
            </a:endParaRPr>
          </a:p>
          <a:p>
            <a:pPr marL="0" marR="0" lvl="0" indent="0" algn="l" rtl="0">
              <a:spcBef>
                <a:spcPts val="0"/>
              </a:spcBef>
              <a:spcAft>
                <a:spcPts val="0"/>
              </a:spcAft>
              <a:buNone/>
            </a:pPr>
            <a:r>
              <a:rPr lang="en-US" sz="1600" dirty="0">
                <a:solidFill>
                  <a:schemeClr val="dk1"/>
                </a:solidFill>
                <a:latin typeface="Arial"/>
                <a:ea typeface="Arial"/>
                <a:cs typeface="Arial"/>
                <a:sym typeface="Arial"/>
              </a:rPr>
              <a:t>Example of abstract…..................................…....................................................................................................................................................................</a:t>
            </a:r>
            <a:r>
              <a:rPr lang="en-US" sz="1800" dirty="0">
                <a:solidFill>
                  <a:schemeClr val="dk1"/>
                </a:solidFill>
                <a:latin typeface="Arial"/>
                <a:ea typeface="Arial"/>
                <a:cs typeface="Arial"/>
                <a:sym typeface="Arial"/>
              </a:rPr>
              <a:t>.......…...................................................................................….....................................................................................................................................................................................................................................................................................................</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	</a:t>
            </a:r>
            <a:r>
              <a:rPr lang="en-US" sz="1800" i="1" dirty="0">
                <a:solidFill>
                  <a:schemeClr val="dk1"/>
                </a:solidFill>
                <a:latin typeface="Arial"/>
                <a:ea typeface="Arial"/>
                <a:cs typeface="Arial"/>
                <a:sym typeface="Arial"/>
              </a:rPr>
              <a:t>Keywords: </a:t>
            </a:r>
            <a:r>
              <a:rPr lang="en-US" sz="1800" dirty="0">
                <a:solidFill>
                  <a:schemeClr val="dk1"/>
                </a:solidFill>
                <a:latin typeface="Arial"/>
                <a:ea typeface="Arial"/>
                <a:cs typeface="Arial"/>
                <a:sym typeface="Arial"/>
              </a:rPr>
              <a:t>example</a:t>
            </a: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457200" y="457200"/>
            <a:ext cx="8229600" cy="944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a:t>Main Body</a:t>
            </a:r>
            <a:endParaRPr/>
          </a:p>
        </p:txBody>
      </p:sp>
      <p:sp>
        <p:nvSpPr>
          <p:cNvPr id="160" name="Google Shape;160;p24"/>
          <p:cNvSpPr txBox="1">
            <a:spLocks noGrp="1"/>
          </p:cNvSpPr>
          <p:nvPr>
            <p:ph type="body" idx="1"/>
          </p:nvPr>
        </p:nvSpPr>
        <p:spPr>
          <a:xfrm>
            <a:off x="457200" y="1752600"/>
            <a:ext cx="8229600" cy="320039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Arial"/>
              <a:buChar char="•"/>
            </a:pPr>
            <a:r>
              <a:rPr lang="en-US" sz="2800" dirty="0"/>
              <a:t>Center manuscript title at the top of the page</a:t>
            </a:r>
            <a:endParaRPr dirty="0"/>
          </a:p>
          <a:p>
            <a:pPr marL="342900" lvl="0" indent="-342900" rtl="0">
              <a:spcBef>
                <a:spcPts val="560"/>
              </a:spcBef>
              <a:spcAft>
                <a:spcPts val="0"/>
              </a:spcAft>
              <a:buClr>
                <a:schemeClr val="dk1"/>
              </a:buClr>
              <a:buSzPts val="2800"/>
              <a:buChar char="•"/>
            </a:pPr>
            <a:r>
              <a:rPr lang="en-US" sz="2800" dirty="0"/>
              <a:t>Do not bold or underline title </a:t>
            </a:r>
            <a:endParaRPr dirty="0"/>
          </a:p>
          <a:p>
            <a:pPr marL="342900" lvl="0" indent="-342900" algn="l" rtl="0">
              <a:spcBef>
                <a:spcPts val="560"/>
              </a:spcBef>
              <a:spcAft>
                <a:spcPts val="0"/>
              </a:spcAft>
              <a:buClr>
                <a:schemeClr val="dk1"/>
              </a:buClr>
              <a:buSzPts val="2800"/>
              <a:buFont typeface="Arial"/>
              <a:buChar char="•"/>
            </a:pPr>
            <a:r>
              <a:rPr lang="en-US" sz="2800" dirty="0"/>
              <a:t>Double-space text and begin on page 3 after abstract</a:t>
            </a:r>
            <a:endParaRPr dirty="0"/>
          </a:p>
          <a:p>
            <a:pPr marL="342900" lvl="0" indent="-342900" algn="l" rtl="0">
              <a:spcBef>
                <a:spcPts val="560"/>
              </a:spcBef>
              <a:spcAft>
                <a:spcPts val="0"/>
              </a:spcAft>
              <a:buClr>
                <a:schemeClr val="dk1"/>
              </a:buClr>
              <a:buSzPts val="2800"/>
              <a:buFont typeface="Arial"/>
              <a:buChar char="•"/>
            </a:pPr>
            <a:r>
              <a:rPr lang="en-US" sz="2800" dirty="0"/>
              <a:t>Use 12-point type</a:t>
            </a:r>
            <a:endParaRPr dirty="0"/>
          </a:p>
          <a:p>
            <a:pPr marL="342900" lvl="0" indent="-342900" algn="l" rtl="0">
              <a:spcBef>
                <a:spcPts val="560"/>
              </a:spcBef>
              <a:spcAft>
                <a:spcPts val="0"/>
              </a:spcAft>
              <a:buClr>
                <a:schemeClr val="dk1"/>
              </a:buClr>
              <a:buSzPts val="2800"/>
              <a:buFont typeface="Arial"/>
              <a:buChar char="•"/>
            </a:pPr>
            <a:r>
              <a:rPr lang="en-US" sz="2800" dirty="0"/>
              <a:t>Do not use “Introduction” as a heading title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a:t>Reference Page</a:t>
            </a:r>
            <a:endParaRPr/>
          </a:p>
        </p:txBody>
      </p:sp>
      <p:sp>
        <p:nvSpPr>
          <p:cNvPr id="167" name="Google Shape;167;p25"/>
          <p:cNvSpPr txBox="1">
            <a:spLocks noGrp="1"/>
          </p:cNvSpPr>
          <p:nvPr>
            <p:ph type="body" idx="1"/>
          </p:nvPr>
        </p:nvSpPr>
        <p:spPr>
          <a:xfrm>
            <a:off x="457200" y="1417638"/>
            <a:ext cx="8229600" cy="4267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Arial"/>
              <a:buChar char="•"/>
            </a:pPr>
            <a:r>
              <a:rPr lang="en-US" sz="2800"/>
              <a:t>Center the title (References) at the top of page</a:t>
            </a:r>
            <a:endParaRPr/>
          </a:p>
          <a:p>
            <a:pPr marL="342900" lvl="0" indent="-342900" algn="l" rtl="0">
              <a:spcBef>
                <a:spcPts val="560"/>
              </a:spcBef>
              <a:spcAft>
                <a:spcPts val="0"/>
              </a:spcAft>
              <a:buClr>
                <a:schemeClr val="dk1"/>
              </a:buClr>
              <a:buSzPts val="2800"/>
              <a:buFont typeface="Arial"/>
              <a:buChar char="•"/>
            </a:pPr>
            <a:r>
              <a:rPr lang="en-US" sz="2800"/>
              <a:t>Do not bold or underline title </a:t>
            </a:r>
            <a:endParaRPr/>
          </a:p>
          <a:p>
            <a:pPr marL="285750" lvl="0" indent="-285750" algn="l" rtl="0">
              <a:spcBef>
                <a:spcPts val="560"/>
              </a:spcBef>
              <a:spcAft>
                <a:spcPts val="0"/>
              </a:spcAft>
              <a:buClr>
                <a:schemeClr val="dk1"/>
              </a:buClr>
              <a:buSzPts val="2800"/>
              <a:buFont typeface="Arial"/>
              <a:buChar char="•"/>
            </a:pPr>
            <a:r>
              <a:rPr lang="en-US" sz="2800"/>
              <a:t>Double-space reference entries</a:t>
            </a:r>
            <a:endParaRPr/>
          </a:p>
          <a:p>
            <a:pPr marL="285750" lvl="0" indent="-285750" algn="l" rtl="0">
              <a:spcBef>
                <a:spcPts val="560"/>
              </a:spcBef>
              <a:spcAft>
                <a:spcPts val="0"/>
              </a:spcAft>
              <a:buClr>
                <a:schemeClr val="dk1"/>
              </a:buClr>
              <a:buSzPts val="2800"/>
              <a:buFont typeface="Arial"/>
              <a:buChar char="•"/>
            </a:pPr>
            <a:r>
              <a:rPr lang="en-US" sz="2800"/>
              <a:t>Flush left the first line of the entry and indent subsequent lines (hanging indent)</a:t>
            </a:r>
            <a:endParaRPr/>
          </a:p>
          <a:p>
            <a:pPr marL="285750" lvl="0" indent="-285750" algn="l" rtl="0">
              <a:spcBef>
                <a:spcPts val="560"/>
              </a:spcBef>
              <a:spcAft>
                <a:spcPts val="0"/>
              </a:spcAft>
              <a:buClr>
                <a:schemeClr val="dk1"/>
              </a:buClr>
              <a:buSzPts val="2800"/>
              <a:buFont typeface="Arial"/>
              <a:buChar char="•"/>
            </a:pPr>
            <a:r>
              <a:rPr lang="en-US" sz="2800"/>
              <a:t>Order entries alphabetically by the last name of the first author of each work</a:t>
            </a:r>
            <a:endParaRPr/>
          </a:p>
          <a:p>
            <a:pPr marL="342900" lvl="0" indent="-165100" algn="l" rtl="0">
              <a:spcBef>
                <a:spcPts val="560"/>
              </a:spcBef>
              <a:spcAft>
                <a:spcPts val="0"/>
              </a:spcAft>
              <a:buClr>
                <a:schemeClr val="dk1"/>
              </a:buClr>
              <a:buSzPts val="2800"/>
              <a:buFont typeface="Arial"/>
              <a:buNone/>
            </a:pPr>
            <a:endParaRPr sz="2800">
              <a:latin typeface="Times New Roman"/>
              <a:ea typeface="Times New Roman"/>
              <a:cs typeface="Times New Roman"/>
              <a:sym typeface="Times New Roman"/>
            </a:endParaRPr>
          </a:p>
          <a:p>
            <a:pPr marL="342900" lvl="0" indent="-165100" algn="l" rtl="0">
              <a:spcBef>
                <a:spcPts val="560"/>
              </a:spcBef>
              <a:spcAft>
                <a:spcPts val="0"/>
              </a:spcAft>
              <a:buClr>
                <a:schemeClr val="dk1"/>
              </a:buClr>
              <a:buSzPts val="2800"/>
              <a:buFont typeface="Arial"/>
              <a:buNone/>
            </a:pPr>
            <a:endParaRPr sz="2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457200" y="457201"/>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10"/>
              <a:buFont typeface="Times New Roman"/>
              <a:buNone/>
            </a:pPr>
            <a:br>
              <a:rPr lang="en-US" sz="4410" b="1">
                <a:latin typeface="Times New Roman"/>
                <a:ea typeface="Times New Roman"/>
                <a:cs typeface="Times New Roman"/>
                <a:sym typeface="Times New Roman"/>
              </a:rPr>
            </a:br>
            <a:r>
              <a:rPr lang="en-US" sz="4410" b="1"/>
              <a:t>In-Text Citation</a:t>
            </a:r>
            <a:br>
              <a:rPr lang="en-US" sz="4410" b="1"/>
            </a:br>
            <a:r>
              <a:rPr lang="en-US" sz="3780" i="1">
                <a:solidFill>
                  <a:srgbClr val="C01D4B"/>
                </a:solidFill>
              </a:rPr>
              <a:t>Two Methods</a:t>
            </a:r>
            <a:br>
              <a:rPr lang="en-US" sz="3959" b="1">
                <a:latin typeface="Times New Roman"/>
                <a:ea typeface="Times New Roman"/>
                <a:cs typeface="Times New Roman"/>
                <a:sym typeface="Times New Roman"/>
              </a:rPr>
            </a:br>
            <a:endParaRPr sz="3959"/>
          </a:p>
        </p:txBody>
      </p:sp>
      <p:sp>
        <p:nvSpPr>
          <p:cNvPr id="173" name="Google Shape;173;p26"/>
          <p:cNvSpPr txBox="1">
            <a:spLocks noGrp="1"/>
          </p:cNvSpPr>
          <p:nvPr>
            <p:ph type="body" idx="1"/>
          </p:nvPr>
        </p:nvSpPr>
        <p:spPr>
          <a:xfrm>
            <a:off x="457200" y="2057400"/>
            <a:ext cx="8229600" cy="304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sz="2800" b="1"/>
              <a:t>Signal Phrase: Author name in running text</a:t>
            </a:r>
            <a:endParaRPr/>
          </a:p>
          <a:p>
            <a:pPr marL="0" lvl="0" indent="0" algn="l" rtl="0">
              <a:spcBef>
                <a:spcPts val="560"/>
              </a:spcBef>
              <a:spcAft>
                <a:spcPts val="0"/>
              </a:spcAft>
              <a:buClr>
                <a:schemeClr val="dk1"/>
              </a:buClr>
              <a:buSzPts val="2800"/>
              <a:buNone/>
            </a:pPr>
            <a:r>
              <a:rPr lang="en-US" sz="2800"/>
              <a:t>Knight (2012) reported that …</a:t>
            </a:r>
            <a:endParaRPr/>
          </a:p>
          <a:p>
            <a:pPr marL="0" lvl="0" indent="0" algn="l" rtl="0">
              <a:spcBef>
                <a:spcPts val="560"/>
              </a:spcBef>
              <a:spcAft>
                <a:spcPts val="0"/>
              </a:spcAft>
              <a:buClr>
                <a:schemeClr val="dk1"/>
              </a:buClr>
              <a:buSzPts val="2800"/>
              <a:buNone/>
            </a:pPr>
            <a:endParaRPr sz="2800"/>
          </a:p>
          <a:p>
            <a:pPr marL="0" lvl="0" indent="0" algn="l" rtl="0">
              <a:spcBef>
                <a:spcPts val="560"/>
              </a:spcBef>
              <a:spcAft>
                <a:spcPts val="0"/>
              </a:spcAft>
              <a:buClr>
                <a:schemeClr val="dk1"/>
              </a:buClr>
              <a:buSzPts val="2800"/>
              <a:buNone/>
            </a:pPr>
            <a:r>
              <a:rPr lang="en-US" sz="2800" b="1"/>
              <a:t>Parenthetical Citation: Author name in parentheses at end of sentence</a:t>
            </a:r>
            <a:endParaRPr/>
          </a:p>
          <a:p>
            <a:pPr marL="0" lvl="0" indent="0" algn="l" rtl="0">
              <a:spcBef>
                <a:spcPts val="560"/>
              </a:spcBef>
              <a:spcAft>
                <a:spcPts val="0"/>
              </a:spcAft>
              <a:buClr>
                <a:schemeClr val="dk1"/>
              </a:buClr>
              <a:buSzPts val="2800"/>
              <a:buNone/>
            </a:pPr>
            <a:r>
              <a:rPr lang="en-US" sz="2800"/>
              <a:t>The study indicated …(Knight, 2012).</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body" idx="1"/>
          </p:nvPr>
        </p:nvSpPr>
        <p:spPr>
          <a:xfrm>
            <a:off x="609600" y="2209800"/>
            <a:ext cx="8229599" cy="2971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sz="2800" b="1"/>
              <a:t>Example 1: Signal Phrase</a:t>
            </a:r>
            <a:endParaRPr/>
          </a:p>
          <a:p>
            <a:pPr marL="0" lvl="0" indent="0" algn="l" rtl="0">
              <a:spcBef>
                <a:spcPts val="560"/>
              </a:spcBef>
              <a:spcAft>
                <a:spcPts val="0"/>
              </a:spcAft>
              <a:buClr>
                <a:schemeClr val="dk1"/>
              </a:buClr>
              <a:buSzPts val="2800"/>
              <a:buNone/>
            </a:pPr>
            <a:r>
              <a:rPr lang="en-US" sz="2800"/>
              <a:t>Smith (2012) found…</a:t>
            </a:r>
            <a:br>
              <a:rPr lang="en-US" sz="2800"/>
            </a:br>
            <a:br>
              <a:rPr lang="en-US" sz="2800"/>
            </a:br>
            <a:r>
              <a:rPr lang="en-US" sz="2800" b="1"/>
              <a:t>Example 2: Parenthetical Citation</a:t>
            </a:r>
            <a:endParaRPr/>
          </a:p>
          <a:p>
            <a:pPr marL="0" lvl="0" indent="0" algn="l" rtl="0">
              <a:spcBef>
                <a:spcPts val="560"/>
              </a:spcBef>
              <a:spcAft>
                <a:spcPts val="0"/>
              </a:spcAft>
              <a:buClr>
                <a:schemeClr val="dk1"/>
              </a:buClr>
              <a:buSzPts val="2800"/>
              <a:buNone/>
            </a:pPr>
            <a:r>
              <a:rPr lang="en-US" sz="2800"/>
              <a:t>…school mascots boosted school spirit (Smith, 2012).</a:t>
            </a:r>
            <a:endParaRPr/>
          </a:p>
        </p:txBody>
      </p:sp>
      <p:sp>
        <p:nvSpPr>
          <p:cNvPr id="180" name="Google Shape;180;p27"/>
          <p:cNvSpPr txBox="1"/>
          <p:nvPr/>
        </p:nvSpPr>
        <p:spPr>
          <a:xfrm>
            <a:off x="1095023" y="533401"/>
            <a:ext cx="6965245" cy="1066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Arial"/>
              <a:buNone/>
            </a:pPr>
            <a:r>
              <a:rPr lang="en-US" sz="4400" b="1">
                <a:solidFill>
                  <a:schemeClr val="dk1"/>
                </a:solidFill>
                <a:latin typeface="Arial"/>
                <a:ea typeface="Arial"/>
                <a:cs typeface="Arial"/>
                <a:sym typeface="Arial"/>
              </a:rPr>
              <a:t>In-Text Citations</a:t>
            </a:r>
            <a:br>
              <a:rPr lang="en-US" sz="3800" b="1">
                <a:solidFill>
                  <a:schemeClr val="dk1"/>
                </a:solidFill>
                <a:latin typeface="Arial"/>
                <a:ea typeface="Arial"/>
                <a:cs typeface="Arial"/>
                <a:sym typeface="Arial"/>
              </a:rPr>
            </a:br>
            <a:r>
              <a:rPr lang="en-US" sz="3800" i="1">
                <a:solidFill>
                  <a:srgbClr val="C01D4B"/>
                </a:solidFill>
                <a:latin typeface="Arial"/>
                <a:ea typeface="Arial"/>
                <a:cs typeface="Arial"/>
                <a:sym typeface="Arial"/>
              </a:rPr>
              <a:t>Work by One Author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body" idx="1"/>
          </p:nvPr>
        </p:nvSpPr>
        <p:spPr>
          <a:xfrm>
            <a:off x="533400" y="1981200"/>
            <a:ext cx="7523151" cy="304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sz="2800" b="1"/>
              <a:t>Example 1: Signal Phrase</a:t>
            </a:r>
            <a:endParaRPr/>
          </a:p>
          <a:p>
            <a:pPr marL="0" lvl="0" indent="0" algn="l" rtl="0">
              <a:spcBef>
                <a:spcPts val="560"/>
              </a:spcBef>
              <a:spcAft>
                <a:spcPts val="0"/>
              </a:spcAft>
              <a:buClr>
                <a:schemeClr val="dk1"/>
              </a:buClr>
              <a:buSzPts val="2800"/>
              <a:buNone/>
            </a:pPr>
            <a:r>
              <a:rPr lang="en-US" sz="2800"/>
              <a:t>Smith and Jones (2012) found that…</a:t>
            </a:r>
            <a:br>
              <a:rPr lang="en-US" sz="2800"/>
            </a:br>
            <a:endParaRPr sz="2800"/>
          </a:p>
          <a:p>
            <a:pPr marL="0" lvl="0" indent="0" algn="l" rtl="0">
              <a:spcBef>
                <a:spcPts val="560"/>
              </a:spcBef>
              <a:spcAft>
                <a:spcPts val="0"/>
              </a:spcAft>
              <a:buClr>
                <a:schemeClr val="dk1"/>
              </a:buClr>
              <a:buSzPts val="2800"/>
              <a:buNone/>
            </a:pPr>
            <a:r>
              <a:rPr lang="en-US" sz="2800" b="1"/>
              <a:t>Example 2: Parenthetical Citation</a:t>
            </a:r>
            <a:endParaRPr/>
          </a:p>
          <a:p>
            <a:pPr marL="0" lvl="0" indent="0" algn="l" rtl="0">
              <a:spcBef>
                <a:spcPts val="560"/>
              </a:spcBef>
              <a:spcAft>
                <a:spcPts val="0"/>
              </a:spcAft>
              <a:buClr>
                <a:schemeClr val="dk1"/>
              </a:buClr>
              <a:buSzPts val="2800"/>
              <a:buNone/>
            </a:pPr>
            <a:r>
              <a:rPr lang="en-US" sz="2800"/>
              <a:t> … (Smith &amp; Jones, 2012).</a:t>
            </a:r>
            <a:endParaRPr sz="2800"/>
          </a:p>
        </p:txBody>
      </p:sp>
      <p:sp>
        <p:nvSpPr>
          <p:cNvPr id="186" name="Google Shape;186;p28"/>
          <p:cNvSpPr txBox="1"/>
          <p:nvPr/>
        </p:nvSpPr>
        <p:spPr>
          <a:xfrm>
            <a:off x="1095023" y="228601"/>
            <a:ext cx="6965245" cy="1371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Arial"/>
              <a:buNone/>
            </a:pPr>
            <a:r>
              <a:rPr lang="en-US" sz="4400" b="1">
                <a:solidFill>
                  <a:schemeClr val="dk1"/>
                </a:solidFill>
                <a:latin typeface="Arial"/>
                <a:ea typeface="Arial"/>
                <a:cs typeface="Arial"/>
                <a:sym typeface="Arial"/>
              </a:rPr>
              <a:t>In-Text Citations</a:t>
            </a:r>
            <a:br>
              <a:rPr lang="en-US" sz="3800" b="1">
                <a:solidFill>
                  <a:schemeClr val="dk1"/>
                </a:solidFill>
                <a:latin typeface="Arial"/>
                <a:ea typeface="Arial"/>
                <a:cs typeface="Arial"/>
                <a:sym typeface="Arial"/>
              </a:rPr>
            </a:br>
            <a:r>
              <a:rPr lang="en-US" sz="3800" i="1">
                <a:solidFill>
                  <a:srgbClr val="C01D4B"/>
                </a:solidFill>
                <a:latin typeface="Arial"/>
                <a:ea typeface="Arial"/>
                <a:cs typeface="Arial"/>
                <a:sym typeface="Arial"/>
              </a:rPr>
              <a:t>Work by Two Authors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body" idx="1"/>
          </p:nvPr>
        </p:nvSpPr>
        <p:spPr>
          <a:xfrm>
            <a:off x="500945" y="1600200"/>
            <a:ext cx="8153400" cy="434340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b="1" i="1"/>
              <a:t>The first time you cite the work:</a:t>
            </a:r>
            <a:endParaRPr/>
          </a:p>
          <a:p>
            <a:pPr marL="0" lvl="0" indent="0" algn="l" rtl="0">
              <a:spcBef>
                <a:spcPts val="480"/>
              </a:spcBef>
              <a:spcAft>
                <a:spcPts val="0"/>
              </a:spcAft>
              <a:buClr>
                <a:schemeClr val="dk1"/>
              </a:buClr>
              <a:buSzPts val="2200"/>
              <a:buNone/>
            </a:pPr>
            <a:r>
              <a:rPr lang="en-US" sz="2200" b="1"/>
              <a:t>Example 1: Signal Phrase</a:t>
            </a:r>
            <a:br>
              <a:rPr lang="en-US" sz="2400" b="1"/>
            </a:br>
            <a:r>
              <a:rPr lang="en-US" sz="2400"/>
              <a:t>Research by Smith, Jones, Adams, Brown, and Cook (2012) …</a:t>
            </a:r>
            <a:endParaRPr/>
          </a:p>
          <a:p>
            <a:pPr marL="0" lvl="0" indent="0" algn="l" rtl="0">
              <a:spcBef>
                <a:spcPts val="480"/>
              </a:spcBef>
              <a:spcAft>
                <a:spcPts val="0"/>
              </a:spcAft>
              <a:buClr>
                <a:schemeClr val="dk1"/>
              </a:buClr>
              <a:buSzPts val="2400"/>
              <a:buNone/>
            </a:pPr>
            <a:br>
              <a:rPr lang="en-US" sz="2400" b="1"/>
            </a:br>
            <a:r>
              <a:rPr lang="en-US" sz="2200" b="1"/>
              <a:t>Example 2: Parenthetical Citation</a:t>
            </a:r>
            <a:br>
              <a:rPr lang="en-US" sz="2400" b="1"/>
            </a:br>
            <a:r>
              <a:rPr lang="en-US" sz="2400"/>
              <a:t> … (Smith, Jones, Adams, Brown, &amp; Cook, 2012).</a:t>
            </a:r>
            <a:endParaRPr/>
          </a:p>
          <a:p>
            <a:pPr marL="0" lvl="0" indent="0" algn="l" rtl="0">
              <a:spcBef>
                <a:spcPts val="480"/>
              </a:spcBef>
              <a:spcAft>
                <a:spcPts val="0"/>
              </a:spcAft>
              <a:buClr>
                <a:schemeClr val="dk1"/>
              </a:buClr>
              <a:buSzPts val="2400"/>
              <a:buNone/>
            </a:pPr>
            <a:br>
              <a:rPr lang="en-US" sz="2400"/>
            </a:br>
            <a:r>
              <a:rPr lang="en-US" sz="2200" b="1"/>
              <a:t>In subsequent citations:</a:t>
            </a:r>
            <a:endParaRPr sz="2200" b="1"/>
          </a:p>
          <a:p>
            <a:pPr marL="0" lvl="0" indent="0" algn="l" rtl="0">
              <a:spcBef>
                <a:spcPts val="480"/>
              </a:spcBef>
              <a:spcAft>
                <a:spcPts val="0"/>
              </a:spcAft>
              <a:buClr>
                <a:schemeClr val="dk1"/>
              </a:buClr>
              <a:buSzPts val="2400"/>
              <a:buNone/>
            </a:pPr>
            <a:r>
              <a:rPr lang="en-US" sz="2400"/>
              <a:t>Research by Smith et al. (2012)…</a:t>
            </a:r>
            <a:br>
              <a:rPr lang="en-US" sz="2400"/>
            </a:br>
            <a:r>
              <a:rPr lang="en-US" sz="2400"/>
              <a:t> … (Smith et al., 2012).</a:t>
            </a:r>
            <a:endParaRPr/>
          </a:p>
        </p:txBody>
      </p:sp>
      <p:sp>
        <p:nvSpPr>
          <p:cNvPr id="192" name="Google Shape;192;p29"/>
          <p:cNvSpPr txBox="1"/>
          <p:nvPr/>
        </p:nvSpPr>
        <p:spPr>
          <a:xfrm>
            <a:off x="1095023" y="152401"/>
            <a:ext cx="6965245" cy="1447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387"/>
              <a:buFont typeface="Arial"/>
              <a:buNone/>
            </a:pPr>
            <a:r>
              <a:rPr lang="en-US" sz="4387" b="1">
                <a:solidFill>
                  <a:schemeClr val="dk1"/>
                </a:solidFill>
                <a:latin typeface="Arial"/>
                <a:ea typeface="Arial"/>
                <a:cs typeface="Arial"/>
                <a:sym typeface="Arial"/>
              </a:rPr>
              <a:t>In-Text Citations</a:t>
            </a:r>
            <a:br>
              <a:rPr lang="en-US" sz="3705" b="1">
                <a:solidFill>
                  <a:schemeClr val="dk1"/>
                </a:solidFill>
                <a:latin typeface="Arial"/>
                <a:ea typeface="Arial"/>
                <a:cs typeface="Arial"/>
                <a:sym typeface="Arial"/>
              </a:rPr>
            </a:br>
            <a:r>
              <a:rPr lang="en-US" sz="3705" i="1">
                <a:solidFill>
                  <a:srgbClr val="C01D4B"/>
                </a:solidFill>
                <a:latin typeface="Arial"/>
                <a:ea typeface="Arial"/>
                <a:cs typeface="Arial"/>
                <a:sym typeface="Arial"/>
              </a:rPr>
              <a:t>Work by Three to Five Authors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body" idx="1"/>
          </p:nvPr>
        </p:nvSpPr>
        <p:spPr>
          <a:xfrm>
            <a:off x="390293" y="1905000"/>
            <a:ext cx="8153400" cy="3657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None/>
            </a:pPr>
            <a:r>
              <a:rPr lang="en-US" sz="2400" b="1"/>
              <a:t>Example 1: Signal Phrase</a:t>
            </a:r>
            <a:endParaRPr/>
          </a:p>
          <a:p>
            <a:pPr marL="0" lvl="0" indent="0" algn="l" rtl="0">
              <a:lnSpc>
                <a:spcPct val="100000"/>
              </a:lnSpc>
              <a:spcBef>
                <a:spcPts val="480"/>
              </a:spcBef>
              <a:spcAft>
                <a:spcPts val="0"/>
              </a:spcAft>
              <a:buClr>
                <a:schemeClr val="dk1"/>
              </a:buClr>
              <a:buSzPts val="2400"/>
              <a:buNone/>
            </a:pPr>
            <a:r>
              <a:rPr lang="en-US" sz="2400"/>
              <a:t>Research by Smith et al. (2012)… </a:t>
            </a:r>
            <a:endParaRPr/>
          </a:p>
          <a:p>
            <a:pPr marL="0" lvl="0" indent="0" algn="l" rtl="0">
              <a:lnSpc>
                <a:spcPct val="100000"/>
              </a:lnSpc>
              <a:spcBef>
                <a:spcPts val="480"/>
              </a:spcBef>
              <a:spcAft>
                <a:spcPts val="0"/>
              </a:spcAft>
              <a:buClr>
                <a:schemeClr val="dk1"/>
              </a:buClr>
              <a:buSzPts val="2400"/>
              <a:buNone/>
            </a:pPr>
            <a:endParaRPr sz="2400"/>
          </a:p>
          <a:p>
            <a:pPr marL="0" lvl="0" indent="0" algn="l" rtl="0">
              <a:lnSpc>
                <a:spcPct val="100000"/>
              </a:lnSpc>
              <a:spcBef>
                <a:spcPts val="480"/>
              </a:spcBef>
              <a:spcAft>
                <a:spcPts val="0"/>
              </a:spcAft>
              <a:buClr>
                <a:schemeClr val="dk1"/>
              </a:buClr>
              <a:buSzPts val="2400"/>
              <a:buNone/>
            </a:pPr>
            <a:r>
              <a:rPr lang="en-US" sz="2400" b="1"/>
              <a:t>Example 2: Parenthetical Citations</a:t>
            </a:r>
            <a:endParaRPr/>
          </a:p>
          <a:p>
            <a:pPr marL="0" lvl="0" indent="0" algn="l" rtl="0">
              <a:lnSpc>
                <a:spcPct val="100000"/>
              </a:lnSpc>
              <a:spcBef>
                <a:spcPts val="480"/>
              </a:spcBef>
              <a:spcAft>
                <a:spcPts val="0"/>
              </a:spcAft>
              <a:buClr>
                <a:schemeClr val="dk1"/>
              </a:buClr>
              <a:buSzPts val="2400"/>
              <a:buNone/>
            </a:pPr>
            <a:r>
              <a:rPr lang="en-US" sz="2400"/>
              <a:t>… (Smith et al., 2012).</a:t>
            </a:r>
            <a:endParaRPr/>
          </a:p>
          <a:p>
            <a:pPr marL="0" lvl="0" indent="0" algn="l" rtl="0">
              <a:lnSpc>
                <a:spcPct val="100000"/>
              </a:lnSpc>
              <a:spcBef>
                <a:spcPts val="480"/>
              </a:spcBef>
              <a:spcAft>
                <a:spcPts val="0"/>
              </a:spcAft>
              <a:buClr>
                <a:schemeClr val="dk1"/>
              </a:buClr>
              <a:buSzPts val="2400"/>
              <a:buNone/>
            </a:pPr>
            <a:endParaRPr sz="2400">
              <a:solidFill>
                <a:srgbClr val="C00000"/>
              </a:solidFill>
            </a:endParaRPr>
          </a:p>
          <a:p>
            <a:pPr marL="0" lvl="0" indent="0" algn="ctr" rtl="0">
              <a:lnSpc>
                <a:spcPct val="100000"/>
              </a:lnSpc>
              <a:spcBef>
                <a:spcPts val="480"/>
              </a:spcBef>
              <a:spcAft>
                <a:spcPts val="0"/>
              </a:spcAft>
              <a:buClr>
                <a:srgbClr val="C01D4B"/>
              </a:buClr>
              <a:buSzPts val="2400"/>
              <a:buNone/>
            </a:pPr>
            <a:r>
              <a:rPr lang="en-US" sz="2400" i="1">
                <a:solidFill>
                  <a:srgbClr val="C01D4B"/>
                </a:solidFill>
              </a:rPr>
              <a:t>Use the first author's name followed by et al. in the signal phrase or in parentheses</a:t>
            </a:r>
            <a:endParaRPr/>
          </a:p>
        </p:txBody>
      </p:sp>
      <p:sp>
        <p:nvSpPr>
          <p:cNvPr id="198" name="Google Shape;198;p30"/>
          <p:cNvSpPr txBox="1"/>
          <p:nvPr/>
        </p:nvSpPr>
        <p:spPr>
          <a:xfrm>
            <a:off x="1095023" y="381001"/>
            <a:ext cx="6965245" cy="12191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Arial"/>
              <a:buNone/>
            </a:pPr>
            <a:r>
              <a:rPr lang="en-US" sz="4400" b="1">
                <a:solidFill>
                  <a:schemeClr val="dk1"/>
                </a:solidFill>
                <a:latin typeface="Arial"/>
                <a:ea typeface="Arial"/>
                <a:cs typeface="Arial"/>
                <a:sym typeface="Arial"/>
              </a:rPr>
              <a:t>In-Text Citations</a:t>
            </a:r>
            <a:br>
              <a:rPr lang="en-US" sz="3800" b="1">
                <a:solidFill>
                  <a:schemeClr val="dk1"/>
                </a:solidFill>
                <a:latin typeface="Arial"/>
                <a:ea typeface="Arial"/>
                <a:cs typeface="Arial"/>
                <a:sym typeface="Arial"/>
              </a:rPr>
            </a:br>
            <a:r>
              <a:rPr lang="en-US" sz="3800" i="1">
                <a:solidFill>
                  <a:srgbClr val="C01D4B"/>
                </a:solidFill>
                <a:latin typeface="Arial"/>
                <a:ea typeface="Arial"/>
                <a:cs typeface="Arial"/>
                <a:sym typeface="Arial"/>
              </a:rPr>
              <a:t>Work by Six or More Authors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body" idx="1"/>
          </p:nvPr>
        </p:nvSpPr>
        <p:spPr>
          <a:xfrm>
            <a:off x="459059" y="1600200"/>
            <a:ext cx="8229600" cy="373380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Clr>
                <a:schemeClr val="dk1"/>
              </a:buClr>
              <a:buSzPts val="2800"/>
              <a:buNone/>
            </a:pPr>
            <a:endParaRPr sz="2800" i="1" dirty="0">
              <a:solidFill>
                <a:srgbClr val="C01D4B"/>
              </a:solidFill>
            </a:endParaRPr>
          </a:p>
          <a:p>
            <a:pPr marL="0" lvl="0" indent="0" algn="ctr" rtl="0">
              <a:spcBef>
                <a:spcPts val="560"/>
              </a:spcBef>
              <a:spcAft>
                <a:spcPts val="0"/>
              </a:spcAft>
              <a:buClr>
                <a:schemeClr val="dk1"/>
              </a:buClr>
              <a:buSzPts val="2800"/>
              <a:buNone/>
            </a:pPr>
            <a:r>
              <a:rPr lang="en-US" sz="2800" dirty="0"/>
              <a:t>“Title of work” … (2012).  </a:t>
            </a:r>
            <a:endParaRPr sz="2800" b="1" dirty="0"/>
          </a:p>
          <a:p>
            <a:pPr marL="0" lvl="0" indent="0" algn="ctr" rtl="0">
              <a:spcBef>
                <a:spcPts val="560"/>
              </a:spcBef>
              <a:spcAft>
                <a:spcPts val="0"/>
              </a:spcAft>
              <a:buClr>
                <a:schemeClr val="dk1"/>
              </a:buClr>
              <a:buSzPts val="2800"/>
              <a:buNone/>
            </a:pPr>
            <a:r>
              <a:rPr lang="en-US" sz="2800" b="1" dirty="0"/>
              <a:t>OR</a:t>
            </a:r>
            <a:r>
              <a:rPr lang="en-US" sz="2800" dirty="0"/>
              <a:t> </a:t>
            </a:r>
            <a:endParaRPr dirty="0"/>
          </a:p>
          <a:p>
            <a:pPr marL="0" lvl="0" indent="0" algn="ctr" rtl="0">
              <a:spcBef>
                <a:spcPts val="560"/>
              </a:spcBef>
              <a:spcAft>
                <a:spcPts val="0"/>
              </a:spcAft>
              <a:buClr>
                <a:schemeClr val="dk1"/>
              </a:buClr>
              <a:buSzPts val="2800"/>
              <a:buNone/>
            </a:pPr>
            <a:r>
              <a:rPr lang="en-US" sz="2800" dirty="0"/>
              <a:t>… (“First words of title,” 2012). </a:t>
            </a:r>
          </a:p>
          <a:p>
            <a:pPr marL="0" lvl="0" indent="0" algn="ctr" rtl="0">
              <a:spcBef>
                <a:spcPts val="560"/>
              </a:spcBef>
              <a:spcAft>
                <a:spcPts val="0"/>
              </a:spcAft>
              <a:buClr>
                <a:schemeClr val="dk1"/>
              </a:buClr>
              <a:buSzPts val="2800"/>
              <a:buNone/>
            </a:pPr>
            <a:endParaRPr lang="en-US" sz="2800" dirty="0"/>
          </a:p>
          <a:p>
            <a:pPr marL="0" indent="0" algn="ctr">
              <a:spcBef>
                <a:spcPts val="560"/>
              </a:spcBef>
              <a:buSzPts val="2800"/>
              <a:buNone/>
            </a:pPr>
            <a:r>
              <a:rPr lang="en-US" sz="2400" i="1" dirty="0">
                <a:solidFill>
                  <a:srgbClr val="C23251"/>
                </a:solidFill>
              </a:rPr>
              <a:t>Cite the source by its title in the signal phrase or use the first word or two of the title in the parentheses. </a:t>
            </a:r>
          </a:p>
          <a:p>
            <a:pPr marL="0" lvl="0" indent="0" algn="ctr" rtl="0">
              <a:spcBef>
                <a:spcPts val="560"/>
              </a:spcBef>
              <a:spcAft>
                <a:spcPts val="0"/>
              </a:spcAft>
              <a:buClr>
                <a:schemeClr val="dk1"/>
              </a:buClr>
              <a:buSzPts val="2800"/>
              <a:buNone/>
            </a:pPr>
            <a:endParaRPr dirty="0"/>
          </a:p>
        </p:txBody>
      </p:sp>
      <p:sp>
        <p:nvSpPr>
          <p:cNvPr id="204" name="Google Shape;204;p31"/>
          <p:cNvSpPr txBox="1">
            <a:spLocks noGrp="1"/>
          </p:cNvSpPr>
          <p:nvPr>
            <p:ph type="title"/>
          </p:nvPr>
        </p:nvSpPr>
        <p:spPr>
          <a:xfrm>
            <a:off x="457200" y="381000"/>
            <a:ext cx="8229600" cy="762000"/>
          </a:xfrm>
          <a:prstGeom prst="rect">
            <a:avLst/>
          </a:prstGeom>
          <a:noFill/>
          <a:ln>
            <a:noFill/>
          </a:ln>
        </p:spPr>
        <p:txBody>
          <a:bodyPr spcFirstLastPara="1" wrap="square" lIns="91425" tIns="45700" rIns="91425" bIns="45700" anchor="ctr" anchorCtr="0">
            <a:noAutofit/>
          </a:bodyPr>
          <a:lstStyle/>
          <a:p>
            <a:pPr>
              <a:buSzPts val="3800"/>
            </a:pPr>
            <a:br>
              <a:rPr lang="en-US" sz="3800" b="1" dirty="0">
                <a:latin typeface="Times New Roman"/>
                <a:ea typeface="Times New Roman"/>
                <a:cs typeface="Times New Roman"/>
                <a:sym typeface="Times New Roman"/>
              </a:rPr>
            </a:br>
            <a:r>
              <a:rPr lang="en-US" b="1" dirty="0"/>
              <a:t>In-Text Citations</a:t>
            </a:r>
            <a:br>
              <a:rPr lang="en-US" b="1" dirty="0"/>
            </a:br>
            <a:r>
              <a:rPr lang="en-US" sz="4000" i="1" dirty="0">
                <a:solidFill>
                  <a:srgbClr val="C23251"/>
                </a:solidFill>
              </a:rPr>
              <a:t>Unknown Author</a:t>
            </a:r>
            <a:br>
              <a:rPr lang="en-US" sz="3800" i="1" dirty="0">
                <a:latin typeface="Times New Roman"/>
                <a:ea typeface="Times New Roman"/>
                <a:cs typeface="Times New Roman"/>
                <a:sym typeface="Times New Roman"/>
              </a:rPr>
            </a:br>
            <a:endParaRPr sz="3800" b="1"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74638"/>
            <a:ext cx="8229600" cy="1020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a:t>What is APA Style? </a:t>
            </a:r>
            <a:endParaRPr/>
          </a:p>
        </p:txBody>
      </p:sp>
      <p:sp>
        <p:nvSpPr>
          <p:cNvPr id="96" name="Google Shape;96;p14"/>
          <p:cNvSpPr txBox="1">
            <a:spLocks noGrp="1"/>
          </p:cNvSpPr>
          <p:nvPr>
            <p:ph type="body" idx="1"/>
          </p:nvPr>
        </p:nvSpPr>
        <p:spPr>
          <a:xfrm>
            <a:off x="457200" y="1295401"/>
            <a:ext cx="8229600" cy="41148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2220"/>
              <a:buNone/>
            </a:pPr>
            <a:r>
              <a:rPr lang="en-US" sz="2220" dirty="0"/>
              <a:t>Manuscripts in the social sciences most commonly use </a:t>
            </a:r>
            <a:r>
              <a:rPr lang="en-US" sz="2220" b="1" dirty="0"/>
              <a:t>American Psychological Association (APA) </a:t>
            </a:r>
            <a:r>
              <a:rPr lang="en-US" sz="2220" dirty="0"/>
              <a:t>citation style. </a:t>
            </a:r>
            <a:endParaRPr dirty="0"/>
          </a:p>
          <a:p>
            <a:pPr marL="0" lvl="0" indent="0" algn="l" rtl="0">
              <a:lnSpc>
                <a:spcPct val="120000"/>
              </a:lnSpc>
              <a:spcBef>
                <a:spcPts val="444"/>
              </a:spcBef>
              <a:spcAft>
                <a:spcPts val="0"/>
              </a:spcAft>
              <a:buClr>
                <a:schemeClr val="dk1"/>
              </a:buClr>
              <a:buSzPts val="2220"/>
              <a:buNone/>
            </a:pPr>
            <a:r>
              <a:rPr lang="en-US" sz="2220" dirty="0"/>
              <a:t>APA regulates—</a:t>
            </a:r>
            <a:endParaRPr dirty="0"/>
          </a:p>
          <a:p>
            <a:pPr marL="800100" lvl="1" indent="-342900" algn="l" rtl="0">
              <a:lnSpc>
                <a:spcPct val="120000"/>
              </a:lnSpc>
              <a:spcBef>
                <a:spcPts val="444"/>
              </a:spcBef>
              <a:spcAft>
                <a:spcPts val="0"/>
              </a:spcAft>
              <a:buClr>
                <a:srgbClr val="C01D4B"/>
              </a:buClr>
              <a:buSzPts val="2220"/>
              <a:buFont typeface="Wingdings" pitchFamily="2" charset="2"/>
              <a:buChar char="Ø"/>
            </a:pPr>
            <a:r>
              <a:rPr lang="en-US" sz="2220" dirty="0">
                <a:solidFill>
                  <a:srgbClr val="C01D4B"/>
                </a:solidFill>
              </a:rPr>
              <a:t> In-text citations</a:t>
            </a:r>
            <a:endParaRPr dirty="0"/>
          </a:p>
          <a:p>
            <a:pPr marL="800100" lvl="1" indent="-342900" algn="l" rtl="0">
              <a:lnSpc>
                <a:spcPct val="120000"/>
              </a:lnSpc>
              <a:spcBef>
                <a:spcPts val="444"/>
              </a:spcBef>
              <a:spcAft>
                <a:spcPts val="0"/>
              </a:spcAft>
              <a:buClr>
                <a:srgbClr val="C01D4B"/>
              </a:buClr>
              <a:buSzPts val="2220"/>
              <a:buFont typeface="Wingdings" pitchFamily="2" charset="2"/>
              <a:buChar char="Ø"/>
            </a:pPr>
            <a:r>
              <a:rPr lang="en-US" sz="2220" dirty="0">
                <a:solidFill>
                  <a:srgbClr val="C01D4B"/>
                </a:solidFill>
              </a:rPr>
              <a:t> References</a:t>
            </a:r>
            <a:endParaRPr dirty="0"/>
          </a:p>
          <a:p>
            <a:pPr marL="800100" lvl="1" indent="-342900" algn="l" rtl="0">
              <a:lnSpc>
                <a:spcPct val="120000"/>
              </a:lnSpc>
              <a:spcBef>
                <a:spcPts val="444"/>
              </a:spcBef>
              <a:spcAft>
                <a:spcPts val="0"/>
              </a:spcAft>
              <a:buClr>
                <a:srgbClr val="C01D4B"/>
              </a:buClr>
              <a:buSzPts val="2220"/>
              <a:buFont typeface="Wingdings" pitchFamily="2" charset="2"/>
              <a:buChar char="Ø"/>
            </a:pPr>
            <a:r>
              <a:rPr lang="en-US" sz="2220" dirty="0">
                <a:solidFill>
                  <a:srgbClr val="C01D4B"/>
                </a:solidFill>
              </a:rPr>
              <a:t> Formatting and punctuation</a:t>
            </a:r>
            <a:endParaRPr dirty="0"/>
          </a:p>
          <a:p>
            <a:pPr marL="800100" lvl="1" indent="-342900" algn="l" rtl="0">
              <a:lnSpc>
                <a:spcPct val="120000"/>
              </a:lnSpc>
              <a:spcBef>
                <a:spcPts val="444"/>
              </a:spcBef>
              <a:spcAft>
                <a:spcPts val="0"/>
              </a:spcAft>
              <a:buClr>
                <a:srgbClr val="C01D4B"/>
              </a:buClr>
              <a:buSzPts val="2220"/>
              <a:buFont typeface="Wingdings" pitchFamily="2" charset="2"/>
              <a:buChar char="Ø"/>
            </a:pPr>
            <a:r>
              <a:rPr lang="en-US" sz="2220" dirty="0">
                <a:solidFill>
                  <a:srgbClr val="C01D4B"/>
                </a:solidFill>
              </a:rPr>
              <a:t> Construction of tables</a:t>
            </a:r>
            <a:endParaRPr dirty="0"/>
          </a:p>
          <a:p>
            <a:pPr marL="800100" lvl="1" indent="-342900" algn="l" rtl="0">
              <a:lnSpc>
                <a:spcPct val="120000"/>
              </a:lnSpc>
              <a:spcBef>
                <a:spcPts val="444"/>
              </a:spcBef>
              <a:spcAft>
                <a:spcPts val="0"/>
              </a:spcAft>
              <a:buClr>
                <a:srgbClr val="C01D4B"/>
              </a:buClr>
              <a:buSzPts val="2220"/>
              <a:buFont typeface="Wingdings" pitchFamily="2" charset="2"/>
              <a:buChar char="Ø"/>
            </a:pPr>
            <a:r>
              <a:rPr lang="en-US" sz="2220" dirty="0">
                <a:solidFill>
                  <a:srgbClr val="C01D4B"/>
                </a:solidFill>
              </a:rPr>
              <a:t> Presentation of statistics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457200" y="414338"/>
            <a:ext cx="8229600" cy="1143000"/>
          </a:xfrm>
          <a:prstGeom prst="rect">
            <a:avLst/>
          </a:prstGeom>
          <a:noFill/>
          <a:ln>
            <a:noFill/>
          </a:ln>
        </p:spPr>
        <p:txBody>
          <a:bodyPr spcFirstLastPara="1" wrap="square" lIns="91425" tIns="45700" rIns="91425" bIns="45700" anchor="ctr" anchorCtr="0">
            <a:noAutofit/>
          </a:bodyPr>
          <a:lstStyle/>
          <a:p>
            <a:r>
              <a:rPr lang="en-US" sz="3800" b="1" dirty="0"/>
              <a:t>In-Text Citations</a:t>
            </a:r>
            <a:br>
              <a:rPr lang="en-US" sz="3800" b="1" dirty="0"/>
            </a:br>
            <a:r>
              <a:rPr lang="en-US" sz="3800" i="1" dirty="0">
                <a:solidFill>
                  <a:srgbClr val="C23251"/>
                </a:solidFill>
              </a:rPr>
              <a:t>Organization as an Author</a:t>
            </a:r>
            <a:br>
              <a:rPr lang="en-US" sz="3800" dirty="0"/>
            </a:br>
            <a:endParaRPr sz="3800" dirty="0"/>
          </a:p>
        </p:txBody>
      </p:sp>
      <p:sp>
        <p:nvSpPr>
          <p:cNvPr id="210" name="Google Shape;210;p32"/>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527"/>
              </a:spcBef>
              <a:spcAft>
                <a:spcPts val="0"/>
              </a:spcAft>
              <a:buClr>
                <a:schemeClr val="dk1"/>
              </a:buClr>
              <a:buSzPts val="2635"/>
              <a:buNone/>
            </a:pPr>
            <a:r>
              <a:rPr lang="en-US" sz="2635" dirty="0"/>
              <a:t>According to the Food and Drug Administration (FDA; 2015), …</a:t>
            </a:r>
            <a:endParaRPr dirty="0"/>
          </a:p>
          <a:p>
            <a:pPr marL="0" lvl="0" indent="0" algn="ctr" rtl="0">
              <a:lnSpc>
                <a:spcPct val="80000"/>
              </a:lnSpc>
              <a:spcBef>
                <a:spcPts val="527"/>
              </a:spcBef>
              <a:spcAft>
                <a:spcPts val="0"/>
              </a:spcAft>
              <a:buClr>
                <a:schemeClr val="dk1"/>
              </a:buClr>
              <a:buSzPts val="2635"/>
              <a:buNone/>
            </a:pPr>
            <a:r>
              <a:rPr lang="en-US" sz="2635" b="1" dirty="0"/>
              <a:t>OR</a:t>
            </a:r>
            <a:endParaRPr dirty="0"/>
          </a:p>
          <a:p>
            <a:pPr marL="0" lvl="0" indent="0" algn="ctr" rtl="0">
              <a:lnSpc>
                <a:spcPct val="80000"/>
              </a:lnSpc>
              <a:spcBef>
                <a:spcPts val="527"/>
              </a:spcBef>
              <a:spcAft>
                <a:spcPts val="0"/>
              </a:spcAft>
              <a:buClr>
                <a:schemeClr val="dk1"/>
              </a:buClr>
              <a:buSzPts val="2635"/>
              <a:buNone/>
            </a:pPr>
            <a:r>
              <a:rPr lang="en-US" sz="2635" dirty="0"/>
              <a:t>… (Food and Drug Administration [FDA], 2015).</a:t>
            </a:r>
            <a:endParaRPr dirty="0"/>
          </a:p>
          <a:p>
            <a:pPr marL="0" lvl="0" indent="0" algn="l" rtl="0">
              <a:lnSpc>
                <a:spcPct val="80000"/>
              </a:lnSpc>
              <a:spcBef>
                <a:spcPts val="408"/>
              </a:spcBef>
              <a:spcAft>
                <a:spcPts val="0"/>
              </a:spcAft>
              <a:buClr>
                <a:schemeClr val="dk1"/>
              </a:buClr>
              <a:buSzPts val="2040"/>
              <a:buNone/>
            </a:pPr>
            <a:endParaRPr sz="2040" dirty="0"/>
          </a:p>
          <a:p>
            <a:pPr marL="0" lvl="0" indent="0" algn="l" rtl="0">
              <a:lnSpc>
                <a:spcPct val="80000"/>
              </a:lnSpc>
              <a:spcBef>
                <a:spcPts val="442"/>
              </a:spcBef>
              <a:spcAft>
                <a:spcPts val="0"/>
              </a:spcAft>
              <a:buClr>
                <a:srgbClr val="C01D4B"/>
              </a:buClr>
              <a:buSzPts val="2210"/>
              <a:buNone/>
            </a:pPr>
            <a:r>
              <a:rPr lang="en-US" sz="2210" i="1" dirty="0">
                <a:solidFill>
                  <a:srgbClr val="C01D4B"/>
                </a:solidFill>
              </a:rPr>
              <a:t>If the organization has a well-known abbreviation, include the abbreviation in brackets the first time the source is cited and then use only the abbreviation in later citations.</a:t>
            </a:r>
            <a:endParaRPr dirty="0"/>
          </a:p>
          <a:p>
            <a:pPr marL="0" lvl="0" indent="0" algn="l" rtl="0">
              <a:lnSpc>
                <a:spcPct val="80000"/>
              </a:lnSpc>
              <a:spcBef>
                <a:spcPts val="544"/>
              </a:spcBef>
              <a:spcAft>
                <a:spcPts val="0"/>
              </a:spcAft>
              <a:buClr>
                <a:schemeClr val="dk1"/>
              </a:buClr>
              <a:buSzPts val="2720"/>
              <a:buNone/>
            </a:pPr>
            <a:endParaRPr sz="2720" i="1" dirty="0">
              <a:solidFill>
                <a:srgbClr val="C01D4B"/>
              </a:solidFill>
            </a:endParaRPr>
          </a:p>
          <a:p>
            <a:pPr marL="0" lvl="0" indent="0" algn="l" rtl="0">
              <a:lnSpc>
                <a:spcPct val="80000"/>
              </a:lnSpc>
              <a:spcBef>
                <a:spcPts val="544"/>
              </a:spcBef>
              <a:spcAft>
                <a:spcPts val="0"/>
              </a:spcAft>
              <a:buClr>
                <a:schemeClr val="dk1"/>
              </a:buClr>
              <a:buSzPts val="2720"/>
              <a:buNone/>
            </a:pPr>
            <a:r>
              <a:rPr lang="en-US" sz="2720" b="1" i="1" dirty="0"/>
              <a:t>In subsequent citation:</a:t>
            </a:r>
            <a:endParaRPr dirty="0"/>
          </a:p>
          <a:p>
            <a:pPr marL="0" lvl="0" indent="0" algn="ctr" rtl="0">
              <a:lnSpc>
                <a:spcPct val="80000"/>
              </a:lnSpc>
              <a:spcBef>
                <a:spcPts val="476"/>
              </a:spcBef>
              <a:spcAft>
                <a:spcPts val="0"/>
              </a:spcAft>
              <a:buClr>
                <a:schemeClr val="dk1"/>
              </a:buClr>
              <a:buSzPts val="2380"/>
              <a:buNone/>
            </a:pPr>
            <a:r>
              <a:rPr lang="en-US" sz="2380" dirty="0"/>
              <a:t>… (FDA, 2015).</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body" idx="1"/>
          </p:nvPr>
        </p:nvSpPr>
        <p:spPr>
          <a:xfrm>
            <a:off x="457200" y="1219200"/>
            <a:ext cx="8229600" cy="502920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sz="2200" b="1"/>
              <a:t>Two or More Works in the Same Parentheses:</a:t>
            </a:r>
            <a:br>
              <a:rPr lang="en-US" sz="2200" b="1"/>
            </a:br>
            <a:r>
              <a:rPr lang="en-US" sz="2200" i="1">
                <a:solidFill>
                  <a:srgbClr val="C01D4B"/>
                </a:solidFill>
              </a:rPr>
              <a:t>Order the works alphabetically, separated by a semi-colon</a:t>
            </a:r>
            <a:endParaRPr sz="2200" b="1" i="1">
              <a:solidFill>
                <a:srgbClr val="C01D4B"/>
              </a:solidFill>
            </a:endParaRPr>
          </a:p>
          <a:p>
            <a:pPr marL="0" lvl="0" indent="0" algn="ctr" rtl="0">
              <a:spcBef>
                <a:spcPts val="440"/>
              </a:spcBef>
              <a:spcAft>
                <a:spcPts val="0"/>
              </a:spcAft>
              <a:buClr>
                <a:schemeClr val="dk1"/>
              </a:buClr>
              <a:buSzPts val="2200"/>
              <a:buNone/>
            </a:pPr>
            <a:r>
              <a:rPr lang="en-US" sz="2200"/>
              <a:t>(Smith &amp; Jones, 2014; Williams, 2008)</a:t>
            </a:r>
            <a:r>
              <a:rPr lang="en-US" sz="2200" b="1"/>
              <a:t> </a:t>
            </a:r>
            <a:br>
              <a:rPr lang="en-US" sz="2200" b="1"/>
            </a:br>
            <a:endParaRPr sz="2200" b="1"/>
          </a:p>
          <a:p>
            <a:pPr marL="0" lvl="0" indent="0" algn="l" rtl="0">
              <a:spcBef>
                <a:spcPts val="440"/>
              </a:spcBef>
              <a:spcAft>
                <a:spcPts val="0"/>
              </a:spcAft>
              <a:buClr>
                <a:schemeClr val="dk1"/>
              </a:buClr>
              <a:buSzPts val="2200"/>
              <a:buNone/>
            </a:pPr>
            <a:r>
              <a:rPr lang="en-US" sz="2200" b="1"/>
              <a:t>Authors with the Same Last Name:</a:t>
            </a:r>
            <a:endParaRPr/>
          </a:p>
          <a:p>
            <a:pPr marL="0" lvl="0" indent="0" algn="l" rtl="0">
              <a:spcBef>
                <a:spcPts val="440"/>
              </a:spcBef>
              <a:spcAft>
                <a:spcPts val="0"/>
              </a:spcAft>
              <a:buClr>
                <a:srgbClr val="C01D4B"/>
              </a:buClr>
              <a:buSzPts val="2200"/>
              <a:buNone/>
            </a:pPr>
            <a:r>
              <a:rPr lang="en-US" sz="2200" i="1">
                <a:solidFill>
                  <a:srgbClr val="C01D4B"/>
                </a:solidFill>
              </a:rPr>
              <a:t>Use initials with last name</a:t>
            </a:r>
            <a:endParaRPr/>
          </a:p>
          <a:p>
            <a:pPr marL="0" lvl="0" indent="0" algn="ctr" rtl="0">
              <a:spcBef>
                <a:spcPts val="440"/>
              </a:spcBef>
              <a:spcAft>
                <a:spcPts val="0"/>
              </a:spcAft>
              <a:buClr>
                <a:schemeClr val="dk1"/>
              </a:buClr>
              <a:buSzPts val="2200"/>
              <a:buNone/>
            </a:pPr>
            <a:r>
              <a:rPr lang="en-US" sz="2200"/>
              <a:t>(T. Adams, 2011; J. Adams, 2003)</a:t>
            </a:r>
            <a:endParaRPr/>
          </a:p>
          <a:p>
            <a:pPr marL="0" lvl="0" indent="0" algn="ctr" rtl="0">
              <a:spcBef>
                <a:spcPts val="440"/>
              </a:spcBef>
              <a:spcAft>
                <a:spcPts val="0"/>
              </a:spcAft>
              <a:buClr>
                <a:schemeClr val="dk1"/>
              </a:buClr>
              <a:buSzPts val="2200"/>
              <a:buNone/>
            </a:pPr>
            <a:endParaRPr sz="2200"/>
          </a:p>
          <a:p>
            <a:pPr marL="0" lvl="0" indent="0" algn="l" rtl="0">
              <a:spcBef>
                <a:spcPts val="440"/>
              </a:spcBef>
              <a:spcAft>
                <a:spcPts val="0"/>
              </a:spcAft>
              <a:buClr>
                <a:schemeClr val="dk1"/>
              </a:buClr>
              <a:buSzPts val="2200"/>
              <a:buNone/>
            </a:pPr>
            <a:r>
              <a:rPr lang="en-US" sz="2200" b="1"/>
              <a:t>Two or More Works by an Author in the Same Year:</a:t>
            </a:r>
            <a:endParaRPr/>
          </a:p>
          <a:p>
            <a:pPr marL="0" lvl="0" indent="0" algn="l" rtl="0">
              <a:spcBef>
                <a:spcPts val="440"/>
              </a:spcBef>
              <a:spcAft>
                <a:spcPts val="0"/>
              </a:spcAft>
              <a:buClr>
                <a:srgbClr val="C01D4B"/>
              </a:buClr>
              <a:buSzPts val="2200"/>
              <a:buNone/>
            </a:pPr>
            <a:r>
              <a:rPr lang="en-US" sz="2200" i="1">
                <a:solidFill>
                  <a:srgbClr val="C01D4B"/>
                </a:solidFill>
              </a:rPr>
              <a:t>Use lower-case letters (a, b, c) with the year</a:t>
            </a:r>
            <a:endParaRPr/>
          </a:p>
          <a:p>
            <a:pPr marL="0" lvl="0" indent="0" algn="ctr" rtl="0">
              <a:spcBef>
                <a:spcPts val="440"/>
              </a:spcBef>
              <a:spcAft>
                <a:spcPts val="0"/>
              </a:spcAft>
              <a:buClr>
                <a:schemeClr val="dk1"/>
              </a:buClr>
              <a:buSzPts val="2200"/>
              <a:buNone/>
            </a:pPr>
            <a:r>
              <a:rPr lang="en-US" sz="2200"/>
              <a:t>(Cook, 2012a)</a:t>
            </a:r>
            <a:br>
              <a:rPr lang="en-US" sz="2200"/>
            </a:br>
            <a:r>
              <a:rPr lang="en-US" sz="2200"/>
              <a:t>(Cook, 2012b)</a:t>
            </a:r>
            <a:endParaRPr/>
          </a:p>
        </p:txBody>
      </p:sp>
      <p:sp>
        <p:nvSpPr>
          <p:cNvPr id="216" name="Google Shape;216;p33"/>
          <p:cNvSpPr txBox="1">
            <a:spLocks noGrp="1"/>
          </p:cNvSpPr>
          <p:nvPr>
            <p:ph type="title"/>
          </p:nvPr>
        </p:nvSpPr>
        <p:spPr>
          <a:xfrm>
            <a:off x="457200" y="274638"/>
            <a:ext cx="8229600" cy="944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br>
              <a:rPr lang="en-US" b="1">
                <a:latin typeface="Times New Roman"/>
                <a:ea typeface="Times New Roman"/>
                <a:cs typeface="Times New Roman"/>
                <a:sym typeface="Times New Roman"/>
              </a:rPr>
            </a:br>
            <a:r>
              <a:rPr lang="en-US" b="1"/>
              <a:t>In-Text Citations</a:t>
            </a:r>
            <a:br>
              <a:rPr lang="en-US" i="1">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9"/>
          <p:cNvSpPr txBox="1">
            <a:spLocks noGrp="1"/>
          </p:cNvSpPr>
          <p:nvPr>
            <p:ph type="body" idx="1"/>
          </p:nvPr>
        </p:nvSpPr>
        <p:spPr>
          <a:xfrm>
            <a:off x="609600" y="1431085"/>
            <a:ext cx="8077200" cy="4664915"/>
          </a:xfrm>
          <a:prstGeom prst="rect">
            <a:avLst/>
          </a:prstGeom>
          <a:noFill/>
          <a:ln>
            <a:noFill/>
          </a:ln>
        </p:spPr>
        <p:txBody>
          <a:bodyPr spcFirstLastPara="1" wrap="square" lIns="91425" tIns="45700" rIns="91425" bIns="45700" anchor="t" anchorCtr="0">
            <a:noAutofit/>
          </a:bodyPr>
          <a:lstStyle/>
          <a:p>
            <a:pPr indent="-457200">
              <a:lnSpc>
                <a:spcPct val="90000"/>
              </a:lnSpc>
              <a:spcBef>
                <a:spcPts val="0"/>
              </a:spcBef>
              <a:buSzPts val="2590"/>
            </a:pPr>
            <a:endParaRPr lang="en-US" sz="2590" dirty="0"/>
          </a:p>
          <a:p>
            <a:pPr indent="-457200">
              <a:lnSpc>
                <a:spcPct val="90000"/>
              </a:lnSpc>
              <a:spcBef>
                <a:spcPts val="0"/>
              </a:spcBef>
              <a:buSzPts val="2590"/>
            </a:pPr>
            <a:r>
              <a:rPr lang="en-US" sz="2590" dirty="0"/>
              <a:t>Use direct quotes sparingly and only when critical for meaning</a:t>
            </a:r>
          </a:p>
          <a:p>
            <a:pPr indent="-457200">
              <a:lnSpc>
                <a:spcPct val="90000"/>
              </a:lnSpc>
              <a:spcBef>
                <a:spcPts val="0"/>
              </a:spcBef>
              <a:buSzPts val="2590"/>
            </a:pPr>
            <a:r>
              <a:rPr lang="en-US" sz="2590" dirty="0"/>
              <a:t>Instead summarize argument or evidence</a:t>
            </a:r>
          </a:p>
          <a:p>
            <a:pPr indent="-457200">
              <a:lnSpc>
                <a:spcPct val="90000"/>
              </a:lnSpc>
              <a:spcBef>
                <a:spcPts val="0"/>
              </a:spcBef>
              <a:buSzPts val="2590"/>
            </a:pPr>
            <a:r>
              <a:rPr lang="en-US" sz="2590" dirty="0"/>
              <a:t>Include page number in the in-text citation</a:t>
            </a:r>
          </a:p>
          <a:p>
            <a:pPr indent="-457200">
              <a:lnSpc>
                <a:spcPct val="90000"/>
              </a:lnSpc>
              <a:spcBef>
                <a:spcPts val="0"/>
              </a:spcBef>
              <a:buSzPts val="2590"/>
            </a:pPr>
            <a:endParaRPr sz="2200" u="sng" dirty="0">
              <a:solidFill>
                <a:srgbClr val="C00000"/>
              </a:solidFill>
            </a:endParaRPr>
          </a:p>
          <a:p>
            <a:pPr marL="0" lvl="0" indent="0" algn="l" rtl="0">
              <a:lnSpc>
                <a:spcPct val="90000"/>
              </a:lnSpc>
              <a:spcBef>
                <a:spcPts val="518"/>
              </a:spcBef>
              <a:spcAft>
                <a:spcPts val="0"/>
              </a:spcAft>
              <a:buClr>
                <a:schemeClr val="dk1"/>
              </a:buClr>
              <a:buSzPts val="2590"/>
              <a:buNone/>
            </a:pPr>
            <a:r>
              <a:rPr lang="en-US" sz="2200" b="1" u="sng" dirty="0"/>
              <a:t>Examples</a:t>
            </a:r>
            <a:r>
              <a:rPr lang="en-US" sz="2200" dirty="0"/>
              <a:t>: </a:t>
            </a:r>
          </a:p>
          <a:p>
            <a:pPr marL="0" lvl="0" indent="0" algn="l" rtl="0">
              <a:lnSpc>
                <a:spcPct val="90000"/>
              </a:lnSpc>
              <a:spcBef>
                <a:spcPts val="518"/>
              </a:spcBef>
              <a:spcAft>
                <a:spcPts val="0"/>
              </a:spcAft>
              <a:buClr>
                <a:schemeClr val="dk1"/>
              </a:buClr>
              <a:buSzPts val="2590"/>
              <a:buNone/>
            </a:pPr>
            <a:r>
              <a:rPr lang="en-US" sz="2200" dirty="0"/>
              <a:t>According to Jones (1998), “Students often had difficulty using APA style, especially when it was their first time” (p. 199). </a:t>
            </a:r>
            <a:endParaRPr sz="2200" dirty="0"/>
          </a:p>
          <a:p>
            <a:pPr marL="0" lvl="0" indent="0" algn="ctr" rtl="0">
              <a:lnSpc>
                <a:spcPct val="90000"/>
              </a:lnSpc>
              <a:spcBef>
                <a:spcPts val="481"/>
              </a:spcBef>
              <a:spcAft>
                <a:spcPts val="0"/>
              </a:spcAft>
              <a:buClr>
                <a:srgbClr val="C01D4B"/>
              </a:buClr>
              <a:buSzPts val="2405"/>
              <a:buNone/>
            </a:pPr>
            <a:r>
              <a:rPr lang="en-US" sz="2200" b="1" dirty="0">
                <a:solidFill>
                  <a:srgbClr val="C01D4B"/>
                </a:solidFill>
              </a:rPr>
              <a:t>OR</a:t>
            </a:r>
            <a:endParaRPr sz="2200" dirty="0"/>
          </a:p>
          <a:p>
            <a:pPr marL="0" lvl="0" indent="0" algn="l" rtl="0">
              <a:lnSpc>
                <a:spcPct val="90000"/>
              </a:lnSpc>
              <a:spcBef>
                <a:spcPts val="481"/>
              </a:spcBef>
              <a:spcAft>
                <a:spcPts val="0"/>
              </a:spcAft>
              <a:buClr>
                <a:schemeClr val="dk1"/>
              </a:buClr>
              <a:buSzPts val="2405"/>
              <a:buNone/>
            </a:pPr>
            <a:r>
              <a:rPr lang="en-US" sz="2200" dirty="0"/>
              <a:t>According to the researcher, “Students often had difficulty using APA style, especially when it was their first time” (Jones, 1998, p. 199).</a:t>
            </a:r>
            <a:endParaRPr sz="2200" dirty="0"/>
          </a:p>
        </p:txBody>
      </p:sp>
      <p:sp>
        <p:nvSpPr>
          <p:cNvPr id="446" name="Google Shape;446;p69"/>
          <p:cNvSpPr txBox="1">
            <a:spLocks noGrp="1"/>
          </p:cNvSpPr>
          <p:nvPr>
            <p:ph type="title"/>
          </p:nvPr>
        </p:nvSpPr>
        <p:spPr>
          <a:xfrm>
            <a:off x="1165577" y="228600"/>
            <a:ext cx="6965245"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dirty="0"/>
              <a:t>In-Text Citations</a:t>
            </a:r>
            <a:br>
              <a:rPr lang="en-US" i="1" dirty="0">
                <a:solidFill>
                  <a:srgbClr val="C23251"/>
                </a:solidFill>
              </a:rPr>
            </a:br>
            <a:r>
              <a:rPr lang="en-US" i="1" dirty="0">
                <a:solidFill>
                  <a:srgbClr val="C23251"/>
                </a:solidFill>
              </a:rPr>
              <a:t>Quoting Sources</a:t>
            </a:r>
            <a:endParaRPr i="1" dirty="0">
              <a:solidFill>
                <a:srgbClr val="C23251"/>
              </a:solidFill>
            </a:endParaRPr>
          </a:p>
        </p:txBody>
      </p:sp>
    </p:spTree>
    <p:extLst>
      <p:ext uri="{BB962C8B-B14F-4D97-AF65-F5344CB8AC3E}">
        <p14:creationId xmlns:p14="http://schemas.microsoft.com/office/powerpoint/2010/main" val="3450677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448734" y="261328"/>
            <a:ext cx="8229600" cy="84791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10"/>
              <a:buFont typeface="Arial"/>
              <a:buNone/>
            </a:pPr>
            <a:r>
              <a:rPr lang="en-US" sz="4410" b="1"/>
              <a:t>References</a:t>
            </a:r>
            <a:br>
              <a:rPr lang="en-US" sz="3959" b="1"/>
            </a:br>
            <a:r>
              <a:rPr lang="en-US" sz="3690" i="1">
                <a:solidFill>
                  <a:srgbClr val="C01D4B"/>
                </a:solidFill>
              </a:rPr>
              <a:t>Crediting Authors</a:t>
            </a:r>
            <a:r>
              <a:rPr lang="en-US" sz="3690" b="1"/>
              <a:t> </a:t>
            </a:r>
            <a:endParaRPr/>
          </a:p>
        </p:txBody>
      </p:sp>
      <p:sp>
        <p:nvSpPr>
          <p:cNvPr id="222" name="Google Shape;222;p34"/>
          <p:cNvSpPr txBox="1">
            <a:spLocks noGrp="1"/>
          </p:cNvSpPr>
          <p:nvPr>
            <p:ph type="body" idx="1"/>
          </p:nvPr>
        </p:nvSpPr>
        <p:spPr>
          <a:xfrm>
            <a:off x="448734" y="1633954"/>
            <a:ext cx="8390466" cy="449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sz="2200" b="1" dirty="0"/>
              <a:t>Single Author:</a:t>
            </a:r>
            <a:endParaRPr dirty="0"/>
          </a:p>
          <a:p>
            <a:pPr marL="0" lvl="0" indent="0" algn="l" rtl="0">
              <a:spcBef>
                <a:spcPts val="400"/>
              </a:spcBef>
              <a:spcAft>
                <a:spcPts val="0"/>
              </a:spcAft>
              <a:buClr>
                <a:srgbClr val="C01D4B"/>
              </a:buClr>
              <a:buSzPts val="2000"/>
              <a:buNone/>
            </a:pPr>
            <a:r>
              <a:rPr lang="en-US" sz="2000" i="1" dirty="0">
                <a:solidFill>
                  <a:srgbClr val="C01D4B"/>
                </a:solidFill>
              </a:rPr>
              <a:t>Last name first, followed by author initials</a:t>
            </a:r>
            <a:endParaRPr sz="2000" i="1" dirty="0"/>
          </a:p>
          <a:p>
            <a:pPr marL="0" lvl="0" indent="0" algn="l" rtl="0">
              <a:spcBef>
                <a:spcPts val="440"/>
              </a:spcBef>
              <a:spcAft>
                <a:spcPts val="0"/>
              </a:spcAft>
              <a:buClr>
                <a:schemeClr val="dk1"/>
              </a:buClr>
              <a:buSzPts val="2200"/>
              <a:buNone/>
            </a:pPr>
            <a:r>
              <a:rPr lang="en-US" sz="2200" dirty="0"/>
              <a:t>Berndt, T. J. (2002). Friendship quality and social development.</a:t>
            </a:r>
            <a:endParaRPr dirty="0"/>
          </a:p>
          <a:p>
            <a:pPr marL="0" lvl="0" indent="0" algn="l" rtl="0">
              <a:spcBef>
                <a:spcPts val="440"/>
              </a:spcBef>
              <a:spcAft>
                <a:spcPts val="0"/>
              </a:spcAft>
              <a:buClr>
                <a:schemeClr val="dk1"/>
              </a:buClr>
              <a:buSzPts val="2200"/>
              <a:buNone/>
            </a:pPr>
            <a:r>
              <a:rPr lang="en-US" sz="2200" dirty="0"/>
              <a:t>	</a:t>
            </a:r>
            <a:r>
              <a:rPr lang="en-US" sz="2200" i="1" dirty="0"/>
              <a:t>Current Directions in Psychological Science</a:t>
            </a:r>
            <a:r>
              <a:rPr lang="en-US" sz="2200" dirty="0"/>
              <a:t>, </a:t>
            </a:r>
            <a:r>
              <a:rPr lang="en-US" sz="2200" i="1" dirty="0"/>
              <a:t>11</a:t>
            </a:r>
            <a:r>
              <a:rPr lang="en-US" sz="2200" dirty="0"/>
              <a:t>, 7-10. </a:t>
            </a:r>
            <a:br>
              <a:rPr lang="en-US" sz="2200" dirty="0"/>
            </a:br>
            <a:br>
              <a:rPr lang="en-US" sz="2200" b="1" dirty="0"/>
            </a:br>
            <a:r>
              <a:rPr lang="en-US" sz="2200" b="1" dirty="0"/>
              <a:t>Two Authors:</a:t>
            </a:r>
            <a:endParaRPr dirty="0"/>
          </a:p>
          <a:p>
            <a:pPr marL="0" lvl="0" indent="0" algn="l" rtl="0">
              <a:spcBef>
                <a:spcPts val="400"/>
              </a:spcBef>
              <a:spcAft>
                <a:spcPts val="0"/>
              </a:spcAft>
              <a:buClr>
                <a:srgbClr val="C01D4B"/>
              </a:buClr>
              <a:buSzPts val="2000"/>
              <a:buNone/>
            </a:pPr>
            <a:r>
              <a:rPr lang="en-US" sz="2000" i="1" dirty="0">
                <a:solidFill>
                  <a:srgbClr val="C01D4B"/>
                </a:solidFill>
              </a:rPr>
              <a:t>List by last names and initials; use the ampersand instead of “and”</a:t>
            </a:r>
            <a:endParaRPr sz="2000" i="1" dirty="0"/>
          </a:p>
          <a:p>
            <a:pPr marL="0" lvl="0" indent="0" algn="l" rtl="0">
              <a:spcBef>
                <a:spcPts val="440"/>
              </a:spcBef>
              <a:spcAft>
                <a:spcPts val="0"/>
              </a:spcAft>
              <a:buClr>
                <a:schemeClr val="dk1"/>
              </a:buClr>
              <a:buSzPts val="2200"/>
              <a:buNone/>
            </a:pPr>
            <a:r>
              <a:rPr lang="en-US" sz="2200" dirty="0"/>
              <a:t>Wegener, D. T., &amp; Petty, R. E. (1994). Mood management across 	affective states: The hedonic contingency hypothesis.</a:t>
            </a:r>
            <a:br>
              <a:rPr lang="en-US" sz="2200" dirty="0"/>
            </a:br>
            <a:r>
              <a:rPr lang="en-US" sz="2200" dirty="0"/>
              <a:t>	</a:t>
            </a:r>
            <a:r>
              <a:rPr lang="en-US" sz="2200" i="1" dirty="0"/>
              <a:t>Journal of Personality and Social Psychology, 66</a:t>
            </a:r>
            <a:r>
              <a:rPr lang="en-US" sz="2200" dirty="0"/>
              <a:t>, 1034-	1048.</a:t>
            </a:r>
            <a:endParaRPr dirty="0"/>
          </a:p>
        </p:txBody>
      </p:sp>
      <p:sp>
        <p:nvSpPr>
          <p:cNvPr id="223" name="Google Shape;223;p34"/>
          <p:cNvSpPr txBox="1"/>
          <p:nvPr/>
        </p:nvSpPr>
        <p:spPr>
          <a:xfrm>
            <a:off x="6172200" y="5791200"/>
            <a:ext cx="1888068"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(Paiz et al., 2012)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320"/>
              <a:buFont typeface="Arial"/>
              <a:buNone/>
            </a:pPr>
            <a:r>
              <a:rPr lang="en-US" sz="4320" b="1"/>
              <a:t>References</a:t>
            </a:r>
            <a:br>
              <a:rPr lang="en-US" sz="3600" b="1"/>
            </a:br>
            <a:r>
              <a:rPr lang="en-US" sz="3600" i="1">
                <a:solidFill>
                  <a:srgbClr val="C01D4B"/>
                </a:solidFill>
              </a:rPr>
              <a:t>Crediting Authors</a:t>
            </a:r>
            <a:r>
              <a:rPr lang="en-US" sz="3600" b="1"/>
              <a:t> </a:t>
            </a:r>
            <a:endParaRPr sz="3420" b="1"/>
          </a:p>
        </p:txBody>
      </p:sp>
      <p:sp>
        <p:nvSpPr>
          <p:cNvPr id="229" name="Google Shape;229;p35"/>
          <p:cNvSpPr txBox="1">
            <a:spLocks noGrp="1"/>
          </p:cNvSpPr>
          <p:nvPr>
            <p:ph type="body" idx="1"/>
          </p:nvPr>
        </p:nvSpPr>
        <p:spPr>
          <a:xfrm>
            <a:off x="457200" y="1752600"/>
            <a:ext cx="8229600" cy="381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b="1" dirty="0"/>
              <a:t>Three to Seven Authors:</a:t>
            </a:r>
            <a:endParaRPr dirty="0"/>
          </a:p>
          <a:p>
            <a:pPr marL="0" lvl="0" indent="0" algn="l" rtl="0">
              <a:spcBef>
                <a:spcPts val="480"/>
              </a:spcBef>
              <a:spcAft>
                <a:spcPts val="0"/>
              </a:spcAft>
              <a:buClr>
                <a:srgbClr val="C01D4B"/>
              </a:buClr>
              <a:buSzPts val="2400"/>
              <a:buNone/>
            </a:pPr>
            <a:r>
              <a:rPr lang="en-US" sz="2400" i="1" dirty="0">
                <a:solidFill>
                  <a:srgbClr val="C01D4B"/>
                </a:solidFill>
              </a:rPr>
              <a:t>List by last names and initials; separate with commas; last author name preceded by ampersand</a:t>
            </a:r>
            <a:br>
              <a:rPr lang="en-US" sz="2400" i="1" dirty="0"/>
            </a:br>
            <a:endParaRPr sz="2400" i="1" dirty="0"/>
          </a:p>
          <a:p>
            <a:pPr marL="0" lvl="1" indent="0" algn="l" rtl="0">
              <a:spcBef>
                <a:spcPts val="0"/>
              </a:spcBef>
              <a:spcAft>
                <a:spcPts val="0"/>
              </a:spcAft>
              <a:buClr>
                <a:schemeClr val="dk1"/>
              </a:buClr>
              <a:buSzPts val="2400"/>
              <a:buNone/>
            </a:pPr>
            <a:r>
              <a:rPr lang="en-US" sz="2400" dirty="0" err="1"/>
              <a:t>Kernis</a:t>
            </a:r>
            <a:r>
              <a:rPr lang="en-US" sz="2400" dirty="0"/>
              <a:t>, M. H., Cornell, D. P., Sun, C. R., Berry, A., Harlow, 	T., &amp; Bach, J. S. (1993). There's more to self-	esteem than whether it is high or low: The 	importance of stability of self esteem. </a:t>
            </a:r>
            <a:r>
              <a:rPr lang="en-US" sz="2400" i="1" dirty="0"/>
              <a:t>Journal of 	Personality and Social Psychology, 65</a:t>
            </a:r>
            <a:r>
              <a:rPr lang="en-US" sz="2400" dirty="0"/>
              <a:t>, 1190-1204.</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320"/>
              <a:buFont typeface="Arial"/>
              <a:buNone/>
            </a:pPr>
            <a:r>
              <a:rPr lang="en-US" sz="4320" b="1"/>
              <a:t>References</a:t>
            </a:r>
            <a:br>
              <a:rPr lang="en-US" sz="3600" b="1"/>
            </a:br>
            <a:r>
              <a:rPr lang="en-US" sz="3600" i="1">
                <a:solidFill>
                  <a:srgbClr val="C01D4B"/>
                </a:solidFill>
              </a:rPr>
              <a:t>Crediting Authors</a:t>
            </a:r>
            <a:r>
              <a:rPr lang="en-US" sz="3600" b="1"/>
              <a:t> </a:t>
            </a:r>
            <a:endParaRPr sz="3420" b="1"/>
          </a:p>
        </p:txBody>
      </p:sp>
      <p:sp>
        <p:nvSpPr>
          <p:cNvPr id="236" name="Google Shape;236;p36"/>
          <p:cNvSpPr txBox="1">
            <a:spLocks noGrp="1"/>
          </p:cNvSpPr>
          <p:nvPr>
            <p:ph type="body" idx="1"/>
          </p:nvPr>
        </p:nvSpPr>
        <p:spPr>
          <a:xfrm>
            <a:off x="609600" y="1524000"/>
            <a:ext cx="7772400" cy="4199069"/>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Clr>
                <a:schemeClr val="dk1"/>
              </a:buClr>
              <a:buSzPts val="2405"/>
              <a:buNone/>
            </a:pPr>
            <a:r>
              <a:rPr lang="en-US" sz="2405" b="1" dirty="0"/>
              <a:t>More Than Seven Authors:</a:t>
            </a:r>
            <a:br>
              <a:rPr lang="en-US" sz="2405" b="1" dirty="0"/>
            </a:br>
            <a:r>
              <a:rPr lang="en-US" sz="2405" i="1" dirty="0">
                <a:solidFill>
                  <a:srgbClr val="C01D4B"/>
                </a:solidFill>
              </a:rPr>
              <a:t>After the sixth author's name, use an ellipsis in place of the author names; provide the final author name</a:t>
            </a:r>
            <a:endParaRPr sz="2405" dirty="0"/>
          </a:p>
          <a:p>
            <a:pPr marL="0" lvl="0" indent="0">
              <a:lnSpc>
                <a:spcPct val="110000"/>
              </a:lnSpc>
              <a:spcBef>
                <a:spcPts val="481"/>
              </a:spcBef>
              <a:buSzPts val="2405"/>
              <a:buNone/>
            </a:pPr>
            <a:endParaRPr lang="en-US" sz="2000" dirty="0"/>
          </a:p>
          <a:p>
            <a:pPr marL="0" lvl="0" indent="0">
              <a:lnSpc>
                <a:spcPct val="110000"/>
              </a:lnSpc>
              <a:spcBef>
                <a:spcPts val="481"/>
              </a:spcBef>
              <a:buSzPts val="2405"/>
              <a:buNone/>
            </a:pPr>
            <a:r>
              <a:rPr lang="en-US" sz="2400" dirty="0" err="1"/>
              <a:t>Terracciano</a:t>
            </a:r>
            <a:r>
              <a:rPr lang="en-US" sz="2400" dirty="0"/>
              <a:t>, A., Abdel-</a:t>
            </a:r>
            <a:r>
              <a:rPr lang="en-US" sz="2400" dirty="0" err="1"/>
              <a:t>Khalek</a:t>
            </a:r>
            <a:r>
              <a:rPr lang="en-US" sz="2400" dirty="0"/>
              <a:t>, A. M., Adam, N., 	</a:t>
            </a:r>
            <a:r>
              <a:rPr lang="en-US" sz="2400" dirty="0" err="1"/>
              <a:t>Adamovova</a:t>
            </a:r>
            <a:r>
              <a:rPr lang="en-US" sz="2400" dirty="0"/>
              <a:t>, L., </a:t>
            </a:r>
            <a:r>
              <a:rPr lang="en-US" sz="2400" dirty="0" err="1"/>
              <a:t>Ahn</a:t>
            </a:r>
            <a:r>
              <a:rPr lang="en-US" sz="2400" dirty="0"/>
              <a:t>, C., </a:t>
            </a:r>
            <a:r>
              <a:rPr lang="en-US" sz="2400" dirty="0" err="1"/>
              <a:t>Ahn</a:t>
            </a:r>
            <a:r>
              <a:rPr lang="en-US" sz="2400" dirty="0"/>
              <a:t>, H., . . . McCrae, R. 	R. (2005). National character does not reflect 	mean personality trait levels in 49 cultures. 	</a:t>
            </a:r>
            <a:r>
              <a:rPr lang="en-US" sz="2400" i="1" dirty="0"/>
              <a:t>Science, 310,</a:t>
            </a:r>
            <a:r>
              <a:rPr lang="en-US" sz="2400" dirty="0"/>
              <a:t> 96–100.	</a:t>
            </a:r>
            <a:r>
              <a:rPr lang="en-US" sz="2400" dirty="0">
                <a:hlinkClick r:id="rId3"/>
              </a:rPr>
              <a:t>https://doi.org/10.1126/science.1117199</a:t>
            </a:r>
            <a:r>
              <a:rPr lang="en-US" sz="2400" dirty="0"/>
              <a:t> </a:t>
            </a:r>
            <a:endParaRPr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title"/>
          </p:nvPr>
        </p:nvSpPr>
        <p:spPr>
          <a:xfrm>
            <a:off x="457200" y="304800"/>
            <a:ext cx="82296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320"/>
              <a:buFont typeface="Arial"/>
              <a:buNone/>
            </a:pPr>
            <a:r>
              <a:rPr lang="en-US" sz="4320" b="1"/>
              <a:t>References</a:t>
            </a:r>
            <a:br>
              <a:rPr lang="en-US" sz="3600" b="1"/>
            </a:br>
            <a:r>
              <a:rPr lang="en-US" sz="3780" i="1">
                <a:solidFill>
                  <a:srgbClr val="C01D4B"/>
                </a:solidFill>
              </a:rPr>
              <a:t>Crediting Authors</a:t>
            </a:r>
            <a:r>
              <a:rPr lang="en-US" sz="3780" b="1"/>
              <a:t> </a:t>
            </a:r>
            <a:endParaRPr/>
          </a:p>
        </p:txBody>
      </p:sp>
      <p:sp>
        <p:nvSpPr>
          <p:cNvPr id="243" name="Google Shape;243;p37"/>
          <p:cNvSpPr txBox="1">
            <a:spLocks noGrp="1"/>
          </p:cNvSpPr>
          <p:nvPr>
            <p:ph type="body" idx="1"/>
          </p:nvPr>
        </p:nvSpPr>
        <p:spPr>
          <a:xfrm>
            <a:off x="457200" y="1600200"/>
            <a:ext cx="8458200" cy="462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sz="2200" b="1" dirty="0"/>
              <a:t>Two or More Works by the Same Author:</a:t>
            </a:r>
            <a:endParaRPr dirty="0"/>
          </a:p>
          <a:p>
            <a:pPr marL="0" lvl="0" indent="0" algn="l" rtl="0">
              <a:spcBef>
                <a:spcPts val="440"/>
              </a:spcBef>
              <a:spcAft>
                <a:spcPts val="0"/>
              </a:spcAft>
              <a:buClr>
                <a:srgbClr val="C01D4B"/>
              </a:buClr>
              <a:buSzPts val="2200"/>
              <a:buNone/>
            </a:pPr>
            <a:r>
              <a:rPr lang="en-US" sz="2200" i="1" dirty="0">
                <a:solidFill>
                  <a:srgbClr val="C01D4B"/>
                </a:solidFill>
              </a:rPr>
              <a:t>Use the author's name for all entries and list the entries by the year (earliest comes first)</a:t>
            </a:r>
            <a:endParaRPr sz="2200" i="1" dirty="0"/>
          </a:p>
          <a:p>
            <a:pPr marL="0" lvl="0" indent="0" algn="ctr" rtl="0">
              <a:spcBef>
                <a:spcPts val="440"/>
              </a:spcBef>
              <a:spcAft>
                <a:spcPts val="0"/>
              </a:spcAft>
              <a:buClr>
                <a:schemeClr val="dk1"/>
              </a:buClr>
              <a:buSzPts val="2200"/>
              <a:buNone/>
            </a:pPr>
            <a:r>
              <a:rPr lang="en-US" sz="2200" dirty="0"/>
              <a:t>Berndt, T. J. (1981).</a:t>
            </a:r>
            <a:endParaRPr dirty="0"/>
          </a:p>
          <a:p>
            <a:pPr marL="0" lvl="0" indent="0" algn="ctr" rtl="0">
              <a:spcBef>
                <a:spcPts val="440"/>
              </a:spcBef>
              <a:spcAft>
                <a:spcPts val="0"/>
              </a:spcAft>
              <a:buClr>
                <a:schemeClr val="dk1"/>
              </a:buClr>
              <a:buSzPts val="2200"/>
              <a:buNone/>
            </a:pPr>
            <a:r>
              <a:rPr lang="en-US" sz="2200" dirty="0"/>
              <a:t>Berndt, T. J. (1999).</a:t>
            </a:r>
            <a:endParaRPr dirty="0"/>
          </a:p>
          <a:p>
            <a:pPr marL="0" lvl="0" indent="0" algn="ctr" rtl="0">
              <a:spcBef>
                <a:spcPts val="440"/>
              </a:spcBef>
              <a:spcAft>
                <a:spcPts val="0"/>
              </a:spcAft>
              <a:buClr>
                <a:schemeClr val="dk1"/>
              </a:buClr>
              <a:buSzPts val="2200"/>
              <a:buNone/>
            </a:pPr>
            <a:endParaRPr sz="2200" dirty="0"/>
          </a:p>
          <a:p>
            <a:pPr marL="0" lvl="0" indent="0" algn="l" rtl="0">
              <a:spcBef>
                <a:spcPts val="440"/>
              </a:spcBef>
              <a:spcAft>
                <a:spcPts val="0"/>
              </a:spcAft>
              <a:buClr>
                <a:srgbClr val="C00000"/>
              </a:buClr>
              <a:buSzPts val="2200"/>
              <a:buNone/>
            </a:pPr>
            <a:r>
              <a:rPr lang="en-US" sz="2200" i="1" dirty="0">
                <a:solidFill>
                  <a:srgbClr val="C00000"/>
                </a:solidFill>
              </a:rPr>
              <a:t>When </a:t>
            </a:r>
            <a:r>
              <a:rPr lang="en-US" sz="2200" i="1" dirty="0">
                <a:solidFill>
                  <a:srgbClr val="C01D4B"/>
                </a:solidFill>
              </a:rPr>
              <a:t>an author appears both as a sole author and in another citation as the first author of a group, list sole author entries first</a:t>
            </a:r>
            <a:endParaRPr dirty="0"/>
          </a:p>
          <a:p>
            <a:pPr marL="0" lvl="0" indent="0" algn="ctr" rtl="0">
              <a:spcBef>
                <a:spcPts val="440"/>
              </a:spcBef>
              <a:spcAft>
                <a:spcPts val="0"/>
              </a:spcAft>
              <a:buClr>
                <a:schemeClr val="dk1"/>
              </a:buClr>
              <a:buSzPts val="2200"/>
              <a:buNone/>
            </a:pPr>
            <a:r>
              <a:rPr lang="en-US" sz="2200" dirty="0"/>
              <a:t>Berndt, T. J. (1999). </a:t>
            </a:r>
            <a:endParaRPr dirty="0"/>
          </a:p>
          <a:p>
            <a:pPr marL="0" lvl="0" indent="0" algn="ctr" rtl="0">
              <a:spcBef>
                <a:spcPts val="440"/>
              </a:spcBef>
              <a:spcAft>
                <a:spcPts val="0"/>
              </a:spcAft>
              <a:buClr>
                <a:schemeClr val="dk1"/>
              </a:buClr>
              <a:buSzPts val="2200"/>
              <a:buNone/>
            </a:pPr>
            <a:r>
              <a:rPr lang="en-US" sz="2200" dirty="0"/>
              <a:t>                    Berndt, T. J., &amp; Keefe, K. (1995). </a:t>
            </a:r>
            <a:endParaRPr sz="2200" dirty="0"/>
          </a:p>
        </p:txBody>
      </p:sp>
      <p:sp>
        <p:nvSpPr>
          <p:cNvPr id="244" name="Google Shape;244;p37"/>
          <p:cNvSpPr txBox="1"/>
          <p:nvPr/>
        </p:nvSpPr>
        <p:spPr>
          <a:xfrm>
            <a:off x="6874932" y="5750270"/>
            <a:ext cx="1811868"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(Paiz et al., 2012)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320"/>
              <a:buFont typeface="Arial"/>
              <a:buNone/>
            </a:pPr>
            <a:r>
              <a:rPr lang="en-US" sz="4320" b="1"/>
              <a:t>References</a:t>
            </a:r>
            <a:br>
              <a:rPr lang="en-US" sz="3600" b="1"/>
            </a:br>
            <a:r>
              <a:rPr lang="en-US" sz="3780" i="1">
                <a:solidFill>
                  <a:srgbClr val="C01D4B"/>
                </a:solidFill>
              </a:rPr>
              <a:t>Crediting Authors</a:t>
            </a:r>
            <a:r>
              <a:rPr lang="en-US" sz="3780" b="1"/>
              <a:t> </a:t>
            </a:r>
            <a:endParaRPr/>
          </a:p>
        </p:txBody>
      </p:sp>
      <p:sp>
        <p:nvSpPr>
          <p:cNvPr id="251" name="Google Shape;251;p38"/>
          <p:cNvSpPr txBox="1">
            <a:spLocks noGrp="1"/>
          </p:cNvSpPr>
          <p:nvPr>
            <p:ph type="body" idx="1"/>
          </p:nvPr>
        </p:nvSpPr>
        <p:spPr>
          <a:xfrm>
            <a:off x="457200" y="1295400"/>
            <a:ext cx="8229600" cy="459784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Clr>
                <a:schemeClr val="dk1"/>
              </a:buClr>
              <a:buSzPts val="2210"/>
              <a:buNone/>
            </a:pPr>
            <a:r>
              <a:rPr lang="en-US" sz="2210" b="1" dirty="0"/>
              <a:t>Two or More Works by the Same Author:</a:t>
            </a:r>
            <a:endParaRPr sz="2210" i="1" dirty="0"/>
          </a:p>
          <a:p>
            <a:pPr marL="0" lvl="0" indent="0" algn="l" rtl="0">
              <a:lnSpc>
                <a:spcPct val="110000"/>
              </a:lnSpc>
              <a:spcBef>
                <a:spcPts val="408"/>
              </a:spcBef>
              <a:spcAft>
                <a:spcPts val="0"/>
              </a:spcAft>
              <a:buClr>
                <a:srgbClr val="C01D4B"/>
              </a:buClr>
              <a:buSzPts val="2040"/>
              <a:buNone/>
            </a:pPr>
            <a:r>
              <a:rPr lang="en-US" sz="2040" i="1" dirty="0">
                <a:solidFill>
                  <a:srgbClr val="C01D4B"/>
                </a:solidFill>
              </a:rPr>
              <a:t>For references that have the same first author and different second and/or third authors, arrange alphabetically by last name of second author </a:t>
            </a:r>
            <a:br>
              <a:rPr lang="en-US" sz="2040" i="1" dirty="0"/>
            </a:br>
            <a:endParaRPr sz="2040" i="1" dirty="0"/>
          </a:p>
          <a:p>
            <a:pPr marL="0" lvl="0" indent="0" algn="l" rtl="0">
              <a:lnSpc>
                <a:spcPct val="110000"/>
              </a:lnSpc>
              <a:spcBef>
                <a:spcPts val="408"/>
              </a:spcBef>
              <a:spcAft>
                <a:spcPts val="0"/>
              </a:spcAft>
              <a:buClr>
                <a:schemeClr val="dk1"/>
              </a:buClr>
              <a:buSzPts val="2040"/>
              <a:buNone/>
            </a:pPr>
            <a:r>
              <a:rPr lang="en-US" sz="2040" dirty="0"/>
              <a:t>Wegener, D. T., Kerr, N. L., Fleming, M. A., &amp; Petty, R. E. (2000).</a:t>
            </a:r>
            <a:br>
              <a:rPr lang="en-US" sz="2040" dirty="0"/>
            </a:br>
            <a:r>
              <a:rPr lang="en-US" sz="2040" dirty="0"/>
              <a:t>	Flexible corrections of juror judgments: Implications for jury</a:t>
            </a:r>
            <a:br>
              <a:rPr lang="en-US" sz="2040" dirty="0"/>
            </a:br>
            <a:r>
              <a:rPr lang="en-US" sz="2040" dirty="0"/>
              <a:t>	instructions. </a:t>
            </a:r>
            <a:r>
              <a:rPr lang="en-US" sz="2040" i="1" dirty="0"/>
              <a:t>Psychology, Public Policy, and Law, 6</a:t>
            </a:r>
            <a:r>
              <a:rPr lang="en-US" sz="2040" dirty="0"/>
              <a:t>, 629-654.</a:t>
            </a:r>
            <a:br>
              <a:rPr lang="en-US" sz="2040" dirty="0"/>
            </a:br>
            <a:endParaRPr sz="2040" dirty="0"/>
          </a:p>
          <a:p>
            <a:pPr marL="0" lvl="0" indent="0" algn="l" rtl="0">
              <a:lnSpc>
                <a:spcPct val="110000"/>
              </a:lnSpc>
              <a:spcBef>
                <a:spcPts val="408"/>
              </a:spcBef>
              <a:spcAft>
                <a:spcPts val="0"/>
              </a:spcAft>
              <a:buClr>
                <a:schemeClr val="dk1"/>
              </a:buClr>
              <a:buSzPts val="2040"/>
              <a:buNone/>
            </a:pPr>
            <a:r>
              <a:rPr lang="en-US" sz="2040" dirty="0"/>
              <a:t>Wegener, D. T., Petty, R. E., &amp; Klein, D. J. (1994). Effects of mood on</a:t>
            </a:r>
            <a:br>
              <a:rPr lang="en-US" sz="2040" dirty="0"/>
            </a:br>
            <a:r>
              <a:rPr lang="en-US" sz="2040" dirty="0"/>
              <a:t>	high elaboration attitude change: The mediating role of 	likelihood judgments. </a:t>
            </a:r>
            <a:r>
              <a:rPr lang="en-US" sz="2040" i="1" dirty="0"/>
              <a:t>European Journal of Social Psychology, 	24</a:t>
            </a:r>
            <a:r>
              <a:rPr lang="en-US" sz="2040" dirty="0"/>
              <a:t>, 25-43.</a:t>
            </a:r>
            <a:endParaRPr sz="2040" dirty="0"/>
          </a:p>
          <a:p>
            <a:pPr marL="0" lvl="0" indent="0" algn="l" rtl="0">
              <a:lnSpc>
                <a:spcPct val="110000"/>
              </a:lnSpc>
              <a:spcBef>
                <a:spcPts val="340"/>
              </a:spcBef>
              <a:spcAft>
                <a:spcPts val="0"/>
              </a:spcAft>
              <a:buClr>
                <a:schemeClr val="dk1"/>
              </a:buClr>
              <a:buSzPts val="1700"/>
              <a:buNone/>
            </a:pPr>
            <a:endParaRPr sz="17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title"/>
          </p:nvPr>
        </p:nvSpPr>
        <p:spPr>
          <a:xfrm>
            <a:off x="381000" y="270921"/>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320"/>
              <a:buFont typeface="Arial"/>
              <a:buNone/>
            </a:pPr>
            <a:r>
              <a:rPr lang="en-US" sz="4320" b="1"/>
              <a:t>References</a:t>
            </a:r>
            <a:br>
              <a:rPr lang="en-US" sz="3600" b="1"/>
            </a:br>
            <a:r>
              <a:rPr lang="en-US" sz="3780" i="1">
                <a:solidFill>
                  <a:srgbClr val="C01D4B"/>
                </a:solidFill>
              </a:rPr>
              <a:t>Crediting Authors</a:t>
            </a:r>
            <a:r>
              <a:rPr lang="en-US" sz="3780" b="1"/>
              <a:t> </a:t>
            </a:r>
            <a:r>
              <a:rPr lang="en-US" sz="3780" b="1">
                <a:latin typeface="Times New Roman"/>
                <a:ea typeface="Times New Roman"/>
                <a:cs typeface="Times New Roman"/>
                <a:sym typeface="Times New Roman"/>
              </a:rPr>
              <a:t> </a:t>
            </a:r>
            <a:endParaRPr/>
          </a:p>
        </p:txBody>
      </p:sp>
      <p:sp>
        <p:nvSpPr>
          <p:cNvPr id="258" name="Google Shape;258;p39"/>
          <p:cNvSpPr txBox="1">
            <a:spLocks noGrp="1"/>
          </p:cNvSpPr>
          <p:nvPr>
            <p:ph type="body" idx="1"/>
          </p:nvPr>
        </p:nvSpPr>
        <p:spPr>
          <a:xfrm>
            <a:off x="457200" y="1267522"/>
            <a:ext cx="8229600" cy="450386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b="1" dirty="0"/>
              <a:t>Two or More Works by the Same Author in the Same Year:</a:t>
            </a:r>
            <a:endParaRPr dirty="0"/>
          </a:p>
          <a:p>
            <a:pPr marL="0" lvl="0" indent="0" algn="l" rtl="0">
              <a:spcBef>
                <a:spcPts val="440"/>
              </a:spcBef>
              <a:spcAft>
                <a:spcPts val="0"/>
              </a:spcAft>
              <a:buClr>
                <a:srgbClr val="C01D4B"/>
              </a:buClr>
              <a:buSzPts val="2200"/>
              <a:buNone/>
            </a:pPr>
            <a:r>
              <a:rPr lang="en-US" sz="2200" i="1" dirty="0">
                <a:solidFill>
                  <a:srgbClr val="C01D4B"/>
                </a:solidFill>
              </a:rPr>
              <a:t>Organize sources alphabetically by the title of the article or chapter; assign lower-case letter suffixes to the year</a:t>
            </a:r>
            <a:endParaRPr dirty="0"/>
          </a:p>
          <a:p>
            <a:pPr marL="0" lvl="0" indent="0" algn="l" rtl="0">
              <a:spcBef>
                <a:spcPts val="440"/>
              </a:spcBef>
              <a:spcAft>
                <a:spcPts val="0"/>
              </a:spcAft>
              <a:buClr>
                <a:schemeClr val="dk1"/>
              </a:buClr>
              <a:buSzPts val="2200"/>
              <a:buNone/>
            </a:pPr>
            <a:endParaRPr sz="2200" i="1" dirty="0"/>
          </a:p>
          <a:p>
            <a:pPr marL="0" lvl="0" indent="0" algn="l" rtl="0">
              <a:spcBef>
                <a:spcPts val="440"/>
              </a:spcBef>
              <a:spcAft>
                <a:spcPts val="0"/>
              </a:spcAft>
              <a:buClr>
                <a:schemeClr val="dk1"/>
              </a:buClr>
              <a:buSzPts val="2200"/>
              <a:buNone/>
            </a:pPr>
            <a:r>
              <a:rPr lang="en-US" sz="2200" dirty="0"/>
              <a:t>Berndt, T. J. (1981a). Age changes and changes over time in 	prosocial intentions and behavior between friends.</a:t>
            </a:r>
            <a:br>
              <a:rPr lang="en-US" sz="2200" dirty="0"/>
            </a:br>
            <a:r>
              <a:rPr lang="en-US" sz="2200" dirty="0"/>
              <a:t>	</a:t>
            </a:r>
            <a:r>
              <a:rPr lang="en-US" sz="2200" i="1" dirty="0"/>
              <a:t>Developmental Psychology, 17</a:t>
            </a:r>
            <a:r>
              <a:rPr lang="en-US" sz="2200" dirty="0"/>
              <a:t>, 408-416.</a:t>
            </a:r>
            <a:endParaRPr dirty="0"/>
          </a:p>
          <a:p>
            <a:pPr marL="0" lvl="0" indent="0" algn="l" rtl="0">
              <a:spcBef>
                <a:spcPts val="440"/>
              </a:spcBef>
              <a:spcAft>
                <a:spcPts val="0"/>
              </a:spcAft>
              <a:buClr>
                <a:schemeClr val="dk1"/>
              </a:buClr>
              <a:buSzPts val="2200"/>
              <a:buNone/>
            </a:pPr>
            <a:endParaRPr sz="2200" dirty="0"/>
          </a:p>
          <a:p>
            <a:pPr marL="0" lvl="0" indent="0" algn="l" rtl="0">
              <a:spcBef>
                <a:spcPts val="440"/>
              </a:spcBef>
              <a:spcAft>
                <a:spcPts val="0"/>
              </a:spcAft>
              <a:buClr>
                <a:schemeClr val="dk1"/>
              </a:buClr>
              <a:buSzPts val="2200"/>
              <a:buNone/>
            </a:pPr>
            <a:r>
              <a:rPr lang="en-US" sz="2200" dirty="0"/>
              <a:t>Berndt, T. J. (1981b). Effects of friendship on prosocial</a:t>
            </a:r>
            <a:br>
              <a:rPr lang="en-US" sz="2200" dirty="0"/>
            </a:br>
            <a:r>
              <a:rPr lang="en-US" sz="2200" dirty="0"/>
              <a:t>	intentions and behavior. </a:t>
            </a:r>
            <a:r>
              <a:rPr lang="en-US" sz="2200" i="1" dirty="0"/>
              <a:t>Child Development, 52</a:t>
            </a:r>
            <a:r>
              <a:rPr lang="en-US" sz="2200" dirty="0"/>
              <a:t>, 636-	643.</a:t>
            </a:r>
            <a:endParaRPr sz="2200" i="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body" idx="1"/>
          </p:nvPr>
        </p:nvSpPr>
        <p:spPr>
          <a:xfrm>
            <a:off x="457200" y="1417638"/>
            <a:ext cx="8229600" cy="459097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300"/>
              <a:buNone/>
            </a:pPr>
            <a:r>
              <a:rPr lang="en-US" sz="2300" b="1"/>
              <a:t>Basic Form:</a:t>
            </a:r>
            <a:endParaRPr/>
          </a:p>
          <a:p>
            <a:pPr marL="0" lvl="0" indent="0" algn="l" rtl="0">
              <a:spcBef>
                <a:spcPts val="400"/>
              </a:spcBef>
              <a:spcAft>
                <a:spcPts val="0"/>
              </a:spcAft>
              <a:buClr>
                <a:schemeClr val="dk1"/>
              </a:buClr>
              <a:buSzPts val="2000"/>
              <a:buNone/>
            </a:pPr>
            <a:r>
              <a:rPr lang="en-US" sz="2000"/>
              <a:t>Author, A. A. (Year of publication). </a:t>
            </a:r>
            <a:r>
              <a:rPr lang="en-US" sz="2000" i="1"/>
              <a:t>Title of work: Capital letter also for</a:t>
            </a:r>
            <a:br>
              <a:rPr lang="en-US" sz="2000" i="1"/>
            </a:br>
            <a:r>
              <a:rPr lang="en-US" sz="2000" i="1"/>
              <a:t>	subtitle</a:t>
            </a:r>
            <a:r>
              <a:rPr lang="en-US" sz="2000"/>
              <a:t>. Location: Publisher.</a:t>
            </a:r>
            <a:endParaRPr/>
          </a:p>
          <a:p>
            <a:pPr marL="0" lvl="0" indent="0" algn="l" rtl="0">
              <a:spcBef>
                <a:spcPts val="400"/>
              </a:spcBef>
              <a:spcAft>
                <a:spcPts val="0"/>
              </a:spcAft>
              <a:buClr>
                <a:schemeClr val="dk1"/>
              </a:buClr>
              <a:buSzPts val="2000"/>
              <a:buNone/>
            </a:pPr>
            <a:endParaRPr sz="2000"/>
          </a:p>
          <a:p>
            <a:pPr marL="0" lvl="0" indent="0" algn="l" rtl="0">
              <a:spcBef>
                <a:spcPts val="460"/>
              </a:spcBef>
              <a:spcAft>
                <a:spcPts val="0"/>
              </a:spcAft>
              <a:buClr>
                <a:schemeClr val="dk1"/>
              </a:buClr>
              <a:buSzPts val="2300"/>
              <a:buNone/>
            </a:pPr>
            <a:r>
              <a:rPr lang="en-US" sz="2300" b="1"/>
              <a:t>Example:</a:t>
            </a:r>
            <a:endParaRPr/>
          </a:p>
          <a:p>
            <a:pPr marL="0" lvl="0" indent="0" algn="l" rtl="0">
              <a:spcBef>
                <a:spcPts val="400"/>
              </a:spcBef>
              <a:spcAft>
                <a:spcPts val="0"/>
              </a:spcAft>
              <a:buClr>
                <a:schemeClr val="dk1"/>
              </a:buClr>
              <a:buSzPts val="2000"/>
              <a:buNone/>
            </a:pPr>
            <a:r>
              <a:rPr lang="en-US" sz="2000"/>
              <a:t>Calfee, R. C., &amp; Valencia, R. R. (1991). </a:t>
            </a:r>
            <a:r>
              <a:rPr lang="en-US" sz="2000" i="1"/>
              <a:t>APA guide to preparing 	manuscripts for journal publication</a:t>
            </a:r>
            <a:r>
              <a:rPr lang="en-US" sz="2000"/>
              <a:t>. Washington, DC: American</a:t>
            </a:r>
            <a:br>
              <a:rPr lang="en-US" sz="2000"/>
            </a:br>
            <a:r>
              <a:rPr lang="en-US" sz="2000"/>
              <a:t>	Psychological Association.</a:t>
            </a:r>
            <a:br>
              <a:rPr lang="en-US" sz="2000"/>
            </a:br>
            <a:endParaRPr sz="2000"/>
          </a:p>
          <a:p>
            <a:pPr marL="0" lvl="0" indent="0" algn="l" rtl="0">
              <a:spcBef>
                <a:spcPts val="400"/>
              </a:spcBef>
              <a:spcAft>
                <a:spcPts val="0"/>
              </a:spcAft>
              <a:buClr>
                <a:srgbClr val="BB1C3F"/>
              </a:buClr>
              <a:buSzPts val="2000"/>
              <a:buNone/>
            </a:pPr>
            <a:r>
              <a:rPr lang="en-US" sz="2000" i="1">
                <a:solidFill>
                  <a:srgbClr val="BB1C3F"/>
                </a:solidFill>
              </a:rPr>
              <a:t>Publisher name should be as brief as possible, but write out university presses and association names. If the publisher name includes books or press, those words are included. Include state or country in location.</a:t>
            </a:r>
            <a:endParaRPr sz="2000"/>
          </a:p>
          <a:p>
            <a:pPr marL="0" lvl="0" indent="0" algn="l" rtl="0">
              <a:spcBef>
                <a:spcPts val="480"/>
              </a:spcBef>
              <a:spcAft>
                <a:spcPts val="0"/>
              </a:spcAft>
              <a:buClr>
                <a:schemeClr val="dk1"/>
              </a:buClr>
              <a:buSzPts val="2400"/>
              <a:buNone/>
            </a:pPr>
            <a:endParaRPr sz="2400">
              <a:solidFill>
                <a:srgbClr val="C00000"/>
              </a:solidFill>
              <a:latin typeface="Times New Roman"/>
              <a:ea typeface="Times New Roman"/>
              <a:cs typeface="Times New Roman"/>
              <a:sym typeface="Times New Roman"/>
            </a:endParaRPr>
          </a:p>
        </p:txBody>
      </p:sp>
      <p:sp>
        <p:nvSpPr>
          <p:cNvPr id="265" name="Google Shape;265;p40"/>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References</a:t>
            </a:r>
            <a:br>
              <a:rPr lang="en-US" sz="3800" b="1"/>
            </a:br>
            <a:r>
              <a:rPr lang="en-US" sz="3800" i="1">
                <a:solidFill>
                  <a:srgbClr val="C01D4B"/>
                </a:solidFill>
              </a:rPr>
              <a:t>Books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457200" y="457200"/>
            <a:ext cx="82296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a:t>APA General Format</a:t>
            </a:r>
            <a:endParaRPr/>
          </a:p>
        </p:txBody>
      </p:sp>
      <p:sp>
        <p:nvSpPr>
          <p:cNvPr id="102" name="Google Shape;102;p15"/>
          <p:cNvSpPr txBox="1">
            <a:spLocks noGrp="1"/>
          </p:cNvSpPr>
          <p:nvPr>
            <p:ph type="body" idx="1"/>
          </p:nvPr>
        </p:nvSpPr>
        <p:spPr>
          <a:xfrm>
            <a:off x="457200" y="1702420"/>
            <a:ext cx="8229600" cy="302198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US" sz="2400"/>
              <a:t>Double-spaced throughout</a:t>
            </a:r>
            <a:endParaRPr/>
          </a:p>
          <a:p>
            <a:pPr marL="342900" lvl="0" indent="-342900" algn="l" rtl="0">
              <a:spcBef>
                <a:spcPts val="480"/>
              </a:spcBef>
              <a:spcAft>
                <a:spcPts val="0"/>
              </a:spcAft>
              <a:buClr>
                <a:schemeClr val="dk1"/>
              </a:buClr>
              <a:buSzPts val="2400"/>
              <a:buFont typeface="Arial"/>
              <a:buChar char="•"/>
            </a:pPr>
            <a:r>
              <a:rPr lang="en-US" sz="2400"/>
              <a:t>1” Margins</a:t>
            </a:r>
            <a:endParaRPr/>
          </a:p>
          <a:p>
            <a:pPr marL="342900" lvl="0" indent="-342900" algn="l" rtl="0">
              <a:spcBef>
                <a:spcPts val="480"/>
              </a:spcBef>
              <a:spcAft>
                <a:spcPts val="0"/>
              </a:spcAft>
              <a:buClr>
                <a:schemeClr val="dk1"/>
              </a:buClr>
              <a:buSzPts val="2400"/>
              <a:buFont typeface="Arial"/>
              <a:buChar char="•"/>
            </a:pPr>
            <a:r>
              <a:rPr lang="en-US" sz="2400"/>
              <a:t>12 pt. Times New Roman (however, Arial, a sans serif font, is now preferred for accessibility reasons)</a:t>
            </a:r>
            <a:endParaRPr/>
          </a:p>
          <a:p>
            <a:pPr marL="342900" lvl="0" indent="-342900" algn="l" rtl="0">
              <a:spcBef>
                <a:spcPts val="480"/>
              </a:spcBef>
              <a:spcAft>
                <a:spcPts val="0"/>
              </a:spcAft>
              <a:buClr>
                <a:schemeClr val="dk1"/>
              </a:buClr>
              <a:buSzPts val="2400"/>
              <a:buFont typeface="Arial"/>
              <a:buChar char="•"/>
            </a:pPr>
            <a:r>
              <a:rPr lang="en-US" sz="2400"/>
              <a:t>2 spaces after period in text; 1 space after period in references </a:t>
            </a:r>
            <a:endParaRPr/>
          </a:p>
          <a:p>
            <a:pPr marL="342900" lvl="0" indent="-342900" algn="l" rtl="0">
              <a:spcBef>
                <a:spcPts val="480"/>
              </a:spcBef>
              <a:spcAft>
                <a:spcPts val="0"/>
              </a:spcAft>
              <a:buClr>
                <a:schemeClr val="dk1"/>
              </a:buClr>
              <a:buSzPts val="2400"/>
              <a:buFont typeface="Arial"/>
              <a:buChar char="•"/>
            </a:pPr>
            <a:r>
              <a:rPr lang="en-US" sz="2400"/>
              <a:t>Printed on standard-sized paper (8.5” x 11”)</a:t>
            </a:r>
            <a:endParaRPr/>
          </a:p>
          <a:p>
            <a:pPr marL="342900" lvl="0" indent="-139700" algn="l" rtl="0">
              <a:spcBef>
                <a:spcPts val="640"/>
              </a:spcBef>
              <a:spcAft>
                <a:spcPts val="0"/>
              </a:spcAft>
              <a:buClr>
                <a:schemeClr val="dk1"/>
              </a:buClr>
              <a:buSzPts val="3200"/>
              <a:buFont typeface="Arial"/>
              <a:buNone/>
            </a:pPr>
            <a:endParaRPr/>
          </a:p>
          <a:p>
            <a:pPr marL="342900" lvl="0" indent="-139700" algn="l" rtl="0">
              <a:spcBef>
                <a:spcPts val="640"/>
              </a:spcBef>
              <a:spcAft>
                <a:spcPts val="0"/>
              </a:spcAft>
              <a:buClr>
                <a:schemeClr val="dk1"/>
              </a:buClr>
              <a:buSzPts val="3200"/>
              <a:buFont typeface="Arial"/>
              <a:buNone/>
            </a:pP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dirty="0"/>
              <a:t>References</a:t>
            </a:r>
            <a:br>
              <a:rPr lang="en-US" sz="3800" b="1" dirty="0"/>
            </a:br>
            <a:r>
              <a:rPr lang="en-US" sz="3800" i="1" dirty="0">
                <a:solidFill>
                  <a:srgbClr val="C01D4B"/>
                </a:solidFill>
              </a:rPr>
              <a:t>Articles in Periodicals</a:t>
            </a:r>
            <a:endParaRPr dirty="0"/>
          </a:p>
        </p:txBody>
      </p:sp>
      <p:sp>
        <p:nvSpPr>
          <p:cNvPr id="271" name="Google Shape;271;p41"/>
          <p:cNvSpPr txBox="1">
            <a:spLocks noGrp="1"/>
          </p:cNvSpPr>
          <p:nvPr>
            <p:ph type="body" idx="1"/>
          </p:nvPr>
        </p:nvSpPr>
        <p:spPr>
          <a:xfrm>
            <a:off x="457200" y="1524000"/>
            <a:ext cx="8229600" cy="44196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Clr>
                <a:schemeClr val="dk1"/>
              </a:buClr>
              <a:buSzPts val="2210"/>
              <a:buNone/>
            </a:pPr>
            <a:r>
              <a:rPr lang="en-US" sz="2210" b="1" dirty="0"/>
              <a:t>Basic Form:</a:t>
            </a:r>
            <a:endParaRPr sz="2210" dirty="0"/>
          </a:p>
          <a:p>
            <a:pPr marL="0" lvl="0" indent="0" algn="l" rtl="0">
              <a:lnSpc>
                <a:spcPct val="110000"/>
              </a:lnSpc>
              <a:spcBef>
                <a:spcPts val="442"/>
              </a:spcBef>
              <a:spcAft>
                <a:spcPts val="0"/>
              </a:spcAft>
              <a:buClr>
                <a:schemeClr val="dk1"/>
              </a:buClr>
              <a:buSzPts val="2210"/>
              <a:buNone/>
            </a:pPr>
            <a:r>
              <a:rPr lang="en-US" sz="2210" dirty="0"/>
              <a:t>Author, A. A., Author, B. B., &amp; Author, C. C. (Year). Title of 	article. </a:t>
            </a:r>
            <a:r>
              <a:rPr lang="en-US" sz="2210" i="1" dirty="0"/>
              <a:t>Title of Periodical, volume number</a:t>
            </a:r>
            <a:r>
              <a:rPr lang="en-US" sz="2210" dirty="0"/>
              <a:t>(issue number if 	needed), pages.</a:t>
            </a:r>
            <a:br>
              <a:rPr lang="en-US" sz="2210" dirty="0"/>
            </a:br>
            <a:endParaRPr sz="2210" dirty="0"/>
          </a:p>
          <a:p>
            <a:pPr marL="0" lvl="0" indent="0" algn="l" rtl="0">
              <a:lnSpc>
                <a:spcPct val="110000"/>
              </a:lnSpc>
              <a:spcBef>
                <a:spcPts val="442"/>
              </a:spcBef>
              <a:spcAft>
                <a:spcPts val="0"/>
              </a:spcAft>
              <a:buClr>
                <a:schemeClr val="dk1"/>
              </a:buClr>
              <a:buSzPts val="2210"/>
              <a:buNone/>
            </a:pPr>
            <a:r>
              <a:rPr lang="en-US" sz="2210" b="1" dirty="0"/>
              <a:t>Example:</a:t>
            </a:r>
            <a:endParaRPr dirty="0"/>
          </a:p>
          <a:p>
            <a:pPr marL="0" lvl="0" indent="0" algn="l" rtl="0">
              <a:lnSpc>
                <a:spcPct val="110000"/>
              </a:lnSpc>
              <a:spcBef>
                <a:spcPts val="442"/>
              </a:spcBef>
              <a:spcAft>
                <a:spcPts val="0"/>
              </a:spcAft>
              <a:buClr>
                <a:schemeClr val="dk1"/>
              </a:buClr>
              <a:buSzPts val="2210"/>
              <a:buNone/>
            </a:pPr>
            <a:r>
              <a:rPr lang="en-US" sz="2210" dirty="0"/>
              <a:t>Scruton, R. (1996). The eclipse of listening. </a:t>
            </a:r>
            <a:r>
              <a:rPr lang="en-US" sz="2210" i="1" dirty="0"/>
              <a:t>The New</a:t>
            </a:r>
            <a:br>
              <a:rPr lang="en-US" sz="2210" i="1" dirty="0"/>
            </a:br>
            <a:r>
              <a:rPr lang="en-US" sz="2210" i="1" dirty="0"/>
              <a:t>	Criterion,15</a:t>
            </a:r>
            <a:r>
              <a:rPr lang="en-US" sz="2210" dirty="0"/>
              <a:t>(3), 5-13.</a:t>
            </a:r>
            <a:br>
              <a:rPr lang="en-US" sz="1700" dirty="0"/>
            </a:br>
            <a:endParaRPr sz="1700" dirty="0"/>
          </a:p>
          <a:p>
            <a:pPr marL="0" lvl="0" indent="0" algn="l" rtl="0">
              <a:lnSpc>
                <a:spcPct val="110000"/>
              </a:lnSpc>
              <a:spcBef>
                <a:spcPts val="408"/>
              </a:spcBef>
              <a:spcAft>
                <a:spcPts val="0"/>
              </a:spcAft>
              <a:buClr>
                <a:srgbClr val="C01D4B"/>
              </a:buClr>
              <a:buSzPts val="2040"/>
              <a:buNone/>
            </a:pPr>
            <a:r>
              <a:rPr lang="en-US" sz="2040" i="1" dirty="0">
                <a:solidFill>
                  <a:srgbClr val="C01D4B"/>
                </a:solidFill>
              </a:rPr>
              <a:t>Use issue number only if a journal paginates by issue, and not by volume. Check journal website or database to find this information.</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381000" y="3810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dirty="0"/>
              <a:t>References</a:t>
            </a:r>
            <a:br>
              <a:rPr lang="en-US" sz="3800" b="1" dirty="0"/>
            </a:br>
            <a:r>
              <a:rPr lang="en-US" sz="3800" i="1" dirty="0">
                <a:solidFill>
                  <a:srgbClr val="BB1C3F"/>
                </a:solidFill>
              </a:rPr>
              <a:t>Journal Articles in Electronic Sources</a:t>
            </a:r>
            <a:endParaRPr sz="3800" dirty="0"/>
          </a:p>
        </p:txBody>
      </p:sp>
      <p:sp>
        <p:nvSpPr>
          <p:cNvPr id="277" name="Google Shape;277;p42"/>
          <p:cNvSpPr txBox="1">
            <a:spLocks noGrp="1"/>
          </p:cNvSpPr>
          <p:nvPr>
            <p:ph type="body" idx="1"/>
          </p:nvPr>
        </p:nvSpPr>
        <p:spPr>
          <a:xfrm>
            <a:off x="457200" y="2133600"/>
            <a:ext cx="8229600" cy="2743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b="1">
                <a:latin typeface="Arial"/>
                <a:ea typeface="Arial"/>
                <a:cs typeface="Arial"/>
                <a:sym typeface="Arial"/>
              </a:rPr>
              <a:t>General </a:t>
            </a:r>
            <a:r>
              <a:rPr lang="en-US" sz="2400" b="1"/>
              <a:t>principles</a:t>
            </a:r>
            <a:r>
              <a:rPr lang="en-US" sz="2400" b="1">
                <a:latin typeface="Arial"/>
                <a:ea typeface="Arial"/>
                <a:cs typeface="Arial"/>
                <a:sym typeface="Arial"/>
              </a:rPr>
              <a:t>:  </a:t>
            </a:r>
            <a:endParaRPr/>
          </a:p>
          <a:p>
            <a:pPr marL="342900" lvl="0" indent="-342900" algn="l" rtl="0">
              <a:spcBef>
                <a:spcPts val="480"/>
              </a:spcBef>
              <a:spcAft>
                <a:spcPts val="0"/>
              </a:spcAft>
              <a:buClr>
                <a:schemeClr val="dk1"/>
              </a:buClr>
              <a:buSzPts val="2400"/>
              <a:buFont typeface="Arial"/>
              <a:buChar char="•"/>
            </a:pPr>
            <a:r>
              <a:rPr lang="en-US" sz="2400">
                <a:latin typeface="Arial"/>
                <a:ea typeface="Arial"/>
                <a:cs typeface="Arial"/>
                <a:sym typeface="Arial"/>
              </a:rPr>
              <a:t>Include the DOI in the reference if one is assigned </a:t>
            </a:r>
            <a:endParaRPr/>
          </a:p>
          <a:p>
            <a:pPr marL="342900" lvl="0" indent="-342900" algn="l" rtl="0">
              <a:spcBef>
                <a:spcPts val="480"/>
              </a:spcBef>
              <a:spcAft>
                <a:spcPts val="0"/>
              </a:spcAft>
              <a:buClr>
                <a:schemeClr val="dk1"/>
              </a:buClr>
              <a:buSzPts val="2400"/>
              <a:buFont typeface="Arial"/>
              <a:buChar char="•"/>
            </a:pPr>
            <a:r>
              <a:rPr lang="en-US" sz="2400">
                <a:latin typeface="Arial"/>
                <a:ea typeface="Arial"/>
                <a:cs typeface="Arial"/>
                <a:sym typeface="Arial"/>
              </a:rPr>
              <a:t>Do not include the name of the database;</a:t>
            </a:r>
            <a:br>
              <a:rPr lang="en-US" sz="2400">
                <a:latin typeface="Arial"/>
                <a:ea typeface="Arial"/>
                <a:cs typeface="Arial"/>
                <a:sym typeface="Arial"/>
              </a:rPr>
            </a:br>
            <a:r>
              <a:rPr lang="en-US" sz="2400">
                <a:latin typeface="Arial"/>
                <a:ea typeface="Arial"/>
                <a:cs typeface="Arial"/>
                <a:sym typeface="Arial"/>
              </a:rPr>
              <a:t>Use this format: Retrieved from </a:t>
            </a:r>
            <a:r>
              <a:rPr lang="en-US" sz="2400" u="sng">
                <a:solidFill>
                  <a:schemeClr val="hlink"/>
                </a:solidFill>
                <a:latin typeface="Arial"/>
                <a:ea typeface="Arial"/>
                <a:cs typeface="Arial"/>
                <a:sym typeface="Arial"/>
                <a:hlinkClick r:id="rId3"/>
              </a:rPr>
              <a:t>http://xxxxx</a:t>
            </a:r>
            <a:endParaRPr sz="2400">
              <a:latin typeface="Arial"/>
              <a:ea typeface="Arial"/>
              <a:cs typeface="Arial"/>
              <a:sym typeface="Arial"/>
            </a:endParaRPr>
          </a:p>
          <a:p>
            <a:pPr marL="342900" lvl="0" indent="-342900" algn="l" rtl="0">
              <a:spcBef>
                <a:spcPts val="480"/>
              </a:spcBef>
              <a:spcAft>
                <a:spcPts val="0"/>
              </a:spcAft>
              <a:buClr>
                <a:schemeClr val="dk1"/>
              </a:buClr>
              <a:buSzPts val="2400"/>
              <a:buFont typeface="Arial"/>
              <a:buChar char="•"/>
            </a:pPr>
            <a:r>
              <a:rPr lang="en-US" sz="2400">
                <a:latin typeface="Arial"/>
                <a:ea typeface="Arial"/>
                <a:cs typeface="Arial"/>
                <a:sym typeface="Arial"/>
              </a:rPr>
              <a:t>Do not include retrieval dates unless the source material is likely to change over time such as Wikipedia or the UpToDate database.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body" idx="1"/>
          </p:nvPr>
        </p:nvSpPr>
        <p:spPr>
          <a:xfrm>
            <a:off x="457200" y="1828800"/>
            <a:ext cx="8153400" cy="389426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b="1"/>
              <a:t>Recommended DOI Style:   </a:t>
            </a:r>
            <a:endParaRPr sz="2400" b="1" u="sng">
              <a:solidFill>
                <a:schemeClr val="hlink"/>
              </a:solidFill>
              <a:hlinkClick r:id="rId3"/>
            </a:endParaRPr>
          </a:p>
          <a:p>
            <a:pPr marL="342900" lvl="0" indent="-342900" algn="l" rtl="0">
              <a:spcBef>
                <a:spcPts val="0"/>
              </a:spcBef>
              <a:spcAft>
                <a:spcPts val="0"/>
              </a:spcAft>
              <a:buClr>
                <a:schemeClr val="dk1"/>
              </a:buClr>
              <a:buSzPts val="2400"/>
              <a:buChar char="•"/>
            </a:pPr>
            <a:r>
              <a:rPr lang="en-US" sz="2400" u="sng">
                <a:solidFill>
                  <a:schemeClr val="hlink"/>
                </a:solidFill>
                <a:hlinkClick r:id="rId4"/>
              </a:rPr>
              <a:t>https://doi.org/10.xxxx/xxxxxxx</a:t>
            </a:r>
            <a:endParaRPr sz="2400" u="sng"/>
          </a:p>
          <a:p>
            <a:pPr marL="0" lvl="0" indent="0" algn="l" rtl="0">
              <a:spcBef>
                <a:spcPts val="0"/>
              </a:spcBef>
              <a:spcAft>
                <a:spcPts val="0"/>
              </a:spcAft>
              <a:buClr>
                <a:schemeClr val="dk1"/>
              </a:buClr>
              <a:buSzPts val="2400"/>
              <a:buNone/>
            </a:pPr>
            <a:endParaRPr sz="2400" u="sng">
              <a:solidFill>
                <a:schemeClr val="hlink"/>
              </a:solidFill>
              <a:hlinkClick r:id="rId5"/>
            </a:endParaRPr>
          </a:p>
          <a:p>
            <a:pPr marL="0" lvl="0" indent="0" algn="l" rtl="0">
              <a:spcBef>
                <a:spcPts val="0"/>
              </a:spcBef>
              <a:spcAft>
                <a:spcPts val="0"/>
              </a:spcAft>
              <a:buClr>
                <a:schemeClr val="dk1"/>
              </a:buClr>
              <a:buSzPts val="2400"/>
              <a:buNone/>
            </a:pPr>
            <a:r>
              <a:rPr lang="en-US" sz="2400" b="1"/>
              <a:t>Older DOI Styles:</a:t>
            </a:r>
            <a:endParaRPr sz="2400" u="sng">
              <a:solidFill>
                <a:schemeClr val="hlink"/>
              </a:solidFill>
              <a:hlinkClick r:id="rId5"/>
            </a:endParaRPr>
          </a:p>
          <a:p>
            <a:pPr marL="342900" marR="0" lvl="0" indent="-342900" algn="l" rtl="0">
              <a:spcBef>
                <a:spcPts val="0"/>
              </a:spcBef>
              <a:spcAft>
                <a:spcPts val="0"/>
              </a:spcAft>
              <a:buClr>
                <a:schemeClr val="dk1"/>
              </a:buClr>
              <a:buSzPts val="2400"/>
              <a:buFont typeface="Arial"/>
              <a:buChar char="•"/>
            </a:pPr>
            <a:r>
              <a:rPr lang="en-US" sz="2400" u="sng">
                <a:solidFill>
                  <a:schemeClr val="hlink"/>
                </a:solidFill>
                <a:hlinkClick r:id="rId5"/>
              </a:rPr>
              <a:t>http://dx.doi.org/10.xxxx/xxxxxxx</a:t>
            </a:r>
            <a:endParaRPr sz="2400" u="sng"/>
          </a:p>
          <a:p>
            <a:pPr marL="342900" lvl="0" indent="-342900" algn="l" rtl="0">
              <a:spcBef>
                <a:spcPts val="0"/>
              </a:spcBef>
              <a:spcAft>
                <a:spcPts val="0"/>
              </a:spcAft>
              <a:buClr>
                <a:schemeClr val="dk1"/>
              </a:buClr>
              <a:buSzPts val="2400"/>
              <a:buChar char="•"/>
            </a:pPr>
            <a:r>
              <a:rPr lang="en-US" sz="2400"/>
              <a:t>doi:10.xxxx/xxxxxxx</a:t>
            </a:r>
            <a:endParaRPr sz="2400"/>
          </a:p>
          <a:p>
            <a:pPr marL="0" marR="0" lvl="0" indent="0" algn="l" rtl="0">
              <a:spcBef>
                <a:spcPts val="0"/>
              </a:spcBef>
              <a:spcAft>
                <a:spcPts val="0"/>
              </a:spcAft>
              <a:buClr>
                <a:schemeClr val="dk1"/>
              </a:buClr>
              <a:buSzPts val="2400"/>
              <a:buFont typeface="Arial"/>
              <a:buNone/>
            </a:pPr>
            <a:endParaRPr sz="2400"/>
          </a:p>
          <a:p>
            <a:pPr marL="0" marR="0" lvl="0" indent="0" algn="l" rtl="0">
              <a:spcBef>
                <a:spcPts val="0"/>
              </a:spcBef>
              <a:spcAft>
                <a:spcPts val="0"/>
              </a:spcAft>
              <a:buClr>
                <a:schemeClr val="dk1"/>
              </a:buClr>
              <a:buSzPts val="2400"/>
              <a:buFont typeface="Arial"/>
              <a:buNone/>
            </a:pPr>
            <a:endParaRPr sz="2400"/>
          </a:p>
          <a:p>
            <a:pPr marL="0" marR="0" lvl="0" indent="0" algn="ctr" rtl="0">
              <a:spcBef>
                <a:spcPts val="0"/>
              </a:spcBef>
              <a:spcAft>
                <a:spcPts val="0"/>
              </a:spcAft>
              <a:buClr>
                <a:srgbClr val="C01D4B"/>
              </a:buClr>
              <a:buSzPts val="2400"/>
              <a:buFont typeface="Arial"/>
              <a:buNone/>
            </a:pPr>
            <a:r>
              <a:rPr lang="en-US" sz="2400" i="1">
                <a:solidFill>
                  <a:srgbClr val="C01D4B"/>
                </a:solidFill>
              </a:rPr>
              <a:t>Whatever style is used should be consistent in format. </a:t>
            </a:r>
            <a:endParaRPr/>
          </a:p>
        </p:txBody>
      </p:sp>
      <p:sp>
        <p:nvSpPr>
          <p:cNvPr id="283" name="Google Shape;283;p43"/>
          <p:cNvSpPr txBox="1">
            <a:spLocks noGrp="1"/>
          </p:cNvSpPr>
          <p:nvPr>
            <p:ph type="title"/>
          </p:nvPr>
        </p:nvSpPr>
        <p:spPr>
          <a:xfrm>
            <a:off x="1095023" y="381001"/>
            <a:ext cx="6965245" cy="990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References</a:t>
            </a:r>
            <a:br>
              <a:rPr lang="en-US" sz="3800" b="1"/>
            </a:br>
            <a:r>
              <a:rPr lang="en-US" sz="3800" i="1">
                <a:solidFill>
                  <a:srgbClr val="C01D4B"/>
                </a:solidFill>
              </a:rPr>
              <a:t>DOI Style </a:t>
            </a:r>
            <a:endParaRPr sz="3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dirty="0"/>
              <a:t>References</a:t>
            </a:r>
            <a:br>
              <a:rPr lang="en-US" sz="3800" b="1" dirty="0"/>
            </a:br>
            <a:r>
              <a:rPr lang="en-US" sz="3800" i="1" dirty="0">
                <a:solidFill>
                  <a:srgbClr val="BB1C3F"/>
                </a:solidFill>
              </a:rPr>
              <a:t>Journal Articles Online (DOI Display)</a:t>
            </a:r>
            <a:endParaRPr dirty="0"/>
          </a:p>
        </p:txBody>
      </p:sp>
      <p:sp>
        <p:nvSpPr>
          <p:cNvPr id="289" name="Google Shape;289;p44"/>
          <p:cNvSpPr txBox="1">
            <a:spLocks noGrp="1"/>
          </p:cNvSpPr>
          <p:nvPr>
            <p:ph type="body" idx="1"/>
          </p:nvPr>
        </p:nvSpPr>
        <p:spPr>
          <a:xfrm>
            <a:off x="533400" y="1524000"/>
            <a:ext cx="7959034" cy="429370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b="1" dirty="0"/>
              <a:t>Basic Form:</a:t>
            </a:r>
            <a:endParaRPr dirty="0"/>
          </a:p>
          <a:p>
            <a:pPr marL="0" lvl="0" indent="0">
              <a:lnSpc>
                <a:spcPct val="90000"/>
              </a:lnSpc>
              <a:spcBef>
                <a:spcPts val="440"/>
              </a:spcBef>
              <a:buSzPts val="2200"/>
              <a:buNone/>
            </a:pPr>
            <a:r>
              <a:rPr lang="en-US" sz="2200" dirty="0"/>
              <a:t>Author, A. A., Author, B. B., &amp; Author, C. C. (year). Title of 	article. </a:t>
            </a:r>
            <a:r>
              <a:rPr lang="en-US" sz="2200" i="1" dirty="0"/>
              <a:t>Title</a:t>
            </a:r>
            <a:r>
              <a:rPr lang="en-US" sz="2200" dirty="0"/>
              <a:t> </a:t>
            </a:r>
            <a:r>
              <a:rPr lang="en-US" sz="2200" i="1" dirty="0"/>
              <a:t>of Periodical, volume number</a:t>
            </a:r>
            <a:r>
              <a:rPr lang="en-US" sz="2200" dirty="0"/>
              <a:t>(issue 	number if needed)</a:t>
            </a:r>
            <a:r>
              <a:rPr lang="en-US" sz="2200" i="1" dirty="0"/>
              <a:t>, </a:t>
            </a:r>
            <a:r>
              <a:rPr lang="en-US" sz="2200" dirty="0"/>
              <a:t>pages. 	</a:t>
            </a:r>
            <a:r>
              <a:rPr lang="en-US" sz="2200" u="sng" dirty="0">
                <a:solidFill>
                  <a:schemeClr val="hlink"/>
                </a:solidFill>
                <a:hlinkClick r:id="rId3"/>
              </a:rPr>
              <a:t>https://doi.org/10.xxxx/xxxxxxx</a:t>
            </a:r>
            <a:endParaRPr sz="2200" u="sng" dirty="0"/>
          </a:p>
          <a:p>
            <a:pPr marL="0" lvl="0" indent="0" algn="l" rtl="0">
              <a:lnSpc>
                <a:spcPct val="90000"/>
              </a:lnSpc>
              <a:spcBef>
                <a:spcPts val="440"/>
              </a:spcBef>
              <a:spcAft>
                <a:spcPts val="0"/>
              </a:spcAft>
              <a:buClr>
                <a:schemeClr val="dk1"/>
              </a:buClr>
              <a:buSzPts val="2200"/>
              <a:buNone/>
            </a:pPr>
            <a:endParaRPr dirty="0"/>
          </a:p>
          <a:p>
            <a:pPr marL="0" lvl="0" indent="0" algn="l" rtl="0">
              <a:lnSpc>
                <a:spcPct val="90000"/>
              </a:lnSpc>
              <a:spcBef>
                <a:spcPts val="440"/>
              </a:spcBef>
              <a:spcAft>
                <a:spcPts val="0"/>
              </a:spcAft>
              <a:buClr>
                <a:schemeClr val="dk1"/>
              </a:buClr>
              <a:buSzPts val="2200"/>
              <a:buNone/>
            </a:pPr>
            <a:r>
              <a:rPr lang="en-US" sz="2200" b="1" dirty="0"/>
              <a:t>Example:</a:t>
            </a:r>
            <a:endParaRPr dirty="0"/>
          </a:p>
          <a:p>
            <a:pPr marL="0" lvl="0" indent="0" algn="l" rtl="0">
              <a:lnSpc>
                <a:spcPct val="90000"/>
              </a:lnSpc>
              <a:spcBef>
                <a:spcPts val="440"/>
              </a:spcBef>
              <a:spcAft>
                <a:spcPts val="0"/>
              </a:spcAft>
              <a:buClr>
                <a:schemeClr val="dk1"/>
              </a:buClr>
              <a:buSzPts val="2200"/>
              <a:buNone/>
            </a:pPr>
            <a:r>
              <a:rPr lang="en-US" sz="2200" dirty="0"/>
              <a:t>Morey, C. C., Cong, Y., Zheng, Y., Price, M., &amp; Morey, R. D.</a:t>
            </a:r>
          </a:p>
          <a:p>
            <a:pPr marL="0" lvl="0" indent="0" algn="l" rtl="0">
              <a:lnSpc>
                <a:spcPct val="90000"/>
              </a:lnSpc>
              <a:spcBef>
                <a:spcPts val="440"/>
              </a:spcBef>
              <a:spcAft>
                <a:spcPts val="0"/>
              </a:spcAft>
              <a:buClr>
                <a:schemeClr val="dk1"/>
              </a:buClr>
              <a:buSzPts val="2200"/>
              <a:buNone/>
            </a:pPr>
            <a:r>
              <a:rPr lang="en-US" sz="2200" dirty="0"/>
              <a:t>	(2015).	The color-sharing bonus: Roles of perceptual 	organization and attentive processes in visual working 	memory. </a:t>
            </a:r>
            <a:r>
              <a:rPr lang="en-US" sz="2200" i="1" dirty="0"/>
              <a:t>Archives of Scientific Psychology, 3,</a:t>
            </a:r>
            <a:r>
              <a:rPr lang="en-US" sz="2200" dirty="0"/>
              <a:t>18-	29. </a:t>
            </a:r>
            <a:r>
              <a:rPr lang="en-US" sz="2200" u="sng" dirty="0">
                <a:solidFill>
                  <a:schemeClr val="hlink"/>
                </a:solidFill>
                <a:hlinkClick r:id="rId4"/>
              </a:rPr>
              <a:t>https://doi.org/10.1037/arc0000014</a:t>
            </a:r>
            <a:endParaRPr dirty="0">
              <a:latin typeface="Times New Roman"/>
              <a:ea typeface="Times New Roman"/>
              <a:cs typeface="Times New Roman"/>
              <a:sym typeface="Times New Roman"/>
            </a:endParaRPr>
          </a:p>
        </p:txBody>
      </p:sp>
      <p:sp>
        <p:nvSpPr>
          <p:cNvPr id="290" name="Google Shape;290;p44"/>
          <p:cNvSpPr txBox="1"/>
          <p:nvPr/>
        </p:nvSpPr>
        <p:spPr>
          <a:xfrm>
            <a:off x="4495800" y="5770176"/>
            <a:ext cx="3996634" cy="30777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(American Psychological Association, 2010)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dirty="0"/>
              <a:t>References</a:t>
            </a:r>
            <a:br>
              <a:rPr lang="en-US" sz="3800" b="1" dirty="0"/>
            </a:br>
            <a:r>
              <a:rPr lang="en-US" sz="3800" i="1" dirty="0">
                <a:solidFill>
                  <a:srgbClr val="BB1C3F"/>
                </a:solidFill>
              </a:rPr>
              <a:t>Journal Articles Online With No DOI</a:t>
            </a:r>
            <a:endParaRPr sz="3800" dirty="0"/>
          </a:p>
        </p:txBody>
      </p:sp>
      <p:sp>
        <p:nvSpPr>
          <p:cNvPr id="296" name="Google Shape;296;p45"/>
          <p:cNvSpPr txBox="1">
            <a:spLocks noGrp="1"/>
          </p:cNvSpPr>
          <p:nvPr>
            <p:ph type="body" idx="1"/>
          </p:nvPr>
        </p:nvSpPr>
        <p:spPr>
          <a:xfrm>
            <a:off x="304800" y="1499935"/>
            <a:ext cx="8382000" cy="4563979"/>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Clr>
                <a:schemeClr val="dk1"/>
              </a:buClr>
              <a:buSzPts val="2200"/>
              <a:buNone/>
            </a:pPr>
            <a:r>
              <a:rPr lang="en-US" sz="2200" b="1" dirty="0"/>
              <a:t>Basic Form:</a:t>
            </a:r>
            <a:endParaRPr dirty="0"/>
          </a:p>
          <a:p>
            <a:pPr marL="0" lvl="0" indent="0">
              <a:lnSpc>
                <a:spcPct val="110000"/>
              </a:lnSpc>
              <a:spcBef>
                <a:spcPts val="440"/>
              </a:spcBef>
              <a:buSzPts val="2200"/>
              <a:buNone/>
            </a:pPr>
            <a:r>
              <a:rPr lang="en-US" sz="2200" dirty="0"/>
              <a:t>Author, A. A., Author, B. B., &amp; Author, C. C. (year). Title of article.</a:t>
            </a:r>
            <a:br>
              <a:rPr lang="en-US" sz="2200" dirty="0"/>
            </a:br>
            <a:r>
              <a:rPr lang="en-US" sz="2200" dirty="0"/>
              <a:t>	</a:t>
            </a:r>
            <a:r>
              <a:rPr lang="en-US" sz="2200" i="1" dirty="0"/>
              <a:t>Title of Periodical, volume number</a:t>
            </a:r>
            <a:r>
              <a:rPr lang="en-US" sz="2200" dirty="0"/>
              <a:t>(issue number if 	needed)</a:t>
            </a:r>
            <a:r>
              <a:rPr lang="en-US" sz="2200" i="1" dirty="0"/>
              <a:t>, </a:t>
            </a:r>
            <a:r>
              <a:rPr lang="en-US" sz="2200" dirty="0"/>
              <a:t>pages. Retrieved from </a:t>
            </a:r>
            <a:r>
              <a:rPr lang="en-US" sz="2200" u="sng" dirty="0">
                <a:solidFill>
                  <a:schemeClr val="hlink"/>
                </a:solidFill>
                <a:hlinkClick r:id="rId3"/>
              </a:rPr>
              <a:t>http://xxxxx</a:t>
            </a:r>
            <a:br>
              <a:rPr lang="en-US" sz="2200" u="sng" dirty="0">
                <a:solidFill>
                  <a:schemeClr val="hlink"/>
                </a:solidFill>
              </a:rPr>
            </a:br>
            <a:endParaRPr sz="2200" b="1" dirty="0"/>
          </a:p>
          <a:p>
            <a:pPr marL="0" lvl="0" indent="0" algn="l" rtl="0">
              <a:lnSpc>
                <a:spcPct val="110000"/>
              </a:lnSpc>
              <a:spcBef>
                <a:spcPts val="440"/>
              </a:spcBef>
              <a:spcAft>
                <a:spcPts val="0"/>
              </a:spcAft>
              <a:buClr>
                <a:schemeClr val="dk1"/>
              </a:buClr>
              <a:buSzPts val="2200"/>
              <a:buNone/>
            </a:pPr>
            <a:r>
              <a:rPr lang="en-US" sz="2200" b="1" dirty="0"/>
              <a:t>Example:</a:t>
            </a:r>
          </a:p>
          <a:p>
            <a:pPr marL="0" lvl="0" indent="0">
              <a:lnSpc>
                <a:spcPct val="110000"/>
              </a:lnSpc>
              <a:spcBef>
                <a:spcPts val="440"/>
              </a:spcBef>
              <a:buSzPts val="2200"/>
              <a:buNone/>
            </a:pPr>
            <a:r>
              <a:rPr lang="en-US" sz="2200" dirty="0"/>
              <a:t>Knight, M. (1999). Writing and other communication standards in</a:t>
            </a:r>
            <a:br>
              <a:rPr lang="en-US" sz="2200" dirty="0"/>
            </a:br>
            <a:r>
              <a:rPr lang="en-US" sz="2200" dirty="0"/>
              <a:t>	undergraduate business education: A study of current</a:t>
            </a:r>
            <a:br>
              <a:rPr lang="en-US" sz="2200" dirty="0"/>
            </a:br>
            <a:r>
              <a:rPr lang="en-US" sz="2200" dirty="0"/>
              <a:t>	program requirements, practices, and trends. </a:t>
            </a:r>
            <a:r>
              <a:rPr lang="en-US" sz="2200" i="1" dirty="0"/>
              <a:t>Business</a:t>
            </a:r>
            <a:br>
              <a:rPr lang="en-US" sz="2200" i="1" dirty="0"/>
            </a:br>
            <a:r>
              <a:rPr lang="en-US" sz="2200" i="1" dirty="0"/>
              <a:t>	Communication Quarterly, 1</a:t>
            </a:r>
            <a:r>
              <a:rPr lang="en-US" sz="2200" dirty="0"/>
              <a:t>(1)</a:t>
            </a:r>
            <a:r>
              <a:rPr lang="en-US" sz="2200" i="1" dirty="0"/>
              <a:t>, </a:t>
            </a:r>
            <a:r>
              <a:rPr lang="en-US" sz="2200" dirty="0"/>
              <a:t>10-28. Retrieved from</a:t>
            </a:r>
            <a:br>
              <a:rPr lang="en-US" sz="2200" dirty="0"/>
            </a:br>
            <a:r>
              <a:rPr lang="en-US" sz="2200" dirty="0"/>
              <a:t>	</a:t>
            </a:r>
            <a:r>
              <a:rPr lang="en-US" sz="2200" i="1" dirty="0">
                <a:hlinkClick r:id="rId4"/>
              </a:rPr>
              <a:t>https://</a:t>
            </a:r>
            <a:r>
              <a:rPr lang="en-US" sz="2200" i="1" dirty="0" err="1">
                <a:hlinkClick r:id="rId4"/>
              </a:rPr>
              <a:t>journals.sagepub.com</a:t>
            </a:r>
            <a:r>
              <a:rPr lang="en-US" sz="2200" i="1" dirty="0">
                <a:hlinkClick r:id="rId4"/>
              </a:rPr>
              <a:t>/home/</a:t>
            </a:r>
            <a:r>
              <a:rPr lang="en-US" sz="2200" i="1" dirty="0" err="1">
                <a:hlinkClick r:id="rId4"/>
              </a:rPr>
              <a:t>bcq</a:t>
            </a:r>
            <a:endParaRPr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0"/>
          <p:cNvSpPr txBox="1">
            <a:spLocks noGrp="1"/>
          </p:cNvSpPr>
          <p:nvPr>
            <p:ph type="body" idx="1"/>
          </p:nvPr>
        </p:nvSpPr>
        <p:spPr>
          <a:xfrm>
            <a:off x="861390" y="2209800"/>
            <a:ext cx="7394713" cy="3352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None/>
            </a:pPr>
            <a:r>
              <a:rPr lang="en-US" sz="2000" dirty="0"/>
              <a:t>von </a:t>
            </a:r>
            <a:r>
              <a:rPr lang="en-US" sz="2000" dirty="0" err="1"/>
              <a:t>Ledebur</a:t>
            </a:r>
            <a:r>
              <a:rPr lang="en-US" sz="2000" dirty="0"/>
              <a:t>, S. C. (2007). Optimizing knowledge transfer by</a:t>
            </a:r>
            <a:endParaRPr dirty="0"/>
          </a:p>
          <a:p>
            <a:pPr marL="0" lvl="0" indent="0" algn="l" rtl="0">
              <a:spcBef>
                <a:spcPts val="0"/>
              </a:spcBef>
              <a:spcAft>
                <a:spcPts val="0"/>
              </a:spcAft>
              <a:buClr>
                <a:schemeClr val="dk1"/>
              </a:buClr>
              <a:buSzPts val="2000"/>
              <a:buNone/>
            </a:pPr>
            <a:r>
              <a:rPr lang="en-US" sz="2000" dirty="0"/>
              <a:t>	new employees in companies. </a:t>
            </a:r>
            <a:r>
              <a:rPr lang="en-US" sz="2000" i="1" dirty="0"/>
              <a:t>Knowledge Management</a:t>
            </a:r>
            <a:endParaRPr dirty="0"/>
          </a:p>
          <a:p>
            <a:pPr marL="0" lvl="0" indent="0" algn="l" rtl="0">
              <a:spcBef>
                <a:spcPts val="0"/>
              </a:spcBef>
              <a:spcAft>
                <a:spcPts val="0"/>
              </a:spcAft>
              <a:buClr>
                <a:schemeClr val="dk1"/>
              </a:buClr>
              <a:buSzPts val="2000"/>
              <a:buNone/>
            </a:pPr>
            <a:r>
              <a:rPr lang="en-US" sz="2000" i="1" dirty="0"/>
              <a:t>	Research &amp; Practice</a:t>
            </a:r>
            <a:r>
              <a:rPr lang="en-US" sz="2000" dirty="0"/>
              <a:t>. Advance online publication. 	</a:t>
            </a:r>
            <a:r>
              <a:rPr lang="en-US" sz="2000" u="sng" dirty="0">
                <a:solidFill>
                  <a:schemeClr val="hlink"/>
                </a:solidFill>
                <a:hlinkClick r:id="rId3"/>
              </a:rPr>
              <a:t>https://doi.org/10.1057/palgrave.kmrp.8500141</a:t>
            </a:r>
            <a:endParaRPr sz="2000" dirty="0"/>
          </a:p>
          <a:p>
            <a:pPr marL="0" lvl="0" indent="0" algn="l" rtl="0">
              <a:spcBef>
                <a:spcPts val="0"/>
              </a:spcBef>
              <a:spcAft>
                <a:spcPts val="0"/>
              </a:spcAft>
              <a:buClr>
                <a:srgbClr val="C01D4B"/>
              </a:buClr>
              <a:buSzPts val="2400"/>
              <a:buNone/>
            </a:pPr>
            <a:br>
              <a:rPr lang="en-US" sz="2400" dirty="0">
                <a:solidFill>
                  <a:srgbClr val="C01D4B"/>
                </a:solidFill>
              </a:rPr>
            </a:br>
            <a:r>
              <a:rPr lang="en-US" sz="2200" dirty="0">
                <a:solidFill>
                  <a:srgbClr val="C01D4B"/>
                </a:solidFill>
              </a:rPr>
              <a:t>If no DOI is assigned and you retrieved the article electronically</a:t>
            </a:r>
            <a:r>
              <a:rPr lang="en-US" sz="2200" dirty="0"/>
              <a:t>, give the URL of the journal home page: </a:t>
            </a:r>
            <a:r>
              <a:rPr lang="en-US" sz="2200" u="sng" dirty="0">
                <a:solidFill>
                  <a:schemeClr val="hlink"/>
                </a:solidFill>
                <a:hlinkClick r:id="rId4"/>
              </a:rPr>
              <a:t>http://xxxxx</a:t>
            </a:r>
            <a:endParaRPr sz="2200" dirty="0"/>
          </a:p>
          <a:p>
            <a:pPr marL="0" marR="0" lvl="0" indent="0" algn="l" rtl="0">
              <a:spcBef>
                <a:spcPts val="0"/>
              </a:spcBef>
              <a:spcAft>
                <a:spcPts val="0"/>
              </a:spcAft>
              <a:buClr>
                <a:schemeClr val="dk1"/>
              </a:buClr>
              <a:buSzPts val="3200"/>
              <a:buFont typeface="Arial"/>
              <a:buNone/>
            </a:pPr>
            <a:endParaRPr dirty="0"/>
          </a:p>
        </p:txBody>
      </p:sp>
      <p:sp>
        <p:nvSpPr>
          <p:cNvPr id="327" name="Google Shape;327;p50"/>
          <p:cNvSpPr txBox="1">
            <a:spLocks noGrp="1"/>
          </p:cNvSpPr>
          <p:nvPr>
            <p:ph type="title"/>
          </p:nvPr>
        </p:nvSpPr>
        <p:spPr>
          <a:xfrm>
            <a:off x="861391" y="304800"/>
            <a:ext cx="7394713" cy="1524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dirty="0"/>
              <a:t>References</a:t>
            </a:r>
            <a:br>
              <a:rPr lang="en-US" sz="3800" b="1" dirty="0"/>
            </a:br>
            <a:r>
              <a:rPr lang="en-US" sz="3400" i="1" dirty="0">
                <a:solidFill>
                  <a:srgbClr val="C01D4B"/>
                </a:solidFill>
              </a:rPr>
              <a:t>Journal Articles Advance Online Publication </a:t>
            </a:r>
            <a:endParaRPr sz="3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9"/>
          <p:cNvSpPr txBox="1">
            <a:spLocks noGrp="1"/>
          </p:cNvSpPr>
          <p:nvPr>
            <p:ph type="body" idx="1"/>
          </p:nvPr>
        </p:nvSpPr>
        <p:spPr>
          <a:xfrm>
            <a:off x="462776" y="1447800"/>
            <a:ext cx="8305800" cy="434339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None/>
            </a:pPr>
            <a:r>
              <a:rPr lang="en-US" sz="2000" b="1" dirty="0"/>
              <a:t>Doctoral dissertation or master’s thesis retrieved from a database service: </a:t>
            </a:r>
            <a:endParaRPr sz="2000" dirty="0"/>
          </a:p>
          <a:p>
            <a:pPr marL="0" lvl="0" indent="0" algn="l" rtl="0">
              <a:spcBef>
                <a:spcPts val="0"/>
              </a:spcBef>
              <a:spcAft>
                <a:spcPts val="0"/>
              </a:spcAft>
              <a:buClr>
                <a:schemeClr val="dk1"/>
              </a:buClr>
              <a:buSzPts val="2000"/>
              <a:buNone/>
            </a:pPr>
            <a:r>
              <a:rPr lang="en-US" sz="2000" dirty="0"/>
              <a:t>Author, A. A. (year). Title of doctoral dissertation or master’s thesis</a:t>
            </a:r>
            <a:br>
              <a:rPr lang="en-US" sz="2000" dirty="0"/>
            </a:br>
            <a:r>
              <a:rPr lang="en-US" sz="2000" dirty="0"/>
              <a:t>	(Doctoral dissertation or master’s thesis). Retrieved from Name 	of Database. (Accession or Order No.) </a:t>
            </a:r>
            <a:endParaRPr dirty="0"/>
          </a:p>
          <a:p>
            <a:pPr marL="0" lvl="0" indent="0" algn="l" rtl="0">
              <a:spcBef>
                <a:spcPts val="0"/>
              </a:spcBef>
              <a:spcAft>
                <a:spcPts val="0"/>
              </a:spcAft>
              <a:buClr>
                <a:schemeClr val="dk1"/>
              </a:buClr>
              <a:buSzPts val="2000"/>
              <a:buNone/>
            </a:pPr>
            <a:br>
              <a:rPr lang="en-US" sz="2000" dirty="0"/>
            </a:br>
            <a:r>
              <a:rPr lang="en-US" sz="2000" dirty="0"/>
              <a:t>Author, A. A. (year). Title of doctoral dissertation or master’s thesis</a:t>
            </a:r>
            <a:br>
              <a:rPr lang="en-US" sz="2000" dirty="0"/>
            </a:br>
            <a:r>
              <a:rPr lang="en-US" sz="2000" dirty="0"/>
              <a:t>	(Doctoral dissertation or master’s thesis). Retrieved from</a:t>
            </a:r>
            <a:br>
              <a:rPr lang="en-US" sz="2000" dirty="0"/>
            </a:br>
            <a:r>
              <a:rPr lang="en-US" sz="2000" dirty="0"/>
              <a:t>	</a:t>
            </a:r>
            <a:r>
              <a:rPr lang="en-US" sz="2000" u="sng" dirty="0">
                <a:solidFill>
                  <a:schemeClr val="hlink"/>
                </a:solidFill>
                <a:hlinkClick r:id="rId3"/>
              </a:rPr>
              <a:t>http://xxxxx</a:t>
            </a:r>
            <a:r>
              <a:rPr lang="en-US" sz="2000" dirty="0"/>
              <a:t> </a:t>
            </a:r>
            <a:endParaRPr dirty="0"/>
          </a:p>
          <a:p>
            <a:pPr marL="0" lvl="0" indent="0" algn="l" rtl="0">
              <a:spcBef>
                <a:spcPts val="0"/>
              </a:spcBef>
              <a:spcAft>
                <a:spcPts val="0"/>
              </a:spcAft>
              <a:buClr>
                <a:schemeClr val="dk1"/>
              </a:buClr>
              <a:buSzPts val="2000"/>
              <a:buNone/>
            </a:pPr>
            <a:endParaRPr sz="2000" dirty="0"/>
          </a:p>
          <a:p>
            <a:pPr marL="0" lvl="0" indent="0" algn="l" rtl="0">
              <a:spcBef>
                <a:spcPts val="0"/>
              </a:spcBef>
              <a:spcAft>
                <a:spcPts val="0"/>
              </a:spcAft>
              <a:buClr>
                <a:schemeClr val="dk1"/>
              </a:buClr>
              <a:buSzPts val="2000"/>
              <a:buNone/>
            </a:pPr>
            <a:r>
              <a:rPr lang="en-US" sz="2000" b="1" dirty="0"/>
              <a:t>Unpublished dissertation or master’s thesis:</a:t>
            </a:r>
            <a:endParaRPr sz="2000" dirty="0"/>
          </a:p>
          <a:p>
            <a:pPr marL="0" lvl="0" indent="0" algn="l" rtl="0">
              <a:spcBef>
                <a:spcPts val="0"/>
              </a:spcBef>
              <a:spcAft>
                <a:spcPts val="0"/>
              </a:spcAft>
              <a:buClr>
                <a:schemeClr val="dk1"/>
              </a:buClr>
              <a:buSzPts val="2000"/>
              <a:buNone/>
            </a:pPr>
            <a:r>
              <a:rPr lang="en-US" sz="2000" dirty="0"/>
              <a:t>Author, A. A. (year). Title of doctoral dissertation or master’s thesis</a:t>
            </a:r>
            <a:br>
              <a:rPr lang="en-US" sz="2000" dirty="0"/>
            </a:br>
            <a:r>
              <a:rPr lang="en-US" sz="2000" dirty="0"/>
              <a:t>	(Unpublished doctoral dissertation or master’s thesis). 	Retrieved from </a:t>
            </a:r>
            <a:r>
              <a:rPr lang="en-US" sz="2000" u="sng" dirty="0">
                <a:solidFill>
                  <a:schemeClr val="hlink"/>
                </a:solidFill>
                <a:hlinkClick r:id="rId3"/>
              </a:rPr>
              <a:t>http://xxxxx</a:t>
            </a:r>
            <a:endParaRPr sz="2000" dirty="0"/>
          </a:p>
          <a:p>
            <a:pPr marL="0" marR="0" lvl="0" indent="0" algn="l" rtl="0">
              <a:spcBef>
                <a:spcPts val="0"/>
              </a:spcBef>
              <a:spcAft>
                <a:spcPts val="0"/>
              </a:spcAft>
              <a:buClr>
                <a:schemeClr val="dk1"/>
              </a:buClr>
              <a:buSzPts val="2000"/>
              <a:buFont typeface="Arial"/>
              <a:buNone/>
            </a:pPr>
            <a:endParaRPr sz="2000" dirty="0"/>
          </a:p>
        </p:txBody>
      </p:sp>
      <p:sp>
        <p:nvSpPr>
          <p:cNvPr id="321" name="Google Shape;321;p49"/>
          <p:cNvSpPr txBox="1">
            <a:spLocks noGrp="1"/>
          </p:cNvSpPr>
          <p:nvPr>
            <p:ph type="title"/>
          </p:nvPr>
        </p:nvSpPr>
        <p:spPr>
          <a:xfrm>
            <a:off x="462776" y="76200"/>
            <a:ext cx="8305800" cy="1371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dirty="0"/>
              <a:t>References </a:t>
            </a:r>
            <a:br>
              <a:rPr lang="en-US" sz="3800" b="1" dirty="0"/>
            </a:br>
            <a:r>
              <a:rPr lang="en-US" sz="3400" i="1" dirty="0">
                <a:solidFill>
                  <a:srgbClr val="C01D4B"/>
                </a:solidFill>
              </a:rPr>
              <a:t>Dissertations/Theses Online </a:t>
            </a:r>
            <a:endParaRPr sz="3400" dirty="0"/>
          </a:p>
        </p:txBody>
      </p:sp>
    </p:spTree>
    <p:extLst>
      <p:ext uri="{BB962C8B-B14F-4D97-AF65-F5344CB8AC3E}">
        <p14:creationId xmlns:p14="http://schemas.microsoft.com/office/powerpoint/2010/main" val="4116148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6"/>
          <p:cNvSpPr txBox="1">
            <a:spLocks noGrp="1"/>
          </p:cNvSpPr>
          <p:nvPr>
            <p:ph type="body" idx="1"/>
          </p:nvPr>
        </p:nvSpPr>
        <p:spPr>
          <a:xfrm>
            <a:off x="379141" y="1941096"/>
            <a:ext cx="8305800" cy="390625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b="1" dirty="0"/>
              <a:t>Provide website name and URL:</a:t>
            </a:r>
            <a:br>
              <a:rPr lang="en-US" sz="2400" b="1" dirty="0"/>
            </a:br>
            <a:endParaRPr sz="2400" b="1" dirty="0"/>
          </a:p>
          <a:p>
            <a:pPr marL="342900" lvl="0" indent="-342900" algn="l" rtl="0">
              <a:spcBef>
                <a:spcPts val="480"/>
              </a:spcBef>
              <a:spcAft>
                <a:spcPts val="0"/>
              </a:spcAft>
              <a:buClr>
                <a:schemeClr val="dk1"/>
              </a:buClr>
              <a:buSzPts val="2400"/>
              <a:buFont typeface="Arial"/>
              <a:buChar char="•"/>
            </a:pPr>
            <a:r>
              <a:rPr lang="en-US" sz="2400" dirty="0"/>
              <a:t>Include the name of the website to which the article was posted in the retrieval statement</a:t>
            </a:r>
            <a:br>
              <a:rPr lang="en-US" sz="2400" dirty="0"/>
            </a:br>
            <a:endParaRPr sz="2400" dirty="0"/>
          </a:p>
          <a:p>
            <a:pPr marL="342900" lvl="0" indent="-342900" algn="l" rtl="0">
              <a:spcBef>
                <a:spcPts val="480"/>
              </a:spcBef>
              <a:spcAft>
                <a:spcPts val="0"/>
              </a:spcAft>
              <a:buClr>
                <a:schemeClr val="dk1"/>
              </a:buClr>
              <a:buSzPts val="2400"/>
              <a:buFont typeface="Arial"/>
              <a:buChar char="•"/>
            </a:pPr>
            <a:r>
              <a:rPr lang="en-US" sz="2400" dirty="0"/>
              <a:t>If this information is not part of the URL, use the following format…</a:t>
            </a:r>
            <a:r>
              <a:rPr lang="en-US" sz="2800" dirty="0"/>
              <a:t> </a:t>
            </a:r>
          </a:p>
          <a:p>
            <a:pPr marL="457200" lvl="1" indent="0">
              <a:spcBef>
                <a:spcPts val="480"/>
              </a:spcBef>
              <a:buSzPts val="2400"/>
              <a:buNone/>
            </a:pPr>
            <a:r>
              <a:rPr lang="en-US" sz="1200" b="1" dirty="0"/>
              <a:t>	</a:t>
            </a:r>
            <a:r>
              <a:rPr lang="en-US" sz="2400" b="1" dirty="0"/>
              <a:t>Retrieved from </a:t>
            </a:r>
            <a:r>
              <a:rPr lang="en-US" sz="2400" b="1" dirty="0">
                <a:solidFill>
                  <a:srgbClr val="C01D4B"/>
                </a:solidFill>
              </a:rPr>
              <a:t>Site Name Website: </a:t>
            </a:r>
            <a:r>
              <a:rPr lang="en-US" sz="2400" b="1" u="sng" dirty="0">
                <a:solidFill>
                  <a:schemeClr val="hlink"/>
                </a:solidFill>
                <a:hlinkClick r:id="rId3"/>
              </a:rPr>
              <a:t>http://xxxxx</a:t>
            </a:r>
            <a:endParaRPr lang="en-US" sz="2400" b="1" u="sng" dirty="0">
              <a:solidFill>
                <a:schemeClr val="hlink"/>
              </a:solidFill>
            </a:endParaRPr>
          </a:p>
          <a:p>
            <a:pPr marL="342900" lvl="0" indent="-342900" algn="l" rtl="0">
              <a:spcBef>
                <a:spcPts val="480"/>
              </a:spcBef>
              <a:spcAft>
                <a:spcPts val="0"/>
              </a:spcAft>
              <a:buClr>
                <a:schemeClr val="dk1"/>
              </a:buClr>
              <a:buSzPts val="2400"/>
              <a:buFont typeface="Arial"/>
              <a:buChar char="•"/>
            </a:pPr>
            <a:r>
              <a:rPr lang="en-US" sz="2400" dirty="0">
                <a:solidFill>
                  <a:schemeClr val="tx1"/>
                </a:solidFill>
              </a:rPr>
              <a:t>Provide document type if relevant</a:t>
            </a:r>
            <a:endParaRPr sz="2400" dirty="0">
              <a:solidFill>
                <a:schemeClr val="tx1"/>
              </a:solidFill>
            </a:endParaRPr>
          </a:p>
        </p:txBody>
      </p:sp>
      <p:sp>
        <p:nvSpPr>
          <p:cNvPr id="302" name="Google Shape;302;p46"/>
          <p:cNvSpPr txBox="1">
            <a:spLocks noGrp="1"/>
          </p:cNvSpPr>
          <p:nvPr>
            <p:ph type="title"/>
          </p:nvPr>
        </p:nvSpPr>
        <p:spPr>
          <a:xfrm>
            <a:off x="1089377" y="457200"/>
            <a:ext cx="6965245"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References</a:t>
            </a:r>
            <a:br>
              <a:rPr lang="en-US" sz="3800" b="1"/>
            </a:br>
            <a:r>
              <a:rPr lang="en-US" sz="3800" i="1">
                <a:solidFill>
                  <a:srgbClr val="C01D4B"/>
                </a:solidFill>
              </a:rPr>
              <a:t>Other Electronic Sources: Basic Form </a:t>
            </a:r>
            <a:endParaRPr sz="3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dirty="0"/>
              <a:t>References</a:t>
            </a:r>
            <a:br>
              <a:rPr lang="en-US" sz="3800" b="1" dirty="0"/>
            </a:br>
            <a:r>
              <a:rPr lang="en-US" sz="3800" i="1" dirty="0">
                <a:solidFill>
                  <a:srgbClr val="C01D4B"/>
                </a:solidFill>
              </a:rPr>
              <a:t>Electronic Sources: Other Periodicals </a:t>
            </a:r>
            <a:endParaRPr sz="3800" dirty="0"/>
          </a:p>
        </p:txBody>
      </p:sp>
      <p:sp>
        <p:nvSpPr>
          <p:cNvPr id="314" name="Google Shape;314;p48"/>
          <p:cNvSpPr txBox="1">
            <a:spLocks noGrp="1"/>
          </p:cNvSpPr>
          <p:nvPr>
            <p:ph type="body" idx="1"/>
          </p:nvPr>
        </p:nvSpPr>
        <p:spPr>
          <a:xfrm>
            <a:off x="457200" y="1852863"/>
            <a:ext cx="8285356" cy="391576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15"/>
              <a:buNone/>
            </a:pPr>
            <a:r>
              <a:rPr lang="en-US" sz="2000" b="1" dirty="0">
                <a:latin typeface="Arial" panose="020B0604020202020204" pitchFamily="34" charset="0"/>
                <a:cs typeface="Arial" panose="020B0604020202020204" pitchFamily="34" charset="0"/>
              </a:rPr>
              <a:t>Magazine Article:</a:t>
            </a:r>
            <a:endParaRPr sz="2000" dirty="0">
              <a:latin typeface="Arial" panose="020B0604020202020204" pitchFamily="34" charset="0"/>
              <a:cs typeface="Arial" panose="020B0604020202020204" pitchFamily="34" charset="0"/>
            </a:endParaRPr>
          </a:p>
          <a:p>
            <a:pPr marL="0" lvl="0" indent="0" algn="l" rtl="0">
              <a:spcBef>
                <a:spcPts val="403"/>
              </a:spcBef>
              <a:spcAft>
                <a:spcPts val="0"/>
              </a:spcAft>
              <a:buClr>
                <a:schemeClr val="dk1"/>
              </a:buClr>
              <a:buSzPts val="2015"/>
              <a:buNone/>
            </a:pPr>
            <a:r>
              <a:rPr lang="en-US" sz="2000" dirty="0">
                <a:latin typeface="Arial" panose="020B0604020202020204" pitchFamily="34" charset="0"/>
                <a:cs typeface="Arial" panose="020B0604020202020204" pitchFamily="34" charset="0"/>
              </a:rPr>
              <a:t>Clay, R. A. (2008, June). Science vs. ideology: Psychologists fight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back against the misuse of research. </a:t>
            </a:r>
            <a:r>
              <a:rPr lang="en-US" sz="2000" i="1" dirty="0">
                <a:latin typeface="Arial" panose="020B0604020202020204" pitchFamily="34" charset="0"/>
                <a:cs typeface="Arial" panose="020B0604020202020204" pitchFamily="34" charset="0"/>
              </a:rPr>
              <a:t>Monitor on Psychology, 	39</a:t>
            </a:r>
            <a:r>
              <a:rPr lang="en-US" sz="2000" dirty="0">
                <a:latin typeface="Arial" panose="020B0604020202020204" pitchFamily="34" charset="0"/>
                <a:cs typeface="Arial" panose="020B0604020202020204" pitchFamily="34" charset="0"/>
              </a:rPr>
              <a:t>(6). Retrieved from </a:t>
            </a:r>
            <a:r>
              <a:rPr lang="en-US" sz="2000" u="sng" dirty="0">
                <a:solidFill>
                  <a:schemeClr val="hlink"/>
                </a:solidFill>
                <a:latin typeface="Arial" panose="020B0604020202020204" pitchFamily="34" charset="0"/>
                <a:cs typeface="Arial" panose="020B0604020202020204" pitchFamily="34" charset="0"/>
                <a:hlinkClick r:id="rId3"/>
              </a:rPr>
              <a:t>http://www.apa.org/monitor/</a:t>
            </a:r>
            <a:endParaRPr sz="2000" dirty="0">
              <a:latin typeface="Arial" panose="020B0604020202020204" pitchFamily="34" charset="0"/>
              <a:cs typeface="Arial" panose="020B0604020202020204" pitchFamily="34" charset="0"/>
            </a:endParaRPr>
          </a:p>
          <a:p>
            <a:pPr marL="0" lvl="0" indent="0" algn="l" rtl="0">
              <a:spcBef>
                <a:spcPts val="403"/>
              </a:spcBef>
              <a:spcAft>
                <a:spcPts val="0"/>
              </a:spcAft>
              <a:buClr>
                <a:schemeClr val="dk1"/>
              </a:buClr>
              <a:buSzPts val="2015"/>
              <a:buNone/>
            </a:pPr>
            <a:r>
              <a:rPr lang="en-US" sz="2000" dirty="0">
                <a:latin typeface="Arial" panose="020B0604020202020204" pitchFamily="34" charset="0"/>
                <a:cs typeface="Arial" panose="020B0604020202020204" pitchFamily="34" charset="0"/>
              </a:rPr>
              <a:t>  </a:t>
            </a:r>
            <a:endParaRPr sz="2000" dirty="0">
              <a:latin typeface="Arial" panose="020B0604020202020204" pitchFamily="34" charset="0"/>
              <a:cs typeface="Arial" panose="020B0604020202020204" pitchFamily="34" charset="0"/>
            </a:endParaRPr>
          </a:p>
          <a:p>
            <a:pPr marL="0" lvl="0" indent="0" algn="l" rtl="0">
              <a:lnSpc>
                <a:spcPct val="100000"/>
              </a:lnSpc>
              <a:spcBef>
                <a:spcPts val="403"/>
              </a:spcBef>
              <a:spcAft>
                <a:spcPts val="0"/>
              </a:spcAft>
              <a:buClr>
                <a:schemeClr val="dk1"/>
              </a:buClr>
              <a:buSzPts val="2015"/>
              <a:buNone/>
            </a:pPr>
            <a:r>
              <a:rPr lang="en-US" sz="2000" b="1" dirty="0">
                <a:latin typeface="Arial" panose="020B0604020202020204" pitchFamily="34" charset="0"/>
                <a:cs typeface="Arial" panose="020B0604020202020204" pitchFamily="34" charset="0"/>
              </a:rPr>
              <a:t>Newspaper Article:</a:t>
            </a:r>
            <a:endParaRPr sz="2000" dirty="0">
              <a:latin typeface="Arial" panose="020B0604020202020204" pitchFamily="34" charset="0"/>
              <a:cs typeface="Arial" panose="020B0604020202020204" pitchFamily="34" charset="0"/>
            </a:endParaRPr>
          </a:p>
          <a:p>
            <a:pPr marL="0" lvl="0" indent="0" algn="l" rtl="0">
              <a:lnSpc>
                <a:spcPct val="100000"/>
              </a:lnSpc>
              <a:spcBef>
                <a:spcPts val="403"/>
              </a:spcBef>
              <a:spcAft>
                <a:spcPts val="0"/>
              </a:spcAft>
              <a:buClr>
                <a:schemeClr val="dk1"/>
              </a:buClr>
              <a:buSzPts val="2015"/>
              <a:buNone/>
            </a:pPr>
            <a:r>
              <a:rPr lang="en-US" sz="2000" dirty="0">
                <a:latin typeface="Arial" panose="020B0604020202020204" pitchFamily="34" charset="0"/>
                <a:cs typeface="Arial" panose="020B0604020202020204" pitchFamily="34" charset="0"/>
              </a:rPr>
              <a:t>Brody, J. E. (2007, December 11). Mental reserves keep brains agile.	</a:t>
            </a:r>
            <a:r>
              <a:rPr lang="en-US" sz="2000" i="1" dirty="0">
                <a:latin typeface="Arial" panose="020B0604020202020204" pitchFamily="34" charset="0"/>
                <a:cs typeface="Arial" panose="020B0604020202020204" pitchFamily="34" charset="0"/>
              </a:rPr>
              <a:t>The New York Times. </a:t>
            </a:r>
            <a:r>
              <a:rPr lang="en-US" sz="2000" dirty="0">
                <a:latin typeface="Arial" panose="020B0604020202020204" pitchFamily="34" charset="0"/>
                <a:cs typeface="Arial" panose="020B0604020202020204" pitchFamily="34" charset="0"/>
              </a:rPr>
              <a:t>Retrieved from </a:t>
            </a:r>
            <a:r>
              <a:rPr lang="en-US" sz="2000" u="sng" dirty="0">
                <a:solidFill>
                  <a:schemeClr val="hlink"/>
                </a:solidFill>
                <a:latin typeface="Arial" panose="020B0604020202020204" pitchFamily="34" charset="0"/>
                <a:cs typeface="Arial" panose="020B0604020202020204" pitchFamily="34" charset="0"/>
                <a:hlinkClick r:id="rId4"/>
              </a:rPr>
              <a:t>http://www.nytimes.com</a:t>
            </a:r>
            <a:endParaRPr lang="en-US" sz="2000" u="sng" dirty="0">
              <a:solidFill>
                <a:schemeClr val="hlink"/>
              </a:solidFill>
              <a:latin typeface="Arial" panose="020B0604020202020204" pitchFamily="34" charset="0"/>
              <a:cs typeface="Arial" panose="020B0604020202020204" pitchFamily="34" charset="0"/>
            </a:endParaRPr>
          </a:p>
          <a:p>
            <a:pPr marL="0" lvl="0" indent="0" algn="l" rtl="0">
              <a:lnSpc>
                <a:spcPct val="100000"/>
              </a:lnSpc>
              <a:spcBef>
                <a:spcPts val="403"/>
              </a:spcBef>
              <a:spcAft>
                <a:spcPts val="0"/>
              </a:spcAft>
              <a:buClr>
                <a:schemeClr val="dk1"/>
              </a:buClr>
              <a:buSzPts val="2015"/>
              <a:buNone/>
            </a:pPr>
            <a:endParaRPr lang="en-US" sz="2000" u="sng" dirty="0">
              <a:solidFill>
                <a:schemeClr val="hlink"/>
              </a:solidFill>
              <a:latin typeface="Arial" panose="020B0604020202020204" pitchFamily="34" charset="0"/>
              <a:ea typeface="Times New Roman"/>
              <a:cs typeface="Arial" panose="020B0604020202020204" pitchFamily="34" charset="0"/>
              <a:sym typeface="Times New Roman"/>
            </a:endParaRPr>
          </a:p>
          <a:p>
            <a:pPr marL="0" lvl="0" indent="0" algn="ctr" rtl="0">
              <a:lnSpc>
                <a:spcPct val="100000"/>
              </a:lnSpc>
              <a:spcBef>
                <a:spcPts val="403"/>
              </a:spcBef>
              <a:spcAft>
                <a:spcPts val="0"/>
              </a:spcAft>
              <a:buClr>
                <a:schemeClr val="dk1"/>
              </a:buClr>
              <a:buSzPts val="2015"/>
              <a:buNone/>
            </a:pPr>
            <a:r>
              <a:rPr lang="en-US" sz="2400" i="1" dirty="0">
                <a:solidFill>
                  <a:srgbClr val="C23251"/>
                </a:solidFill>
                <a:latin typeface="Arial" panose="020B0604020202020204" pitchFamily="34" charset="0"/>
                <a:ea typeface="Times New Roman"/>
                <a:cs typeface="Arial" panose="020B0604020202020204" pitchFamily="34" charset="0"/>
                <a:sym typeface="Times New Roman"/>
              </a:rPr>
              <a:t>For magazines and newspapers, include the month or day of publication.</a:t>
            </a:r>
            <a:endParaRPr sz="2400" i="1" dirty="0">
              <a:solidFill>
                <a:srgbClr val="C23251"/>
              </a:solidFill>
              <a:latin typeface="Arial" panose="020B0604020202020204" pitchFamily="34" charset="0"/>
              <a:ea typeface="Times New Roman"/>
              <a:cs typeface="Arial" panose="020B0604020202020204" pitchFamily="34" charset="0"/>
              <a:sym typeface="Times New Roman"/>
            </a:endParaRPr>
          </a:p>
          <a:p>
            <a:pPr marL="0" lvl="0" indent="0" algn="l" rtl="0">
              <a:lnSpc>
                <a:spcPct val="80000"/>
              </a:lnSpc>
              <a:spcBef>
                <a:spcPts val="496"/>
              </a:spcBef>
              <a:spcAft>
                <a:spcPts val="0"/>
              </a:spcAft>
              <a:buClr>
                <a:schemeClr val="dk1"/>
              </a:buClr>
              <a:buSzPts val="2480"/>
              <a:buNone/>
            </a:pPr>
            <a:endParaRPr sz="2000" dirty="0">
              <a:latin typeface="Arial" panose="020B0604020202020204" pitchFamily="34" charset="0"/>
              <a:cs typeface="Arial" panose="020B0604020202020204" pitchFamily="34" charset="0"/>
            </a:endParaRPr>
          </a:p>
        </p:txBody>
      </p:sp>
      <p:sp>
        <p:nvSpPr>
          <p:cNvPr id="315" name="Google Shape;315;p48"/>
          <p:cNvSpPr txBox="1"/>
          <p:nvPr/>
        </p:nvSpPr>
        <p:spPr>
          <a:xfrm>
            <a:off x="4577645" y="5822259"/>
            <a:ext cx="3914790"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(American Psychological Association, 2010)</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7"/>
          <p:cNvSpPr txBox="1">
            <a:spLocks noGrp="1"/>
          </p:cNvSpPr>
          <p:nvPr>
            <p:ph type="body" idx="1"/>
          </p:nvPr>
        </p:nvSpPr>
        <p:spPr>
          <a:xfrm>
            <a:off x="304800" y="1447801"/>
            <a:ext cx="8686800" cy="472439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sz="2200" b="1" dirty="0"/>
              <a:t>Citing an Entire Website, Feed, and Page:</a:t>
            </a:r>
            <a:endParaRPr dirty="0"/>
          </a:p>
          <a:p>
            <a:pPr marL="0" lvl="0" indent="0" algn="l" rtl="0">
              <a:spcBef>
                <a:spcPts val="400"/>
              </a:spcBef>
              <a:spcAft>
                <a:spcPts val="0"/>
              </a:spcAft>
              <a:buClr>
                <a:srgbClr val="C01D4B"/>
              </a:buClr>
              <a:buSzPts val="2000"/>
              <a:buNone/>
            </a:pPr>
            <a:r>
              <a:rPr lang="en-US" sz="2000" i="1" dirty="0">
                <a:solidFill>
                  <a:srgbClr val="C01D4B"/>
                </a:solidFill>
              </a:rPr>
              <a:t>If not citing a particular document on a website:</a:t>
            </a:r>
            <a:endParaRPr dirty="0"/>
          </a:p>
          <a:p>
            <a:pPr marL="742950" lvl="1" indent="-285750" algn="l" rtl="0">
              <a:spcBef>
                <a:spcPts val="440"/>
              </a:spcBef>
              <a:spcAft>
                <a:spcPts val="0"/>
              </a:spcAft>
              <a:buClr>
                <a:schemeClr val="dk1"/>
              </a:buClr>
              <a:buSzPts val="2200"/>
              <a:buFont typeface="Arial"/>
              <a:buChar char="•"/>
            </a:pPr>
            <a:r>
              <a:rPr lang="en-US" sz="2200" dirty="0"/>
              <a:t>It is sufficient to give the address of the site in the text </a:t>
            </a:r>
            <a:endParaRPr dirty="0"/>
          </a:p>
          <a:p>
            <a:pPr marL="742950" lvl="1" indent="-285750" algn="l" rtl="0">
              <a:spcBef>
                <a:spcPts val="440"/>
              </a:spcBef>
              <a:spcAft>
                <a:spcPts val="0"/>
              </a:spcAft>
              <a:buClr>
                <a:schemeClr val="dk1"/>
              </a:buClr>
              <a:buSzPts val="2200"/>
              <a:buFont typeface="Arial"/>
              <a:buChar char="•"/>
            </a:pPr>
            <a:r>
              <a:rPr lang="en-US" sz="2200" dirty="0"/>
              <a:t>No reference list entry is needed</a:t>
            </a:r>
            <a:endParaRPr dirty="0"/>
          </a:p>
          <a:p>
            <a:pPr marL="0" lvl="0" indent="0" algn="l" rtl="0">
              <a:spcBef>
                <a:spcPts val="440"/>
              </a:spcBef>
              <a:spcAft>
                <a:spcPts val="0"/>
              </a:spcAft>
              <a:buClr>
                <a:schemeClr val="dk1"/>
              </a:buClr>
              <a:buSzPts val="2200"/>
              <a:buNone/>
            </a:pPr>
            <a:r>
              <a:rPr lang="en-US" sz="2200" b="1" dirty="0"/>
              <a:t>Examples:</a:t>
            </a:r>
            <a:endParaRPr sz="2200" dirty="0"/>
          </a:p>
          <a:p>
            <a:pPr marL="0" lvl="0" indent="0" algn="l" rtl="0">
              <a:spcBef>
                <a:spcPts val="440"/>
              </a:spcBef>
              <a:spcAft>
                <a:spcPts val="0"/>
              </a:spcAft>
              <a:buClr>
                <a:schemeClr val="dk1"/>
              </a:buClr>
              <a:buSzPts val="2200"/>
              <a:buNone/>
            </a:pPr>
            <a:r>
              <a:rPr lang="en-US" sz="2200" dirty="0" err="1"/>
              <a:t>KidsPsych</a:t>
            </a:r>
            <a:r>
              <a:rPr lang="en-US" sz="2200" dirty="0"/>
              <a:t> is a wonderful interactive website for children (</a:t>
            </a:r>
            <a:r>
              <a:rPr lang="en-US" sz="2200" u="sng" dirty="0">
                <a:solidFill>
                  <a:schemeClr val="hlink"/>
                </a:solidFill>
                <a:hlinkClick r:id="rId3"/>
              </a:rPr>
              <a:t>http://www.kidspsych.org</a:t>
            </a:r>
            <a:r>
              <a:rPr lang="en-US" sz="2200" dirty="0"/>
              <a:t>).</a:t>
            </a:r>
            <a:br>
              <a:rPr lang="en-US" sz="2200" dirty="0"/>
            </a:br>
            <a:endParaRPr sz="2200" dirty="0"/>
          </a:p>
          <a:p>
            <a:pPr marL="0" lvl="0" indent="0" algn="l" rtl="0">
              <a:spcBef>
                <a:spcPts val="440"/>
              </a:spcBef>
              <a:spcAft>
                <a:spcPts val="0"/>
              </a:spcAft>
              <a:buClr>
                <a:schemeClr val="dk1"/>
              </a:buClr>
              <a:buSzPts val="2200"/>
              <a:buNone/>
            </a:pPr>
            <a:r>
              <a:rPr lang="en-US" sz="2200" dirty="0"/>
              <a:t>President Obama often used Facebook (</a:t>
            </a:r>
            <a:r>
              <a:rPr lang="en-US" sz="2200" u="sng" dirty="0">
                <a:solidFill>
                  <a:schemeClr val="hlink"/>
                </a:solidFill>
                <a:hlinkClick r:id="rId4"/>
              </a:rPr>
              <a:t>http://www.facebook.com/barackobama</a:t>
            </a:r>
            <a:r>
              <a:rPr lang="en-US" sz="2200" dirty="0"/>
              <a:t>)and Twitter (</a:t>
            </a:r>
            <a:r>
              <a:rPr lang="en-US" sz="2200" u="sng" dirty="0">
                <a:solidFill>
                  <a:schemeClr val="hlink"/>
                </a:solidFill>
                <a:hlinkClick r:id="rId5"/>
              </a:rPr>
              <a:t>http://www.twitter.com/barackobama</a:t>
            </a:r>
            <a:r>
              <a:rPr lang="en-US" sz="2200" dirty="0"/>
              <a:t>) to keep citizens up to speed on his initiatives. </a:t>
            </a:r>
            <a:endParaRPr dirty="0"/>
          </a:p>
        </p:txBody>
      </p:sp>
      <p:sp>
        <p:nvSpPr>
          <p:cNvPr id="308" name="Google Shape;308;p47"/>
          <p:cNvSpPr txBox="1">
            <a:spLocks noGrp="1"/>
          </p:cNvSpPr>
          <p:nvPr>
            <p:ph type="title"/>
          </p:nvPr>
        </p:nvSpPr>
        <p:spPr>
          <a:xfrm>
            <a:off x="1089377" y="304800"/>
            <a:ext cx="6965245"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References</a:t>
            </a:r>
            <a:br>
              <a:rPr lang="en-US" sz="3800" b="1"/>
            </a:br>
            <a:r>
              <a:rPr lang="en-US" sz="3800" i="1">
                <a:solidFill>
                  <a:srgbClr val="C01D4B"/>
                </a:solidFill>
              </a:rPr>
              <a:t>Electronic Sources: Websites </a:t>
            </a:r>
            <a:endParaRPr sz="3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a:t>Major Paper Sections</a:t>
            </a:r>
            <a:endParaRPr/>
          </a:p>
        </p:txBody>
      </p:sp>
      <p:sp>
        <p:nvSpPr>
          <p:cNvPr id="108" name="Google Shape;108;p16"/>
          <p:cNvSpPr txBox="1">
            <a:spLocks noGrp="1"/>
          </p:cNvSpPr>
          <p:nvPr>
            <p:ph type="body" idx="1"/>
          </p:nvPr>
        </p:nvSpPr>
        <p:spPr>
          <a:xfrm>
            <a:off x="457200" y="1600200"/>
            <a:ext cx="8229600" cy="388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b="1"/>
              <a:t>APA Style Includes Four Major Sections: </a:t>
            </a:r>
            <a:endParaRPr/>
          </a:p>
          <a:p>
            <a:pPr marL="822960" lvl="1" indent="-457200" algn="l" rtl="0">
              <a:spcBef>
                <a:spcPts val="480"/>
              </a:spcBef>
              <a:spcAft>
                <a:spcPts val="0"/>
              </a:spcAft>
              <a:buClr>
                <a:srgbClr val="C01D4B"/>
              </a:buClr>
              <a:buSzPts val="2400"/>
              <a:buFont typeface="Calibri"/>
              <a:buAutoNum type="arabicPeriod"/>
            </a:pPr>
            <a:r>
              <a:rPr lang="en-US" sz="2400">
                <a:solidFill>
                  <a:srgbClr val="C01D4B"/>
                </a:solidFill>
              </a:rPr>
              <a:t>Title page</a:t>
            </a:r>
            <a:endParaRPr/>
          </a:p>
          <a:p>
            <a:pPr marL="822960" lvl="1" indent="-457200" algn="l" rtl="0">
              <a:spcBef>
                <a:spcPts val="480"/>
              </a:spcBef>
              <a:spcAft>
                <a:spcPts val="0"/>
              </a:spcAft>
              <a:buClr>
                <a:srgbClr val="C01D4B"/>
              </a:buClr>
              <a:buSzPts val="2400"/>
              <a:buFont typeface="Calibri"/>
              <a:buAutoNum type="arabicPeriod"/>
            </a:pPr>
            <a:r>
              <a:rPr lang="en-US" sz="2400">
                <a:solidFill>
                  <a:srgbClr val="C01D4B"/>
                </a:solidFill>
              </a:rPr>
              <a:t>Abstract</a:t>
            </a:r>
            <a:endParaRPr/>
          </a:p>
          <a:p>
            <a:pPr marL="822960" lvl="1" indent="-457200" algn="l" rtl="0">
              <a:spcBef>
                <a:spcPts val="480"/>
              </a:spcBef>
              <a:spcAft>
                <a:spcPts val="0"/>
              </a:spcAft>
              <a:buClr>
                <a:srgbClr val="C01D4B"/>
              </a:buClr>
              <a:buSzPts val="2400"/>
              <a:buFont typeface="Calibri"/>
              <a:buAutoNum type="arabicPeriod"/>
            </a:pPr>
            <a:r>
              <a:rPr lang="en-US" sz="2400">
                <a:solidFill>
                  <a:srgbClr val="C01D4B"/>
                </a:solidFill>
              </a:rPr>
              <a:t>Main body (can include subsections)</a:t>
            </a:r>
            <a:endParaRPr/>
          </a:p>
          <a:p>
            <a:pPr marL="822960" lvl="1" indent="-457200" algn="l" rtl="0">
              <a:spcBef>
                <a:spcPts val="480"/>
              </a:spcBef>
              <a:spcAft>
                <a:spcPts val="0"/>
              </a:spcAft>
              <a:buClr>
                <a:srgbClr val="C01D4B"/>
              </a:buClr>
              <a:buSzPts val="2400"/>
              <a:buFont typeface="Calibri"/>
              <a:buAutoNum type="arabicPeriod"/>
            </a:pPr>
            <a:r>
              <a:rPr lang="en-US" sz="2400">
                <a:solidFill>
                  <a:srgbClr val="C01D4B"/>
                </a:solidFill>
              </a:rPr>
              <a:t>References</a:t>
            </a:r>
            <a:endParaRPr/>
          </a:p>
          <a:p>
            <a:pPr marL="0" lvl="0" indent="0" algn="l" rtl="0">
              <a:spcBef>
                <a:spcPts val="480"/>
              </a:spcBef>
              <a:spcAft>
                <a:spcPts val="0"/>
              </a:spcAft>
              <a:buClr>
                <a:schemeClr val="dk1"/>
              </a:buClr>
              <a:buSzPts val="2400"/>
              <a:buNone/>
            </a:pPr>
            <a:r>
              <a:rPr lang="en-US" sz="2400" b="1"/>
              <a:t>Two Common Formats for Manuscripts:</a:t>
            </a:r>
            <a:endParaRPr/>
          </a:p>
          <a:p>
            <a:pPr marL="822960" lvl="1" indent="-457200" algn="l" rtl="0">
              <a:spcBef>
                <a:spcPts val="480"/>
              </a:spcBef>
              <a:spcAft>
                <a:spcPts val="0"/>
              </a:spcAft>
              <a:buClr>
                <a:srgbClr val="C01D4B"/>
              </a:buClr>
              <a:buSzPts val="2400"/>
              <a:buFont typeface="Calibri"/>
              <a:buAutoNum type="arabicPeriod"/>
            </a:pPr>
            <a:r>
              <a:rPr lang="en-US" sz="2400">
                <a:solidFill>
                  <a:srgbClr val="C01D4B"/>
                </a:solidFill>
              </a:rPr>
              <a:t>Literature review </a:t>
            </a:r>
            <a:endParaRPr/>
          </a:p>
          <a:p>
            <a:pPr marL="822960" lvl="1" indent="-457200" algn="l" rtl="0">
              <a:spcBef>
                <a:spcPts val="480"/>
              </a:spcBef>
              <a:spcAft>
                <a:spcPts val="0"/>
              </a:spcAft>
              <a:buClr>
                <a:srgbClr val="C01D4B"/>
              </a:buClr>
              <a:buSzPts val="2400"/>
              <a:buFont typeface="Calibri"/>
              <a:buAutoNum type="arabicPeriod"/>
            </a:pPr>
            <a:r>
              <a:rPr lang="en-US" sz="2400">
                <a:solidFill>
                  <a:srgbClr val="C01D4B"/>
                </a:solidFill>
              </a:rPr>
              <a:t>Experimental report/general research study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1"/>
          <p:cNvSpPr txBox="1">
            <a:spLocks noGrp="1"/>
          </p:cNvSpPr>
          <p:nvPr>
            <p:ph type="body" idx="1"/>
          </p:nvPr>
        </p:nvSpPr>
        <p:spPr>
          <a:xfrm>
            <a:off x="381000" y="1447799"/>
            <a:ext cx="8353926" cy="4652211"/>
          </a:xfrm>
          <a:prstGeom prst="rect">
            <a:avLst/>
          </a:prstGeom>
          <a:noFill/>
          <a:ln>
            <a:noFill/>
          </a:ln>
        </p:spPr>
        <p:txBody>
          <a:bodyPr spcFirstLastPara="1" wrap="square" lIns="91425" tIns="45700" rIns="91425" bIns="45700" anchor="t" anchorCtr="0">
            <a:noAutofit/>
          </a:bodyPr>
          <a:lstStyle/>
          <a:p>
            <a:pPr marL="0" indent="-457200">
              <a:spcBef>
                <a:spcPts val="0"/>
              </a:spcBef>
              <a:buSzPts val="2200"/>
              <a:buNone/>
            </a:pPr>
            <a:r>
              <a:rPr lang="en-US" sz="2200" dirty="0"/>
              <a:t>The White House, Office of the Press Secretary. (2010).</a:t>
            </a:r>
          </a:p>
          <a:p>
            <a:pPr marL="0" indent="-457200">
              <a:spcBef>
                <a:spcPts val="0"/>
              </a:spcBef>
              <a:buSzPts val="2200"/>
              <a:buNone/>
            </a:pPr>
            <a:r>
              <a:rPr lang="en-US" sz="2200" i="1" dirty="0"/>
              <a:t>	Administration officials continue travel across the country</a:t>
            </a:r>
          </a:p>
          <a:p>
            <a:pPr marL="0" indent="-457200">
              <a:spcBef>
                <a:spcPts val="0"/>
              </a:spcBef>
              <a:buSzPts val="2200"/>
              <a:buNone/>
            </a:pPr>
            <a:r>
              <a:rPr lang="en-US" sz="2200" i="1" dirty="0"/>
              <a:t>	holding “Recovery Summer” events, project site visits</a:t>
            </a:r>
          </a:p>
          <a:p>
            <a:pPr marL="0" indent="-457200">
              <a:spcBef>
                <a:spcPts val="0"/>
              </a:spcBef>
              <a:buSzPts val="2200"/>
              <a:buNone/>
            </a:pPr>
            <a:r>
              <a:rPr lang="en-US" sz="2200" i="1" dirty="0"/>
              <a:t>	</a:t>
            </a:r>
            <a:r>
              <a:rPr lang="en-US" sz="2200" dirty="0"/>
              <a:t>[Press release]. Retrieved from</a:t>
            </a:r>
          </a:p>
          <a:p>
            <a:pPr marL="0" indent="-457200">
              <a:spcBef>
                <a:spcPts val="0"/>
              </a:spcBef>
              <a:buSzPts val="2200"/>
              <a:buNone/>
            </a:pPr>
            <a:r>
              <a:rPr lang="en-US" dirty="0"/>
              <a:t>	</a:t>
            </a:r>
            <a:r>
              <a:rPr lang="en-US" sz="2200" u="sng" dirty="0">
                <a:solidFill>
                  <a:schemeClr val="hlink"/>
                </a:solidFill>
                <a:hlinkClick r:id="rId3"/>
              </a:rPr>
              <a:t>http://www.whitehouse.gov/thepressoffice/administration-</a:t>
            </a:r>
            <a:br>
              <a:rPr lang="en-US" sz="2200" u="sng" dirty="0">
                <a:solidFill>
                  <a:schemeClr val="hlink"/>
                </a:solidFill>
                <a:hlinkClick r:id="rId3"/>
              </a:rPr>
            </a:br>
            <a:r>
              <a:rPr lang="en-US" sz="2200" dirty="0">
                <a:solidFill>
                  <a:schemeClr val="hlink"/>
                </a:solidFill>
              </a:rPr>
              <a:t>	</a:t>
            </a:r>
            <a:r>
              <a:rPr lang="en-US" sz="2200" u="sng" dirty="0">
                <a:solidFill>
                  <a:schemeClr val="hlink"/>
                </a:solidFill>
                <a:hlinkClick r:id="rId3"/>
              </a:rPr>
              <a:t>officials-continue-travelacross-country-holdingrecovery-</a:t>
            </a:r>
            <a:r>
              <a:rPr lang="en-US" sz="2200" dirty="0">
                <a:solidFill>
                  <a:schemeClr val="hlink"/>
                </a:solidFill>
              </a:rPr>
              <a:t>	</a:t>
            </a:r>
            <a:r>
              <a:rPr lang="en-US" sz="2200" u="sng" dirty="0">
                <a:solidFill>
                  <a:schemeClr val="hlink"/>
                </a:solidFill>
                <a:hlinkClick r:id="rId3"/>
              </a:rPr>
              <a:t>summer-eve</a:t>
            </a:r>
            <a:endParaRPr lang="en-US" sz="2200" u="sng" dirty="0">
              <a:solidFill>
                <a:schemeClr val="hlink"/>
              </a:solidFill>
            </a:endParaRPr>
          </a:p>
          <a:p>
            <a:pPr marL="0" indent="-457200">
              <a:spcBef>
                <a:spcPts val="0"/>
              </a:spcBef>
              <a:buSzPts val="2200"/>
              <a:buNone/>
            </a:pPr>
            <a:endParaRPr sz="2200" dirty="0"/>
          </a:p>
          <a:p>
            <a:pPr marL="0" lvl="0" indent="0" algn="l" rtl="0">
              <a:spcBef>
                <a:spcPts val="0"/>
              </a:spcBef>
              <a:spcAft>
                <a:spcPts val="0"/>
              </a:spcAft>
              <a:buClr>
                <a:schemeClr val="dk1"/>
              </a:buClr>
              <a:buSzPts val="2200"/>
              <a:buNone/>
            </a:pPr>
            <a:r>
              <a:rPr lang="en-US" sz="2200" dirty="0"/>
              <a:t>American Psychological Association. (2010). </a:t>
            </a:r>
            <a:r>
              <a:rPr lang="en-US" sz="2200" i="1" dirty="0"/>
              <a:t>Today’s</a:t>
            </a:r>
            <a:br>
              <a:rPr lang="en-US" sz="2200" i="1" dirty="0"/>
            </a:br>
            <a:r>
              <a:rPr lang="en-US" sz="2200" i="1" dirty="0"/>
              <a:t>	superheroes send wrong image to boys, say researchers</a:t>
            </a:r>
            <a:br>
              <a:rPr lang="en-US" sz="2200" dirty="0"/>
            </a:br>
            <a:r>
              <a:rPr lang="en-US" sz="2200" dirty="0"/>
              <a:t>	[Press release]. Retrieved from 	</a:t>
            </a:r>
            <a:r>
              <a:rPr lang="en-US" sz="2200" u="sng" dirty="0">
                <a:solidFill>
                  <a:srgbClr val="7F7F7F"/>
                </a:solidFill>
                <a:hlinkClick r:id="rId4"/>
              </a:rPr>
              <a:t>https://www.apa.org/news/press/releases/2010/08/macho</a:t>
            </a:r>
            <a:br>
              <a:rPr lang="en-US" sz="2200" u="sng" dirty="0">
                <a:solidFill>
                  <a:srgbClr val="7F7F7F"/>
                </a:solidFill>
                <a:hlinkClick r:id="rId4"/>
              </a:rPr>
            </a:br>
            <a:r>
              <a:rPr lang="en-US" sz="2200" dirty="0">
                <a:solidFill>
                  <a:srgbClr val="7F7F7F"/>
                </a:solidFill>
              </a:rPr>
              <a:t>	</a:t>
            </a:r>
            <a:r>
              <a:rPr lang="en-US" sz="2200" u="sng" dirty="0">
                <a:solidFill>
                  <a:srgbClr val="7F7F7F"/>
                </a:solidFill>
                <a:hlinkClick r:id="rId4"/>
              </a:rPr>
              <a:t>stereotype-unhealthy</a:t>
            </a:r>
            <a:endParaRPr sz="2200" dirty="0"/>
          </a:p>
          <a:p>
            <a:pPr marL="400050" lvl="1" indent="0" algn="l" rtl="0">
              <a:lnSpc>
                <a:spcPct val="120000"/>
              </a:lnSpc>
              <a:spcBef>
                <a:spcPts val="0"/>
              </a:spcBef>
              <a:spcAft>
                <a:spcPts val="0"/>
              </a:spcAft>
              <a:buClr>
                <a:schemeClr val="dk1"/>
              </a:buClr>
              <a:buSzPts val="1800"/>
              <a:buFont typeface="Arial"/>
              <a:buNone/>
            </a:pPr>
            <a:endParaRPr sz="2200" dirty="0">
              <a:latin typeface="Times"/>
              <a:ea typeface="Times"/>
              <a:cs typeface="Times"/>
              <a:sym typeface="Times"/>
            </a:endParaRPr>
          </a:p>
        </p:txBody>
      </p:sp>
      <p:sp>
        <p:nvSpPr>
          <p:cNvPr id="333" name="Google Shape;333;p51"/>
          <p:cNvSpPr txBox="1">
            <a:spLocks noGrp="1"/>
          </p:cNvSpPr>
          <p:nvPr>
            <p:ph type="title"/>
          </p:nvPr>
        </p:nvSpPr>
        <p:spPr>
          <a:xfrm>
            <a:off x="533400" y="76200"/>
            <a:ext cx="8365069" cy="15072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References</a:t>
            </a:r>
            <a:br>
              <a:rPr lang="en-US" sz="3800" b="1"/>
            </a:br>
            <a:r>
              <a:rPr lang="en-US" sz="3800" i="1">
                <a:solidFill>
                  <a:srgbClr val="C01D4B"/>
                </a:solidFill>
              </a:rPr>
              <a:t>Electronic Sources: Press Releases </a:t>
            </a:r>
            <a:endParaRPr sz="3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2"/>
          <p:cNvSpPr txBox="1">
            <a:spLocks noGrp="1"/>
          </p:cNvSpPr>
          <p:nvPr>
            <p:ph type="body" idx="1"/>
          </p:nvPr>
        </p:nvSpPr>
        <p:spPr>
          <a:xfrm>
            <a:off x="304800" y="1756610"/>
            <a:ext cx="8686800" cy="375385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None/>
            </a:pPr>
            <a:r>
              <a:rPr lang="en-US" sz="2000" b="1" dirty="0"/>
              <a:t>Manuscript:</a:t>
            </a:r>
            <a:endParaRPr sz="2000" dirty="0"/>
          </a:p>
          <a:p>
            <a:pPr marL="0" lvl="0" indent="0" algn="l" rtl="0">
              <a:spcBef>
                <a:spcPts val="400"/>
              </a:spcBef>
              <a:spcAft>
                <a:spcPts val="0"/>
              </a:spcAft>
              <a:buClr>
                <a:schemeClr val="dk1"/>
              </a:buClr>
              <a:buSzPts val="2000"/>
              <a:buNone/>
            </a:pPr>
            <a:r>
              <a:rPr lang="en-US" sz="2000" dirty="0"/>
              <a:t>Author, A. A. (year). Title of manuscript. Retrieved from </a:t>
            </a:r>
            <a:r>
              <a:rPr lang="en-US" sz="2000" u="sng" dirty="0">
                <a:solidFill>
                  <a:schemeClr val="hlink"/>
                </a:solidFill>
                <a:hlinkClick r:id="rId3"/>
              </a:rPr>
              <a:t>http://xxxxx</a:t>
            </a:r>
            <a:br>
              <a:rPr lang="en-US" sz="2000" u="sng" dirty="0"/>
            </a:br>
            <a:endParaRPr sz="2000" dirty="0"/>
          </a:p>
          <a:p>
            <a:pPr marL="0" lvl="0" indent="0" algn="l" rtl="0">
              <a:spcBef>
                <a:spcPts val="400"/>
              </a:spcBef>
              <a:spcAft>
                <a:spcPts val="0"/>
              </a:spcAft>
              <a:buClr>
                <a:schemeClr val="dk1"/>
              </a:buClr>
              <a:buSzPts val="2000"/>
              <a:buNone/>
            </a:pPr>
            <a:r>
              <a:rPr lang="en-US" sz="2000" b="1" dirty="0"/>
              <a:t>Online Lecture Notes or PowerPoint Slides:</a:t>
            </a:r>
            <a:endParaRPr sz="2000" dirty="0"/>
          </a:p>
          <a:p>
            <a:pPr marL="0" lvl="0" indent="0" algn="l" rtl="0">
              <a:spcBef>
                <a:spcPts val="400"/>
              </a:spcBef>
              <a:spcAft>
                <a:spcPts val="0"/>
              </a:spcAft>
              <a:buClr>
                <a:schemeClr val="dk1"/>
              </a:buClr>
              <a:buSzPts val="2000"/>
              <a:buNone/>
            </a:pPr>
            <a:r>
              <a:rPr lang="en-US" sz="2000" dirty="0"/>
              <a:t>Author, A. A. (year). Title of presentation [Lecture notes or PowerPoint</a:t>
            </a:r>
            <a:br>
              <a:rPr lang="en-US" sz="2000" dirty="0"/>
            </a:br>
            <a:r>
              <a:rPr lang="en-US" sz="2000" dirty="0"/>
              <a:t>	slides]. 	Retrieved from </a:t>
            </a:r>
            <a:r>
              <a:rPr lang="en-US" sz="2000" u="sng" dirty="0">
                <a:solidFill>
                  <a:srgbClr val="7F7F7F"/>
                </a:solidFill>
              </a:rPr>
              <a:t>http://</a:t>
            </a:r>
            <a:r>
              <a:rPr lang="en-US" sz="2000" u="sng" dirty="0" err="1">
                <a:solidFill>
                  <a:srgbClr val="7F7F7F"/>
                </a:solidFill>
              </a:rPr>
              <a:t>xxxxx</a:t>
            </a:r>
            <a:br>
              <a:rPr lang="en-US" sz="2000" dirty="0"/>
            </a:br>
            <a:endParaRPr sz="2000" dirty="0"/>
          </a:p>
          <a:p>
            <a:pPr marL="0" lvl="0" indent="0" algn="l" rtl="0">
              <a:spcBef>
                <a:spcPts val="400"/>
              </a:spcBef>
              <a:spcAft>
                <a:spcPts val="0"/>
              </a:spcAft>
              <a:buClr>
                <a:schemeClr val="dk1"/>
              </a:buClr>
              <a:buSzPts val="2000"/>
              <a:buNone/>
            </a:pPr>
            <a:r>
              <a:rPr lang="en-US" sz="2000" b="1" dirty="0"/>
              <a:t>Paper or Poster Presentation:</a:t>
            </a:r>
            <a:endParaRPr sz="2000" dirty="0"/>
          </a:p>
          <a:p>
            <a:pPr marL="400050" lvl="1" indent="-400050" algn="l" rtl="0">
              <a:spcBef>
                <a:spcPts val="0"/>
              </a:spcBef>
              <a:spcAft>
                <a:spcPts val="0"/>
              </a:spcAft>
              <a:buClr>
                <a:schemeClr val="dk1"/>
              </a:buClr>
              <a:buSzPts val="2000"/>
              <a:buNone/>
            </a:pPr>
            <a:r>
              <a:rPr lang="en-US" sz="2000" dirty="0"/>
              <a:t>Presenter, A. A. (year, month). </a:t>
            </a:r>
            <a:r>
              <a:rPr lang="en-US" sz="2000" i="1" dirty="0"/>
              <a:t>Title of paper or poster</a:t>
            </a:r>
            <a:r>
              <a:rPr lang="en-US" sz="2000" dirty="0"/>
              <a:t>. Paper or poster</a:t>
            </a:r>
          </a:p>
          <a:p>
            <a:pPr marL="400050" lvl="1" indent="-400050" algn="l" rtl="0">
              <a:spcBef>
                <a:spcPts val="0"/>
              </a:spcBef>
              <a:spcAft>
                <a:spcPts val="0"/>
              </a:spcAft>
              <a:buClr>
                <a:schemeClr val="dk1"/>
              </a:buClr>
              <a:buSzPts val="2000"/>
              <a:buNone/>
            </a:pPr>
            <a:r>
              <a:rPr lang="en-US" sz="2000" dirty="0"/>
              <a:t>		presented at the meeting of Organization Name, Location.</a:t>
            </a:r>
          </a:p>
          <a:p>
            <a:pPr marL="400050" lvl="1" indent="-400050" algn="l" rtl="0">
              <a:spcBef>
                <a:spcPts val="0"/>
              </a:spcBef>
              <a:spcAft>
                <a:spcPts val="0"/>
              </a:spcAft>
              <a:buClr>
                <a:schemeClr val="dk1"/>
              </a:buClr>
              <a:buSzPts val="2000"/>
              <a:buNone/>
            </a:pPr>
            <a:r>
              <a:rPr lang="en-US" sz="2000" dirty="0"/>
              <a:t>		Retrieved from </a:t>
            </a:r>
            <a:r>
              <a:rPr lang="en-US" sz="2000" u="sng" dirty="0">
                <a:solidFill>
                  <a:schemeClr val="hlink"/>
                </a:solidFill>
                <a:hlinkClick r:id="rId3"/>
              </a:rPr>
              <a:t>http://xxxxx</a:t>
            </a:r>
            <a:endParaRPr sz="2000" dirty="0"/>
          </a:p>
        </p:txBody>
      </p:sp>
      <p:sp>
        <p:nvSpPr>
          <p:cNvPr id="339" name="Google Shape;339;p52"/>
          <p:cNvSpPr txBox="1"/>
          <p:nvPr/>
        </p:nvSpPr>
        <p:spPr>
          <a:xfrm>
            <a:off x="228600" y="0"/>
            <a:ext cx="8382000" cy="1600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800"/>
              <a:buFont typeface="Arial"/>
              <a:buNone/>
            </a:pPr>
            <a:r>
              <a:rPr lang="en-US" sz="3800" b="1">
                <a:solidFill>
                  <a:schemeClr val="dk1"/>
                </a:solidFill>
                <a:latin typeface="Arial"/>
                <a:ea typeface="Arial"/>
                <a:cs typeface="Arial"/>
                <a:sym typeface="Arial"/>
              </a:rPr>
              <a:t>References</a:t>
            </a:r>
            <a:br>
              <a:rPr lang="en-US" sz="3800" b="1">
                <a:solidFill>
                  <a:schemeClr val="dk1"/>
                </a:solidFill>
                <a:latin typeface="Arial"/>
                <a:ea typeface="Arial"/>
                <a:cs typeface="Arial"/>
                <a:sym typeface="Arial"/>
              </a:rPr>
            </a:br>
            <a:r>
              <a:rPr lang="en-US" sz="3400" i="1">
                <a:solidFill>
                  <a:srgbClr val="C01D4B"/>
                </a:solidFill>
                <a:latin typeface="Arial"/>
                <a:ea typeface="Arial"/>
                <a:cs typeface="Arial"/>
                <a:sym typeface="Arial"/>
              </a:rPr>
              <a:t>Electronic Sources: Unpublished </a:t>
            </a:r>
            <a:endParaRPr sz="3400">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3"/>
          <p:cNvSpPr txBox="1">
            <a:spLocks noGrp="1"/>
          </p:cNvSpPr>
          <p:nvPr>
            <p:ph type="body" idx="1"/>
          </p:nvPr>
        </p:nvSpPr>
        <p:spPr>
          <a:xfrm>
            <a:off x="381000" y="1524000"/>
            <a:ext cx="8458200" cy="4343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sz="2200" b="1">
                <a:latin typeface="Arial"/>
                <a:ea typeface="Arial"/>
                <a:cs typeface="Arial"/>
                <a:sym typeface="Arial"/>
              </a:rPr>
              <a:t>Film:</a:t>
            </a:r>
            <a:br>
              <a:rPr lang="en-US" sz="2200">
                <a:latin typeface="Arial"/>
                <a:ea typeface="Arial"/>
                <a:cs typeface="Arial"/>
                <a:sym typeface="Arial"/>
              </a:rPr>
            </a:br>
            <a:r>
              <a:rPr lang="en-US" sz="2200">
                <a:latin typeface="Arial"/>
                <a:ea typeface="Arial"/>
                <a:cs typeface="Arial"/>
                <a:sym typeface="Arial"/>
              </a:rPr>
              <a:t>Producer, A. A. (Producer), &amp; Director, B. B. (Director). (year). </a:t>
            </a:r>
            <a:r>
              <a:rPr lang="en-US" sz="2200" i="1">
                <a:latin typeface="Arial"/>
                <a:ea typeface="Arial"/>
                <a:cs typeface="Arial"/>
                <a:sym typeface="Arial"/>
              </a:rPr>
              <a:t>Title 	of motion picture</a:t>
            </a:r>
            <a:r>
              <a:rPr lang="en-US" sz="2200">
                <a:latin typeface="Arial"/>
                <a:ea typeface="Arial"/>
                <a:cs typeface="Arial"/>
                <a:sym typeface="Arial"/>
              </a:rPr>
              <a:t> [DVD, video file, etc.]. Retrieved from 	</a:t>
            </a:r>
            <a:r>
              <a:rPr lang="en-US" sz="2200" u="sng">
                <a:solidFill>
                  <a:schemeClr val="hlink"/>
                </a:solidFill>
                <a:latin typeface="Arial"/>
                <a:ea typeface="Arial"/>
                <a:cs typeface="Arial"/>
                <a:sym typeface="Arial"/>
                <a:hlinkClick r:id="rId3"/>
              </a:rPr>
              <a:t>http://xxxxx</a:t>
            </a:r>
            <a:endParaRPr sz="2200" u="sng">
              <a:latin typeface="Arial"/>
              <a:ea typeface="Arial"/>
              <a:cs typeface="Arial"/>
              <a:sym typeface="Arial"/>
            </a:endParaRPr>
          </a:p>
          <a:p>
            <a:pPr marL="0" lvl="0" indent="0" algn="l" rtl="0">
              <a:spcBef>
                <a:spcPts val="440"/>
              </a:spcBef>
              <a:spcAft>
                <a:spcPts val="0"/>
              </a:spcAft>
              <a:buClr>
                <a:schemeClr val="dk1"/>
              </a:buClr>
              <a:buSzPts val="2200"/>
              <a:buNone/>
            </a:pPr>
            <a:endParaRPr sz="2200" u="sng">
              <a:latin typeface="Arial"/>
              <a:ea typeface="Arial"/>
              <a:cs typeface="Arial"/>
              <a:sym typeface="Arial"/>
            </a:endParaRPr>
          </a:p>
          <a:p>
            <a:pPr marL="0" lvl="0" indent="0" algn="l" rtl="0">
              <a:spcBef>
                <a:spcPts val="440"/>
              </a:spcBef>
              <a:spcAft>
                <a:spcPts val="0"/>
              </a:spcAft>
              <a:buClr>
                <a:schemeClr val="dk1"/>
              </a:buClr>
              <a:buSzPts val="2200"/>
              <a:buNone/>
            </a:pPr>
            <a:r>
              <a:rPr lang="en-US" sz="2200" b="1">
                <a:latin typeface="Arial"/>
                <a:ea typeface="Arial"/>
                <a:cs typeface="Arial"/>
                <a:sym typeface="Arial"/>
              </a:rPr>
              <a:t>YouTube:</a:t>
            </a:r>
            <a:endParaRPr sz="2200">
              <a:latin typeface="Arial"/>
              <a:ea typeface="Arial"/>
              <a:cs typeface="Arial"/>
              <a:sym typeface="Arial"/>
            </a:endParaRPr>
          </a:p>
          <a:p>
            <a:pPr marL="0" lvl="0" indent="0" algn="l" rtl="0">
              <a:spcBef>
                <a:spcPts val="440"/>
              </a:spcBef>
              <a:spcAft>
                <a:spcPts val="0"/>
              </a:spcAft>
              <a:buClr>
                <a:schemeClr val="dk1"/>
              </a:buClr>
              <a:buSzPts val="2200"/>
              <a:buNone/>
            </a:pPr>
            <a:r>
              <a:rPr lang="en-US" sz="2200">
                <a:latin typeface="Arial"/>
                <a:ea typeface="Arial"/>
                <a:cs typeface="Arial"/>
                <a:sym typeface="Arial"/>
              </a:rPr>
              <a:t>YouTube Username. (date). Home [Video file]. Retrieved from 	</a:t>
            </a:r>
            <a:r>
              <a:rPr lang="en-US" sz="2200" u="sng">
                <a:solidFill>
                  <a:schemeClr val="hlink"/>
                </a:solidFill>
                <a:latin typeface="Arial"/>
                <a:ea typeface="Arial"/>
                <a:cs typeface="Arial"/>
                <a:sym typeface="Arial"/>
                <a:hlinkClick r:id="rId3"/>
              </a:rPr>
              <a:t>http://xxxxx</a:t>
            </a:r>
            <a:r>
              <a:rPr lang="en-US" sz="2200" u="sng">
                <a:latin typeface="Arial"/>
                <a:ea typeface="Arial"/>
                <a:cs typeface="Arial"/>
                <a:sym typeface="Arial"/>
              </a:rPr>
              <a:t> </a:t>
            </a:r>
            <a:endParaRPr/>
          </a:p>
          <a:p>
            <a:pPr marL="0" lvl="0" indent="0" algn="l" rtl="0">
              <a:spcBef>
                <a:spcPts val="440"/>
              </a:spcBef>
              <a:spcAft>
                <a:spcPts val="0"/>
              </a:spcAft>
              <a:buClr>
                <a:schemeClr val="dk1"/>
              </a:buClr>
              <a:buSzPts val="2200"/>
              <a:buNone/>
            </a:pPr>
            <a:endParaRPr sz="2200">
              <a:latin typeface="Arial"/>
              <a:ea typeface="Arial"/>
              <a:cs typeface="Arial"/>
              <a:sym typeface="Arial"/>
            </a:endParaRPr>
          </a:p>
          <a:p>
            <a:pPr marL="0" lvl="0" indent="0" algn="l" rtl="0">
              <a:spcBef>
                <a:spcPts val="440"/>
              </a:spcBef>
              <a:spcAft>
                <a:spcPts val="0"/>
              </a:spcAft>
              <a:buClr>
                <a:schemeClr val="dk1"/>
              </a:buClr>
              <a:buSzPts val="2200"/>
              <a:buNone/>
            </a:pPr>
            <a:r>
              <a:rPr lang="en-US" sz="2200">
                <a:latin typeface="Arial"/>
                <a:ea typeface="Arial"/>
                <a:cs typeface="Arial"/>
                <a:sym typeface="Arial"/>
              </a:rPr>
              <a:t>PsycINFO. (n.d.). Home [Video file]. Retrieved from 	</a:t>
            </a:r>
            <a:r>
              <a:rPr lang="en-US" sz="2200" u="sng">
                <a:solidFill>
                  <a:schemeClr val="hlink"/>
                </a:solidFill>
                <a:latin typeface="Arial"/>
                <a:ea typeface="Arial"/>
                <a:cs typeface="Arial"/>
                <a:sym typeface="Arial"/>
                <a:hlinkClick r:id="rId4"/>
              </a:rPr>
              <a:t>http://youtube.com/PsycINFO</a:t>
            </a:r>
            <a:endParaRPr sz="2200">
              <a:latin typeface="Arial"/>
              <a:ea typeface="Arial"/>
              <a:cs typeface="Arial"/>
              <a:sym typeface="Arial"/>
            </a:endParaRPr>
          </a:p>
          <a:p>
            <a:pPr marL="0" lvl="0" indent="0" algn="l" rtl="0">
              <a:spcBef>
                <a:spcPts val="400"/>
              </a:spcBef>
              <a:spcAft>
                <a:spcPts val="0"/>
              </a:spcAft>
              <a:buClr>
                <a:schemeClr val="dk1"/>
              </a:buClr>
              <a:buSzPts val="2000"/>
              <a:buNone/>
            </a:pPr>
            <a:endParaRPr sz="2000">
              <a:latin typeface="Times New Roman"/>
              <a:ea typeface="Times New Roman"/>
              <a:cs typeface="Times New Roman"/>
              <a:sym typeface="Times New Roman"/>
            </a:endParaRPr>
          </a:p>
        </p:txBody>
      </p:sp>
      <p:sp>
        <p:nvSpPr>
          <p:cNvPr id="345" name="Google Shape;345;p53"/>
          <p:cNvSpPr txBox="1">
            <a:spLocks noGrp="1"/>
          </p:cNvSpPr>
          <p:nvPr>
            <p:ph type="title"/>
          </p:nvPr>
        </p:nvSpPr>
        <p:spPr>
          <a:xfrm>
            <a:off x="838200" y="228600"/>
            <a:ext cx="7467600"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References</a:t>
            </a:r>
            <a:br>
              <a:rPr lang="en-US" sz="3800" b="1"/>
            </a:br>
            <a:r>
              <a:rPr lang="en-US" sz="3800" i="1">
                <a:solidFill>
                  <a:srgbClr val="C01D4B"/>
                </a:solidFill>
              </a:rPr>
              <a:t>Electronic Sources: Film or Video</a:t>
            </a:r>
            <a:endParaRPr sz="3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4"/>
          <p:cNvSpPr txBox="1">
            <a:spLocks noGrp="1"/>
          </p:cNvSpPr>
          <p:nvPr>
            <p:ph type="body" idx="1"/>
          </p:nvPr>
        </p:nvSpPr>
        <p:spPr>
          <a:xfrm>
            <a:off x="348545" y="1752600"/>
            <a:ext cx="8458200" cy="413958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sz="2200" b="1" dirty="0"/>
              <a:t>Entire Television Series:</a:t>
            </a:r>
            <a:endParaRPr sz="2200" dirty="0"/>
          </a:p>
          <a:p>
            <a:pPr marL="0" lvl="0" indent="0" algn="l" rtl="0">
              <a:spcBef>
                <a:spcPts val="440"/>
              </a:spcBef>
              <a:spcAft>
                <a:spcPts val="0"/>
              </a:spcAft>
              <a:buClr>
                <a:schemeClr val="dk1"/>
              </a:buClr>
              <a:buSzPts val="2200"/>
              <a:buNone/>
            </a:pPr>
            <a:r>
              <a:rPr lang="en-US" sz="2200" dirty="0"/>
              <a:t>Producer, A. A. (Producer), &amp; Creator, B. B. (Creator). (years 	aired). </a:t>
            </a:r>
            <a:r>
              <a:rPr lang="en-US" sz="2200" i="1" dirty="0"/>
              <a:t>Title of television series</a:t>
            </a:r>
            <a:r>
              <a:rPr lang="en-US" sz="2200" dirty="0"/>
              <a:t> [Television series]. 	Retrieved from </a:t>
            </a:r>
            <a:r>
              <a:rPr lang="en-US" sz="2200" u="sng" dirty="0">
                <a:solidFill>
                  <a:schemeClr val="hlink"/>
                </a:solidFill>
                <a:hlinkClick r:id="rId3"/>
              </a:rPr>
              <a:t>http://xxxxx</a:t>
            </a:r>
            <a:br>
              <a:rPr lang="en-US" sz="2200" u="sng" dirty="0"/>
            </a:br>
            <a:endParaRPr sz="2200" dirty="0"/>
          </a:p>
          <a:p>
            <a:pPr marL="0" lvl="0" indent="0" algn="l" rtl="0">
              <a:spcBef>
                <a:spcPts val="440"/>
              </a:spcBef>
              <a:spcAft>
                <a:spcPts val="0"/>
              </a:spcAft>
              <a:buClr>
                <a:schemeClr val="dk1"/>
              </a:buClr>
              <a:buSzPts val="2200"/>
              <a:buNone/>
            </a:pPr>
            <a:r>
              <a:rPr lang="en-US" sz="2200" b="1" dirty="0"/>
              <a:t>Episode or Webisode:</a:t>
            </a:r>
            <a:endParaRPr sz="2200" dirty="0"/>
          </a:p>
          <a:p>
            <a:pPr marL="0" lvl="0" indent="0" algn="l" rtl="0">
              <a:spcBef>
                <a:spcPts val="440"/>
              </a:spcBef>
              <a:spcAft>
                <a:spcPts val="0"/>
              </a:spcAft>
              <a:buClr>
                <a:schemeClr val="dk1"/>
              </a:buClr>
              <a:buSzPts val="2200"/>
              <a:buNone/>
            </a:pPr>
            <a:r>
              <a:rPr lang="en-US" sz="2200" dirty="0"/>
              <a:t>Writer, A. A. (Writer), &amp; Director, B. B. (Director). (year). Title of 	episode or webisode [Television series episode or 	webisode]. In C. C. Producer (Executive Producer),</a:t>
            </a:r>
          </a:p>
          <a:p>
            <a:pPr marL="0" lvl="0" indent="0" algn="l" rtl="0">
              <a:spcBef>
                <a:spcPts val="440"/>
              </a:spcBef>
              <a:spcAft>
                <a:spcPts val="0"/>
              </a:spcAft>
              <a:buClr>
                <a:schemeClr val="dk1"/>
              </a:buClr>
              <a:buSzPts val="2200"/>
              <a:buNone/>
            </a:pPr>
            <a:r>
              <a:rPr lang="en-US" sz="2200" i="1" dirty="0"/>
              <a:t>	Television series name</a:t>
            </a:r>
            <a:r>
              <a:rPr lang="en-US" sz="2200" dirty="0"/>
              <a:t>. Retrieved from </a:t>
            </a:r>
            <a:r>
              <a:rPr lang="en-US" sz="2200" u="sng" dirty="0">
                <a:solidFill>
                  <a:schemeClr val="hlink"/>
                </a:solidFill>
                <a:hlinkClick r:id="rId3"/>
              </a:rPr>
              <a:t>http://xxxxx</a:t>
            </a:r>
            <a:endParaRPr sz="2200" dirty="0"/>
          </a:p>
          <a:p>
            <a:pPr marL="0" marR="0" lvl="0" indent="0" algn="l" rtl="0">
              <a:spcBef>
                <a:spcPts val="0"/>
              </a:spcBef>
              <a:spcAft>
                <a:spcPts val="0"/>
              </a:spcAft>
              <a:buClr>
                <a:schemeClr val="dk1"/>
              </a:buClr>
              <a:buSzPts val="2200"/>
              <a:buFont typeface="Arial"/>
              <a:buNone/>
            </a:pPr>
            <a:endParaRPr sz="2200" dirty="0"/>
          </a:p>
        </p:txBody>
      </p:sp>
      <p:sp>
        <p:nvSpPr>
          <p:cNvPr id="351" name="Google Shape;351;p54"/>
          <p:cNvSpPr txBox="1">
            <a:spLocks noGrp="1"/>
          </p:cNvSpPr>
          <p:nvPr>
            <p:ph type="title"/>
          </p:nvPr>
        </p:nvSpPr>
        <p:spPr>
          <a:xfrm>
            <a:off x="1095023" y="381000"/>
            <a:ext cx="6965245"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a:t>References</a:t>
            </a:r>
            <a:br>
              <a:rPr lang="en-US" sz="3800" b="1"/>
            </a:br>
            <a:r>
              <a:rPr lang="en-US" sz="3800" i="1">
                <a:solidFill>
                  <a:srgbClr val="C01D4B"/>
                </a:solidFill>
              </a:rPr>
              <a:t>Electronic Sources: TV</a:t>
            </a:r>
            <a:endParaRPr sz="3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5"/>
          <p:cNvSpPr txBox="1">
            <a:spLocks noGrp="1"/>
          </p:cNvSpPr>
          <p:nvPr>
            <p:ph type="body" idx="1"/>
          </p:nvPr>
        </p:nvSpPr>
        <p:spPr>
          <a:xfrm>
            <a:off x="304800" y="1600200"/>
            <a:ext cx="8610600" cy="457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800"/>
              <a:buNone/>
            </a:pPr>
            <a:r>
              <a:rPr lang="en-US" sz="1800" i="1" dirty="0"/>
              <a:t>A timestamp is like a page number, showing the point at which the quotation begins.  </a:t>
            </a:r>
            <a:endParaRPr sz="2000" i="1" dirty="0"/>
          </a:p>
          <a:p>
            <a:pPr marL="0" lvl="0" indent="0" algn="l" rtl="0">
              <a:spcBef>
                <a:spcPts val="400"/>
              </a:spcBef>
              <a:spcAft>
                <a:spcPts val="0"/>
              </a:spcAft>
              <a:buClr>
                <a:schemeClr val="dk1"/>
              </a:buClr>
              <a:buSzPts val="2000"/>
              <a:buNone/>
            </a:pPr>
            <a:r>
              <a:rPr lang="en-US" sz="2000" b="1" dirty="0"/>
              <a:t>In-Text Citation:</a:t>
            </a:r>
            <a:endParaRPr sz="2000" dirty="0"/>
          </a:p>
          <a:p>
            <a:pPr marL="0" lvl="0" indent="0" algn="l" rtl="0">
              <a:spcBef>
                <a:spcPts val="400"/>
              </a:spcBef>
              <a:spcAft>
                <a:spcPts val="0"/>
              </a:spcAft>
              <a:buClr>
                <a:schemeClr val="dk1"/>
              </a:buClr>
              <a:buSzPts val="2000"/>
              <a:buNone/>
            </a:pPr>
            <a:r>
              <a:rPr lang="en-US" sz="2000" dirty="0"/>
              <a:t>One patient who experienced the effectiveness of cognitive behavioral therapy stated that it was so remarkable for her that “I began to think impossible things, like I could even invite people home” (OCD-UK, 2009, 4:50).</a:t>
            </a:r>
            <a:endParaRPr dirty="0"/>
          </a:p>
          <a:p>
            <a:pPr marL="0" lvl="0" indent="0" algn="l" rtl="0">
              <a:spcBef>
                <a:spcPts val="400"/>
              </a:spcBef>
              <a:spcAft>
                <a:spcPts val="0"/>
              </a:spcAft>
              <a:buClr>
                <a:schemeClr val="dk1"/>
              </a:buClr>
              <a:buSzPts val="2000"/>
              <a:buNone/>
            </a:pPr>
            <a:endParaRPr sz="2000" u="sng" dirty="0"/>
          </a:p>
          <a:p>
            <a:pPr marL="0" lvl="0" indent="0" algn="l" rtl="0">
              <a:spcBef>
                <a:spcPts val="400"/>
              </a:spcBef>
              <a:spcAft>
                <a:spcPts val="0"/>
              </a:spcAft>
              <a:buClr>
                <a:schemeClr val="dk1"/>
              </a:buClr>
              <a:buSzPts val="2000"/>
              <a:buNone/>
            </a:pPr>
            <a:r>
              <a:rPr lang="en-US" sz="2000" b="1" dirty="0"/>
              <a:t>Reference:</a:t>
            </a:r>
            <a:endParaRPr sz="2000" dirty="0"/>
          </a:p>
          <a:p>
            <a:pPr marL="400050" lvl="1" indent="-400050" algn="l" rtl="0">
              <a:spcBef>
                <a:spcPts val="400"/>
              </a:spcBef>
              <a:spcAft>
                <a:spcPts val="0"/>
              </a:spcAft>
              <a:buClr>
                <a:schemeClr val="dk1"/>
              </a:buClr>
              <a:buSzPts val="2000"/>
              <a:buNone/>
            </a:pPr>
            <a:r>
              <a:rPr lang="en-US" sz="2000" dirty="0"/>
              <a:t>OCD-UK. (2009, February 26). A guide to cognitive </a:t>
            </a:r>
            <a:r>
              <a:rPr lang="en-US" sz="2000" dirty="0" err="1"/>
              <a:t>behavioural</a:t>
            </a:r>
            <a:r>
              <a:rPr lang="en-US" sz="2000" dirty="0"/>
              <a:t> therapy</a:t>
            </a:r>
            <a:br>
              <a:rPr lang="en-US" sz="2000" dirty="0"/>
            </a:br>
            <a:r>
              <a:rPr lang="en-US" sz="2000" dirty="0"/>
              <a:t>	(CBT) [Video file]. Retrieved from 	</a:t>
            </a:r>
            <a:r>
              <a:rPr lang="en-US" sz="2000" u="sng" dirty="0">
                <a:solidFill>
                  <a:schemeClr val="hlink"/>
                </a:solidFill>
                <a:hlinkClick r:id="rId3"/>
              </a:rPr>
              <a:t>http://www.youtube.com/watch?v=ds3wHkwiuCo</a:t>
            </a:r>
            <a:endParaRPr sz="2000" dirty="0"/>
          </a:p>
          <a:p>
            <a:pPr marL="0" lvl="0" indent="0" algn="l" rtl="0">
              <a:spcBef>
                <a:spcPts val="400"/>
              </a:spcBef>
              <a:spcAft>
                <a:spcPts val="0"/>
              </a:spcAft>
              <a:buClr>
                <a:schemeClr val="dk1"/>
              </a:buClr>
              <a:buSzPts val="2000"/>
              <a:buNone/>
            </a:pPr>
            <a:endParaRPr sz="2000" dirty="0">
              <a:latin typeface="Times New Roman"/>
              <a:ea typeface="Times New Roman"/>
              <a:cs typeface="Times New Roman"/>
              <a:sym typeface="Times New Roman"/>
            </a:endParaRPr>
          </a:p>
        </p:txBody>
      </p:sp>
      <p:sp>
        <p:nvSpPr>
          <p:cNvPr id="357" name="Google Shape;357;p55"/>
          <p:cNvSpPr txBox="1">
            <a:spLocks noGrp="1"/>
          </p:cNvSpPr>
          <p:nvPr>
            <p:ph type="title"/>
          </p:nvPr>
        </p:nvSpPr>
        <p:spPr>
          <a:xfrm>
            <a:off x="838201" y="228600"/>
            <a:ext cx="7848599"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a:t>References</a:t>
            </a:r>
            <a:br>
              <a:rPr lang="en-US" sz="3800" b="1"/>
            </a:br>
            <a:r>
              <a:rPr lang="en-US" sz="3200" i="1">
                <a:solidFill>
                  <a:srgbClr val="C01D4B"/>
                </a:solidFill>
              </a:rPr>
              <a:t>Electronic Sources: Timestamps for Audiovisual Materials</a:t>
            </a:r>
            <a:endParaRPr sz="3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6"/>
          <p:cNvSpPr txBox="1">
            <a:spLocks noGrp="1"/>
          </p:cNvSpPr>
          <p:nvPr>
            <p:ph type="body" idx="1"/>
          </p:nvPr>
        </p:nvSpPr>
        <p:spPr>
          <a:xfrm>
            <a:off x="533400" y="1583485"/>
            <a:ext cx="8077200" cy="424447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sz="2200" b="1" dirty="0"/>
              <a:t>Work of Art:</a:t>
            </a:r>
            <a:endParaRPr sz="2200" dirty="0"/>
          </a:p>
          <a:p>
            <a:pPr marL="0" lvl="0" indent="0" algn="l" rtl="0">
              <a:spcBef>
                <a:spcPts val="0"/>
              </a:spcBef>
              <a:spcAft>
                <a:spcPts val="0"/>
              </a:spcAft>
              <a:buClr>
                <a:schemeClr val="dk1"/>
              </a:buClr>
              <a:buSzPts val="2200"/>
              <a:buNone/>
            </a:pPr>
            <a:r>
              <a:rPr lang="en-US" sz="2200" dirty="0"/>
              <a:t>Artist, A. A. (copyright year). </a:t>
            </a:r>
            <a:r>
              <a:rPr lang="en-US" sz="2200" i="1" dirty="0"/>
              <a:t>Title of work</a:t>
            </a:r>
            <a:r>
              <a:rPr lang="en-US" sz="2200" dirty="0"/>
              <a:t> [Painting, 	Drawing, Sculpture, Photograph, etc.]. Retrieved from</a:t>
            </a:r>
            <a:br>
              <a:rPr lang="en-US" sz="2200" dirty="0"/>
            </a:br>
            <a:r>
              <a:rPr lang="en-US" sz="2200" dirty="0"/>
              <a:t>	</a:t>
            </a:r>
            <a:r>
              <a:rPr lang="en-US" sz="2200" u="sng" dirty="0">
                <a:solidFill>
                  <a:schemeClr val="hlink"/>
                </a:solidFill>
                <a:hlinkClick r:id="rId3"/>
              </a:rPr>
              <a:t>http://xxxxx</a:t>
            </a:r>
            <a:endParaRPr sz="2200" u="sng" dirty="0"/>
          </a:p>
          <a:p>
            <a:pPr marL="0" lvl="0" indent="0" algn="l" rtl="0">
              <a:spcBef>
                <a:spcPts val="0"/>
              </a:spcBef>
              <a:spcAft>
                <a:spcPts val="0"/>
              </a:spcAft>
              <a:buClr>
                <a:schemeClr val="dk1"/>
              </a:buClr>
              <a:buSzPts val="2200"/>
              <a:buNone/>
            </a:pPr>
            <a:endParaRPr sz="2200" u="sng" dirty="0"/>
          </a:p>
          <a:p>
            <a:pPr marL="0" lvl="0" indent="0" algn="l" rtl="0">
              <a:spcBef>
                <a:spcPts val="0"/>
              </a:spcBef>
              <a:spcAft>
                <a:spcPts val="0"/>
              </a:spcAft>
              <a:buClr>
                <a:schemeClr val="dk1"/>
              </a:buClr>
              <a:buSzPts val="2200"/>
              <a:buNone/>
            </a:pPr>
            <a:r>
              <a:rPr lang="en-US" sz="2200" dirty="0"/>
              <a:t>Wyeth, A. (1948). </a:t>
            </a:r>
            <a:r>
              <a:rPr lang="en-US" sz="2200" i="1" dirty="0"/>
              <a:t>Christina’s world</a:t>
            </a:r>
            <a:r>
              <a:rPr lang="en-US" sz="2200" dirty="0"/>
              <a:t> [Painting]. Retrieved from</a:t>
            </a:r>
            <a:br>
              <a:rPr lang="en-US" sz="2200" dirty="0"/>
            </a:br>
            <a:r>
              <a:rPr lang="en-US" sz="2200" dirty="0"/>
              <a:t>	</a:t>
            </a:r>
            <a:r>
              <a:rPr lang="en-US" sz="2200" u="sng" dirty="0">
                <a:solidFill>
                  <a:schemeClr val="hlink"/>
                </a:solidFill>
                <a:hlinkClick r:id="rId4"/>
              </a:rPr>
              <a:t>http://www.moma.org/explore/collection/index</a:t>
            </a:r>
            <a:endParaRPr sz="2200" dirty="0"/>
          </a:p>
          <a:p>
            <a:pPr marL="0" lvl="0" indent="0" algn="l" rtl="0">
              <a:spcBef>
                <a:spcPts val="0"/>
              </a:spcBef>
              <a:spcAft>
                <a:spcPts val="0"/>
              </a:spcAft>
              <a:buClr>
                <a:schemeClr val="dk1"/>
              </a:buClr>
              <a:buSzPts val="2200"/>
              <a:buNone/>
            </a:pPr>
            <a:endParaRPr sz="2200" dirty="0"/>
          </a:p>
          <a:p>
            <a:pPr marL="400050" lvl="1" indent="-400050" algn="l" rtl="0">
              <a:spcBef>
                <a:spcPts val="0"/>
              </a:spcBef>
              <a:spcAft>
                <a:spcPts val="0"/>
              </a:spcAft>
              <a:buClr>
                <a:schemeClr val="dk1"/>
              </a:buClr>
              <a:buSzPts val="2200"/>
              <a:buNone/>
            </a:pPr>
            <a:r>
              <a:rPr lang="en-US" sz="2200" dirty="0"/>
              <a:t>Westinghouse Electronic Corporation. (2009). Lightning model</a:t>
            </a:r>
            <a:br>
              <a:rPr lang="en-US" sz="2200" dirty="0"/>
            </a:br>
            <a:r>
              <a:rPr lang="en-US" sz="2200" dirty="0"/>
              <a:t>	[Photograph]. Retrieved from</a:t>
            </a:r>
            <a:br>
              <a:rPr lang="en-US" sz="2200" dirty="0"/>
            </a:br>
            <a:r>
              <a:rPr lang="en-US" sz="2200" dirty="0"/>
              <a:t>	</a:t>
            </a:r>
            <a:r>
              <a:rPr lang="en-US" sz="2200" u="sng" dirty="0">
                <a:solidFill>
                  <a:schemeClr val="hlink"/>
                </a:solidFill>
                <a:hlinkClick r:id="rId5"/>
              </a:rPr>
              <a:t>http://www.nationalgeographic.com/photography/photo-</a:t>
            </a:r>
            <a:r>
              <a:rPr lang="en-US" sz="2200" dirty="0">
                <a:solidFill>
                  <a:schemeClr val="hlink"/>
                </a:solidFill>
              </a:rPr>
              <a:t>	</a:t>
            </a:r>
            <a:r>
              <a:rPr lang="en-US" sz="2200" u="sng" dirty="0">
                <a:solidFill>
                  <a:schemeClr val="hlink"/>
                </a:solidFill>
                <a:hlinkClick r:id="rId5"/>
              </a:rPr>
              <a:t>of-the-day/2009/10/lightning-model-westinghouse-pod/</a:t>
            </a:r>
            <a:endParaRPr sz="2200" dirty="0"/>
          </a:p>
          <a:p>
            <a:pPr marL="400050" lvl="1" indent="-400050" algn="l" rtl="0">
              <a:spcBef>
                <a:spcPts val="0"/>
              </a:spcBef>
              <a:spcAft>
                <a:spcPts val="0"/>
              </a:spcAft>
              <a:buClr>
                <a:schemeClr val="dk1"/>
              </a:buClr>
              <a:buSzPts val="1800"/>
              <a:buNone/>
            </a:pPr>
            <a:endParaRPr sz="1800" dirty="0"/>
          </a:p>
        </p:txBody>
      </p:sp>
      <p:sp>
        <p:nvSpPr>
          <p:cNvPr id="364" name="Google Shape;364;p56"/>
          <p:cNvSpPr txBox="1">
            <a:spLocks noGrp="1"/>
          </p:cNvSpPr>
          <p:nvPr>
            <p:ph type="title"/>
          </p:nvPr>
        </p:nvSpPr>
        <p:spPr>
          <a:xfrm>
            <a:off x="1066336" y="381000"/>
            <a:ext cx="6965245"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a:t>References</a:t>
            </a:r>
            <a:br>
              <a:rPr lang="en-US" sz="3800" b="1"/>
            </a:br>
            <a:r>
              <a:rPr lang="en-US" sz="3800" i="1">
                <a:solidFill>
                  <a:srgbClr val="C01D4B"/>
                </a:solidFill>
              </a:rPr>
              <a:t>Electronic Sources: Art </a:t>
            </a:r>
            <a:endParaRPr sz="3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7"/>
          <p:cNvSpPr txBox="1">
            <a:spLocks noGrp="1"/>
          </p:cNvSpPr>
          <p:nvPr>
            <p:ph type="body" idx="1"/>
          </p:nvPr>
        </p:nvSpPr>
        <p:spPr>
          <a:xfrm>
            <a:off x="381000" y="1583486"/>
            <a:ext cx="8077200" cy="41315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None/>
            </a:pPr>
            <a:r>
              <a:rPr lang="en-US" sz="2200" b="1" dirty="0"/>
              <a:t>Full Album:</a:t>
            </a:r>
            <a:endParaRPr sz="2200" dirty="0"/>
          </a:p>
          <a:p>
            <a:pPr marL="0" lvl="0" indent="0" algn="l" rtl="0">
              <a:spcBef>
                <a:spcPts val="440"/>
              </a:spcBef>
              <a:spcAft>
                <a:spcPts val="0"/>
              </a:spcAft>
              <a:buClr>
                <a:schemeClr val="dk1"/>
              </a:buClr>
              <a:buSzPts val="2200"/>
              <a:buNone/>
            </a:pPr>
            <a:r>
              <a:rPr lang="en-US" sz="2200" dirty="0"/>
              <a:t>Writer, A. A. (copyright year). </a:t>
            </a:r>
            <a:r>
              <a:rPr lang="en-US" sz="2200" i="1" dirty="0"/>
              <a:t>Title of album</a:t>
            </a:r>
            <a:r>
              <a:rPr lang="en-US" sz="2200" dirty="0"/>
              <a:t> [Recorded by B. B. 	Artist if different from writer; CD, MP3, Record, 	Cassette, etc.]. Retrieved from </a:t>
            </a:r>
            <a:r>
              <a:rPr lang="en-US" sz="2200" u="sng" dirty="0">
                <a:solidFill>
                  <a:srgbClr val="7F7F7F"/>
                </a:solidFill>
              </a:rPr>
              <a:t>http://</a:t>
            </a:r>
            <a:r>
              <a:rPr lang="en-US" sz="2200" u="sng" dirty="0" err="1">
                <a:solidFill>
                  <a:srgbClr val="7F7F7F"/>
                </a:solidFill>
              </a:rPr>
              <a:t>xxxxx</a:t>
            </a:r>
            <a:r>
              <a:rPr lang="en-US" sz="2200" u="sng" dirty="0">
                <a:solidFill>
                  <a:srgbClr val="7F7F7F"/>
                </a:solidFill>
              </a:rPr>
              <a:t> </a:t>
            </a:r>
            <a:r>
              <a:rPr lang="en-US" sz="2200" dirty="0">
                <a:solidFill>
                  <a:srgbClr val="7F7F7F"/>
                </a:solidFill>
              </a:rPr>
              <a:t>	</a:t>
            </a:r>
            <a:r>
              <a:rPr lang="en-US" sz="2200" dirty="0"/>
              <a:t>(Date of 	recording if different from album copyright date)</a:t>
            </a:r>
            <a:br>
              <a:rPr lang="en-US" sz="2200" dirty="0"/>
            </a:br>
            <a:endParaRPr sz="2200" dirty="0"/>
          </a:p>
          <a:p>
            <a:pPr marL="0" lvl="0" indent="0" algn="l" rtl="0">
              <a:spcBef>
                <a:spcPts val="440"/>
              </a:spcBef>
              <a:spcAft>
                <a:spcPts val="0"/>
              </a:spcAft>
              <a:buClr>
                <a:schemeClr val="dk1"/>
              </a:buClr>
              <a:buSzPts val="2200"/>
              <a:buNone/>
            </a:pPr>
            <a:r>
              <a:rPr lang="en-US" sz="2200" b="1" dirty="0"/>
              <a:t>Single Track:</a:t>
            </a:r>
            <a:endParaRPr sz="2200" dirty="0"/>
          </a:p>
          <a:p>
            <a:pPr marL="0" lvl="0" indent="0" algn="l" rtl="0">
              <a:spcBef>
                <a:spcPts val="440"/>
              </a:spcBef>
              <a:spcAft>
                <a:spcPts val="0"/>
              </a:spcAft>
              <a:buClr>
                <a:schemeClr val="dk1"/>
              </a:buClr>
              <a:buSzPts val="2200"/>
              <a:buNone/>
            </a:pPr>
            <a:r>
              <a:rPr lang="en-US" sz="2200" dirty="0"/>
              <a:t>Writer, A. A. (copyright year). Title of song [Recorded by B. B. 	Artist if different from writer]. On </a:t>
            </a:r>
            <a:r>
              <a:rPr lang="en-US" sz="2200" i="1" dirty="0"/>
              <a:t>Title of album</a:t>
            </a:r>
            <a:r>
              <a:rPr lang="en-US" sz="2200" dirty="0"/>
              <a:t> [CD, 	MP3, Record, Cassette, etc.]. Retrieved from 	</a:t>
            </a:r>
            <a:r>
              <a:rPr lang="en-US" sz="2200" u="sng" dirty="0">
                <a:solidFill>
                  <a:srgbClr val="7F7F7F"/>
                </a:solidFill>
              </a:rPr>
              <a:t>http://</a:t>
            </a:r>
            <a:r>
              <a:rPr lang="en-US" sz="2200" u="sng" dirty="0" err="1">
                <a:solidFill>
                  <a:srgbClr val="7F7F7F"/>
                </a:solidFill>
              </a:rPr>
              <a:t>xxxxx</a:t>
            </a:r>
            <a:r>
              <a:rPr lang="en-US" sz="2200" u="sng" dirty="0">
                <a:solidFill>
                  <a:srgbClr val="7F7F7F"/>
                </a:solidFill>
              </a:rPr>
              <a:t> </a:t>
            </a:r>
            <a:r>
              <a:rPr lang="en-US" sz="2200" dirty="0"/>
              <a:t>(Date of recording if different from 	song’s 	copyright date)</a:t>
            </a:r>
            <a:endParaRPr dirty="0"/>
          </a:p>
        </p:txBody>
      </p:sp>
      <p:sp>
        <p:nvSpPr>
          <p:cNvPr id="370" name="Google Shape;370;p57"/>
          <p:cNvSpPr txBox="1">
            <a:spLocks noGrp="1"/>
          </p:cNvSpPr>
          <p:nvPr>
            <p:ph type="title"/>
          </p:nvPr>
        </p:nvSpPr>
        <p:spPr>
          <a:xfrm>
            <a:off x="1013177" y="381000"/>
            <a:ext cx="6965245" cy="12024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a:t>References</a:t>
            </a:r>
            <a:br>
              <a:rPr lang="en-US" sz="3800" b="1"/>
            </a:br>
            <a:r>
              <a:rPr lang="en-US" sz="3800" i="1">
                <a:solidFill>
                  <a:srgbClr val="C01D4B"/>
                </a:solidFill>
              </a:rPr>
              <a:t>Electronic Sources: Music  </a:t>
            </a:r>
            <a:endParaRPr sz="3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8"/>
          <p:cNvSpPr txBox="1">
            <a:spLocks noGrp="1"/>
          </p:cNvSpPr>
          <p:nvPr>
            <p:ph type="body" idx="1"/>
          </p:nvPr>
        </p:nvSpPr>
        <p:spPr>
          <a:xfrm>
            <a:off x="685800" y="1752599"/>
            <a:ext cx="8077199" cy="39819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1" dirty="0"/>
              <a:t>Basic Form:</a:t>
            </a:r>
            <a:endParaRPr dirty="0"/>
          </a:p>
          <a:p>
            <a:pPr marL="0" marR="0" lvl="0" indent="0" algn="l" rtl="0">
              <a:lnSpc>
                <a:spcPct val="100000"/>
              </a:lnSpc>
              <a:spcBef>
                <a:spcPts val="0"/>
              </a:spcBef>
              <a:spcAft>
                <a:spcPts val="0"/>
              </a:spcAft>
              <a:buClr>
                <a:schemeClr val="dk1"/>
              </a:buClr>
              <a:buSzPts val="2400"/>
              <a:buFont typeface="Arial"/>
              <a:buNone/>
            </a:pPr>
            <a:r>
              <a:rPr lang="en-US" sz="2400" dirty="0"/>
              <a:t>Author, A. A. (year). Title of document [Format]. Retrieved </a:t>
            </a:r>
            <a:endParaRPr dirty="0"/>
          </a:p>
          <a:p>
            <a:pPr marL="0" marR="0" lvl="0" indent="0" algn="l" rtl="0">
              <a:lnSpc>
                <a:spcPct val="100000"/>
              </a:lnSpc>
              <a:spcBef>
                <a:spcPts val="0"/>
              </a:spcBef>
              <a:spcAft>
                <a:spcPts val="0"/>
              </a:spcAft>
              <a:buClr>
                <a:schemeClr val="dk1"/>
              </a:buClr>
              <a:buSzPts val="2400"/>
              <a:buFont typeface="Arial"/>
              <a:buNone/>
            </a:pPr>
            <a:r>
              <a:rPr lang="en-US" sz="2400" dirty="0"/>
              <a:t>	from http://</a:t>
            </a:r>
            <a:r>
              <a:rPr lang="en-US" sz="2400" dirty="0" err="1"/>
              <a:t>xxxxx</a:t>
            </a:r>
            <a:endParaRPr sz="2400" dirty="0"/>
          </a:p>
          <a:p>
            <a:pPr marL="0" marR="0" lvl="0" indent="0" algn="l" rtl="0">
              <a:lnSpc>
                <a:spcPct val="100000"/>
              </a:lnSpc>
              <a:spcBef>
                <a:spcPts val="0"/>
              </a:spcBef>
              <a:spcAft>
                <a:spcPts val="0"/>
              </a:spcAft>
              <a:buClr>
                <a:schemeClr val="dk1"/>
              </a:buClr>
              <a:buSzPts val="2400"/>
              <a:buFont typeface="Arial"/>
              <a:buNone/>
            </a:pPr>
            <a:endParaRPr sz="2400" b="1" dirty="0"/>
          </a:p>
          <a:p>
            <a:pPr marL="0" lvl="0" indent="0" algn="l" rtl="0">
              <a:spcBef>
                <a:spcPts val="0"/>
              </a:spcBef>
              <a:spcAft>
                <a:spcPts val="0"/>
              </a:spcAft>
              <a:buClr>
                <a:schemeClr val="dk1"/>
              </a:buClr>
              <a:buSzPts val="2400"/>
              <a:buNone/>
            </a:pPr>
            <a:r>
              <a:rPr lang="en-US" sz="2400" b="1" dirty="0"/>
              <a:t>Examples:</a:t>
            </a:r>
            <a:endParaRPr dirty="0"/>
          </a:p>
          <a:p>
            <a:pPr marL="742950" lvl="1" indent="-285750" algn="l" rtl="0">
              <a:spcBef>
                <a:spcPts val="0"/>
              </a:spcBef>
              <a:spcAft>
                <a:spcPts val="0"/>
              </a:spcAft>
              <a:buClr>
                <a:schemeClr val="dk1"/>
              </a:buClr>
              <a:buSzPts val="2400"/>
              <a:buFont typeface="Arial"/>
              <a:buChar char="•"/>
            </a:pPr>
            <a:r>
              <a:rPr lang="en-US" sz="2400" dirty="0"/>
              <a:t>Blog post</a:t>
            </a:r>
            <a:endParaRPr dirty="0"/>
          </a:p>
          <a:p>
            <a:pPr marL="742950" lvl="1" indent="-285750" algn="l" rtl="0">
              <a:spcBef>
                <a:spcPts val="0"/>
              </a:spcBef>
              <a:spcAft>
                <a:spcPts val="0"/>
              </a:spcAft>
              <a:buClr>
                <a:schemeClr val="dk1"/>
              </a:buClr>
              <a:buSzPts val="2400"/>
              <a:buFont typeface="Arial"/>
              <a:buChar char="•"/>
            </a:pPr>
            <a:r>
              <a:rPr lang="en-US" sz="2400" dirty="0"/>
              <a:t>Blog comment</a:t>
            </a:r>
            <a:endParaRPr dirty="0"/>
          </a:p>
          <a:p>
            <a:pPr marL="742950" lvl="1" indent="-285750" algn="l" rtl="0">
              <a:spcBef>
                <a:spcPts val="0"/>
              </a:spcBef>
              <a:spcAft>
                <a:spcPts val="0"/>
              </a:spcAft>
              <a:buClr>
                <a:schemeClr val="dk1"/>
              </a:buClr>
              <a:buSzPts val="2400"/>
              <a:buFont typeface="Arial"/>
              <a:buChar char="•"/>
            </a:pPr>
            <a:r>
              <a:rPr lang="en-US" sz="2400" dirty="0"/>
              <a:t>Electronic mailing list</a:t>
            </a:r>
            <a:endParaRPr dirty="0"/>
          </a:p>
          <a:p>
            <a:pPr marL="742950" lvl="1" indent="-285750" algn="l" rtl="0">
              <a:spcBef>
                <a:spcPts val="0"/>
              </a:spcBef>
              <a:spcAft>
                <a:spcPts val="0"/>
              </a:spcAft>
              <a:buClr>
                <a:schemeClr val="dk1"/>
              </a:buClr>
              <a:buSzPts val="2400"/>
              <a:buFont typeface="Arial"/>
              <a:buChar char="•"/>
            </a:pPr>
            <a:r>
              <a:rPr lang="en-US" sz="2400" dirty="0"/>
              <a:t>Twitter update/Tweet</a:t>
            </a:r>
            <a:endParaRPr dirty="0"/>
          </a:p>
          <a:p>
            <a:pPr marL="742950" lvl="1" indent="-285750" algn="l" rtl="0">
              <a:spcBef>
                <a:spcPts val="0"/>
              </a:spcBef>
              <a:spcAft>
                <a:spcPts val="0"/>
              </a:spcAft>
              <a:buClr>
                <a:schemeClr val="dk1"/>
              </a:buClr>
              <a:buSzPts val="2400"/>
              <a:buFont typeface="Arial"/>
              <a:buChar char="•"/>
            </a:pPr>
            <a:r>
              <a:rPr lang="en-US" sz="2400" dirty="0"/>
              <a:t>Facebook page/status update</a:t>
            </a:r>
            <a:endParaRPr dirty="0"/>
          </a:p>
          <a:p>
            <a:pPr marL="742950" lvl="1" indent="-285750" algn="l" rtl="0">
              <a:spcBef>
                <a:spcPts val="0"/>
              </a:spcBef>
              <a:spcAft>
                <a:spcPts val="0"/>
              </a:spcAft>
              <a:buClr>
                <a:schemeClr val="dk1"/>
              </a:buClr>
              <a:buSzPts val="2400"/>
              <a:buFont typeface="Arial"/>
              <a:buChar char="•"/>
            </a:pPr>
            <a:r>
              <a:rPr lang="en-US" sz="2400" dirty="0"/>
              <a:t>Online forum comment </a:t>
            </a:r>
            <a:endParaRPr dirty="0"/>
          </a:p>
        </p:txBody>
      </p:sp>
      <p:sp>
        <p:nvSpPr>
          <p:cNvPr id="376" name="Google Shape;376;p58"/>
          <p:cNvSpPr txBox="1">
            <a:spLocks noGrp="1"/>
          </p:cNvSpPr>
          <p:nvPr>
            <p:ph type="title"/>
          </p:nvPr>
        </p:nvSpPr>
        <p:spPr>
          <a:xfrm>
            <a:off x="685800" y="152400"/>
            <a:ext cx="8077199" cy="16001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dirty="0"/>
              <a:t>References</a:t>
            </a:r>
            <a:br>
              <a:rPr lang="en-US" sz="3800" b="1" dirty="0"/>
            </a:br>
            <a:r>
              <a:rPr lang="en-US" sz="3800" i="1" dirty="0">
                <a:solidFill>
                  <a:srgbClr val="C01D4B"/>
                </a:solidFill>
              </a:rPr>
              <a:t>Social Media</a:t>
            </a:r>
            <a:endParaRPr sz="3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body" idx="1"/>
          </p:nvPr>
        </p:nvSpPr>
        <p:spPr>
          <a:xfrm>
            <a:off x="457200" y="1447800"/>
            <a:ext cx="8305800" cy="4724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None/>
            </a:pPr>
            <a:r>
              <a:rPr lang="en-US" sz="2000" b="1" dirty="0"/>
              <a:t>Facebook Status Update:</a:t>
            </a:r>
            <a:endParaRPr sz="2000" dirty="0"/>
          </a:p>
          <a:p>
            <a:pPr marL="0" lvl="0" indent="0" algn="l" rtl="0">
              <a:spcBef>
                <a:spcPts val="0"/>
              </a:spcBef>
              <a:spcAft>
                <a:spcPts val="0"/>
              </a:spcAft>
              <a:buClr>
                <a:schemeClr val="dk1"/>
              </a:buClr>
              <a:buSzPts val="2000"/>
              <a:buNone/>
            </a:pPr>
            <a:r>
              <a:rPr lang="en-US" sz="1700" dirty="0"/>
              <a:t>APA Style. (2011, March 10). How do you spell success in APA Style? Easy! 	Consult Merriam-Webster’s Collegiate Dictionary or APA’s Dictionary</a:t>
            </a:r>
          </a:p>
          <a:p>
            <a:pPr marL="0" lvl="0" indent="0" algn="l" rtl="0">
              <a:spcBef>
                <a:spcPts val="0"/>
              </a:spcBef>
              <a:spcAft>
                <a:spcPts val="0"/>
              </a:spcAft>
              <a:buClr>
                <a:schemeClr val="dk1"/>
              </a:buClr>
              <a:buSzPts val="2000"/>
              <a:buNone/>
            </a:pPr>
            <a:r>
              <a:rPr lang="en-US" sz="1700" dirty="0"/>
              <a:t>	of Psychology. Read more over at the APA Style Blog [Facebook status 	update]. Retrieved from 	</a:t>
            </a:r>
            <a:r>
              <a:rPr lang="en-US" sz="1700" u="sng" dirty="0">
                <a:solidFill>
                  <a:srgbClr val="7F7F7F"/>
                </a:solidFill>
                <a:hlinkClick r:id="rId3"/>
              </a:rPr>
              <a:t>https://</a:t>
            </a:r>
            <a:r>
              <a:rPr lang="en-US" sz="1700" u="sng" dirty="0" err="1">
                <a:solidFill>
                  <a:srgbClr val="7F7F7F"/>
                </a:solidFill>
                <a:hlinkClick r:id="rId3"/>
              </a:rPr>
              <a:t>www.facebook.com</a:t>
            </a:r>
            <a:r>
              <a:rPr lang="en-US" sz="1700" u="sng" dirty="0">
                <a:solidFill>
                  <a:srgbClr val="7F7F7F"/>
                </a:solidFill>
                <a:hlinkClick r:id="rId3"/>
              </a:rPr>
              <a:t>/</a:t>
            </a:r>
            <a:r>
              <a:rPr lang="en-US" sz="1700" u="sng" dirty="0" err="1">
                <a:solidFill>
                  <a:srgbClr val="7F7F7F"/>
                </a:solidFill>
                <a:hlinkClick r:id="rId3"/>
              </a:rPr>
              <a:t>APAStyle</a:t>
            </a:r>
            <a:r>
              <a:rPr lang="en-US" sz="1700" u="sng" dirty="0">
                <a:solidFill>
                  <a:srgbClr val="7F7F7F"/>
                </a:solidFill>
                <a:hlinkClick r:id="rId3"/>
              </a:rPr>
              <a:t>/posts/20687752932887</a:t>
            </a:r>
            <a:endParaRPr sz="1700" dirty="0"/>
          </a:p>
          <a:p>
            <a:pPr marL="0" lvl="0" indent="0" algn="l" rtl="0">
              <a:spcBef>
                <a:spcPts val="0"/>
              </a:spcBef>
              <a:spcAft>
                <a:spcPts val="0"/>
              </a:spcAft>
              <a:buClr>
                <a:srgbClr val="C01D4B"/>
              </a:buClr>
              <a:buSzPts val="2000"/>
              <a:buNone/>
            </a:pPr>
            <a:r>
              <a:rPr lang="en-US" sz="1700" dirty="0">
                <a:solidFill>
                  <a:srgbClr val="C01D4B"/>
                </a:solidFill>
              </a:rPr>
              <a:t>In-Text Citation: </a:t>
            </a:r>
            <a:r>
              <a:rPr lang="en-US" sz="1700" dirty="0"/>
              <a:t>(APA Style, 2011).</a:t>
            </a:r>
          </a:p>
          <a:p>
            <a:pPr marL="0" lvl="0" indent="0" algn="l" rtl="0">
              <a:spcBef>
                <a:spcPts val="0"/>
              </a:spcBef>
              <a:spcAft>
                <a:spcPts val="0"/>
              </a:spcAft>
              <a:buClr>
                <a:srgbClr val="C01D4B"/>
              </a:buClr>
              <a:buSzPts val="2000"/>
              <a:buNone/>
            </a:pPr>
            <a:endParaRPr sz="1700" b="1" dirty="0"/>
          </a:p>
          <a:p>
            <a:pPr marL="0" lvl="0" indent="0">
              <a:spcBef>
                <a:spcPts val="0"/>
              </a:spcBef>
              <a:buSzPts val="1800"/>
              <a:buNone/>
            </a:pPr>
            <a:r>
              <a:rPr lang="en-US" sz="2000" b="1" dirty="0"/>
              <a:t>Facebook Page or Note:</a:t>
            </a:r>
            <a:endParaRPr lang="en-US" sz="2000" dirty="0"/>
          </a:p>
          <a:p>
            <a:pPr marL="0" lvl="0" indent="0">
              <a:spcBef>
                <a:spcPts val="0"/>
              </a:spcBef>
              <a:buSzPts val="1800"/>
              <a:buNone/>
            </a:pPr>
            <a:r>
              <a:rPr lang="en-US" sz="1700" dirty="0"/>
              <a:t>Pinker, S. [Steven]. (n.d.). Timeline [Facebook page]. Retrieved March 19, 2012, 	from </a:t>
            </a:r>
            <a:r>
              <a:rPr lang="en-US" sz="1700" u="sng" dirty="0">
                <a:solidFill>
                  <a:schemeClr val="hlink"/>
                </a:solidFill>
                <a:hlinkClick r:id="rId4"/>
              </a:rPr>
              <a:t>http://www.facebook.com/pages/</a:t>
            </a:r>
            <a:r>
              <a:rPr lang="en-US" sz="1700" u="sng" dirty="0" err="1">
                <a:solidFill>
                  <a:schemeClr val="hlink"/>
                </a:solidFill>
                <a:hlinkClick r:id="rId4"/>
              </a:rPr>
              <a:t>Steven</a:t>
            </a:r>
            <a:r>
              <a:rPr lang="en-US" sz="1700" u="sng" dirty="0" err="1">
                <a:solidFill>
                  <a:srgbClr val="7F7F7F"/>
                </a:solidFill>
                <a:hlinkClick r:id="rId4"/>
              </a:rPr>
              <a:t>Pinker</a:t>
            </a:r>
            <a:r>
              <a:rPr lang="en-US" sz="1700" u="sng" dirty="0">
                <a:solidFill>
                  <a:srgbClr val="7F7F7F"/>
                </a:solidFill>
                <a:hlinkClick r:id="rId4"/>
              </a:rPr>
              <a:t>/266872782418</a:t>
            </a:r>
            <a:endParaRPr lang="en-US" sz="1700" u="sng" dirty="0">
              <a:solidFill>
                <a:srgbClr val="7F7F7F"/>
              </a:solidFill>
            </a:endParaRPr>
          </a:p>
          <a:p>
            <a:pPr marL="0" lvl="0" indent="0">
              <a:spcBef>
                <a:spcPts val="0"/>
              </a:spcBef>
              <a:buSzPts val="1800"/>
              <a:buNone/>
            </a:pPr>
            <a:r>
              <a:rPr lang="en-US" sz="1700" dirty="0">
                <a:solidFill>
                  <a:srgbClr val="C01D4B"/>
                </a:solidFill>
              </a:rPr>
              <a:t>In-Text Citations: </a:t>
            </a:r>
            <a:r>
              <a:rPr lang="en-US" sz="1700" dirty="0"/>
              <a:t>(Pinker, n.d.)</a:t>
            </a:r>
          </a:p>
          <a:p>
            <a:pPr marL="0" lvl="0" indent="0">
              <a:spcBef>
                <a:spcPts val="0"/>
              </a:spcBef>
              <a:buSzPts val="1800"/>
              <a:buNone/>
            </a:pPr>
            <a:endParaRPr lang="en-US" sz="1700" dirty="0"/>
          </a:p>
          <a:p>
            <a:pPr marL="0" lvl="0" indent="0">
              <a:spcBef>
                <a:spcPts val="0"/>
              </a:spcBef>
              <a:buSzPts val="1800"/>
              <a:buNone/>
            </a:pPr>
            <a:r>
              <a:rPr lang="en-US" sz="1700" dirty="0"/>
              <a:t>American Red Cross. (2009, November 2). Red Cross workers in </a:t>
            </a:r>
          </a:p>
          <a:p>
            <a:pPr marL="0" lvl="0" indent="0">
              <a:spcBef>
                <a:spcPts val="0"/>
              </a:spcBef>
              <a:buSzPts val="1800"/>
              <a:buNone/>
            </a:pPr>
            <a:r>
              <a:rPr lang="en-US" sz="1700" dirty="0"/>
              <a:t>	American Samoa: 2 stories [Facebook note]. Retrieved from 	</a:t>
            </a:r>
            <a:r>
              <a:rPr lang="en-US" sz="1700" u="sng" dirty="0">
                <a:solidFill>
                  <a:srgbClr val="7F7F7F"/>
                </a:solidFill>
              </a:rPr>
              <a:t>http://</a:t>
            </a:r>
            <a:r>
              <a:rPr lang="en-US" sz="1700" u="sng" dirty="0" err="1">
                <a:solidFill>
                  <a:srgbClr val="7F7F7F"/>
                </a:solidFill>
              </a:rPr>
              <a:t>www.facebook.com</a:t>
            </a:r>
            <a:r>
              <a:rPr lang="en-US" sz="1700" u="sng" dirty="0">
                <a:solidFill>
                  <a:srgbClr val="7F7F7F"/>
                </a:solidFill>
              </a:rPr>
              <a:t>/</a:t>
            </a:r>
            <a:r>
              <a:rPr lang="en-US" sz="1700" u="sng" dirty="0" err="1">
                <a:solidFill>
                  <a:srgbClr val="7F7F7F"/>
                </a:solidFill>
              </a:rPr>
              <a:t>note.php?note_id</a:t>
            </a:r>
            <a:r>
              <a:rPr lang="en-US" sz="1700" u="sng" dirty="0">
                <a:solidFill>
                  <a:srgbClr val="7F7F7F"/>
                </a:solidFill>
              </a:rPr>
              <a:t>=178265261423 </a:t>
            </a:r>
            <a:endParaRPr lang="en-US" sz="1700" dirty="0"/>
          </a:p>
          <a:p>
            <a:pPr marL="0" lvl="0" indent="0">
              <a:spcBef>
                <a:spcPts val="0"/>
              </a:spcBef>
              <a:buClr>
                <a:srgbClr val="C01D4B"/>
              </a:buClr>
              <a:buSzPts val="1800"/>
              <a:buNone/>
            </a:pPr>
            <a:r>
              <a:rPr lang="en-US" sz="1700" dirty="0">
                <a:solidFill>
                  <a:srgbClr val="C01D4B"/>
                </a:solidFill>
              </a:rPr>
              <a:t>In-Text Citations: </a:t>
            </a:r>
            <a:r>
              <a:rPr lang="en-US" sz="1700" dirty="0"/>
              <a:t>(American Red Cross, 2009)</a:t>
            </a:r>
          </a:p>
          <a:p>
            <a:pPr marL="0" indent="0">
              <a:spcBef>
                <a:spcPts val="0"/>
              </a:spcBef>
              <a:buSzPts val="2000"/>
              <a:buNone/>
            </a:pPr>
            <a:endParaRPr lang="en-US" sz="1700" dirty="0"/>
          </a:p>
        </p:txBody>
      </p:sp>
      <p:sp>
        <p:nvSpPr>
          <p:cNvPr id="382" name="Google Shape;382;p59"/>
          <p:cNvSpPr txBox="1">
            <a:spLocks noGrp="1"/>
          </p:cNvSpPr>
          <p:nvPr>
            <p:ph type="title"/>
          </p:nvPr>
        </p:nvSpPr>
        <p:spPr>
          <a:xfrm>
            <a:off x="714151" y="228601"/>
            <a:ext cx="7515449" cy="1066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dirty="0"/>
              <a:t>References</a:t>
            </a:r>
            <a:br>
              <a:rPr lang="en-US" sz="3800" b="1" dirty="0"/>
            </a:br>
            <a:r>
              <a:rPr lang="en-US" sz="3800" i="1" dirty="0">
                <a:solidFill>
                  <a:srgbClr val="C01D4B"/>
                </a:solidFill>
              </a:rPr>
              <a:t>Facebook</a:t>
            </a:r>
            <a:endParaRPr sz="3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0"/>
          <p:cNvSpPr txBox="1">
            <a:spLocks noGrp="1"/>
          </p:cNvSpPr>
          <p:nvPr>
            <p:ph type="body" idx="1"/>
          </p:nvPr>
        </p:nvSpPr>
        <p:spPr>
          <a:xfrm>
            <a:off x="381000" y="2081463"/>
            <a:ext cx="8458200" cy="3785937"/>
          </a:xfrm>
          <a:prstGeom prst="rect">
            <a:avLst/>
          </a:prstGeom>
          <a:noFill/>
          <a:ln>
            <a:noFill/>
          </a:ln>
        </p:spPr>
        <p:txBody>
          <a:bodyPr spcFirstLastPara="1" wrap="square" lIns="91425" tIns="45700" rIns="91425" bIns="45700" anchor="t" anchorCtr="0">
            <a:noAutofit/>
          </a:bodyPr>
          <a:lstStyle/>
          <a:p>
            <a:pPr marL="0" lvl="0" indent="0">
              <a:spcBef>
                <a:spcPts val="0"/>
              </a:spcBef>
              <a:buSzPts val="2000"/>
              <a:buNone/>
            </a:pPr>
            <a:r>
              <a:rPr lang="en-US" sz="2400" b="1" dirty="0"/>
              <a:t>Twitter Update or Tweet:</a:t>
            </a:r>
            <a:endParaRPr lang="en-US" sz="2400" dirty="0"/>
          </a:p>
          <a:p>
            <a:pPr marL="0" lvl="0" indent="0">
              <a:spcBef>
                <a:spcPts val="0"/>
              </a:spcBef>
              <a:buSzPts val="2000"/>
              <a:buNone/>
            </a:pPr>
            <a:r>
              <a:rPr lang="en-US" sz="2400" dirty="0"/>
              <a:t>Obama, B. [</a:t>
            </a:r>
            <a:r>
              <a:rPr lang="en-US" sz="2400" dirty="0" err="1"/>
              <a:t>BarackObama</a:t>
            </a:r>
            <a:r>
              <a:rPr lang="en-US" sz="2400" dirty="0"/>
              <a:t>]. (2009, July 15). Launched</a:t>
            </a:r>
          </a:p>
          <a:p>
            <a:pPr marL="0" lvl="0" indent="0">
              <a:spcBef>
                <a:spcPts val="0"/>
              </a:spcBef>
              <a:buSzPts val="2000"/>
              <a:buNone/>
            </a:pPr>
            <a:r>
              <a:rPr lang="en-US" sz="2400" dirty="0"/>
              <a:t>	American Graduation Initiative to help additional 5 	mil. Americans graduate college by 2020:</a:t>
            </a:r>
          </a:p>
          <a:p>
            <a:pPr marL="0" lvl="0" indent="0">
              <a:spcBef>
                <a:spcPts val="0"/>
              </a:spcBef>
              <a:buSzPts val="2000"/>
              <a:buNone/>
            </a:pPr>
            <a:r>
              <a:rPr lang="en-US" sz="2400" dirty="0"/>
              <a:t>	http://</a:t>
            </a:r>
            <a:r>
              <a:rPr lang="en-US" sz="2400" dirty="0" err="1"/>
              <a:t>bit.ly</a:t>
            </a:r>
            <a:r>
              <a:rPr lang="en-US" sz="2400" dirty="0"/>
              <a:t>/gcTX7 [Tweet]. Retrieved from 	</a:t>
            </a:r>
            <a:r>
              <a:rPr lang="en-US" sz="2400" u="sng" dirty="0">
                <a:solidFill>
                  <a:srgbClr val="7F7F7F"/>
                </a:solidFill>
              </a:rPr>
              <a:t>http://</a:t>
            </a:r>
            <a:r>
              <a:rPr lang="en-US" sz="2400" u="sng" dirty="0" err="1">
                <a:solidFill>
                  <a:srgbClr val="7F7F7F"/>
                </a:solidFill>
              </a:rPr>
              <a:t>twitter.com</a:t>
            </a:r>
            <a:r>
              <a:rPr lang="en-US" sz="2400" u="sng" dirty="0">
                <a:solidFill>
                  <a:srgbClr val="7F7F7F"/>
                </a:solidFill>
              </a:rPr>
              <a:t>/</a:t>
            </a:r>
            <a:r>
              <a:rPr lang="en-US" sz="2400" u="sng" dirty="0" err="1">
                <a:solidFill>
                  <a:srgbClr val="7F7F7F"/>
                </a:solidFill>
              </a:rPr>
              <a:t>BarackObama</a:t>
            </a:r>
            <a:r>
              <a:rPr lang="en-US" sz="2400" u="sng" dirty="0">
                <a:solidFill>
                  <a:srgbClr val="7F7F7F"/>
                </a:solidFill>
              </a:rPr>
              <a:t>/status/265115136</a:t>
            </a:r>
            <a:r>
              <a:rPr lang="en-US" sz="2400" dirty="0">
                <a:solidFill>
                  <a:srgbClr val="7F7F7F"/>
                </a:solidFill>
              </a:rPr>
              <a:t>	</a:t>
            </a:r>
            <a:r>
              <a:rPr lang="en-US" sz="2400" u="sng" dirty="0">
                <a:solidFill>
                  <a:srgbClr val="7F7F7F"/>
                </a:solidFill>
              </a:rPr>
              <a:t>6</a:t>
            </a:r>
            <a:endParaRPr lang="en-US" sz="2400" dirty="0"/>
          </a:p>
          <a:p>
            <a:pPr marL="0" lvl="0" indent="0">
              <a:spcBef>
                <a:spcPts val="0"/>
              </a:spcBef>
              <a:buClr>
                <a:srgbClr val="C01D4B"/>
              </a:buClr>
              <a:buSzPts val="2000"/>
              <a:buNone/>
            </a:pPr>
            <a:r>
              <a:rPr lang="en-US" sz="2400" dirty="0">
                <a:solidFill>
                  <a:srgbClr val="C01D4B"/>
                </a:solidFill>
              </a:rPr>
              <a:t>In-Text Citation: </a:t>
            </a:r>
            <a:r>
              <a:rPr lang="en-US" sz="2400" dirty="0"/>
              <a:t>(Obama, 2009).</a:t>
            </a:r>
          </a:p>
          <a:p>
            <a:pPr marL="0" marR="0" lvl="0" indent="0" algn="l" rtl="0">
              <a:spcBef>
                <a:spcPts val="0"/>
              </a:spcBef>
              <a:spcAft>
                <a:spcPts val="0"/>
              </a:spcAft>
              <a:buClr>
                <a:schemeClr val="dk1"/>
              </a:buClr>
              <a:buSzPts val="1800"/>
              <a:buFont typeface="Arial"/>
              <a:buNone/>
            </a:pPr>
            <a:endParaRPr sz="2600" dirty="0"/>
          </a:p>
        </p:txBody>
      </p:sp>
      <p:sp>
        <p:nvSpPr>
          <p:cNvPr id="388" name="Google Shape;388;p60"/>
          <p:cNvSpPr txBox="1">
            <a:spLocks noGrp="1"/>
          </p:cNvSpPr>
          <p:nvPr>
            <p:ph type="title"/>
          </p:nvPr>
        </p:nvSpPr>
        <p:spPr>
          <a:xfrm>
            <a:off x="609601" y="304800"/>
            <a:ext cx="7831538" cy="13548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dirty="0"/>
              <a:t>References</a:t>
            </a:r>
            <a:br>
              <a:rPr lang="en-US" sz="3800" b="1" dirty="0"/>
            </a:br>
            <a:r>
              <a:rPr lang="en-US" sz="3800" i="1" dirty="0">
                <a:solidFill>
                  <a:srgbClr val="C01D4B"/>
                </a:solidFill>
              </a:rPr>
              <a:t>Twitter</a:t>
            </a:r>
            <a:endParaRPr sz="3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a:t>Literature Review</a:t>
            </a:r>
            <a:endParaRPr/>
          </a:p>
        </p:txBody>
      </p:sp>
      <p:sp>
        <p:nvSpPr>
          <p:cNvPr id="115" name="Google Shape;115;p17"/>
          <p:cNvSpPr txBox="1">
            <a:spLocks noGrp="1"/>
          </p:cNvSpPr>
          <p:nvPr>
            <p:ph type="body" idx="1"/>
          </p:nvPr>
        </p:nvSpPr>
        <p:spPr>
          <a:xfrm>
            <a:off x="457200" y="609600"/>
            <a:ext cx="8534400" cy="5551213"/>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Clr>
                <a:schemeClr val="dk1"/>
              </a:buClr>
              <a:buSzPts val="1900"/>
              <a:buAutoNum type="arabicPeriod"/>
            </a:pPr>
            <a:r>
              <a:rPr lang="en-US" sz="1900" b="1" dirty="0"/>
              <a:t>Title</a:t>
            </a:r>
            <a:r>
              <a:rPr lang="en-US" sz="1900" dirty="0"/>
              <a:t> </a:t>
            </a:r>
            <a:r>
              <a:rPr lang="en-US" sz="1900" b="1" dirty="0"/>
              <a:t>Page</a:t>
            </a:r>
            <a:r>
              <a:rPr lang="en-US" sz="1900" dirty="0"/>
              <a:t> </a:t>
            </a:r>
            <a:endParaRPr dirty="0"/>
          </a:p>
          <a:p>
            <a:pPr marL="800100" lvl="1" indent="-342900" algn="l" rtl="0">
              <a:spcBef>
                <a:spcPts val="380"/>
              </a:spcBef>
              <a:spcAft>
                <a:spcPts val="0"/>
              </a:spcAft>
              <a:buClr>
                <a:srgbClr val="C01D4B"/>
              </a:buClr>
              <a:buSzPts val="1900"/>
              <a:buFont typeface="Wingdings" pitchFamily="2" charset="2"/>
              <a:buChar char="Ø"/>
            </a:pPr>
            <a:r>
              <a:rPr lang="en-US" sz="1900" dirty="0">
                <a:solidFill>
                  <a:srgbClr val="C01D4B"/>
                </a:solidFill>
              </a:rPr>
              <a:t>Include running head, title, author’s name and institution affiliation, author note</a:t>
            </a:r>
            <a:endParaRPr sz="1900" dirty="0"/>
          </a:p>
          <a:p>
            <a:pPr marL="457200" lvl="0" indent="-457200" algn="l" rtl="0">
              <a:spcBef>
                <a:spcPts val="380"/>
              </a:spcBef>
              <a:spcAft>
                <a:spcPts val="0"/>
              </a:spcAft>
              <a:buClr>
                <a:schemeClr val="dk1"/>
              </a:buClr>
              <a:buSzPts val="1900"/>
              <a:buAutoNum type="arabicPeriod"/>
            </a:pPr>
            <a:r>
              <a:rPr lang="en-US" sz="1900" b="1" dirty="0"/>
              <a:t>Abstract</a:t>
            </a:r>
            <a:endParaRPr dirty="0"/>
          </a:p>
          <a:p>
            <a:pPr marL="800100" lvl="1" indent="-342900" algn="l" rtl="0">
              <a:spcBef>
                <a:spcPts val="380"/>
              </a:spcBef>
              <a:spcAft>
                <a:spcPts val="0"/>
              </a:spcAft>
              <a:buClr>
                <a:srgbClr val="C01D4B"/>
              </a:buClr>
              <a:buSzPts val="1900"/>
              <a:buFont typeface="Wingdings" pitchFamily="2" charset="2"/>
              <a:buChar char="Ø"/>
            </a:pPr>
            <a:r>
              <a:rPr lang="en-US" sz="1900" dirty="0">
                <a:solidFill>
                  <a:srgbClr val="C01D4B"/>
                </a:solidFill>
              </a:rPr>
              <a:t>Provide if appropriate </a:t>
            </a:r>
            <a:endParaRPr dirty="0"/>
          </a:p>
          <a:p>
            <a:pPr marL="457200" lvl="0" indent="-457200" algn="l" rtl="0">
              <a:spcBef>
                <a:spcPts val="380"/>
              </a:spcBef>
              <a:spcAft>
                <a:spcPts val="0"/>
              </a:spcAft>
              <a:buClr>
                <a:schemeClr val="dk1"/>
              </a:buClr>
              <a:buSzPts val="1900"/>
              <a:buAutoNum type="arabicPeriod"/>
            </a:pPr>
            <a:r>
              <a:rPr lang="en-US" sz="1900" b="1" dirty="0"/>
              <a:t>Introduction (note that “Introduction” does not appear as a heading)</a:t>
            </a:r>
            <a:endParaRPr dirty="0"/>
          </a:p>
          <a:p>
            <a:pPr marL="800100" lvl="1" indent="-342900" algn="l" rtl="0">
              <a:spcBef>
                <a:spcPts val="380"/>
              </a:spcBef>
              <a:spcAft>
                <a:spcPts val="0"/>
              </a:spcAft>
              <a:buClr>
                <a:srgbClr val="C01D4B"/>
              </a:buClr>
              <a:buSzPts val="1900"/>
              <a:buFont typeface="Wingdings" pitchFamily="2" charset="2"/>
              <a:buChar char="Ø"/>
            </a:pPr>
            <a:r>
              <a:rPr lang="en-US" sz="1900" dirty="0">
                <a:solidFill>
                  <a:srgbClr val="C01D4B"/>
                </a:solidFill>
              </a:rPr>
              <a:t>Define and clarify problem </a:t>
            </a:r>
            <a:endParaRPr dirty="0"/>
          </a:p>
          <a:p>
            <a:pPr marL="457200" lvl="0" indent="-457200" algn="l" rtl="0">
              <a:spcBef>
                <a:spcPts val="380"/>
              </a:spcBef>
              <a:spcAft>
                <a:spcPts val="0"/>
              </a:spcAft>
              <a:buClr>
                <a:schemeClr val="dk1"/>
              </a:buClr>
              <a:buSzPts val="1900"/>
              <a:buAutoNum type="arabicPeriod"/>
            </a:pPr>
            <a:r>
              <a:rPr lang="en-US" sz="1900" b="1" dirty="0"/>
              <a:t>Main Body</a:t>
            </a:r>
            <a:endParaRPr dirty="0"/>
          </a:p>
          <a:p>
            <a:pPr marL="800100" lvl="1" indent="-342900" algn="l" rtl="0">
              <a:spcBef>
                <a:spcPts val="380"/>
              </a:spcBef>
              <a:spcAft>
                <a:spcPts val="0"/>
              </a:spcAft>
              <a:buClr>
                <a:srgbClr val="BB1C3F"/>
              </a:buClr>
              <a:buSzPts val="1900"/>
              <a:buFont typeface="Wingdings" pitchFamily="2" charset="2"/>
              <a:buChar char="Ø"/>
            </a:pPr>
            <a:r>
              <a:rPr lang="en-US" sz="1900" dirty="0">
                <a:solidFill>
                  <a:srgbClr val="BB1C3F"/>
                </a:solidFill>
              </a:rPr>
              <a:t>Present discussion of sources</a:t>
            </a:r>
            <a:endParaRPr dirty="0"/>
          </a:p>
          <a:p>
            <a:pPr marL="800100" lvl="1" indent="-342900" algn="l" rtl="0">
              <a:spcBef>
                <a:spcPts val="380"/>
              </a:spcBef>
              <a:spcAft>
                <a:spcPts val="0"/>
              </a:spcAft>
              <a:buClr>
                <a:srgbClr val="BB1C3F"/>
              </a:buClr>
              <a:buSzPts val="1900"/>
              <a:buFont typeface="Wingdings" pitchFamily="2" charset="2"/>
              <a:buChar char="Ø"/>
            </a:pPr>
            <a:r>
              <a:rPr lang="en-US" sz="1900" dirty="0">
                <a:solidFill>
                  <a:srgbClr val="BB1C3F"/>
                </a:solidFill>
              </a:rPr>
              <a:t>Organize chronologically, thematically, or methodologically</a:t>
            </a:r>
            <a:endParaRPr sz="1900" b="1" dirty="0">
              <a:solidFill>
                <a:srgbClr val="BB1C3F"/>
              </a:solidFill>
            </a:endParaRPr>
          </a:p>
          <a:p>
            <a:pPr marL="457200" lvl="0" indent="-457200" algn="l" rtl="0">
              <a:spcBef>
                <a:spcPts val="380"/>
              </a:spcBef>
              <a:spcAft>
                <a:spcPts val="0"/>
              </a:spcAft>
              <a:buClr>
                <a:schemeClr val="dk1"/>
              </a:buClr>
              <a:buSzPts val="1900"/>
              <a:buAutoNum type="arabicPeriod"/>
            </a:pPr>
            <a:r>
              <a:rPr lang="en-US" sz="1900" b="1" dirty="0"/>
              <a:t>Conclusion/Future Research </a:t>
            </a:r>
            <a:endParaRPr dirty="0"/>
          </a:p>
          <a:p>
            <a:pPr marL="800100" lvl="1" indent="-342900" algn="l" rtl="0">
              <a:spcBef>
                <a:spcPts val="380"/>
              </a:spcBef>
              <a:spcAft>
                <a:spcPts val="0"/>
              </a:spcAft>
              <a:buClr>
                <a:srgbClr val="C00000"/>
              </a:buClr>
              <a:buSzPts val="1900"/>
              <a:buFont typeface="Wingdings" pitchFamily="2" charset="2"/>
              <a:buChar char="Ø"/>
            </a:pPr>
            <a:r>
              <a:rPr lang="en-US" sz="1900" dirty="0">
                <a:solidFill>
                  <a:srgbClr val="C00000"/>
                </a:solidFill>
              </a:rPr>
              <a:t>I</a:t>
            </a:r>
            <a:r>
              <a:rPr lang="en-US" sz="1900" dirty="0">
                <a:solidFill>
                  <a:srgbClr val="C01D4B"/>
                </a:solidFill>
              </a:rPr>
              <a:t>dentify relations, contradictions, gaps, and inconsistencies in the literature</a:t>
            </a:r>
            <a:endParaRPr dirty="0"/>
          </a:p>
          <a:p>
            <a:pPr marL="800100" lvl="1" indent="-342900" algn="l" rtl="0">
              <a:spcBef>
                <a:spcPts val="380"/>
              </a:spcBef>
              <a:spcAft>
                <a:spcPts val="0"/>
              </a:spcAft>
              <a:buClr>
                <a:srgbClr val="C01D4B"/>
              </a:buClr>
              <a:buSzPts val="1900"/>
              <a:buFont typeface="Wingdings" pitchFamily="2" charset="2"/>
              <a:buChar char="Ø"/>
            </a:pPr>
            <a:r>
              <a:rPr lang="en-US" sz="1900" dirty="0">
                <a:solidFill>
                  <a:srgbClr val="C01D4B"/>
                </a:solidFill>
              </a:rPr>
              <a:t>Suggest next steps in solving the problem</a:t>
            </a:r>
            <a:endParaRPr dirty="0"/>
          </a:p>
          <a:p>
            <a:pPr marL="457200" lvl="0" indent="-457200" algn="l" rtl="0">
              <a:spcBef>
                <a:spcPts val="380"/>
              </a:spcBef>
              <a:spcAft>
                <a:spcPts val="0"/>
              </a:spcAft>
              <a:buClr>
                <a:schemeClr val="dk1"/>
              </a:buClr>
              <a:buSzPts val="1900"/>
              <a:buAutoNum type="arabicPeriod"/>
            </a:pPr>
            <a:r>
              <a:rPr lang="en-US" sz="1900" b="1" dirty="0"/>
              <a:t>References </a:t>
            </a:r>
            <a:endParaRPr dirty="0"/>
          </a:p>
          <a:p>
            <a:pPr marL="800100" lvl="1" indent="-342900" algn="l" rtl="0">
              <a:spcBef>
                <a:spcPts val="380"/>
              </a:spcBef>
              <a:spcAft>
                <a:spcPts val="0"/>
              </a:spcAft>
              <a:buClr>
                <a:srgbClr val="C01D4B"/>
              </a:buClr>
              <a:buSzPts val="1900"/>
              <a:buFont typeface="Wingdings" pitchFamily="2" charset="2"/>
              <a:buChar char="Ø"/>
            </a:pPr>
            <a:r>
              <a:rPr lang="en-US" sz="1900" dirty="0">
                <a:solidFill>
                  <a:srgbClr val="C01D4B"/>
                </a:solidFill>
              </a:rPr>
              <a:t>Include all sources cited</a:t>
            </a:r>
            <a:r>
              <a:rPr lang="en-US" sz="1900" dirty="0">
                <a:solidFill>
                  <a:schemeClr val="accent2"/>
                </a:solidFill>
              </a:rPr>
              <a:t> </a:t>
            </a:r>
            <a:endParaRPr sz="1900" dirty="0">
              <a:solidFill>
                <a:srgbClr val="DF454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1"/>
          <p:cNvSpPr txBox="1">
            <a:spLocks noGrp="1"/>
          </p:cNvSpPr>
          <p:nvPr>
            <p:ph type="body" idx="1"/>
          </p:nvPr>
        </p:nvSpPr>
        <p:spPr>
          <a:xfrm>
            <a:off x="304800" y="1324020"/>
            <a:ext cx="8610600" cy="4648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dirty="0"/>
              <a:t>Blog Post:</a:t>
            </a:r>
            <a:endParaRPr dirty="0"/>
          </a:p>
          <a:p>
            <a:pPr marL="0" marR="0" lvl="0" indent="0" algn="l" rtl="0">
              <a:lnSpc>
                <a:spcPct val="100000"/>
              </a:lnSpc>
              <a:spcBef>
                <a:spcPts val="0"/>
              </a:spcBef>
              <a:spcAft>
                <a:spcPts val="0"/>
              </a:spcAft>
              <a:buClr>
                <a:schemeClr val="dk1"/>
              </a:buClr>
              <a:buSzPts val="2000"/>
              <a:buFont typeface="Arial"/>
              <a:buNone/>
            </a:pPr>
            <a:r>
              <a:rPr lang="en-US" sz="2000" dirty="0"/>
              <a:t>Laden, G. (2011, May 8). A history of childbirth and misconceptions about</a:t>
            </a:r>
            <a:endParaRPr dirty="0"/>
          </a:p>
          <a:p>
            <a:pPr marL="0" marR="0" lvl="0" indent="0" algn="l" rtl="0">
              <a:lnSpc>
                <a:spcPct val="100000"/>
              </a:lnSpc>
              <a:spcBef>
                <a:spcPts val="0"/>
              </a:spcBef>
              <a:spcAft>
                <a:spcPts val="0"/>
              </a:spcAft>
              <a:buClr>
                <a:schemeClr val="dk1"/>
              </a:buClr>
              <a:buSzPts val="2000"/>
              <a:buFont typeface="Arial"/>
              <a:buNone/>
            </a:pPr>
            <a:r>
              <a:rPr lang="en-US" sz="2000" dirty="0"/>
              <a:t>	life expectancy [Blog post]. Retrieved from 	</a:t>
            </a:r>
            <a:r>
              <a:rPr lang="en-US" sz="2000" u="sng" dirty="0">
                <a:solidFill>
                  <a:srgbClr val="7F7F7F"/>
                </a:solidFill>
                <a:hlinkClick r:id="rId3"/>
              </a:rPr>
              <a:t>http://</a:t>
            </a:r>
            <a:r>
              <a:rPr lang="en-US" sz="2000" u="sng" dirty="0" err="1">
                <a:solidFill>
                  <a:srgbClr val="7F7F7F"/>
                </a:solidFill>
                <a:hlinkClick r:id="rId3"/>
              </a:rPr>
              <a:t>scienceblogs.com</a:t>
            </a:r>
            <a:r>
              <a:rPr lang="en-US" sz="2000" u="sng" dirty="0">
                <a:solidFill>
                  <a:srgbClr val="7F7F7F"/>
                </a:solidFill>
                <a:hlinkClick r:id="rId3"/>
              </a:rPr>
              <a:t>/</a:t>
            </a:r>
            <a:r>
              <a:rPr lang="en-US" sz="2000" u="sng" dirty="0" err="1">
                <a:solidFill>
                  <a:srgbClr val="7F7F7F"/>
                </a:solidFill>
                <a:hlinkClick r:id="rId3"/>
              </a:rPr>
              <a:t>gregladen</a:t>
            </a:r>
            <a:r>
              <a:rPr lang="en-US" sz="2000" u="sng" dirty="0">
                <a:solidFill>
                  <a:srgbClr val="7F7F7F"/>
                </a:solidFill>
                <a:hlinkClick r:id="rId3"/>
              </a:rPr>
              <a:t>/2011/05/</a:t>
            </a:r>
            <a:r>
              <a:rPr lang="en-US" sz="2000" u="sng" dirty="0" err="1">
                <a:solidFill>
                  <a:srgbClr val="7F7F7F"/>
                </a:solidFill>
                <a:hlinkClick r:id="rId3"/>
              </a:rPr>
              <a:t>a_history_of_childbirth</a:t>
            </a:r>
            <a:r>
              <a:rPr lang="en-US" sz="2000" dirty="0">
                <a:solidFill>
                  <a:srgbClr val="7F7F7F"/>
                </a:solidFill>
              </a:rPr>
              <a:t>_	</a:t>
            </a:r>
            <a:r>
              <a:rPr lang="en-US" sz="2000" u="sng" dirty="0" err="1">
                <a:solidFill>
                  <a:srgbClr val="7F7F7F"/>
                </a:solidFill>
                <a:hlinkClick r:id="rId3"/>
              </a:rPr>
              <a:t>and_mi.php</a:t>
            </a:r>
            <a:endParaRPr sz="2000" dirty="0"/>
          </a:p>
          <a:p>
            <a:pPr marL="0" marR="0" lvl="0" indent="0" algn="l" rtl="0">
              <a:lnSpc>
                <a:spcPct val="100000"/>
              </a:lnSpc>
              <a:spcBef>
                <a:spcPts val="0"/>
              </a:spcBef>
              <a:spcAft>
                <a:spcPts val="0"/>
              </a:spcAft>
              <a:buClr>
                <a:srgbClr val="C01D4B"/>
              </a:buClr>
              <a:buSzPts val="2000"/>
              <a:buFont typeface="Arial"/>
              <a:buNone/>
            </a:pPr>
            <a:r>
              <a:rPr lang="en-US" sz="2000" dirty="0">
                <a:solidFill>
                  <a:srgbClr val="C01D4B"/>
                </a:solidFill>
              </a:rPr>
              <a:t>In-Text Citation: </a:t>
            </a:r>
            <a:r>
              <a:rPr lang="en-US" sz="2000" dirty="0"/>
              <a:t>(Laden, 2011).</a:t>
            </a:r>
            <a:endParaRPr dirty="0"/>
          </a:p>
          <a:p>
            <a:pPr marL="0" marR="0" lvl="0" indent="0" algn="l" rtl="0">
              <a:lnSpc>
                <a:spcPct val="100000"/>
              </a:lnSpc>
              <a:spcBef>
                <a:spcPts val="0"/>
              </a:spcBef>
              <a:spcAft>
                <a:spcPts val="0"/>
              </a:spcAft>
              <a:buClr>
                <a:schemeClr val="dk1"/>
              </a:buClr>
              <a:buSzPts val="2000"/>
              <a:buFont typeface="Arial"/>
              <a:buNone/>
            </a:pPr>
            <a:endParaRPr sz="2000" b="1" dirty="0"/>
          </a:p>
          <a:p>
            <a:pPr marL="0" marR="0" lvl="0" indent="0" algn="l" rtl="0">
              <a:lnSpc>
                <a:spcPct val="100000"/>
              </a:lnSpc>
              <a:spcBef>
                <a:spcPts val="0"/>
              </a:spcBef>
              <a:spcAft>
                <a:spcPts val="0"/>
              </a:spcAft>
              <a:buClr>
                <a:schemeClr val="dk1"/>
              </a:buClr>
              <a:buSzPts val="2000"/>
              <a:buFont typeface="Arial"/>
              <a:buNone/>
            </a:pPr>
            <a:r>
              <a:rPr lang="en-US" sz="2000" b="1" dirty="0"/>
              <a:t>Blog Comment:</a:t>
            </a:r>
            <a:endParaRPr dirty="0"/>
          </a:p>
          <a:p>
            <a:pPr marL="0" marR="0" lvl="0" indent="0" algn="l" rtl="0">
              <a:lnSpc>
                <a:spcPct val="100000"/>
              </a:lnSpc>
              <a:spcBef>
                <a:spcPts val="0"/>
              </a:spcBef>
              <a:spcAft>
                <a:spcPts val="0"/>
              </a:spcAft>
              <a:buClr>
                <a:schemeClr val="dk1"/>
              </a:buClr>
              <a:buSzPts val="2000"/>
              <a:buFont typeface="Arial"/>
              <a:buNone/>
            </a:pPr>
            <a:r>
              <a:rPr lang="en-US" sz="2000" dirty="0" err="1"/>
              <a:t>MiddleKid</a:t>
            </a:r>
            <a:r>
              <a:rPr lang="en-US" sz="2000" dirty="0"/>
              <a:t>. (2007, January 22). Re: The unfortunate prerequisites and 	consequences of partitioning your mind [Blog comment]. Retrieved 	from 	</a:t>
            </a:r>
            <a:r>
              <a:rPr lang="en-US" sz="2000" u="sng" dirty="0">
                <a:solidFill>
                  <a:srgbClr val="7F7F7F"/>
                </a:solidFill>
                <a:hlinkClick r:id="rId4"/>
              </a:rPr>
              <a:t>http://</a:t>
            </a:r>
            <a:r>
              <a:rPr lang="en-US" sz="2000" u="sng" dirty="0" err="1">
                <a:solidFill>
                  <a:srgbClr val="7F7F7F"/>
                </a:solidFill>
                <a:hlinkClick r:id="rId4"/>
              </a:rPr>
              <a:t>scienceblogs.com</a:t>
            </a:r>
            <a:r>
              <a:rPr lang="en-US" sz="2000" u="sng" dirty="0">
                <a:solidFill>
                  <a:srgbClr val="7F7F7F"/>
                </a:solidFill>
                <a:hlinkClick r:id="rId4"/>
              </a:rPr>
              <a:t>/pharyngula/2007/01/</a:t>
            </a:r>
            <a:r>
              <a:rPr lang="en-US" sz="2000" u="sng" dirty="0" err="1">
                <a:solidFill>
                  <a:srgbClr val="7F7F7F"/>
                </a:solidFill>
                <a:hlinkClick r:id="rId4"/>
              </a:rPr>
              <a:t>the_unfortunatez</a:t>
            </a:r>
            <a:r>
              <a:rPr lang="en-US" sz="2000" dirty="0">
                <a:solidFill>
                  <a:srgbClr val="7F7F7F"/>
                </a:solidFill>
              </a:rPr>
              <a:t>	</a:t>
            </a:r>
            <a:r>
              <a:rPr lang="en-US" sz="2000" u="sng" dirty="0" err="1">
                <a:solidFill>
                  <a:srgbClr val="7F7F7F"/>
                </a:solidFill>
                <a:hlinkClick r:id="rId4"/>
              </a:rPr>
              <a:t>rerquistes.php</a:t>
            </a:r>
            <a:r>
              <a:rPr lang="en-US" sz="2000" u="sng" dirty="0">
                <a:solidFill>
                  <a:srgbClr val="7F7F7F"/>
                </a:solidFill>
                <a:hlinkClick r:id="rId4"/>
              </a:rPr>
              <a:t> </a:t>
            </a:r>
            <a:endParaRPr sz="2000" dirty="0">
              <a:solidFill>
                <a:srgbClr val="7F7F7F"/>
              </a:solidFill>
            </a:endParaRPr>
          </a:p>
          <a:p>
            <a:pPr marL="0" marR="0" lvl="0" indent="0" algn="l" rtl="0">
              <a:lnSpc>
                <a:spcPct val="100000"/>
              </a:lnSpc>
              <a:spcBef>
                <a:spcPts val="0"/>
              </a:spcBef>
              <a:spcAft>
                <a:spcPts val="0"/>
              </a:spcAft>
              <a:buClr>
                <a:srgbClr val="C01D4B"/>
              </a:buClr>
              <a:buSzPts val="2000"/>
              <a:buFont typeface="Arial"/>
              <a:buNone/>
            </a:pPr>
            <a:r>
              <a:rPr lang="en-US" sz="2000" dirty="0">
                <a:solidFill>
                  <a:srgbClr val="C01D4B"/>
                </a:solidFill>
              </a:rPr>
              <a:t>In-Text Citation: </a:t>
            </a:r>
            <a:r>
              <a:rPr lang="en-US" sz="2000" dirty="0"/>
              <a:t>(</a:t>
            </a:r>
            <a:r>
              <a:rPr lang="en-US" sz="2000" dirty="0" err="1"/>
              <a:t>MiddleKid</a:t>
            </a:r>
            <a:r>
              <a:rPr lang="en-US" sz="2000" dirty="0"/>
              <a:t>, 2007).</a:t>
            </a:r>
            <a:endParaRPr dirty="0"/>
          </a:p>
        </p:txBody>
      </p:sp>
      <p:sp>
        <p:nvSpPr>
          <p:cNvPr id="395" name="Google Shape;395;p61"/>
          <p:cNvSpPr txBox="1">
            <a:spLocks noGrp="1"/>
          </p:cNvSpPr>
          <p:nvPr>
            <p:ph type="title"/>
          </p:nvPr>
        </p:nvSpPr>
        <p:spPr>
          <a:xfrm>
            <a:off x="1095023" y="76201"/>
            <a:ext cx="6965245" cy="121622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10"/>
              <a:buFont typeface="Arial"/>
              <a:buNone/>
            </a:pPr>
            <a:r>
              <a:rPr lang="en-US" sz="4410" b="1" dirty="0"/>
              <a:t>References</a:t>
            </a:r>
            <a:br>
              <a:rPr lang="en-US" sz="3420" b="1" dirty="0"/>
            </a:br>
            <a:r>
              <a:rPr lang="en-US" sz="3780" i="1" dirty="0">
                <a:solidFill>
                  <a:srgbClr val="C01D4B"/>
                </a:solidFill>
              </a:rPr>
              <a:t>Blogs </a:t>
            </a:r>
            <a:endParaRPr sz="378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2"/>
          <p:cNvSpPr txBox="1">
            <a:spLocks noGrp="1"/>
          </p:cNvSpPr>
          <p:nvPr>
            <p:ph type="title"/>
          </p:nvPr>
        </p:nvSpPr>
        <p:spPr>
          <a:xfrm>
            <a:off x="457200" y="457200"/>
            <a:ext cx="8229600" cy="1249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Arial"/>
              <a:buNone/>
            </a:pPr>
            <a:br>
              <a:rPr lang="en-US" sz="3959" b="1"/>
            </a:br>
            <a:r>
              <a:rPr lang="en-US" sz="3959" b="1"/>
              <a:t>Special Situations</a:t>
            </a:r>
            <a:br>
              <a:rPr lang="en-US" sz="3959" b="1"/>
            </a:br>
            <a:r>
              <a:rPr lang="en-US" sz="3600" i="1">
                <a:solidFill>
                  <a:srgbClr val="C01D4B"/>
                </a:solidFill>
              </a:rPr>
              <a:t>Citing Personal Communications </a:t>
            </a:r>
            <a:br>
              <a:rPr lang="en-US" sz="3959"/>
            </a:br>
            <a:endParaRPr sz="3959" b="1"/>
          </a:p>
        </p:txBody>
      </p:sp>
      <p:sp>
        <p:nvSpPr>
          <p:cNvPr id="401" name="Google Shape;401;p62"/>
          <p:cNvSpPr txBox="1">
            <a:spLocks noGrp="1"/>
          </p:cNvSpPr>
          <p:nvPr>
            <p:ph type="body" idx="1"/>
          </p:nvPr>
        </p:nvSpPr>
        <p:spPr>
          <a:xfrm>
            <a:off x="457200" y="2009272"/>
            <a:ext cx="8229600" cy="2971800"/>
          </a:xfrm>
          <a:prstGeom prst="rect">
            <a:avLst/>
          </a:prstGeom>
          <a:noFill/>
          <a:ln>
            <a:noFill/>
          </a:ln>
        </p:spPr>
        <p:txBody>
          <a:bodyPr spcFirstLastPara="1" wrap="square" lIns="91425" tIns="45700" rIns="91425" bIns="45700" anchor="t" anchorCtr="0">
            <a:noAutofit/>
          </a:bodyPr>
          <a:lstStyle/>
          <a:p>
            <a:pPr marL="342900" lvl="0" indent="-190500" algn="l" rtl="0">
              <a:spcBef>
                <a:spcPts val="0"/>
              </a:spcBef>
              <a:spcAft>
                <a:spcPts val="0"/>
              </a:spcAft>
              <a:buClr>
                <a:schemeClr val="dk1"/>
              </a:buClr>
              <a:buSzPts val="2400"/>
              <a:buNone/>
            </a:pPr>
            <a:endParaRPr sz="2400" dirty="0"/>
          </a:p>
          <a:p>
            <a:pPr marL="0" lvl="0" indent="0" algn="l" rtl="0">
              <a:spcBef>
                <a:spcPts val="480"/>
              </a:spcBef>
              <a:spcAft>
                <a:spcPts val="0"/>
              </a:spcAft>
              <a:buClr>
                <a:schemeClr val="dk1"/>
              </a:buClr>
              <a:buSzPts val="2400"/>
              <a:buNone/>
            </a:pPr>
            <a:r>
              <a:rPr lang="en-US" sz="2400" b="1" dirty="0"/>
              <a:t>A personal communication is cited in the body of the paper but not included in the reference list.</a:t>
            </a:r>
            <a:endParaRPr dirty="0"/>
          </a:p>
          <a:p>
            <a:pPr marL="0" lvl="0" indent="0" algn="l" rtl="0">
              <a:spcBef>
                <a:spcPts val="480"/>
              </a:spcBef>
              <a:spcAft>
                <a:spcPts val="0"/>
              </a:spcAft>
              <a:buClr>
                <a:schemeClr val="dk1"/>
              </a:buClr>
              <a:buSzPts val="2400"/>
              <a:buNone/>
            </a:pPr>
            <a:endParaRPr sz="2400" dirty="0"/>
          </a:p>
          <a:p>
            <a:pPr marL="400050" lvl="1" indent="0" algn="l" rtl="0">
              <a:spcBef>
                <a:spcPts val="480"/>
              </a:spcBef>
              <a:spcAft>
                <a:spcPts val="0"/>
              </a:spcAft>
              <a:buClr>
                <a:schemeClr val="dk1"/>
              </a:buClr>
              <a:buSzPts val="2400"/>
              <a:buNone/>
            </a:pPr>
            <a:r>
              <a:rPr lang="en-US" sz="2400" dirty="0"/>
              <a:t>The journal has reported a large increase in submissions (M. Knight, personal communication, October 3, 2018)</a:t>
            </a: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APA Headings</a:t>
            </a:r>
            <a:endParaRPr/>
          </a:p>
        </p:txBody>
      </p:sp>
      <p:graphicFrame>
        <p:nvGraphicFramePr>
          <p:cNvPr id="407" name="Google Shape;407;p63"/>
          <p:cNvGraphicFramePr/>
          <p:nvPr>
            <p:extLst>
              <p:ext uri="{D42A27DB-BD31-4B8C-83A1-F6EECF244321}">
                <p14:modId xmlns:p14="http://schemas.microsoft.com/office/powerpoint/2010/main" val="3936965663"/>
              </p:ext>
            </p:extLst>
          </p:nvPr>
        </p:nvGraphicFramePr>
        <p:xfrm>
          <a:off x="601579" y="1417637"/>
          <a:ext cx="7964905" cy="3606600"/>
        </p:xfrm>
        <a:graphic>
          <a:graphicData uri="http://schemas.openxmlformats.org/drawingml/2006/table">
            <a:tbl>
              <a:tblPr firstRow="1" bandRow="1">
                <a:noFill/>
                <a:tableStyleId>{ECE5FCEE-6BD4-4E96-B03F-FA5BAA37CDAB}</a:tableStyleId>
              </a:tblPr>
              <a:tblGrid>
                <a:gridCol w="1010653">
                  <a:extLst>
                    <a:ext uri="{9D8B030D-6E8A-4147-A177-3AD203B41FA5}">
                      <a16:colId xmlns:a16="http://schemas.microsoft.com/office/drawing/2014/main" val="20000"/>
                    </a:ext>
                  </a:extLst>
                </a:gridCol>
                <a:gridCol w="6954252">
                  <a:extLst>
                    <a:ext uri="{9D8B030D-6E8A-4147-A177-3AD203B41FA5}">
                      <a16:colId xmlns:a16="http://schemas.microsoft.com/office/drawing/2014/main" val="20001"/>
                    </a:ext>
                  </a:extLst>
                </a:gridCol>
              </a:tblGrid>
              <a:tr h="594225">
                <a:tc>
                  <a:txBody>
                    <a:bodyPr/>
                    <a:lstStyle/>
                    <a:p>
                      <a:pPr marL="0" marR="0" lvl="0" indent="0" algn="l" rtl="0">
                        <a:spcBef>
                          <a:spcPts val="0"/>
                        </a:spcBef>
                        <a:spcAft>
                          <a:spcPts val="0"/>
                        </a:spcAft>
                        <a:buNone/>
                      </a:pPr>
                      <a:r>
                        <a:rPr lang="en-US" sz="2400" u="none" strike="noStrike" cap="none" dirty="0">
                          <a:solidFill>
                            <a:srgbClr val="C01D4B"/>
                          </a:solidFill>
                          <a:latin typeface="Arial"/>
                          <a:ea typeface="Arial"/>
                          <a:cs typeface="Arial"/>
                          <a:sym typeface="Arial"/>
                        </a:rPr>
                        <a:t>Level</a:t>
                      </a:r>
                      <a:r>
                        <a:rPr lang="en-US" sz="1800" u="none" strike="noStrike" cap="none" dirty="0">
                          <a:solidFill>
                            <a:srgbClr val="C01D4B"/>
                          </a:solidFill>
                          <a:latin typeface="Arial"/>
                          <a:ea typeface="Arial"/>
                          <a:cs typeface="Arial"/>
                          <a:sym typeface="Arial"/>
                        </a:rPr>
                        <a:t> </a:t>
                      </a:r>
                      <a:endParaRPr dirty="0"/>
                    </a:p>
                  </a:txBody>
                  <a:tcPr marL="91450" marR="91450" marT="45725" marB="45725">
                    <a:solidFill>
                      <a:srgbClr val="F2F2F2"/>
                    </a:solidFill>
                  </a:tcPr>
                </a:tc>
                <a:tc>
                  <a:txBody>
                    <a:bodyPr/>
                    <a:lstStyle/>
                    <a:p>
                      <a:pPr marL="0" marR="0" lvl="0" indent="0" algn="ctr" rtl="0">
                        <a:spcBef>
                          <a:spcPts val="0"/>
                        </a:spcBef>
                        <a:spcAft>
                          <a:spcPts val="0"/>
                        </a:spcAft>
                        <a:buNone/>
                      </a:pPr>
                      <a:r>
                        <a:rPr lang="en-US" sz="2400" dirty="0">
                          <a:solidFill>
                            <a:srgbClr val="C01D4B"/>
                          </a:solidFill>
                          <a:latin typeface="Arial"/>
                          <a:ea typeface="Arial"/>
                          <a:cs typeface="Arial"/>
                          <a:sym typeface="Arial"/>
                        </a:rPr>
                        <a:t>Format</a:t>
                      </a:r>
                      <a:endParaRPr sz="2400" dirty="0"/>
                    </a:p>
                  </a:txBody>
                  <a:tcPr marL="91450" marR="91450" marT="45725" marB="45725">
                    <a:solidFill>
                      <a:srgbClr val="F2F2F2"/>
                    </a:solidFill>
                  </a:tcPr>
                </a:tc>
                <a:extLst>
                  <a:ext uri="{0D108BD9-81ED-4DB2-BD59-A6C34878D82A}">
                    <a16:rowId xmlns:a16="http://schemas.microsoft.com/office/drawing/2014/main" val="10000"/>
                  </a:ext>
                </a:extLst>
              </a:tr>
              <a:tr h="602475">
                <a:tc>
                  <a:txBody>
                    <a:bodyPr/>
                    <a:lstStyle/>
                    <a:p>
                      <a:pPr marL="0" marR="0" lvl="0" indent="0" algn="ctr" rtl="0">
                        <a:spcBef>
                          <a:spcPts val="0"/>
                        </a:spcBef>
                        <a:spcAft>
                          <a:spcPts val="0"/>
                        </a:spcAft>
                        <a:buNone/>
                      </a:pPr>
                      <a:r>
                        <a:rPr lang="en-US" sz="1600">
                          <a:latin typeface="Arial"/>
                          <a:ea typeface="Arial"/>
                          <a:cs typeface="Arial"/>
                          <a:sym typeface="Arial"/>
                        </a:rPr>
                        <a:t>1</a:t>
                      </a:r>
                      <a:endParaRPr/>
                    </a:p>
                  </a:txBody>
                  <a:tcPr marL="91450" marR="91450" marT="45725" marB="45725"/>
                </a:tc>
                <a:tc>
                  <a:txBody>
                    <a:bodyPr/>
                    <a:lstStyle/>
                    <a:p>
                      <a:pPr marL="0" marR="0" lvl="0" indent="0" algn="ctr" rtl="0">
                        <a:spcBef>
                          <a:spcPts val="0"/>
                        </a:spcBef>
                        <a:spcAft>
                          <a:spcPts val="0"/>
                        </a:spcAft>
                        <a:buNone/>
                      </a:pPr>
                      <a:r>
                        <a:rPr lang="en-US" sz="1600" b="1" dirty="0">
                          <a:solidFill>
                            <a:schemeClr val="dk1"/>
                          </a:solidFill>
                          <a:latin typeface="Arial"/>
                          <a:ea typeface="Arial"/>
                          <a:cs typeface="Arial"/>
                          <a:sym typeface="Arial"/>
                        </a:rPr>
                        <a:t>Centered, Boldface, Uppercase and </a:t>
                      </a:r>
                    </a:p>
                    <a:p>
                      <a:pPr marL="0" marR="0" lvl="0" indent="0" algn="ctr" rtl="0">
                        <a:spcBef>
                          <a:spcPts val="0"/>
                        </a:spcBef>
                        <a:spcAft>
                          <a:spcPts val="0"/>
                        </a:spcAft>
                        <a:buNone/>
                      </a:pPr>
                      <a:r>
                        <a:rPr lang="en-US" sz="1600" b="1" dirty="0">
                          <a:solidFill>
                            <a:schemeClr val="dk1"/>
                          </a:solidFill>
                          <a:latin typeface="Arial"/>
                          <a:ea typeface="Arial"/>
                          <a:cs typeface="Arial"/>
                          <a:sym typeface="Arial"/>
                        </a:rPr>
                        <a:t>Lowercase Headings</a:t>
                      </a:r>
                      <a:endParaRPr sz="1600" dirty="0">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602475">
                <a:tc>
                  <a:txBody>
                    <a:bodyPr/>
                    <a:lstStyle/>
                    <a:p>
                      <a:pPr marL="0" marR="0" lvl="0" indent="0" algn="ctr" rtl="0">
                        <a:spcBef>
                          <a:spcPts val="0"/>
                        </a:spcBef>
                        <a:spcAft>
                          <a:spcPts val="0"/>
                        </a:spcAft>
                        <a:buNone/>
                      </a:pPr>
                      <a:r>
                        <a:rPr lang="en-US" sz="1600">
                          <a:latin typeface="Arial"/>
                          <a:ea typeface="Arial"/>
                          <a:cs typeface="Arial"/>
                          <a:sym typeface="Arial"/>
                        </a:rPr>
                        <a:t>2</a:t>
                      </a:r>
                      <a:endParaRPr/>
                    </a:p>
                  </a:txBody>
                  <a:tcPr marL="91450" marR="91450" marT="45725" marB="45725"/>
                </a:tc>
                <a:tc>
                  <a:txBody>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Left-aligned, Boldface, Uppercase and Lowercase Heading</a:t>
                      </a:r>
                      <a:endParaRPr sz="1600">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602475">
                <a:tc>
                  <a:txBody>
                    <a:bodyPr/>
                    <a:lstStyle/>
                    <a:p>
                      <a:pPr marL="0" marR="0" lvl="0" indent="0" algn="ctr" rtl="0">
                        <a:spcBef>
                          <a:spcPts val="0"/>
                        </a:spcBef>
                        <a:spcAft>
                          <a:spcPts val="0"/>
                        </a:spcAft>
                        <a:buNone/>
                      </a:pPr>
                      <a:r>
                        <a:rPr lang="en-US" sz="1600">
                          <a:latin typeface="Arial"/>
                          <a:ea typeface="Arial"/>
                          <a:cs typeface="Arial"/>
                          <a:sym typeface="Arial"/>
                        </a:rPr>
                        <a:t>3</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b="1" dirty="0">
                          <a:solidFill>
                            <a:schemeClr val="dk1"/>
                          </a:solidFill>
                          <a:latin typeface="Arial"/>
                          <a:ea typeface="Arial"/>
                          <a:cs typeface="Arial"/>
                          <a:sym typeface="Arial"/>
                        </a:rPr>
                        <a:t>          Indented, boldface, lowercase heading with a period. </a:t>
                      </a:r>
                      <a:endParaRPr sz="1600" b="0" dirty="0">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602475">
                <a:tc>
                  <a:txBody>
                    <a:bodyPr/>
                    <a:lstStyle/>
                    <a:p>
                      <a:pPr marL="0" marR="0" lvl="0" indent="0" algn="ctr" rtl="0">
                        <a:spcBef>
                          <a:spcPts val="0"/>
                        </a:spcBef>
                        <a:spcAft>
                          <a:spcPts val="0"/>
                        </a:spcAft>
                        <a:buNone/>
                      </a:pPr>
                      <a:r>
                        <a:rPr lang="en-US" sz="1600" dirty="0">
                          <a:latin typeface="Arial"/>
                          <a:ea typeface="Arial"/>
                          <a:cs typeface="Arial"/>
                          <a:sym typeface="Arial"/>
                        </a:rPr>
                        <a:t>4</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b="1" i="1" dirty="0">
                          <a:solidFill>
                            <a:schemeClr val="dk1"/>
                          </a:solidFill>
                          <a:latin typeface="Arial"/>
                          <a:ea typeface="Arial"/>
                          <a:cs typeface="Arial"/>
                          <a:sym typeface="Arial"/>
                        </a:rPr>
                        <a:t>          Indented, boldface, italicized, lowercase heading with a period. </a:t>
                      </a:r>
                      <a:endParaRPr sz="1600" b="0" i="0" dirty="0">
                        <a:solidFill>
                          <a:schemeClr val="dk1"/>
                        </a:solidFill>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602475">
                <a:tc>
                  <a:txBody>
                    <a:bodyPr/>
                    <a:lstStyle/>
                    <a:p>
                      <a:pPr marL="0" marR="0" lvl="0" indent="0" algn="ctr" rtl="0">
                        <a:spcBef>
                          <a:spcPts val="0"/>
                        </a:spcBef>
                        <a:spcAft>
                          <a:spcPts val="0"/>
                        </a:spcAft>
                        <a:buNone/>
                      </a:pPr>
                      <a:r>
                        <a:rPr lang="en-US" sz="1600">
                          <a:latin typeface="Arial"/>
                          <a:ea typeface="Arial"/>
                          <a:cs typeface="Arial"/>
                          <a:sym typeface="Arial"/>
                        </a:rPr>
                        <a:t>5</a:t>
                      </a:r>
                      <a:endParaRPr/>
                    </a:p>
                  </a:txBody>
                  <a:tcPr marL="91450" marR="91450" marT="45725" marB="45725"/>
                </a:tc>
                <a:tc>
                  <a:txBody>
                    <a:bodyPr/>
                    <a:lstStyle/>
                    <a:p>
                      <a:pPr marL="0" marR="0" lvl="0" indent="0" algn="l" rtl="0">
                        <a:spcBef>
                          <a:spcPts val="0"/>
                        </a:spcBef>
                        <a:spcAft>
                          <a:spcPts val="0"/>
                        </a:spcAft>
                        <a:buNone/>
                      </a:pPr>
                      <a:r>
                        <a:rPr lang="en-US" sz="1600" i="1" dirty="0">
                          <a:solidFill>
                            <a:schemeClr val="dk1"/>
                          </a:solidFill>
                          <a:latin typeface="Arial"/>
                          <a:ea typeface="Arial"/>
                          <a:cs typeface="Arial"/>
                          <a:sym typeface="Arial"/>
                        </a:rPr>
                        <a:t>          Indented, italicized, lowercase heading with a period.</a:t>
                      </a:r>
                      <a:endParaRPr sz="1600" dirty="0">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sp>
        <p:nvSpPr>
          <p:cNvPr id="408" name="Google Shape;408;p63"/>
          <p:cNvSpPr txBox="1"/>
          <p:nvPr/>
        </p:nvSpPr>
        <p:spPr>
          <a:xfrm>
            <a:off x="1561434" y="5215759"/>
            <a:ext cx="6032422"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i="1">
                <a:solidFill>
                  <a:srgbClr val="C01D4B"/>
                </a:solidFill>
                <a:latin typeface="Arial"/>
                <a:ea typeface="Arial"/>
                <a:cs typeface="Arial"/>
                <a:sym typeface="Arial"/>
              </a:rPr>
              <a:t>For Levels 3, 4, and 5, begin body text after the period.</a:t>
            </a:r>
            <a:r>
              <a:rPr lang="en-US" sz="1800" i="1">
                <a:solidFill>
                  <a:srgbClr val="C00000"/>
                </a:solidFill>
                <a:latin typeface="Arial"/>
                <a:ea typeface="Arial"/>
                <a:cs typeface="Arial"/>
                <a:sym typeface="Arial"/>
              </a:rPr>
              <a:t> </a:t>
            </a:r>
            <a:endParaRPr sz="1800" b="1" i="1">
              <a:solidFill>
                <a:srgbClr val="C00000"/>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APA Style</a:t>
            </a:r>
            <a:br>
              <a:rPr lang="en-US" sz="3800" b="1"/>
            </a:br>
            <a:r>
              <a:rPr lang="en-US" sz="3800" i="1">
                <a:solidFill>
                  <a:srgbClr val="C01D4B"/>
                </a:solidFill>
              </a:rPr>
              <a:t>Basic Characteristics</a:t>
            </a:r>
            <a:endParaRPr sz="3800" b="1">
              <a:solidFill>
                <a:srgbClr val="C01D4B"/>
              </a:solidFill>
            </a:endParaRPr>
          </a:p>
        </p:txBody>
      </p:sp>
      <p:sp>
        <p:nvSpPr>
          <p:cNvPr id="414" name="Google Shape;414;p64"/>
          <p:cNvSpPr txBox="1">
            <a:spLocks noGrp="1"/>
          </p:cNvSpPr>
          <p:nvPr>
            <p:ph type="body" idx="1"/>
          </p:nvPr>
        </p:nvSpPr>
        <p:spPr>
          <a:xfrm>
            <a:off x="893602" y="1828800"/>
            <a:ext cx="7356796" cy="3657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2400"/>
              <a:buNone/>
            </a:pPr>
            <a:r>
              <a:rPr lang="en-US" sz="2400" b="1"/>
              <a:t>Clear</a:t>
            </a:r>
            <a:br>
              <a:rPr lang="en-US" sz="2400" b="1"/>
            </a:br>
            <a:r>
              <a:rPr lang="en-US" sz="2400"/>
              <a:t>Be specific in descriptions and explanations </a:t>
            </a:r>
            <a:br>
              <a:rPr lang="en-US" sz="2400"/>
            </a:br>
            <a:endParaRPr sz="2400"/>
          </a:p>
          <a:p>
            <a:pPr marL="0" lvl="0" indent="0" algn="ctr" rtl="0">
              <a:spcBef>
                <a:spcPts val="480"/>
              </a:spcBef>
              <a:spcAft>
                <a:spcPts val="0"/>
              </a:spcAft>
              <a:buClr>
                <a:schemeClr val="dk1"/>
              </a:buClr>
              <a:buSzPts val="2400"/>
              <a:buNone/>
            </a:pPr>
            <a:r>
              <a:rPr lang="en-US" sz="2400" b="1"/>
              <a:t>Concise</a:t>
            </a:r>
            <a:br>
              <a:rPr lang="en-US" sz="2400" b="1"/>
            </a:br>
            <a:r>
              <a:rPr lang="en-US" sz="2400"/>
              <a:t>Condense information when you can</a:t>
            </a:r>
            <a:br>
              <a:rPr lang="en-US" sz="2400"/>
            </a:br>
            <a:endParaRPr sz="2400"/>
          </a:p>
          <a:p>
            <a:pPr marL="0" lvl="0" indent="0" algn="ctr" rtl="0">
              <a:spcBef>
                <a:spcPts val="480"/>
              </a:spcBef>
              <a:spcAft>
                <a:spcPts val="0"/>
              </a:spcAft>
              <a:buClr>
                <a:schemeClr val="dk1"/>
              </a:buClr>
              <a:buSzPts val="2400"/>
              <a:buNone/>
            </a:pPr>
            <a:r>
              <a:rPr lang="en-US" sz="2400" b="1"/>
              <a:t>Plain</a:t>
            </a:r>
            <a:br>
              <a:rPr lang="en-US" sz="2400" b="1"/>
            </a:br>
            <a:r>
              <a:rPr lang="en-US" sz="2400"/>
              <a:t>Use simple, descriptive adjectives and minimize the figurative language </a:t>
            </a:r>
            <a:endParaRPr/>
          </a:p>
          <a:p>
            <a:pPr marL="342900" lvl="0" indent="-190500" algn="l" rtl="0">
              <a:spcBef>
                <a:spcPts val="480"/>
              </a:spcBef>
              <a:spcAft>
                <a:spcPts val="0"/>
              </a:spcAft>
              <a:buClr>
                <a:schemeClr val="dk1"/>
              </a:buClr>
              <a:buSzPts val="2400"/>
              <a:buNone/>
            </a:pP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APA Style</a:t>
            </a:r>
            <a:br>
              <a:rPr lang="en-US" sz="3800"/>
            </a:br>
            <a:r>
              <a:rPr lang="en-US" sz="3800" i="1">
                <a:solidFill>
                  <a:srgbClr val="C01D4B"/>
                </a:solidFill>
              </a:rPr>
              <a:t>Point of View</a:t>
            </a:r>
            <a:endParaRPr/>
          </a:p>
        </p:txBody>
      </p:sp>
      <p:sp>
        <p:nvSpPr>
          <p:cNvPr id="420" name="Google Shape;420;p65"/>
          <p:cNvSpPr txBox="1">
            <a:spLocks noGrp="1"/>
          </p:cNvSpPr>
          <p:nvPr>
            <p:ph type="body" idx="1"/>
          </p:nvPr>
        </p:nvSpPr>
        <p:spPr>
          <a:xfrm>
            <a:off x="304800" y="1417638"/>
            <a:ext cx="8534400" cy="46021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800"/>
              <a:buNone/>
            </a:pPr>
            <a:r>
              <a:rPr lang="en-US" sz="1800" dirty="0"/>
              <a:t>Active Voice vs. Passive Voice</a:t>
            </a:r>
            <a:endParaRPr dirty="0"/>
          </a:p>
          <a:p>
            <a:pPr marL="0" lvl="0" indent="0" algn="ctr" rtl="0">
              <a:spcBef>
                <a:spcPts val="360"/>
              </a:spcBef>
              <a:spcAft>
                <a:spcPts val="0"/>
              </a:spcAft>
              <a:buClr>
                <a:schemeClr val="dk1"/>
              </a:buClr>
              <a:buSzPts val="1800"/>
              <a:buNone/>
            </a:pPr>
            <a:r>
              <a:rPr lang="en-US" sz="1800" dirty="0"/>
              <a:t>APA Style encourages using </a:t>
            </a:r>
            <a:r>
              <a:rPr lang="en-US" sz="1800" b="1" dirty="0">
                <a:solidFill>
                  <a:srgbClr val="C01D4B"/>
                </a:solidFill>
              </a:rPr>
              <a:t>active voice</a:t>
            </a:r>
            <a:endParaRPr sz="1800" dirty="0"/>
          </a:p>
          <a:p>
            <a:pPr marL="0" lvl="0" indent="0" algn="l" rtl="0">
              <a:spcBef>
                <a:spcPts val="400"/>
              </a:spcBef>
              <a:spcAft>
                <a:spcPts val="0"/>
              </a:spcAft>
              <a:buClr>
                <a:srgbClr val="C01D4B"/>
              </a:buClr>
              <a:buSzPts val="2000"/>
              <a:buNone/>
            </a:pPr>
            <a:r>
              <a:rPr lang="en-US" sz="2000" b="1" dirty="0">
                <a:solidFill>
                  <a:srgbClr val="C01D4B"/>
                </a:solidFill>
              </a:rPr>
              <a:t>Active Voice:</a:t>
            </a:r>
            <a:endParaRPr dirty="0"/>
          </a:p>
          <a:p>
            <a:pPr marL="0" lvl="0" indent="0" algn="l" rtl="0">
              <a:spcBef>
                <a:spcPts val="400"/>
              </a:spcBef>
              <a:spcAft>
                <a:spcPts val="0"/>
              </a:spcAft>
              <a:buClr>
                <a:schemeClr val="dk1"/>
              </a:buClr>
              <a:buSzPts val="2000"/>
              <a:buNone/>
            </a:pPr>
            <a:r>
              <a:rPr lang="en-US" sz="2000" dirty="0"/>
              <a:t>The subject of the sentence performs the action expressed in the verb.</a:t>
            </a:r>
            <a:endParaRPr dirty="0"/>
          </a:p>
          <a:p>
            <a:pPr marL="0" lvl="0" indent="0" algn="l" rtl="0">
              <a:spcBef>
                <a:spcPts val="400"/>
              </a:spcBef>
              <a:spcAft>
                <a:spcPts val="0"/>
              </a:spcAft>
              <a:buClr>
                <a:schemeClr val="dk1"/>
              </a:buClr>
              <a:buSzPts val="2000"/>
              <a:buNone/>
            </a:pPr>
            <a:r>
              <a:rPr lang="en-US" sz="2000" u="sng" dirty="0"/>
              <a:t>Example</a:t>
            </a:r>
            <a:r>
              <a:rPr lang="en-US" sz="2000" dirty="0"/>
              <a:t>: Researchers conducted an experiment to test the hypothesis. </a:t>
            </a:r>
            <a:endParaRPr dirty="0"/>
          </a:p>
          <a:p>
            <a:pPr marL="0" lvl="0" indent="0" algn="l" rtl="0">
              <a:spcBef>
                <a:spcPts val="400"/>
              </a:spcBef>
              <a:spcAft>
                <a:spcPts val="0"/>
              </a:spcAft>
              <a:buClr>
                <a:schemeClr val="dk1"/>
              </a:buClr>
              <a:buSzPts val="2000"/>
              <a:buNone/>
            </a:pPr>
            <a:endParaRPr sz="2000" dirty="0"/>
          </a:p>
          <a:p>
            <a:pPr marL="0" lvl="0" indent="0" algn="l" rtl="0">
              <a:spcBef>
                <a:spcPts val="400"/>
              </a:spcBef>
              <a:spcAft>
                <a:spcPts val="0"/>
              </a:spcAft>
              <a:buClr>
                <a:srgbClr val="C01D4B"/>
              </a:buClr>
              <a:buSzPts val="2000"/>
              <a:buNone/>
            </a:pPr>
            <a:r>
              <a:rPr lang="en-US" sz="2000" b="1" dirty="0">
                <a:solidFill>
                  <a:srgbClr val="C01D4B"/>
                </a:solidFill>
              </a:rPr>
              <a:t>Passive Voice: </a:t>
            </a:r>
            <a:endParaRPr dirty="0"/>
          </a:p>
          <a:p>
            <a:pPr marL="0" lvl="0" indent="0" algn="l" rtl="0">
              <a:spcBef>
                <a:spcPts val="400"/>
              </a:spcBef>
              <a:spcAft>
                <a:spcPts val="0"/>
              </a:spcAft>
              <a:buClr>
                <a:schemeClr val="dk1"/>
              </a:buClr>
              <a:buSzPts val="2000"/>
              <a:buNone/>
            </a:pPr>
            <a:r>
              <a:rPr lang="en-US" sz="2000" dirty="0"/>
              <a:t>The subject is acted upon. </a:t>
            </a:r>
            <a:endParaRPr dirty="0"/>
          </a:p>
          <a:p>
            <a:pPr marL="0" lvl="0" indent="0" algn="l" rtl="0">
              <a:spcBef>
                <a:spcPts val="400"/>
              </a:spcBef>
              <a:spcAft>
                <a:spcPts val="0"/>
              </a:spcAft>
              <a:buClr>
                <a:schemeClr val="dk1"/>
              </a:buClr>
              <a:buSzPts val="2000"/>
              <a:buNone/>
            </a:pPr>
            <a:r>
              <a:rPr lang="en-US" sz="2000" u="sng" dirty="0"/>
              <a:t>Example</a:t>
            </a:r>
            <a:r>
              <a:rPr lang="en-US" sz="2000" dirty="0"/>
              <a:t>: An experiment was conducted by researchers to test the hypothesis.</a:t>
            </a:r>
            <a:br>
              <a:rPr lang="en-US" sz="2000" dirty="0"/>
            </a:br>
            <a:endParaRPr sz="2000" dirty="0"/>
          </a:p>
          <a:p>
            <a:pPr marL="0" lvl="0" indent="0" algn="ctr" rtl="0">
              <a:spcBef>
                <a:spcPts val="360"/>
              </a:spcBef>
              <a:spcAft>
                <a:spcPts val="0"/>
              </a:spcAft>
              <a:buClr>
                <a:srgbClr val="BB1C3F"/>
              </a:buClr>
              <a:buSzPts val="1800"/>
              <a:buNone/>
            </a:pPr>
            <a:r>
              <a:rPr lang="en-US" sz="1800" i="1" dirty="0">
                <a:solidFill>
                  <a:srgbClr val="C23251"/>
                </a:solidFill>
              </a:rPr>
              <a:t>But, there are times when passive voice is preferred in some disciplines or for particular purposes. Look at relevant journals and studies to see what style is being used.  </a:t>
            </a:r>
            <a:endParaRPr dirty="0">
              <a:solidFill>
                <a:srgbClr val="C23251"/>
              </a:solidFill>
            </a:endParaRPr>
          </a:p>
          <a:p>
            <a:pPr marL="0" lvl="0" indent="0" algn="l" rtl="0">
              <a:spcBef>
                <a:spcPts val="360"/>
              </a:spcBef>
              <a:spcAft>
                <a:spcPts val="0"/>
              </a:spcAft>
              <a:buClr>
                <a:schemeClr val="dk1"/>
              </a:buClr>
              <a:buSzPts val="1800"/>
              <a:buNone/>
            </a:pPr>
            <a:endParaRPr sz="1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APA Style</a:t>
            </a:r>
            <a:br>
              <a:rPr lang="en-US" sz="3800"/>
            </a:br>
            <a:r>
              <a:rPr lang="en-US" sz="3800" i="1">
                <a:solidFill>
                  <a:srgbClr val="C01D4B"/>
                </a:solidFill>
              </a:rPr>
              <a:t>Verb Tense</a:t>
            </a:r>
            <a:endParaRPr sz="3800"/>
          </a:p>
        </p:txBody>
      </p:sp>
      <p:sp>
        <p:nvSpPr>
          <p:cNvPr id="427" name="Google Shape;427;p66"/>
          <p:cNvSpPr txBox="1">
            <a:spLocks noGrp="1"/>
          </p:cNvSpPr>
          <p:nvPr>
            <p:ph type="body" idx="1"/>
          </p:nvPr>
        </p:nvSpPr>
        <p:spPr>
          <a:xfrm>
            <a:off x="1095024" y="1417639"/>
            <a:ext cx="6965244" cy="41449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endParaRPr sz="2400" b="1" dirty="0">
              <a:solidFill>
                <a:srgbClr val="C01D4B"/>
              </a:solidFill>
            </a:endParaRPr>
          </a:p>
          <a:p>
            <a:pPr marL="0" lvl="0" indent="0" algn="l" rtl="0">
              <a:spcBef>
                <a:spcPts val="480"/>
              </a:spcBef>
              <a:spcAft>
                <a:spcPts val="0"/>
              </a:spcAft>
              <a:buClr>
                <a:schemeClr val="dk1"/>
              </a:buClr>
              <a:buSzPts val="2400"/>
              <a:buNone/>
            </a:pPr>
            <a:r>
              <a:rPr lang="en-US" sz="2400" b="1" dirty="0"/>
              <a:t>Past Tense or Present Perfect Tense: </a:t>
            </a:r>
            <a:endParaRPr dirty="0"/>
          </a:p>
          <a:p>
            <a:pPr marL="800100" lvl="1" indent="-342900" algn="l" rtl="0">
              <a:spcBef>
                <a:spcPts val="480"/>
              </a:spcBef>
              <a:spcAft>
                <a:spcPts val="0"/>
              </a:spcAft>
              <a:buClr>
                <a:srgbClr val="BB1C3F"/>
              </a:buClr>
              <a:buSzPts val="2400"/>
              <a:buFont typeface="Wingdings" pitchFamily="2" charset="2"/>
              <a:buChar char="Ø"/>
            </a:pPr>
            <a:r>
              <a:rPr lang="en-US" sz="2400" dirty="0">
                <a:solidFill>
                  <a:srgbClr val="BB1C3F"/>
                </a:solidFill>
              </a:rPr>
              <a:t>Literature review</a:t>
            </a:r>
            <a:endParaRPr dirty="0"/>
          </a:p>
          <a:p>
            <a:pPr marL="800100" lvl="1" indent="-342900" algn="l" rtl="0">
              <a:spcBef>
                <a:spcPts val="480"/>
              </a:spcBef>
              <a:spcAft>
                <a:spcPts val="0"/>
              </a:spcAft>
              <a:buClr>
                <a:srgbClr val="BB1C3F"/>
              </a:buClr>
              <a:buSzPts val="2400"/>
              <a:buFont typeface="Wingdings" pitchFamily="2" charset="2"/>
              <a:buChar char="Ø"/>
            </a:pPr>
            <a:r>
              <a:rPr lang="en-US" sz="2400" dirty="0">
                <a:solidFill>
                  <a:srgbClr val="BB1C3F"/>
                </a:solidFill>
              </a:rPr>
              <a:t>Description of procedure or method</a:t>
            </a:r>
            <a:endParaRPr dirty="0"/>
          </a:p>
          <a:p>
            <a:pPr marL="800100" lvl="1" indent="-342900" algn="l" rtl="0">
              <a:spcBef>
                <a:spcPts val="480"/>
              </a:spcBef>
              <a:spcAft>
                <a:spcPts val="0"/>
              </a:spcAft>
              <a:buClr>
                <a:srgbClr val="BB1C3F"/>
              </a:buClr>
              <a:buSzPts val="2400"/>
              <a:buFont typeface="Wingdings" pitchFamily="2" charset="2"/>
              <a:buChar char="Ø"/>
            </a:pPr>
            <a:r>
              <a:rPr lang="en-US" sz="2400" dirty="0">
                <a:solidFill>
                  <a:srgbClr val="BB1C3F"/>
                </a:solidFill>
              </a:rPr>
              <a:t>Reporting of results</a:t>
            </a:r>
            <a:br>
              <a:rPr lang="en-US" sz="2400" dirty="0"/>
            </a:br>
            <a:endParaRPr sz="2400" dirty="0"/>
          </a:p>
          <a:p>
            <a:pPr marL="0" lvl="0" indent="0" algn="l" rtl="0">
              <a:spcBef>
                <a:spcPts val="480"/>
              </a:spcBef>
              <a:spcAft>
                <a:spcPts val="0"/>
              </a:spcAft>
              <a:buClr>
                <a:schemeClr val="dk1"/>
              </a:buClr>
              <a:buSzPts val="2400"/>
              <a:buNone/>
            </a:pPr>
            <a:r>
              <a:rPr lang="en-US" sz="2400" b="1" dirty="0"/>
              <a:t>Present Tense:</a:t>
            </a:r>
            <a:endParaRPr dirty="0"/>
          </a:p>
          <a:p>
            <a:pPr marL="800100" lvl="1" indent="-342900" algn="l" rtl="0">
              <a:spcBef>
                <a:spcPts val="480"/>
              </a:spcBef>
              <a:spcAft>
                <a:spcPts val="0"/>
              </a:spcAft>
              <a:buClr>
                <a:srgbClr val="BB1C3F"/>
              </a:buClr>
              <a:buSzPts val="2400"/>
              <a:buFont typeface="Wingdings" pitchFamily="2" charset="2"/>
              <a:buChar char="Ø"/>
            </a:pPr>
            <a:r>
              <a:rPr lang="en-US" sz="2400" dirty="0">
                <a:solidFill>
                  <a:srgbClr val="BB1C3F"/>
                </a:solidFill>
              </a:rPr>
              <a:t>Implications of results</a:t>
            </a:r>
            <a:endParaRPr dirty="0"/>
          </a:p>
          <a:p>
            <a:pPr marL="800100" lvl="1" indent="-342900" algn="l" rtl="0">
              <a:spcBef>
                <a:spcPts val="480"/>
              </a:spcBef>
              <a:spcAft>
                <a:spcPts val="0"/>
              </a:spcAft>
              <a:buClr>
                <a:srgbClr val="BB1C3F"/>
              </a:buClr>
              <a:buSzPts val="2400"/>
              <a:buFont typeface="Wingdings" pitchFamily="2" charset="2"/>
              <a:buChar char="Ø"/>
            </a:pPr>
            <a:r>
              <a:rPr lang="en-US" sz="2400" dirty="0">
                <a:solidFill>
                  <a:srgbClr val="BB1C3F"/>
                </a:solidFill>
              </a:rPr>
              <a:t>Presentation of conclusions</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APA Style </a:t>
            </a:r>
            <a:br>
              <a:rPr lang="en-US" sz="3800"/>
            </a:br>
            <a:r>
              <a:rPr lang="en-US" sz="3800" i="1">
                <a:solidFill>
                  <a:srgbClr val="C01D4B"/>
                </a:solidFill>
              </a:rPr>
              <a:t>Avoiding Bias</a:t>
            </a:r>
            <a:endParaRPr/>
          </a:p>
        </p:txBody>
      </p:sp>
      <p:sp>
        <p:nvSpPr>
          <p:cNvPr id="433" name="Google Shape;433;p67"/>
          <p:cNvSpPr txBox="1">
            <a:spLocks noGrp="1"/>
          </p:cNvSpPr>
          <p:nvPr>
            <p:ph type="body" idx="1"/>
          </p:nvPr>
        </p:nvSpPr>
        <p:spPr>
          <a:xfrm>
            <a:off x="457200" y="1676400"/>
            <a:ext cx="8229600" cy="3657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Respect people’s preferences.</a:t>
            </a:r>
            <a:endParaRPr/>
          </a:p>
          <a:p>
            <a:pPr marL="342900" lvl="0" indent="-342900" algn="l" rtl="0">
              <a:spcBef>
                <a:spcPts val="480"/>
              </a:spcBef>
              <a:spcAft>
                <a:spcPts val="0"/>
              </a:spcAft>
              <a:buClr>
                <a:schemeClr val="dk1"/>
              </a:buClr>
              <a:buSzPts val="2400"/>
              <a:buChar char="•"/>
            </a:pPr>
            <a:r>
              <a:rPr lang="en-US" sz="2400"/>
              <a:t>Call people by the pronouns or other designations they prefer if known.</a:t>
            </a:r>
            <a:endParaRPr/>
          </a:p>
          <a:p>
            <a:pPr marL="342900" lvl="0" indent="-342900" algn="l" rtl="0">
              <a:spcBef>
                <a:spcPts val="480"/>
              </a:spcBef>
              <a:spcAft>
                <a:spcPts val="0"/>
              </a:spcAft>
              <a:buClr>
                <a:schemeClr val="dk1"/>
              </a:buClr>
              <a:buSzPts val="2400"/>
              <a:buChar char="•"/>
            </a:pPr>
            <a:r>
              <a:rPr lang="en-US" sz="2400"/>
              <a:t>Make an effort to determine what is appropriate for your situation; you may need to ask your participants what they prefer.</a:t>
            </a:r>
            <a:endParaRPr/>
          </a:p>
          <a:p>
            <a:pPr marL="342900" lvl="0" indent="-342900" algn="l" rtl="0">
              <a:spcBef>
                <a:spcPts val="480"/>
              </a:spcBef>
              <a:spcAft>
                <a:spcPts val="0"/>
              </a:spcAft>
              <a:buClr>
                <a:schemeClr val="dk1"/>
              </a:buClr>
              <a:buSzPts val="2400"/>
              <a:buChar char="•"/>
            </a:pPr>
            <a:r>
              <a:rPr lang="en-US" sz="2400"/>
              <a:t>Singular “they/their” has become increasingly accepted in many publication venues.</a:t>
            </a:r>
            <a:endParaRPr sz="2400">
              <a:solidFill>
                <a:srgbClr val="C01D4B"/>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8"/>
          <p:cNvSpPr txBox="1">
            <a:spLocks noGrp="1"/>
          </p:cNvSpPr>
          <p:nvPr>
            <p:ph type="title"/>
          </p:nvPr>
        </p:nvSpPr>
        <p:spPr>
          <a:xfrm>
            <a:off x="457200" y="3810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APA Style</a:t>
            </a:r>
            <a:br>
              <a:rPr lang="en-US" sz="3800"/>
            </a:br>
            <a:r>
              <a:rPr lang="en-US" sz="3800" i="1">
                <a:solidFill>
                  <a:srgbClr val="C01D4B"/>
                </a:solidFill>
              </a:rPr>
              <a:t>Person-First Language</a:t>
            </a:r>
            <a:endParaRPr/>
          </a:p>
        </p:txBody>
      </p:sp>
      <p:sp>
        <p:nvSpPr>
          <p:cNvPr id="440" name="Google Shape;440;p68"/>
          <p:cNvSpPr txBox="1">
            <a:spLocks noGrp="1"/>
          </p:cNvSpPr>
          <p:nvPr>
            <p:ph type="body" idx="1"/>
          </p:nvPr>
        </p:nvSpPr>
        <p:spPr>
          <a:xfrm>
            <a:off x="457200" y="1905000"/>
            <a:ext cx="8229600" cy="1981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Font typeface="Arial"/>
              <a:buChar char="•"/>
            </a:pPr>
            <a:r>
              <a:rPr lang="en-US" sz="2400" dirty="0">
                <a:latin typeface="Arial"/>
                <a:ea typeface="Arial"/>
                <a:cs typeface="Arial"/>
                <a:sym typeface="Arial"/>
              </a:rPr>
              <a:t>Person with disability (not disabled person)</a:t>
            </a:r>
            <a:endParaRPr dirty="0"/>
          </a:p>
          <a:p>
            <a:pPr marL="342900" lvl="0" indent="-342900" algn="l" rtl="0">
              <a:spcBef>
                <a:spcPts val="480"/>
              </a:spcBef>
              <a:spcAft>
                <a:spcPts val="0"/>
              </a:spcAft>
              <a:buClr>
                <a:schemeClr val="dk1"/>
              </a:buClr>
              <a:buSzPts val="2400"/>
              <a:buFont typeface="Arial"/>
              <a:buChar char="•"/>
            </a:pPr>
            <a:r>
              <a:rPr lang="en-US" sz="2400" dirty="0">
                <a:latin typeface="Arial"/>
                <a:ea typeface="Arial"/>
                <a:cs typeface="Arial"/>
                <a:sym typeface="Arial"/>
              </a:rPr>
              <a:t>Children with autism (not autistic children)</a:t>
            </a:r>
            <a:endParaRPr dirty="0"/>
          </a:p>
          <a:p>
            <a:pPr marL="342900" lvl="0" indent="-342900" algn="l" rtl="0">
              <a:spcBef>
                <a:spcPts val="480"/>
              </a:spcBef>
              <a:spcAft>
                <a:spcPts val="0"/>
              </a:spcAft>
              <a:buClr>
                <a:schemeClr val="dk1"/>
              </a:buClr>
              <a:buSzPts val="2400"/>
              <a:buFont typeface="Arial"/>
              <a:buChar char="•"/>
            </a:pPr>
            <a:r>
              <a:rPr lang="en-US" sz="2400" dirty="0">
                <a:latin typeface="Arial"/>
                <a:ea typeface="Arial"/>
                <a:cs typeface="Arial"/>
                <a:sym typeface="Arial"/>
              </a:rPr>
              <a:t>Individuals with mental illness (not mentally ill people)</a:t>
            </a:r>
            <a:endParaRPr dirty="0"/>
          </a:p>
          <a:p>
            <a:pPr marL="342900" lvl="0" indent="-342900" algn="l" rtl="0">
              <a:spcBef>
                <a:spcPts val="480"/>
              </a:spcBef>
              <a:spcAft>
                <a:spcPts val="0"/>
              </a:spcAft>
              <a:buClr>
                <a:schemeClr val="dk1"/>
              </a:buClr>
              <a:buSzPts val="2400"/>
              <a:buFont typeface="Arial"/>
              <a:buChar char="•"/>
            </a:pPr>
            <a:r>
              <a:rPr lang="en-US" sz="2400" dirty="0">
                <a:latin typeface="Arial"/>
                <a:ea typeface="Arial"/>
                <a:cs typeface="Arial"/>
                <a:sym typeface="Arial"/>
              </a:rPr>
              <a:t>Hard of hearing or deaf (not hearing impaired)</a:t>
            </a:r>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B826-E022-8B41-902D-C77D5B585321}"/>
              </a:ext>
            </a:extLst>
          </p:cNvPr>
          <p:cNvSpPr>
            <a:spLocks noGrp="1"/>
          </p:cNvSpPr>
          <p:nvPr>
            <p:ph type="title"/>
          </p:nvPr>
        </p:nvSpPr>
        <p:spPr/>
        <p:txBody>
          <a:bodyPr/>
          <a:lstStyle/>
          <a:p>
            <a:r>
              <a:rPr lang="en-US" dirty="0"/>
              <a:t>New Edition of APA Style</a:t>
            </a:r>
          </a:p>
        </p:txBody>
      </p:sp>
      <p:sp>
        <p:nvSpPr>
          <p:cNvPr id="3" name="Text Placeholder 2">
            <a:extLst>
              <a:ext uri="{FF2B5EF4-FFF2-40B4-BE49-F238E27FC236}">
                <a16:creationId xmlns:a16="http://schemas.microsoft.com/office/drawing/2014/main" id="{83CA9720-808A-3444-8D84-98AD42900358}"/>
              </a:ext>
            </a:extLst>
          </p:cNvPr>
          <p:cNvSpPr>
            <a:spLocks noGrp="1"/>
          </p:cNvSpPr>
          <p:nvPr>
            <p:ph type="body" idx="1"/>
          </p:nvPr>
        </p:nvSpPr>
        <p:spPr/>
        <p:txBody>
          <a:bodyPr/>
          <a:lstStyle/>
          <a:p>
            <a:pPr marL="25400" indent="0">
              <a:buNone/>
            </a:pPr>
            <a:r>
              <a:rPr lang="en-US" sz="4000" i="1" dirty="0"/>
              <a:t>A new edition of the </a:t>
            </a:r>
            <a:r>
              <a:rPr lang="en-US" sz="4000" dirty="0"/>
              <a:t>Publication Manual</a:t>
            </a:r>
            <a:r>
              <a:rPr lang="en-US" sz="4000" i="1" dirty="0"/>
              <a:t>, the 7</a:t>
            </a:r>
            <a:r>
              <a:rPr lang="en-US" sz="4000" i="1" baseline="30000" dirty="0"/>
              <a:t>th</a:t>
            </a:r>
            <a:r>
              <a:rPr lang="en-US" sz="4000" i="1" dirty="0"/>
              <a:t>,  is coming out in October, so some guidelines may change.  Check our Digital Dashboard for a revision of this presentation.</a:t>
            </a:r>
          </a:p>
        </p:txBody>
      </p:sp>
    </p:spTree>
    <p:extLst>
      <p:ext uri="{BB962C8B-B14F-4D97-AF65-F5344CB8AC3E}">
        <p14:creationId xmlns:p14="http://schemas.microsoft.com/office/powerpoint/2010/main" val="19156290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70"/>
          <p:cNvSpPr txBox="1">
            <a:spLocks noGrp="1"/>
          </p:cNvSpPr>
          <p:nvPr>
            <p:ph type="title"/>
          </p:nvPr>
        </p:nvSpPr>
        <p:spPr>
          <a:xfrm flipH="1">
            <a:off x="1095021" y="533400"/>
            <a:ext cx="6965245" cy="6095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APA Resources</a:t>
            </a:r>
            <a:endParaRPr sz="3800" i="1">
              <a:solidFill>
                <a:srgbClr val="C00000"/>
              </a:solidFill>
            </a:endParaRPr>
          </a:p>
        </p:txBody>
      </p:sp>
      <p:sp>
        <p:nvSpPr>
          <p:cNvPr id="452" name="Google Shape;452;p70"/>
          <p:cNvSpPr txBox="1">
            <a:spLocks noGrp="1"/>
          </p:cNvSpPr>
          <p:nvPr>
            <p:ph type="body" idx="1"/>
          </p:nvPr>
        </p:nvSpPr>
        <p:spPr>
          <a:xfrm>
            <a:off x="533400" y="1143001"/>
            <a:ext cx="8077200" cy="48999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C01D4B"/>
              </a:buClr>
              <a:buSzPts val="1800"/>
              <a:buNone/>
            </a:pPr>
            <a:r>
              <a:rPr lang="en-US" sz="1800" b="1" dirty="0">
                <a:solidFill>
                  <a:srgbClr val="C01D4B"/>
                </a:solidFill>
              </a:rPr>
              <a:t>American Psychological Association  Online</a:t>
            </a:r>
            <a:br>
              <a:rPr lang="en-US" sz="1500" b="1" dirty="0"/>
            </a:br>
            <a:r>
              <a:rPr lang="en-US" sz="1500" u="sng" dirty="0">
                <a:solidFill>
                  <a:schemeClr val="hlink"/>
                </a:solidFill>
                <a:hlinkClick r:id="rId3"/>
              </a:rPr>
              <a:t>http://www.apa.org</a:t>
            </a:r>
            <a:endParaRPr sz="1500" dirty="0"/>
          </a:p>
          <a:p>
            <a:pPr marL="0" lvl="0" indent="0" algn="l" rtl="0">
              <a:spcBef>
                <a:spcPts val="300"/>
              </a:spcBef>
              <a:spcAft>
                <a:spcPts val="0"/>
              </a:spcAft>
              <a:buClr>
                <a:schemeClr val="dk1"/>
              </a:buClr>
              <a:buSzPts val="1500"/>
              <a:buNone/>
            </a:pPr>
            <a:r>
              <a:rPr lang="en-US" sz="1500" dirty="0"/>
              <a:t> </a:t>
            </a:r>
            <a:endParaRPr dirty="0"/>
          </a:p>
          <a:p>
            <a:pPr marL="0" lvl="0" indent="0" algn="l" rtl="0">
              <a:spcBef>
                <a:spcPts val="360"/>
              </a:spcBef>
              <a:spcAft>
                <a:spcPts val="0"/>
              </a:spcAft>
              <a:buClr>
                <a:srgbClr val="C01D4B"/>
              </a:buClr>
              <a:buSzPts val="1800"/>
              <a:buNone/>
            </a:pPr>
            <a:r>
              <a:rPr lang="en-US" sz="1800" b="1" dirty="0">
                <a:solidFill>
                  <a:srgbClr val="C01D4B"/>
                </a:solidFill>
              </a:rPr>
              <a:t>APA Style Blog </a:t>
            </a:r>
            <a:endParaRPr dirty="0"/>
          </a:p>
          <a:p>
            <a:pPr marL="0" lvl="0" indent="0" algn="l" rtl="0">
              <a:spcBef>
                <a:spcPts val="300"/>
              </a:spcBef>
              <a:spcAft>
                <a:spcPts val="0"/>
              </a:spcAft>
              <a:buClr>
                <a:schemeClr val="dk1"/>
              </a:buClr>
              <a:buSzPts val="1500"/>
              <a:buNone/>
            </a:pPr>
            <a:r>
              <a:rPr lang="en-US" sz="1500" u="sng" dirty="0">
                <a:solidFill>
                  <a:schemeClr val="hlink"/>
                </a:solidFill>
                <a:hlinkClick r:id="" action="ppaction://hlinkshowjump?jump=nextslide"/>
              </a:rPr>
              <a:t>http://blog.apastyle.org/ </a:t>
            </a:r>
            <a:endParaRPr sz="1500" dirty="0"/>
          </a:p>
          <a:p>
            <a:pPr marL="0" lvl="0" indent="0" algn="l" rtl="0">
              <a:spcBef>
                <a:spcPts val="300"/>
              </a:spcBef>
              <a:spcAft>
                <a:spcPts val="0"/>
              </a:spcAft>
              <a:buClr>
                <a:schemeClr val="dk1"/>
              </a:buClr>
              <a:buSzPts val="1500"/>
              <a:buNone/>
            </a:pPr>
            <a:endParaRPr sz="1500" dirty="0"/>
          </a:p>
          <a:p>
            <a:pPr marL="0" lvl="0" indent="0" algn="l" rtl="0">
              <a:spcBef>
                <a:spcPts val="0"/>
              </a:spcBef>
              <a:spcAft>
                <a:spcPts val="0"/>
              </a:spcAft>
              <a:buClr>
                <a:srgbClr val="C01D4B"/>
              </a:buClr>
              <a:buSzPts val="1800"/>
              <a:buNone/>
            </a:pPr>
            <a:r>
              <a:rPr lang="en-US" sz="1800" b="1" dirty="0">
                <a:solidFill>
                  <a:srgbClr val="C01D4B"/>
                </a:solidFill>
              </a:rPr>
              <a:t>CWE Digital Dashboard</a:t>
            </a:r>
            <a:endParaRPr dirty="0"/>
          </a:p>
          <a:p>
            <a:pPr marL="0" lvl="0" indent="0">
              <a:spcBef>
                <a:spcPts val="0"/>
              </a:spcBef>
              <a:buSzPts val="1500"/>
              <a:buNone/>
            </a:pPr>
            <a:r>
              <a:rPr lang="en-US" sz="1600" dirty="0">
                <a:hlinkClick r:id="rId4"/>
              </a:rPr>
              <a:t>https://www.montclair.edu/center-for-writing-excellence/cwe-digital dashboard/resources-for-writers/citing-sources/#APA</a:t>
            </a:r>
            <a:endParaRPr lang="en-US" sz="1600" dirty="0"/>
          </a:p>
          <a:p>
            <a:pPr marL="0" lvl="0" indent="0">
              <a:spcBef>
                <a:spcPts val="0"/>
              </a:spcBef>
              <a:buSzPts val="1500"/>
              <a:buNone/>
            </a:pPr>
            <a:endParaRPr sz="1500" b="1" dirty="0">
              <a:solidFill>
                <a:srgbClr val="C00000"/>
              </a:solidFill>
            </a:endParaRPr>
          </a:p>
          <a:p>
            <a:pPr marL="0" lvl="0" indent="0" algn="l" rtl="0">
              <a:spcBef>
                <a:spcPts val="0"/>
              </a:spcBef>
              <a:spcAft>
                <a:spcPts val="0"/>
              </a:spcAft>
              <a:buClr>
                <a:srgbClr val="C01D4B"/>
              </a:buClr>
              <a:buSzPts val="1800"/>
              <a:buNone/>
            </a:pPr>
            <a:r>
              <a:rPr lang="en-US" sz="1800" b="1" dirty="0">
                <a:solidFill>
                  <a:srgbClr val="C01D4B"/>
                </a:solidFill>
              </a:rPr>
              <a:t>Online-Writing Lab (OWL) at Purdue University</a:t>
            </a:r>
            <a:endParaRPr dirty="0"/>
          </a:p>
          <a:p>
            <a:pPr marL="0" lvl="0" indent="0" algn="l" rtl="0">
              <a:spcBef>
                <a:spcPts val="0"/>
              </a:spcBef>
              <a:spcAft>
                <a:spcPts val="0"/>
              </a:spcAft>
              <a:buClr>
                <a:schemeClr val="dk1"/>
              </a:buClr>
              <a:buSzPts val="1500"/>
              <a:buNone/>
            </a:pPr>
            <a:r>
              <a:rPr lang="en-US" sz="1500" u="sng" dirty="0">
                <a:solidFill>
                  <a:schemeClr val="hlink"/>
                </a:solidFill>
                <a:hlinkClick r:id="rId5"/>
              </a:rPr>
              <a:t>https://owl.purdue.edu/owl/research_and_citation/apa_style/apa_formatting_and_style_guide/general_format.html</a:t>
            </a:r>
            <a:endParaRPr sz="1500" dirty="0"/>
          </a:p>
          <a:p>
            <a:pPr marL="0" lvl="0" indent="0" algn="l" rtl="0">
              <a:spcBef>
                <a:spcPts val="0"/>
              </a:spcBef>
              <a:spcAft>
                <a:spcPts val="0"/>
              </a:spcAft>
              <a:buClr>
                <a:schemeClr val="dk1"/>
              </a:buClr>
              <a:buSzPts val="1500"/>
              <a:buNone/>
            </a:pPr>
            <a:endParaRPr sz="1500" b="1" dirty="0"/>
          </a:p>
          <a:p>
            <a:pPr marL="0" lvl="0" indent="0" algn="l" rtl="0">
              <a:spcBef>
                <a:spcPts val="0"/>
              </a:spcBef>
              <a:spcAft>
                <a:spcPts val="0"/>
              </a:spcAft>
              <a:buClr>
                <a:srgbClr val="C01D4B"/>
              </a:buClr>
              <a:buSzPts val="1800"/>
              <a:buNone/>
            </a:pPr>
            <a:r>
              <a:rPr lang="en-US" sz="1800" b="1" dirty="0">
                <a:solidFill>
                  <a:srgbClr val="C01D4B"/>
                </a:solidFill>
              </a:rPr>
              <a:t>Publication Manual of the American Psychological Association</a:t>
            </a:r>
            <a:endParaRPr dirty="0"/>
          </a:p>
          <a:p>
            <a:pPr marL="0" lvl="0" indent="0" algn="l" rtl="0">
              <a:spcBef>
                <a:spcPts val="300"/>
              </a:spcBef>
              <a:spcAft>
                <a:spcPts val="0"/>
              </a:spcAft>
              <a:buClr>
                <a:schemeClr val="dk1"/>
              </a:buClr>
              <a:buSzPts val="1500"/>
              <a:buNone/>
            </a:pPr>
            <a:r>
              <a:rPr lang="en-US" sz="1500" dirty="0"/>
              <a:t>American Psychological Association</a:t>
            </a:r>
            <a:r>
              <a:rPr lang="en-US" sz="1500" i="1" dirty="0"/>
              <a:t>. </a:t>
            </a:r>
            <a:r>
              <a:rPr lang="en-US" sz="1500" dirty="0"/>
              <a:t>(2010). </a:t>
            </a:r>
            <a:r>
              <a:rPr lang="en-US" sz="1500" i="1" dirty="0"/>
              <a:t>Publication manual of the American 	Psychological  Association </a:t>
            </a:r>
            <a:r>
              <a:rPr lang="en-US" sz="1500" dirty="0"/>
              <a:t>(6</a:t>
            </a:r>
            <a:r>
              <a:rPr lang="en-US" sz="1500" baseline="30000" dirty="0"/>
              <a:t>th</a:t>
            </a:r>
            <a:r>
              <a:rPr lang="en-US" sz="1500" dirty="0"/>
              <a:t> ed.). Washington, DC: American Psychological 	Association.</a:t>
            </a:r>
            <a:br>
              <a:rPr lang="en-US" sz="1500" dirty="0"/>
            </a:br>
            <a:endParaRPr sz="15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6200" y="152400"/>
            <a:ext cx="8991600" cy="76593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40"/>
              <a:buFont typeface="Times New Roman"/>
              <a:buNone/>
            </a:pPr>
            <a:br>
              <a:rPr lang="en-US" sz="3240" b="1">
                <a:latin typeface="Times New Roman"/>
                <a:ea typeface="Times New Roman"/>
                <a:cs typeface="Times New Roman"/>
                <a:sym typeface="Times New Roman"/>
              </a:rPr>
            </a:br>
            <a:r>
              <a:rPr lang="en-US" sz="3780" b="1">
                <a:latin typeface="Arial"/>
                <a:ea typeface="Arial"/>
                <a:cs typeface="Arial"/>
                <a:sym typeface="Arial"/>
              </a:rPr>
              <a:t>Experiment/General Research Study </a:t>
            </a:r>
            <a:br>
              <a:rPr lang="en-US" sz="3959" b="1">
                <a:latin typeface="Times New Roman"/>
                <a:ea typeface="Times New Roman"/>
                <a:cs typeface="Times New Roman"/>
                <a:sym typeface="Times New Roman"/>
              </a:rPr>
            </a:br>
            <a:endParaRPr sz="3509"/>
          </a:p>
        </p:txBody>
      </p:sp>
      <p:sp>
        <p:nvSpPr>
          <p:cNvPr id="121" name="Google Shape;121;p18"/>
          <p:cNvSpPr txBox="1">
            <a:spLocks noGrp="1"/>
          </p:cNvSpPr>
          <p:nvPr>
            <p:ph type="body" idx="4294967295"/>
          </p:nvPr>
        </p:nvSpPr>
        <p:spPr>
          <a:xfrm>
            <a:off x="304800" y="1143000"/>
            <a:ext cx="4358639" cy="5059017"/>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015"/>
              <a:buNone/>
            </a:pPr>
            <a:r>
              <a:rPr lang="en-US" sz="2015" b="1" dirty="0"/>
              <a:t>1</a:t>
            </a:r>
            <a:r>
              <a:rPr lang="en-US" sz="2015" b="1" dirty="0">
                <a:solidFill>
                  <a:srgbClr val="002060"/>
                </a:solidFill>
              </a:rPr>
              <a:t>.</a:t>
            </a:r>
            <a:r>
              <a:rPr lang="en-US" sz="2015" b="1" dirty="0">
                <a:solidFill>
                  <a:schemeClr val="accent3"/>
                </a:solidFill>
              </a:rPr>
              <a:t> </a:t>
            </a:r>
            <a:r>
              <a:rPr lang="en-US" sz="2015" b="1" dirty="0"/>
              <a:t>Title Page</a:t>
            </a:r>
            <a:br>
              <a:rPr lang="en-US" sz="1787" dirty="0"/>
            </a:br>
            <a:endParaRPr sz="1787" dirty="0"/>
          </a:p>
          <a:p>
            <a:pPr marL="0" lvl="0" indent="0" algn="l" rtl="0">
              <a:lnSpc>
                <a:spcPct val="80000"/>
              </a:lnSpc>
              <a:spcBef>
                <a:spcPts val="0"/>
              </a:spcBef>
              <a:spcAft>
                <a:spcPts val="0"/>
              </a:spcAft>
              <a:buClr>
                <a:schemeClr val="dk1"/>
              </a:buClr>
              <a:buSzPts val="2015"/>
              <a:buNone/>
            </a:pPr>
            <a:r>
              <a:rPr lang="en-US" sz="2015" b="1" dirty="0"/>
              <a:t>2.</a:t>
            </a:r>
            <a:r>
              <a:rPr lang="en-US" sz="2015" b="1" dirty="0">
                <a:solidFill>
                  <a:schemeClr val="accent3"/>
                </a:solidFill>
              </a:rPr>
              <a:t> </a:t>
            </a:r>
            <a:r>
              <a:rPr lang="en-US" sz="2015" b="1" dirty="0"/>
              <a:t>Abstract</a:t>
            </a:r>
            <a:br>
              <a:rPr lang="en-US" sz="2015" b="1" dirty="0"/>
            </a:br>
            <a:endParaRPr sz="2015" b="1" dirty="0"/>
          </a:p>
          <a:p>
            <a:pPr marL="0" lvl="0" indent="0" algn="l" rtl="0">
              <a:lnSpc>
                <a:spcPct val="80000"/>
              </a:lnSpc>
              <a:spcBef>
                <a:spcPts val="0"/>
              </a:spcBef>
              <a:spcAft>
                <a:spcPts val="0"/>
              </a:spcAft>
              <a:buClr>
                <a:schemeClr val="dk1"/>
              </a:buClr>
              <a:buSzPts val="2015"/>
              <a:buNone/>
            </a:pPr>
            <a:r>
              <a:rPr lang="en-US" sz="2015" b="1" dirty="0"/>
              <a:t>3.</a:t>
            </a:r>
            <a:r>
              <a:rPr lang="en-US" sz="2015" b="1" dirty="0">
                <a:solidFill>
                  <a:schemeClr val="accent3"/>
                </a:solidFill>
              </a:rPr>
              <a:t> </a:t>
            </a:r>
            <a:r>
              <a:rPr lang="en-US" sz="2015" b="1" dirty="0"/>
              <a:t>Introduction (no heading)</a:t>
            </a:r>
            <a:endParaRPr dirty="0"/>
          </a:p>
          <a:p>
            <a:pPr marL="0" lvl="0" indent="0" algn="l" rtl="0">
              <a:lnSpc>
                <a:spcPct val="80000"/>
              </a:lnSpc>
              <a:spcBef>
                <a:spcPts val="0"/>
              </a:spcBef>
              <a:spcAft>
                <a:spcPts val="0"/>
              </a:spcAft>
              <a:buClr>
                <a:schemeClr val="dk1"/>
              </a:buClr>
              <a:buSzPts val="1885"/>
              <a:buNone/>
            </a:pPr>
            <a:endParaRPr sz="1885" b="1" dirty="0"/>
          </a:p>
          <a:p>
            <a:pPr marL="0" lvl="0" indent="0" algn="l" rtl="0">
              <a:lnSpc>
                <a:spcPct val="80000"/>
              </a:lnSpc>
              <a:spcBef>
                <a:spcPts val="0"/>
              </a:spcBef>
              <a:spcAft>
                <a:spcPts val="0"/>
              </a:spcAft>
              <a:buClr>
                <a:schemeClr val="dk1"/>
              </a:buClr>
              <a:buSzPts val="2015"/>
              <a:buNone/>
            </a:pPr>
            <a:r>
              <a:rPr lang="en-US" sz="2015" b="1" dirty="0"/>
              <a:t>4. Literature Review </a:t>
            </a:r>
            <a:br>
              <a:rPr lang="en-US" sz="1885" dirty="0"/>
            </a:br>
            <a:endParaRPr sz="1885" dirty="0"/>
          </a:p>
          <a:p>
            <a:pPr marL="0" lvl="0" indent="0" algn="l" rtl="0">
              <a:lnSpc>
                <a:spcPct val="80000"/>
              </a:lnSpc>
              <a:spcBef>
                <a:spcPts val="0"/>
              </a:spcBef>
              <a:spcAft>
                <a:spcPts val="0"/>
              </a:spcAft>
              <a:buClr>
                <a:schemeClr val="dk1"/>
              </a:buClr>
              <a:buSzPts val="2015"/>
              <a:buNone/>
            </a:pPr>
            <a:r>
              <a:rPr lang="en-US" sz="2015" b="1" dirty="0"/>
              <a:t>5. Method</a:t>
            </a:r>
            <a:endParaRPr dirty="0"/>
          </a:p>
          <a:p>
            <a:pPr marL="800100" lvl="1" indent="-342900" algn="l" rtl="0">
              <a:lnSpc>
                <a:spcPct val="80000"/>
              </a:lnSpc>
              <a:spcBef>
                <a:spcPts val="0"/>
              </a:spcBef>
              <a:spcAft>
                <a:spcPts val="0"/>
              </a:spcAft>
              <a:buClr>
                <a:srgbClr val="BB1C3F"/>
              </a:buClr>
              <a:buSzPts val="2015"/>
              <a:buFont typeface="Wingdings" pitchFamily="2" charset="2"/>
              <a:buChar char="Ø"/>
            </a:pPr>
            <a:r>
              <a:rPr lang="en-US" sz="2015" dirty="0">
                <a:solidFill>
                  <a:srgbClr val="BB1C3F"/>
                </a:solidFill>
              </a:rPr>
              <a:t>Include participants, sampling procedure, materials, measures, research design, etc. </a:t>
            </a:r>
            <a:br>
              <a:rPr lang="en-US" sz="2210" dirty="0">
                <a:solidFill>
                  <a:srgbClr val="BB1C3F"/>
                </a:solidFill>
              </a:rPr>
            </a:br>
            <a:endParaRPr sz="2210" dirty="0">
              <a:solidFill>
                <a:srgbClr val="BB1C3F"/>
              </a:solidFill>
            </a:endParaRPr>
          </a:p>
          <a:p>
            <a:pPr marL="0" lvl="0" indent="0" algn="l" rtl="0">
              <a:lnSpc>
                <a:spcPct val="80000"/>
              </a:lnSpc>
              <a:spcBef>
                <a:spcPts val="0"/>
              </a:spcBef>
              <a:spcAft>
                <a:spcPts val="0"/>
              </a:spcAft>
              <a:buClr>
                <a:schemeClr val="dk1"/>
              </a:buClr>
              <a:buSzPts val="1885"/>
              <a:buNone/>
            </a:pPr>
            <a:r>
              <a:rPr lang="en-US" sz="1885" b="1" dirty="0"/>
              <a:t>6. Results</a:t>
            </a:r>
            <a:endParaRPr dirty="0"/>
          </a:p>
          <a:p>
            <a:pPr marL="800100" lvl="1" indent="-342900" algn="l" rtl="0">
              <a:lnSpc>
                <a:spcPct val="80000"/>
              </a:lnSpc>
              <a:spcBef>
                <a:spcPts val="0"/>
              </a:spcBef>
              <a:spcAft>
                <a:spcPts val="0"/>
              </a:spcAft>
              <a:buClr>
                <a:srgbClr val="BB1C3F"/>
              </a:buClr>
              <a:buSzPts val="2015"/>
              <a:buFont typeface="Wingdings" pitchFamily="2" charset="2"/>
              <a:buChar char="Ø"/>
            </a:pPr>
            <a:r>
              <a:rPr lang="en-US" sz="2015" dirty="0">
                <a:solidFill>
                  <a:srgbClr val="BB1C3F"/>
                </a:solidFill>
              </a:rPr>
              <a:t>Summarize collected data, data analyses, and results</a:t>
            </a:r>
            <a:endParaRPr dirty="0"/>
          </a:p>
          <a:p>
            <a:pPr marL="0" lvl="0" indent="0" algn="l" rtl="0">
              <a:lnSpc>
                <a:spcPct val="80000"/>
              </a:lnSpc>
              <a:spcBef>
                <a:spcPts val="208"/>
              </a:spcBef>
              <a:spcAft>
                <a:spcPts val="0"/>
              </a:spcAft>
              <a:buClr>
                <a:schemeClr val="dk1"/>
              </a:buClr>
              <a:buSzPts val="1040"/>
              <a:buNone/>
            </a:pPr>
            <a:endParaRPr sz="1040" dirty="0">
              <a:solidFill>
                <a:srgbClr val="D01D02"/>
              </a:solidFill>
            </a:endParaRPr>
          </a:p>
        </p:txBody>
      </p:sp>
      <p:sp>
        <p:nvSpPr>
          <p:cNvPr id="122" name="Google Shape;122;p18"/>
          <p:cNvSpPr txBox="1">
            <a:spLocks noGrp="1"/>
          </p:cNvSpPr>
          <p:nvPr>
            <p:ph type="body" idx="4294967295"/>
          </p:nvPr>
        </p:nvSpPr>
        <p:spPr>
          <a:xfrm>
            <a:off x="4663438" y="918337"/>
            <a:ext cx="4404361" cy="4720463"/>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247"/>
              <a:buNone/>
            </a:pPr>
            <a:r>
              <a:rPr lang="en-US" sz="2247" b="1" dirty="0"/>
              <a:t>7. Discussion</a:t>
            </a:r>
            <a:endParaRPr dirty="0"/>
          </a:p>
          <a:p>
            <a:pPr marL="800100" lvl="1" indent="-342900" algn="l" rtl="0">
              <a:lnSpc>
                <a:spcPct val="80000"/>
              </a:lnSpc>
              <a:spcBef>
                <a:spcPts val="403"/>
              </a:spcBef>
              <a:spcAft>
                <a:spcPts val="0"/>
              </a:spcAft>
              <a:buClr>
                <a:srgbClr val="BB1C3F"/>
              </a:buClr>
              <a:buSzPts val="2015"/>
              <a:buFont typeface="Wingdings" pitchFamily="2" charset="2"/>
              <a:buChar char="Ø"/>
            </a:pPr>
            <a:r>
              <a:rPr lang="en-US" sz="2015" dirty="0">
                <a:solidFill>
                  <a:srgbClr val="BB1C3F"/>
                </a:solidFill>
              </a:rPr>
              <a:t>Interpret results, discuss implications, and draw inferences related to hypotheses </a:t>
            </a:r>
            <a:br>
              <a:rPr lang="en-US" sz="2015" dirty="0"/>
            </a:br>
            <a:endParaRPr sz="2015" dirty="0"/>
          </a:p>
          <a:p>
            <a:pPr marL="0" lvl="0" indent="0" algn="l" rtl="0">
              <a:lnSpc>
                <a:spcPct val="80000"/>
              </a:lnSpc>
              <a:spcBef>
                <a:spcPts val="558"/>
              </a:spcBef>
              <a:spcAft>
                <a:spcPts val="0"/>
              </a:spcAft>
              <a:buClr>
                <a:schemeClr val="dk1"/>
              </a:buClr>
              <a:buSzPts val="2247"/>
              <a:buNone/>
            </a:pPr>
            <a:r>
              <a:rPr lang="en-US" sz="2247" b="1" dirty="0"/>
              <a:t>8</a:t>
            </a:r>
            <a:r>
              <a:rPr lang="en-US" sz="2247" b="1" dirty="0">
                <a:solidFill>
                  <a:srgbClr val="002060"/>
                </a:solidFill>
              </a:rPr>
              <a:t>. </a:t>
            </a:r>
            <a:r>
              <a:rPr lang="en-US" sz="2247" b="1" dirty="0"/>
              <a:t>Implications/Conclusions</a:t>
            </a:r>
            <a:r>
              <a:rPr lang="en-US" sz="2247" dirty="0"/>
              <a:t> </a:t>
            </a:r>
            <a:br>
              <a:rPr lang="en-US" sz="2790" dirty="0"/>
            </a:br>
            <a:endParaRPr sz="2790" dirty="0"/>
          </a:p>
          <a:p>
            <a:pPr marL="0" lvl="0" indent="0" algn="l" rtl="0">
              <a:lnSpc>
                <a:spcPct val="80000"/>
              </a:lnSpc>
              <a:spcBef>
                <a:spcPts val="558"/>
              </a:spcBef>
              <a:spcAft>
                <a:spcPts val="0"/>
              </a:spcAft>
              <a:buClr>
                <a:schemeClr val="dk1"/>
              </a:buClr>
              <a:buSzPts val="2247"/>
              <a:buNone/>
            </a:pPr>
            <a:r>
              <a:rPr lang="en-US" sz="2247" b="1" dirty="0"/>
              <a:t>9. References</a:t>
            </a:r>
            <a:br>
              <a:rPr lang="en-US" sz="2790" dirty="0"/>
            </a:br>
            <a:endParaRPr sz="2790" dirty="0"/>
          </a:p>
          <a:p>
            <a:pPr marL="0" lvl="0" indent="0" algn="l" rtl="0">
              <a:lnSpc>
                <a:spcPct val="80000"/>
              </a:lnSpc>
              <a:spcBef>
                <a:spcPts val="558"/>
              </a:spcBef>
              <a:spcAft>
                <a:spcPts val="0"/>
              </a:spcAft>
              <a:buClr>
                <a:schemeClr val="dk1"/>
              </a:buClr>
              <a:buSzPts val="2247"/>
              <a:buNone/>
            </a:pPr>
            <a:r>
              <a:rPr lang="en-US" sz="2247" b="1" dirty="0"/>
              <a:t>10. Footnotes</a:t>
            </a:r>
            <a:br>
              <a:rPr lang="en-US" sz="2790" dirty="0"/>
            </a:br>
            <a:endParaRPr sz="2790" dirty="0"/>
          </a:p>
          <a:p>
            <a:pPr marL="0" lvl="0" indent="0" algn="l" rtl="0">
              <a:lnSpc>
                <a:spcPct val="80000"/>
              </a:lnSpc>
              <a:spcBef>
                <a:spcPts val="449"/>
              </a:spcBef>
              <a:spcAft>
                <a:spcPts val="0"/>
              </a:spcAft>
              <a:buClr>
                <a:schemeClr val="dk1"/>
              </a:buClr>
              <a:buSzPts val="2247"/>
              <a:buNone/>
            </a:pPr>
            <a:r>
              <a:rPr lang="en-US" sz="2247" b="1" dirty="0"/>
              <a:t>11. Appendices/Tables/</a:t>
            </a:r>
            <a:endParaRPr dirty="0"/>
          </a:p>
          <a:p>
            <a:pPr marL="0" lvl="0" indent="0" algn="l" rtl="0">
              <a:lnSpc>
                <a:spcPct val="80000"/>
              </a:lnSpc>
              <a:spcBef>
                <a:spcPts val="449"/>
              </a:spcBef>
              <a:spcAft>
                <a:spcPts val="0"/>
              </a:spcAft>
              <a:buClr>
                <a:schemeClr val="dk1"/>
              </a:buClr>
              <a:buSzPts val="2247"/>
              <a:buNone/>
            </a:pPr>
            <a:r>
              <a:rPr lang="en-US" sz="2247" b="1" dirty="0"/>
              <a:t>Figures</a:t>
            </a:r>
            <a:endParaRPr dirty="0"/>
          </a:p>
          <a:p>
            <a:pPr marL="0" lvl="0" indent="0" algn="l" rtl="0">
              <a:lnSpc>
                <a:spcPct val="80000"/>
              </a:lnSpc>
              <a:spcBef>
                <a:spcPts val="496"/>
              </a:spcBef>
              <a:spcAft>
                <a:spcPts val="0"/>
              </a:spcAft>
              <a:buClr>
                <a:schemeClr val="dk1"/>
              </a:buClr>
              <a:buSzPts val="2480"/>
              <a:buNone/>
            </a:pPr>
            <a:endParaRPr sz="248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800"/>
              <a:buFont typeface="Arial"/>
              <a:buNone/>
            </a:pPr>
            <a:r>
              <a:rPr lang="en-US" sz="3800" b="1"/>
              <a:t>Q&amp;A and Discussion</a:t>
            </a:r>
            <a:endParaRPr/>
          </a:p>
        </p:txBody>
      </p:sp>
      <p:sp>
        <p:nvSpPr>
          <p:cNvPr id="458" name="Google Shape;458;p7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i="1"/>
              <a:t>There is no great writing, only great rewriting.</a:t>
            </a:r>
            <a:br>
              <a:rPr lang="en-US" i="1"/>
            </a:br>
            <a:r>
              <a:rPr lang="en-US" i="1"/>
              <a:t>		--Justice Brandeis</a:t>
            </a: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i="1"/>
              <a:t>Writing is 1 percent inspiration, and 99 percent elimination.</a:t>
            </a:r>
            <a:br>
              <a:rPr lang="en-US" i="1"/>
            </a:br>
            <a:r>
              <a:rPr lang="en-US" i="1"/>
              <a:t>		--Louise Brooks</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b="1"/>
              <a:t>Title Page</a:t>
            </a:r>
            <a:endParaRPr/>
          </a:p>
        </p:txBody>
      </p:sp>
      <p:sp>
        <p:nvSpPr>
          <p:cNvPr id="128" name="Google Shape;128;p19"/>
          <p:cNvSpPr txBox="1">
            <a:spLocks noGrp="1"/>
          </p:cNvSpPr>
          <p:nvPr>
            <p:ph type="body" idx="1"/>
          </p:nvPr>
        </p:nvSpPr>
        <p:spPr>
          <a:xfrm>
            <a:off x="457200" y="12954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b="1" dirty="0"/>
              <a:t>A title page should include:</a:t>
            </a:r>
            <a:br>
              <a:rPr lang="en-US" sz="2400" b="1" dirty="0"/>
            </a:br>
            <a:endParaRPr sz="2400" b="1" dirty="0"/>
          </a:p>
          <a:p>
            <a:pPr marL="800100" lvl="1" indent="-342900" algn="l" rtl="0">
              <a:spcBef>
                <a:spcPts val="480"/>
              </a:spcBef>
              <a:spcAft>
                <a:spcPts val="0"/>
              </a:spcAft>
              <a:buClr>
                <a:srgbClr val="BB1C3F"/>
              </a:buClr>
              <a:buSzPts val="2400"/>
              <a:buFont typeface="Wingdings" pitchFamily="2" charset="2"/>
              <a:buChar char="Ø"/>
            </a:pPr>
            <a:r>
              <a:rPr lang="en-US" sz="2400" dirty="0">
                <a:solidFill>
                  <a:srgbClr val="BB1C3F"/>
                </a:solidFill>
              </a:rPr>
              <a:t> The title of the paper (preferably no more than 12 words)</a:t>
            </a:r>
            <a:endParaRPr dirty="0"/>
          </a:p>
          <a:p>
            <a:pPr marL="800100" lvl="1" indent="-342900" algn="l" rtl="0">
              <a:spcBef>
                <a:spcPts val="480"/>
              </a:spcBef>
              <a:spcAft>
                <a:spcPts val="0"/>
              </a:spcAft>
              <a:buClr>
                <a:srgbClr val="BB1C3F"/>
              </a:buClr>
              <a:buSzPts val="2400"/>
              <a:buFont typeface="Wingdings" pitchFamily="2" charset="2"/>
              <a:buChar char="Ø"/>
            </a:pPr>
            <a:r>
              <a:rPr lang="en-US" sz="2400" dirty="0">
                <a:solidFill>
                  <a:srgbClr val="BB1C3F"/>
                </a:solidFill>
              </a:rPr>
              <a:t> Author’s name</a:t>
            </a:r>
            <a:endParaRPr dirty="0"/>
          </a:p>
          <a:p>
            <a:pPr marL="800100" lvl="1" indent="-342900" algn="l" rtl="0">
              <a:spcBef>
                <a:spcPts val="480"/>
              </a:spcBef>
              <a:spcAft>
                <a:spcPts val="0"/>
              </a:spcAft>
              <a:buClr>
                <a:srgbClr val="BB1C3F"/>
              </a:buClr>
              <a:buSzPts val="2400"/>
              <a:buFont typeface="Wingdings" pitchFamily="2" charset="2"/>
              <a:buChar char="Ø"/>
            </a:pPr>
            <a:r>
              <a:rPr lang="en-US" sz="2400" dirty="0">
                <a:solidFill>
                  <a:srgbClr val="BB1C3F"/>
                </a:solidFill>
              </a:rPr>
              <a:t> The institutional affiliation </a:t>
            </a:r>
            <a:endParaRPr dirty="0"/>
          </a:p>
          <a:p>
            <a:pPr marL="800100" lvl="1" indent="-342900" algn="l" rtl="0">
              <a:spcBef>
                <a:spcPts val="480"/>
              </a:spcBef>
              <a:spcAft>
                <a:spcPts val="0"/>
              </a:spcAft>
              <a:buClr>
                <a:srgbClr val="BB1C3F"/>
              </a:buClr>
              <a:buSzPts val="2400"/>
              <a:buFont typeface="Wingdings" pitchFamily="2" charset="2"/>
              <a:buChar char="Ø"/>
            </a:pPr>
            <a:r>
              <a:rPr lang="en-US" sz="2400" dirty="0">
                <a:solidFill>
                  <a:srgbClr val="BB1C3F"/>
                </a:solidFill>
              </a:rPr>
              <a:t> Page header/running head—example below for title page</a:t>
            </a:r>
            <a:endParaRPr dirty="0"/>
          </a:p>
          <a:p>
            <a:pPr marL="457200" lvl="1" indent="0" algn="l" rtl="0">
              <a:spcBef>
                <a:spcPts val="480"/>
              </a:spcBef>
              <a:spcAft>
                <a:spcPts val="0"/>
              </a:spcAft>
              <a:buClr>
                <a:schemeClr val="dk1"/>
              </a:buClr>
              <a:buSzPts val="2400"/>
              <a:buNone/>
            </a:pPr>
            <a:endParaRPr sz="2400" dirty="0">
              <a:solidFill>
                <a:srgbClr val="BB1C3F"/>
              </a:solidFill>
            </a:endParaRPr>
          </a:p>
          <a:p>
            <a:pPr marL="457200" lvl="1" indent="0" algn="l" rtl="0">
              <a:spcBef>
                <a:spcPts val="480"/>
              </a:spcBef>
              <a:spcAft>
                <a:spcPts val="0"/>
              </a:spcAft>
              <a:buClr>
                <a:schemeClr val="dk1"/>
              </a:buClr>
              <a:buSzPts val="2400"/>
              <a:buNone/>
            </a:pPr>
            <a:r>
              <a:rPr lang="en-US" sz="2400" dirty="0"/>
              <a:t>Running head:  TITLE OF YOUR PAPER</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1095023" y="446521"/>
            <a:ext cx="6965245" cy="62027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420"/>
              <a:buFont typeface="Arial"/>
              <a:buNone/>
            </a:pPr>
            <a:r>
              <a:rPr lang="en-US" sz="3420" b="1"/>
              <a:t>Title Page Example</a:t>
            </a:r>
            <a:endParaRPr/>
          </a:p>
        </p:txBody>
      </p:sp>
      <p:sp>
        <p:nvSpPr>
          <p:cNvPr id="134" name="Google Shape;134;p20"/>
          <p:cNvSpPr txBox="1"/>
          <p:nvPr/>
        </p:nvSpPr>
        <p:spPr>
          <a:xfrm>
            <a:off x="2667000" y="1066801"/>
            <a:ext cx="3810000" cy="4739759"/>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i="0" u="none" strike="noStrike" cap="none">
                <a:solidFill>
                  <a:schemeClr val="dk1"/>
                </a:solidFill>
                <a:latin typeface="Arial"/>
                <a:ea typeface="Arial"/>
                <a:cs typeface="Arial"/>
                <a:sym typeface="Arial"/>
              </a:rPr>
              <a:t>Running head: TITLE OF YOUR PAPER</a:t>
            </a:r>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ctr" rtl="0">
              <a:spcBef>
                <a:spcPts val="0"/>
              </a:spcBef>
              <a:spcAft>
                <a:spcPts val="0"/>
              </a:spcAft>
              <a:buNone/>
            </a:pPr>
            <a:endParaRPr sz="1600">
              <a:solidFill>
                <a:schemeClr val="dk1"/>
              </a:solidFill>
              <a:latin typeface="Arial"/>
              <a:ea typeface="Arial"/>
              <a:cs typeface="Arial"/>
              <a:sym typeface="Arial"/>
            </a:endParaRPr>
          </a:p>
          <a:p>
            <a:pPr marL="0" marR="0" lvl="0" indent="0" algn="ctr" rtl="0">
              <a:spcBef>
                <a:spcPts val="0"/>
              </a:spcBef>
              <a:spcAft>
                <a:spcPts val="0"/>
              </a:spcAft>
              <a:buNone/>
            </a:pPr>
            <a:endParaRPr sz="1600">
              <a:solidFill>
                <a:schemeClr val="dk1"/>
              </a:solidFill>
              <a:latin typeface="Arial"/>
              <a:ea typeface="Arial"/>
              <a:cs typeface="Arial"/>
              <a:sym typeface="Arial"/>
            </a:endParaRPr>
          </a:p>
          <a:p>
            <a:pPr marL="0" marR="0" lvl="0" indent="0" algn="ctr" rtl="0">
              <a:spcBef>
                <a:spcPts val="0"/>
              </a:spcBef>
              <a:spcAft>
                <a:spcPts val="0"/>
              </a:spcAft>
              <a:buNone/>
            </a:pPr>
            <a:endParaRPr sz="1600">
              <a:solidFill>
                <a:schemeClr val="dk1"/>
              </a:solidFill>
              <a:latin typeface="Arial"/>
              <a:ea typeface="Arial"/>
              <a:cs typeface="Arial"/>
              <a:sym typeface="Arial"/>
            </a:endParaRPr>
          </a:p>
          <a:p>
            <a:pPr marL="0" marR="0" lvl="0" indent="0" algn="ctr" rtl="0">
              <a:spcBef>
                <a:spcPts val="0"/>
              </a:spcBef>
              <a:spcAft>
                <a:spcPts val="0"/>
              </a:spcAft>
              <a:buNone/>
            </a:pPr>
            <a:endParaRPr sz="1600">
              <a:solidFill>
                <a:schemeClr val="dk1"/>
              </a:solidFill>
              <a:latin typeface="Arial"/>
              <a:ea typeface="Arial"/>
              <a:cs typeface="Arial"/>
              <a:sym typeface="Arial"/>
            </a:endParaRPr>
          </a:p>
          <a:p>
            <a:pPr marL="0" marR="0" lvl="0" indent="0" algn="ctr" rtl="0">
              <a:spcBef>
                <a:spcPts val="0"/>
              </a:spcBef>
              <a:spcAft>
                <a:spcPts val="0"/>
              </a:spcAft>
              <a:buNone/>
            </a:pPr>
            <a:r>
              <a:rPr lang="en-US" sz="1600">
                <a:solidFill>
                  <a:schemeClr val="dk1"/>
                </a:solidFill>
                <a:latin typeface="Arial"/>
                <a:ea typeface="Arial"/>
                <a:cs typeface="Arial"/>
                <a:sym typeface="Arial"/>
              </a:rPr>
              <a:t>Title of the paper </a:t>
            </a:r>
            <a:endParaRPr/>
          </a:p>
          <a:p>
            <a:pPr marL="0" marR="0" lvl="0" indent="0" algn="ctr" rtl="0">
              <a:spcBef>
                <a:spcPts val="0"/>
              </a:spcBef>
              <a:spcAft>
                <a:spcPts val="0"/>
              </a:spcAft>
              <a:buNone/>
            </a:pPr>
            <a:r>
              <a:rPr lang="en-US" sz="1600">
                <a:solidFill>
                  <a:schemeClr val="dk1"/>
                </a:solidFill>
                <a:latin typeface="Arial"/>
                <a:ea typeface="Arial"/>
                <a:cs typeface="Arial"/>
                <a:sym typeface="Arial"/>
              </a:rPr>
              <a:t>Your Name </a:t>
            </a:r>
            <a:endParaRPr/>
          </a:p>
          <a:p>
            <a:pPr marL="0" marR="0" lvl="0" indent="0" algn="ctr" rtl="0">
              <a:spcBef>
                <a:spcPts val="0"/>
              </a:spcBef>
              <a:spcAft>
                <a:spcPts val="0"/>
              </a:spcAft>
              <a:buNone/>
            </a:pPr>
            <a:r>
              <a:rPr lang="en-US" sz="1600">
                <a:solidFill>
                  <a:schemeClr val="dk1"/>
                </a:solidFill>
                <a:latin typeface="Arial"/>
                <a:ea typeface="Arial"/>
                <a:cs typeface="Arial"/>
                <a:sym typeface="Arial"/>
              </a:rPr>
              <a:t>Institution’s 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0"/>
          <p:cNvSpPr txBox="1"/>
          <p:nvPr/>
        </p:nvSpPr>
        <p:spPr>
          <a:xfrm>
            <a:off x="6172200" y="1066800"/>
            <a:ext cx="1524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1</a:t>
            </a:r>
            <a:endParaRPr sz="2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457200" y="274638"/>
            <a:ext cx="838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Arial"/>
              <a:buNone/>
            </a:pPr>
            <a:r>
              <a:rPr lang="en-US" sz="3959" b="1"/>
              <a:t>Running Head and Page Numbers</a:t>
            </a:r>
            <a:endParaRPr sz="3959"/>
          </a:p>
        </p:txBody>
      </p:sp>
      <p:sp>
        <p:nvSpPr>
          <p:cNvPr id="141" name="Google Shape;141;p21"/>
          <p:cNvSpPr txBox="1">
            <a:spLocks noGrp="1"/>
          </p:cNvSpPr>
          <p:nvPr>
            <p:ph type="body" idx="1"/>
          </p:nvPr>
        </p:nvSpPr>
        <p:spPr>
          <a:xfrm>
            <a:off x="457200" y="1417638"/>
            <a:ext cx="8229600" cy="45259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en-US" sz="2400" b="1" dirty="0"/>
              <a:t>The running head should use</a:t>
            </a:r>
            <a:r>
              <a:rPr lang="en-US" sz="2400" dirty="0"/>
              <a:t>—</a:t>
            </a:r>
            <a:endParaRPr sz="2400" i="1" dirty="0">
              <a:solidFill>
                <a:srgbClr val="C01D4B"/>
              </a:solidFill>
            </a:endParaRPr>
          </a:p>
          <a:p>
            <a:pPr marL="800100" lvl="1" indent="-342900" algn="l" rtl="0">
              <a:spcBef>
                <a:spcPts val="0"/>
              </a:spcBef>
              <a:spcAft>
                <a:spcPts val="0"/>
              </a:spcAft>
              <a:buClr>
                <a:srgbClr val="C01D4B"/>
              </a:buClr>
              <a:buSzPts val="2400"/>
              <a:buFont typeface="Wingdings" pitchFamily="2" charset="2"/>
              <a:buChar char="Ø"/>
            </a:pPr>
            <a:r>
              <a:rPr lang="en-US" sz="2400" dirty="0">
                <a:solidFill>
                  <a:srgbClr val="C01D4B"/>
                </a:solidFill>
              </a:rPr>
              <a:t>Capital letters</a:t>
            </a:r>
            <a:endParaRPr dirty="0"/>
          </a:p>
          <a:p>
            <a:pPr marL="800100" lvl="1" indent="-342900" algn="l" rtl="0">
              <a:spcBef>
                <a:spcPts val="0"/>
              </a:spcBef>
              <a:spcAft>
                <a:spcPts val="0"/>
              </a:spcAft>
              <a:buClr>
                <a:srgbClr val="C01D4B"/>
              </a:buClr>
              <a:buSzPts val="2400"/>
              <a:buFont typeface="Wingdings" pitchFamily="2" charset="2"/>
              <a:buChar char="Ø"/>
            </a:pPr>
            <a:r>
              <a:rPr lang="en-US" sz="2400" dirty="0">
                <a:solidFill>
                  <a:srgbClr val="C01D4B"/>
                </a:solidFill>
              </a:rPr>
              <a:t>Left justification at top of page</a:t>
            </a:r>
            <a:endParaRPr dirty="0"/>
          </a:p>
          <a:p>
            <a:pPr marL="800100" lvl="1" indent="-342900" algn="l" rtl="0">
              <a:spcBef>
                <a:spcPts val="0"/>
              </a:spcBef>
              <a:spcAft>
                <a:spcPts val="0"/>
              </a:spcAft>
              <a:buClr>
                <a:srgbClr val="C01D4B"/>
              </a:buClr>
              <a:buSzPts val="2400"/>
              <a:buFont typeface="Wingdings" pitchFamily="2" charset="2"/>
              <a:buChar char="Ø"/>
            </a:pPr>
            <a:r>
              <a:rPr lang="en-US" sz="2400" dirty="0">
                <a:solidFill>
                  <a:srgbClr val="C01D4B"/>
                </a:solidFill>
              </a:rPr>
              <a:t>A maximum of 50 characters, including spaces.</a:t>
            </a:r>
            <a:endParaRPr dirty="0"/>
          </a:p>
          <a:p>
            <a:pPr marL="0" lvl="0" indent="0" algn="l" rtl="0">
              <a:spcBef>
                <a:spcPts val="0"/>
              </a:spcBef>
              <a:spcAft>
                <a:spcPts val="0"/>
              </a:spcAft>
              <a:buClr>
                <a:schemeClr val="dk1"/>
              </a:buClr>
              <a:buSzPts val="2400"/>
              <a:buNone/>
            </a:pPr>
            <a:endParaRPr sz="2400" i="1" dirty="0">
              <a:solidFill>
                <a:srgbClr val="C01D4B"/>
              </a:solidFill>
            </a:endParaRPr>
          </a:p>
          <a:p>
            <a:pPr marL="0" lvl="0" indent="0" algn="l" rtl="0">
              <a:spcBef>
                <a:spcPts val="0"/>
              </a:spcBef>
              <a:spcAft>
                <a:spcPts val="0"/>
              </a:spcAft>
              <a:buClr>
                <a:schemeClr val="dk1"/>
              </a:buClr>
              <a:buSzPts val="2400"/>
              <a:buNone/>
            </a:pPr>
            <a:r>
              <a:rPr lang="en-US" sz="2400" b="1" dirty="0"/>
              <a:t>Pages after the title page should have a running head that looks like this:</a:t>
            </a:r>
            <a:endParaRPr dirty="0"/>
          </a:p>
          <a:p>
            <a:pPr marL="457200" lvl="1" indent="0" algn="l" rtl="0">
              <a:spcBef>
                <a:spcPts val="0"/>
              </a:spcBef>
              <a:spcAft>
                <a:spcPts val="0"/>
              </a:spcAft>
              <a:buClr>
                <a:schemeClr val="dk1"/>
              </a:buClr>
              <a:buSzPts val="2400"/>
              <a:buNone/>
            </a:pPr>
            <a:r>
              <a:rPr lang="en-US" sz="2400" dirty="0"/>
              <a:t>TITLE OF YOUR PAPER</a:t>
            </a:r>
            <a:endParaRPr dirty="0"/>
          </a:p>
          <a:p>
            <a:pPr marL="57150" lvl="0" indent="0" algn="l" rtl="0">
              <a:spcBef>
                <a:spcPts val="0"/>
              </a:spcBef>
              <a:spcAft>
                <a:spcPts val="0"/>
              </a:spcAft>
              <a:buClr>
                <a:schemeClr val="dk1"/>
              </a:buClr>
              <a:buSzPts val="2400"/>
              <a:buNone/>
            </a:pPr>
            <a:endParaRPr sz="2400" b="1" dirty="0"/>
          </a:p>
          <a:p>
            <a:pPr marL="57150" lvl="0" indent="0" algn="l" rtl="0">
              <a:spcBef>
                <a:spcPts val="0"/>
              </a:spcBef>
              <a:spcAft>
                <a:spcPts val="0"/>
              </a:spcAft>
              <a:buClr>
                <a:schemeClr val="dk1"/>
              </a:buClr>
              <a:buSzPts val="2400"/>
              <a:buNone/>
            </a:pPr>
            <a:r>
              <a:rPr lang="en-US" sz="2400" b="1" dirty="0"/>
              <a:t>Page numbers:</a:t>
            </a:r>
            <a:endParaRPr dirty="0"/>
          </a:p>
          <a:p>
            <a:pPr marL="857250" lvl="1" indent="-342900" algn="l" rtl="0">
              <a:spcBef>
                <a:spcPts val="0"/>
              </a:spcBef>
              <a:spcAft>
                <a:spcPts val="0"/>
              </a:spcAft>
              <a:buClr>
                <a:srgbClr val="BB1C3F"/>
              </a:buClr>
              <a:buSzPts val="2400"/>
              <a:buFont typeface="Wingdings" pitchFamily="2" charset="2"/>
              <a:buChar char="Ø"/>
            </a:pPr>
            <a:r>
              <a:rPr lang="en-US" sz="2400" dirty="0">
                <a:solidFill>
                  <a:srgbClr val="BB1C3F"/>
                </a:solidFill>
              </a:rPr>
              <a:t>May include author’s last name</a:t>
            </a:r>
            <a:endParaRPr dirty="0"/>
          </a:p>
          <a:p>
            <a:pPr marL="857250" lvl="1" indent="-342900" algn="l" rtl="0">
              <a:spcBef>
                <a:spcPts val="480"/>
              </a:spcBef>
              <a:spcAft>
                <a:spcPts val="0"/>
              </a:spcAft>
              <a:buClr>
                <a:srgbClr val="BB1C3F"/>
              </a:buClr>
              <a:buSzPts val="2400"/>
              <a:buFont typeface="Wingdings" pitchFamily="2" charset="2"/>
              <a:buChar char="Ø"/>
            </a:pPr>
            <a:r>
              <a:rPr lang="en-US" sz="2400" dirty="0">
                <a:solidFill>
                  <a:srgbClr val="BB1C3F"/>
                </a:solidFill>
              </a:rPr>
              <a:t>Right justification at top of page</a:t>
            </a:r>
            <a:endParaRPr sz="2400" i="1" dirty="0">
              <a:solidFill>
                <a:srgbClr val="C01D4B"/>
              </a:solidFill>
            </a:endParaRPr>
          </a:p>
          <a:p>
            <a:pPr marL="342900" lvl="0" indent="-215900" algn="l" rtl="0">
              <a:spcBef>
                <a:spcPts val="400"/>
              </a:spcBef>
              <a:spcAft>
                <a:spcPts val="0"/>
              </a:spcAft>
              <a:buClr>
                <a:schemeClr val="dk1"/>
              </a:buClr>
              <a:buSzPts val="2000"/>
              <a:buNone/>
            </a:pPr>
            <a:endParaRPr sz="2000" dirty="0"/>
          </a:p>
        </p:txBody>
      </p:sp>
    </p:spTree>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000001"/>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2269</Words>
  <Application>Microsoft Macintosh PowerPoint</Application>
  <PresentationFormat>On-screen Show (4:3)</PresentationFormat>
  <Paragraphs>499</Paragraphs>
  <Slides>60</Slides>
  <Notes>59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Times</vt:lpstr>
      <vt:lpstr>Times New Roman</vt:lpstr>
      <vt:lpstr>Wingdings</vt:lpstr>
      <vt:lpstr>Office Theme</vt:lpstr>
      <vt:lpstr> APA Citation Style for Academic Writing    </vt:lpstr>
      <vt:lpstr>What is APA Style? </vt:lpstr>
      <vt:lpstr>APA General Format</vt:lpstr>
      <vt:lpstr>Major Paper Sections</vt:lpstr>
      <vt:lpstr>Literature Review</vt:lpstr>
      <vt:lpstr> Experiment/General Research Study  </vt:lpstr>
      <vt:lpstr>Title Page</vt:lpstr>
      <vt:lpstr>Title Page Example</vt:lpstr>
      <vt:lpstr>Running Head and Page Numbers</vt:lpstr>
      <vt:lpstr>Abstract </vt:lpstr>
      <vt:lpstr>Abstract Example </vt:lpstr>
      <vt:lpstr>Main Body</vt:lpstr>
      <vt:lpstr>Reference Page</vt:lpstr>
      <vt:lpstr> In-Text Citation Two Methods </vt:lpstr>
      <vt:lpstr>PowerPoint Presentation</vt:lpstr>
      <vt:lpstr>PowerPoint Presentation</vt:lpstr>
      <vt:lpstr>PowerPoint Presentation</vt:lpstr>
      <vt:lpstr>PowerPoint Presentation</vt:lpstr>
      <vt:lpstr> In-Text Citations Unknown Author </vt:lpstr>
      <vt:lpstr>In-Text Citations Organization as an Author </vt:lpstr>
      <vt:lpstr> In-Text Citations </vt:lpstr>
      <vt:lpstr>In-Text Citations Quoting Sources</vt:lpstr>
      <vt:lpstr>References Crediting Authors </vt:lpstr>
      <vt:lpstr>References Crediting Authors </vt:lpstr>
      <vt:lpstr>References Crediting Authors </vt:lpstr>
      <vt:lpstr>References Crediting Authors </vt:lpstr>
      <vt:lpstr>References Crediting Authors </vt:lpstr>
      <vt:lpstr>References Crediting Authors  </vt:lpstr>
      <vt:lpstr>References Books</vt:lpstr>
      <vt:lpstr>References Articles in Periodicals</vt:lpstr>
      <vt:lpstr>References Journal Articles in Electronic Sources</vt:lpstr>
      <vt:lpstr>References DOI Style </vt:lpstr>
      <vt:lpstr>References Journal Articles Online (DOI Display)</vt:lpstr>
      <vt:lpstr>References Journal Articles Online With No DOI</vt:lpstr>
      <vt:lpstr>References Journal Articles Advance Online Publication </vt:lpstr>
      <vt:lpstr>References  Dissertations/Theses Online </vt:lpstr>
      <vt:lpstr>References Other Electronic Sources: Basic Form </vt:lpstr>
      <vt:lpstr>References Electronic Sources: Other Periodicals </vt:lpstr>
      <vt:lpstr>References Electronic Sources: Websites </vt:lpstr>
      <vt:lpstr>References Electronic Sources: Press Releases </vt:lpstr>
      <vt:lpstr>PowerPoint Presentation</vt:lpstr>
      <vt:lpstr>References Electronic Sources: Film or Video</vt:lpstr>
      <vt:lpstr>References Electronic Sources: TV</vt:lpstr>
      <vt:lpstr>References Electronic Sources: Timestamps for Audiovisual Materials</vt:lpstr>
      <vt:lpstr>References Electronic Sources: Art </vt:lpstr>
      <vt:lpstr>References Electronic Sources: Music  </vt:lpstr>
      <vt:lpstr>References Social Media</vt:lpstr>
      <vt:lpstr>References Facebook</vt:lpstr>
      <vt:lpstr>References Twitter</vt:lpstr>
      <vt:lpstr>References Blogs </vt:lpstr>
      <vt:lpstr> Special Situations Citing Personal Communications  </vt:lpstr>
      <vt:lpstr>APA Headings</vt:lpstr>
      <vt:lpstr>APA Style Basic Characteristics</vt:lpstr>
      <vt:lpstr>APA Style Point of View</vt:lpstr>
      <vt:lpstr>APA Style Verb Tense</vt:lpstr>
      <vt:lpstr>APA Style  Avoiding Bias</vt:lpstr>
      <vt:lpstr>APA Style Person-First Language</vt:lpstr>
      <vt:lpstr>New Edition of APA Style</vt:lpstr>
      <vt:lpstr>APA Resources</vt:lpstr>
      <vt:lpstr>Q&amp;A and Discussion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APA Citation Style for Academic Writing    </dc:title>
  <cp:lastModifiedBy>Microsoft Office User</cp:lastModifiedBy>
  <cp:revision>20</cp:revision>
  <dcterms:modified xsi:type="dcterms:W3CDTF">2019-08-09T00:05:45Z</dcterms:modified>
</cp:coreProperties>
</file>