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93" r:id="rId7"/>
    <p:sldId id="292" r:id="rId8"/>
    <p:sldId id="295" r:id="rId9"/>
    <p:sldId id="294" r:id="rId10"/>
    <p:sldId id="296" r:id="rId11"/>
    <p:sldId id="262" r:id="rId12"/>
    <p:sldId id="297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8" r:id="rId35"/>
    <p:sldId id="289" r:id="rId36"/>
    <p:sldId id="290" r:id="rId37"/>
    <p:sldId id="291" r:id="rId38"/>
    <p:sldId id="298" r:id="rId39"/>
    <p:sldId id="299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ain-Fidèle OUEDRAOGO" initials="A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29T11:05:21.109" idx="1">
    <p:pos x="908" y="4620"/>
    <p:text>ECMA: European Computer Manufacturers Association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rver side Javascript platform"/>
          <p:cNvSpPr txBox="1">
            <a:spLocks noGrp="1"/>
          </p:cNvSpPr>
          <p:nvPr>
            <p:ph type="title"/>
          </p:nvPr>
        </p:nvSpPr>
        <p:spPr>
          <a:xfrm>
            <a:off x="1358900" y="5514811"/>
            <a:ext cx="10464800" cy="1282701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defRPr sz="3500" b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Server side Javascript platform </a:t>
            </a:r>
          </a:p>
        </p:txBody>
      </p:sp>
      <p:sp>
        <p:nvSpPr>
          <p:cNvPr id="120" name="by Ouedraogo Fidèle"/>
          <p:cNvSpPr txBox="1">
            <a:spLocks noGrp="1"/>
          </p:cNvSpPr>
          <p:nvPr>
            <p:ph type="body" sz="quarter" idx="1"/>
          </p:nvPr>
        </p:nvSpPr>
        <p:spPr>
          <a:xfrm>
            <a:off x="673100" y="7289800"/>
            <a:ext cx="10464800" cy="11303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buClrTx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by Ouedraogo Fidèle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51" y="691245"/>
            <a:ext cx="7103298" cy="433127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Introduction</a:t>
            </a:r>
          </a:p>
        </p:txBody>
      </p:sp>
      <p:sp>
        <p:nvSpPr>
          <p:cNvPr id="137" name="Node.Js, langage basé sur le moteur V8 Javascript de Google.…"/>
          <p:cNvSpPr txBox="1">
            <a:spLocks noGrp="1"/>
          </p:cNvSpPr>
          <p:nvPr>
            <p:ph type="body" idx="1"/>
          </p:nvPr>
        </p:nvSpPr>
        <p:spPr>
          <a:xfrm>
            <a:off x="463550" y="2160665"/>
            <a:ext cx="12293600" cy="54322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457200">
              <a:lnSpc>
                <a:spcPct val="200000"/>
              </a:lnSpc>
              <a:spcBef>
                <a:spcPts val="0"/>
              </a:spcBef>
              <a:buSzPct val="100000"/>
              <a:buNone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b="1" dirty="0"/>
              <a:t>Exemples d’utilisation</a:t>
            </a:r>
            <a:endParaRPr lang="fr-FR" sz="2800" dirty="0"/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</a:t>
            </a:r>
            <a:r>
              <a:rPr lang="fr-FR" sz="2800" dirty="0" err="1"/>
              <a:t>Paypal</a:t>
            </a:r>
            <a:endParaRPr lang="fr-FR" sz="2800" dirty="0"/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</a:t>
            </a:r>
            <a:r>
              <a:rPr lang="fr-FR" sz="2800" dirty="0" err="1"/>
              <a:t>Linkedin</a:t>
            </a:r>
            <a:endParaRPr lang="fr-FR" sz="2800" dirty="0"/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eBay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Yahoo</a:t>
            </a:r>
            <a:endParaRPr sz="2800" dirty="0"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0249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Javascript"/>
          <p:cNvSpPr txBox="1">
            <a:spLocks noGrp="1"/>
          </p:cNvSpPr>
          <p:nvPr>
            <p:ph type="title"/>
          </p:nvPr>
        </p:nvSpPr>
        <p:spPr>
          <a:xfrm>
            <a:off x="463550" y="3431915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 err="1"/>
              <a:t>Javascript</a:t>
            </a:r>
            <a:endParaRPr b="1" dirty="0"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Java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 err="1"/>
              <a:t>Javascript</a:t>
            </a:r>
            <a:endParaRPr b="1" dirty="0"/>
          </a:p>
        </p:txBody>
      </p:sp>
      <p:sp>
        <p:nvSpPr>
          <p:cNvPr id="144" name="Javascript est un langage de programmation interprété…"/>
          <p:cNvSpPr txBox="1">
            <a:spLocks noGrp="1"/>
          </p:cNvSpPr>
          <p:nvPr>
            <p:ph type="body" idx="1"/>
          </p:nvPr>
        </p:nvSpPr>
        <p:spPr>
          <a:xfrm>
            <a:off x="355600" y="1858780"/>
            <a:ext cx="12293600" cy="71709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1669" indent="-271669" defTabSz="355600">
              <a:lnSpc>
                <a:spcPct val="200000"/>
              </a:lnSpc>
              <a:spcBef>
                <a:spcPts val="0"/>
              </a:spcBef>
              <a:buClr>
                <a:srgbClr val="535353"/>
              </a:buClr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Langage </a:t>
            </a:r>
            <a:r>
              <a:rPr sz="2800" dirty="0"/>
              <a:t>de </a:t>
            </a:r>
            <a:r>
              <a:rPr sz="2800" dirty="0" err="1"/>
              <a:t>programmation</a:t>
            </a:r>
            <a:r>
              <a:rPr sz="2800" dirty="0"/>
              <a:t> </a:t>
            </a:r>
            <a:r>
              <a:rPr sz="2800" dirty="0" err="1"/>
              <a:t>interprété</a:t>
            </a:r>
            <a:endParaRPr sz="2800" dirty="0"/>
          </a:p>
          <a:p>
            <a:pPr marL="271669" indent="-271669" defTabSz="355600">
              <a:lnSpc>
                <a:spcPct val="200000"/>
              </a:lnSpc>
              <a:spcBef>
                <a:spcPts val="0"/>
              </a:spcBef>
              <a:buClr>
                <a:srgbClr val="535353"/>
              </a:buClr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Utilisé </a:t>
            </a:r>
            <a:r>
              <a:rPr sz="2800" dirty="0" err="1"/>
              <a:t>majoritairement</a:t>
            </a:r>
            <a:r>
              <a:rPr sz="2800" dirty="0"/>
              <a:t> au sein des pages Web.</a:t>
            </a:r>
          </a:p>
          <a:p>
            <a:pPr marL="271669" indent="-271669" defTabSz="355600">
              <a:lnSpc>
                <a:spcPct val="200000"/>
              </a:lnSpc>
              <a:spcBef>
                <a:spcPts val="0"/>
              </a:spcBef>
              <a:buClr>
                <a:srgbClr val="535353"/>
              </a:buClr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 err="1"/>
              <a:t>Conçu</a:t>
            </a:r>
            <a:r>
              <a:rPr sz="2800" dirty="0"/>
              <a:t> par Brendan </a:t>
            </a:r>
            <a:r>
              <a:rPr sz="2800" dirty="0" err="1"/>
              <a:t>Eich</a:t>
            </a:r>
            <a:r>
              <a:rPr sz="2800" dirty="0"/>
              <a:t> chez Netscape </a:t>
            </a:r>
            <a:r>
              <a:rPr sz="2800" dirty="0" err="1"/>
              <a:t>en</a:t>
            </a:r>
            <a:r>
              <a:rPr sz="2800" dirty="0"/>
              <a:t> 1995</a:t>
            </a:r>
          </a:p>
          <a:p>
            <a:pPr marL="271669" indent="-271669" defTabSz="355600">
              <a:lnSpc>
                <a:spcPct val="200000"/>
              </a:lnSpc>
              <a:spcBef>
                <a:spcPts val="0"/>
              </a:spcBef>
              <a:buClr>
                <a:srgbClr val="535353"/>
              </a:buClr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 err="1"/>
              <a:t>Appelé</a:t>
            </a:r>
            <a:r>
              <a:rPr sz="2800" dirty="0"/>
              <a:t> </a:t>
            </a:r>
            <a:r>
              <a:rPr sz="2800" dirty="0" err="1"/>
              <a:t>d'abord</a:t>
            </a:r>
            <a:r>
              <a:rPr sz="2800" dirty="0"/>
              <a:t> « </a:t>
            </a:r>
            <a:r>
              <a:rPr sz="2800" dirty="0" err="1"/>
              <a:t>LiveScript</a:t>
            </a:r>
            <a:r>
              <a:rPr sz="2800" dirty="0"/>
              <a:t> » </a:t>
            </a:r>
            <a:r>
              <a:rPr sz="2800" dirty="0" err="1"/>
              <a:t>puis</a:t>
            </a:r>
            <a:r>
              <a:rPr sz="2800" dirty="0"/>
              <a:t> « JavaScript »</a:t>
            </a:r>
          </a:p>
          <a:p>
            <a:pPr marL="271669" indent="-271669" defTabSz="355600">
              <a:lnSpc>
                <a:spcPct val="200000"/>
              </a:lnSpc>
              <a:spcBef>
                <a:spcPts val="0"/>
              </a:spcBef>
              <a:buClr>
                <a:srgbClr val="535353"/>
              </a:buClr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 err="1"/>
              <a:t>Sorti</a:t>
            </a:r>
            <a:r>
              <a:rPr sz="2800" dirty="0"/>
              <a:t> avec Netscape 2.0 </a:t>
            </a:r>
            <a:r>
              <a:rPr sz="2800" dirty="0" err="1"/>
              <a:t>en</a:t>
            </a:r>
            <a:r>
              <a:rPr sz="2800" dirty="0"/>
              <a:t> mars 1996 ; grand succès, </a:t>
            </a:r>
            <a:r>
              <a:rPr sz="2800" dirty="0" err="1"/>
              <a:t>donc</a:t>
            </a:r>
            <a:r>
              <a:rPr sz="2800" dirty="0"/>
              <a:t> Microsoft se dépêche </a:t>
            </a:r>
            <a:r>
              <a:rPr sz="2800" dirty="0" err="1"/>
              <a:t>d'implémenter</a:t>
            </a:r>
            <a:r>
              <a:rPr sz="2800" dirty="0"/>
              <a:t> </a:t>
            </a:r>
            <a:r>
              <a:rPr sz="2800" dirty="0" err="1"/>
              <a:t>sa</a:t>
            </a:r>
            <a:r>
              <a:rPr sz="2800" dirty="0"/>
              <a:t> version (JScript) pour IE 3.0 sortie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août</a:t>
            </a:r>
            <a:endParaRPr sz="2800" dirty="0"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09714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tandardisé par l’ECMA en 1997 sous le nom d'ECM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6719" indent="-426719" defTabSz="355600">
              <a:lnSpc>
                <a:spcPct val="200000"/>
              </a:lnSpc>
              <a:spcBef>
                <a:spcPts val="0"/>
              </a:spcBef>
              <a:buSzPct val="100000"/>
              <a:buFont typeface="Menlo"/>
              <a:defRPr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800" dirty="0" err="1"/>
              <a:t>Standardisé</a:t>
            </a:r>
            <a:r>
              <a:rPr sz="2800" dirty="0"/>
              <a:t> par </a:t>
            </a:r>
            <a:r>
              <a:rPr sz="2800" dirty="0" err="1"/>
              <a:t>l’ECMA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1997 sous le nom </a:t>
            </a:r>
            <a:r>
              <a:rPr sz="2800" dirty="0" err="1"/>
              <a:t>d'ECMAScript</a:t>
            </a:r>
            <a:endParaRPr sz="2800" dirty="0"/>
          </a:p>
          <a:p>
            <a:pPr marL="426719" indent="-426719" defTabSz="355600">
              <a:lnSpc>
                <a:spcPct val="200000"/>
              </a:lnSpc>
              <a:spcBef>
                <a:spcPts val="0"/>
              </a:spcBef>
              <a:buSzPct val="100000"/>
              <a:buFont typeface="Menlo"/>
              <a:defRPr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800" dirty="0"/>
              <a:t>ECMAScript </a:t>
            </a:r>
            <a:r>
              <a:rPr sz="2800" dirty="0" err="1"/>
              <a:t>est</a:t>
            </a:r>
            <a:r>
              <a:rPr sz="2800" dirty="0"/>
              <a:t> </a:t>
            </a:r>
            <a:r>
              <a:rPr sz="2800" dirty="0" err="1"/>
              <a:t>une</a:t>
            </a:r>
            <a:r>
              <a:rPr sz="2800" dirty="0"/>
              <a:t> </a:t>
            </a:r>
            <a:r>
              <a:rPr sz="2800" dirty="0" err="1"/>
              <a:t>norme</a:t>
            </a:r>
            <a:r>
              <a:rPr sz="2800" dirty="0"/>
              <a:t>, JavaScript et JScript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sont</a:t>
            </a:r>
            <a:r>
              <a:rPr sz="2800" dirty="0"/>
              <a:t> des </a:t>
            </a:r>
            <a:r>
              <a:rPr sz="2800" dirty="0" err="1"/>
              <a:t>implémentations</a:t>
            </a:r>
            <a:endParaRPr sz="2800" dirty="0"/>
          </a:p>
          <a:p>
            <a:pPr marL="426719" indent="-426719" defTabSz="355600">
              <a:lnSpc>
                <a:spcPct val="200000"/>
              </a:lnSpc>
              <a:spcBef>
                <a:spcPts val="0"/>
              </a:spcBef>
              <a:buSzPct val="100000"/>
              <a:buFont typeface="Menlo"/>
              <a:defRPr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800" dirty="0" err="1"/>
              <a:t>Seul</a:t>
            </a:r>
            <a:r>
              <a:rPr sz="2800" dirty="0"/>
              <a:t> le </a:t>
            </a:r>
            <a:r>
              <a:rPr sz="2800" b="1" i="1" dirty="0" err="1"/>
              <a:t>langage</a:t>
            </a:r>
            <a:r>
              <a:rPr sz="2800" dirty="0"/>
              <a:t> </a:t>
            </a:r>
            <a:r>
              <a:rPr sz="2800" dirty="0" err="1"/>
              <a:t>est</a:t>
            </a:r>
            <a:r>
              <a:rPr sz="2800" dirty="0"/>
              <a:t> </a:t>
            </a:r>
            <a:r>
              <a:rPr sz="2800" dirty="0" err="1"/>
              <a:t>standardisé</a:t>
            </a:r>
            <a:r>
              <a:rPr sz="2800" dirty="0"/>
              <a:t> par </a:t>
            </a:r>
            <a:r>
              <a:rPr sz="2800" dirty="0" err="1"/>
              <a:t>l’ECMA</a:t>
            </a:r>
            <a:r>
              <a:rPr sz="2800" dirty="0"/>
              <a:t>, pas son interaction avec le </a:t>
            </a:r>
            <a:r>
              <a:rPr sz="2800" dirty="0" err="1"/>
              <a:t>navigateur</a:t>
            </a:r>
            <a:r>
              <a:rPr sz="2800" dirty="0"/>
              <a:t> et le HTML, qui </a:t>
            </a:r>
            <a:r>
              <a:rPr sz="2800" dirty="0" err="1"/>
              <a:t>est</a:t>
            </a:r>
            <a:r>
              <a:rPr sz="2800" dirty="0"/>
              <a:t> </a:t>
            </a:r>
            <a:r>
              <a:rPr sz="2800" dirty="0" err="1"/>
              <a:t>standardisé</a:t>
            </a:r>
            <a:r>
              <a:rPr sz="2800" dirty="0"/>
              <a:t> par le W3C.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es bases du langage java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Les bases du </a:t>
            </a:r>
            <a:r>
              <a:rPr b="1" dirty="0" err="1"/>
              <a:t>langage</a:t>
            </a:r>
            <a:r>
              <a:rPr b="1" dirty="0"/>
              <a:t> </a:t>
            </a:r>
            <a:r>
              <a:rPr b="1" dirty="0" err="1"/>
              <a:t>javascript</a:t>
            </a:r>
            <a:endParaRPr b="1" dirty="0"/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ffichage de la conso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b="1" dirty="0"/>
              <a:t>Hello world</a:t>
            </a:r>
            <a:endParaRPr b="1" dirty="0"/>
          </a:p>
        </p:txBody>
      </p:sp>
      <p:sp>
        <p:nvSpPr>
          <p:cNvPr id="154" name="console.log(“Hello world”);"/>
          <p:cNvSpPr txBox="1">
            <a:spLocks noGrp="1"/>
          </p:cNvSpPr>
          <p:nvPr>
            <p:ph type="body" idx="1"/>
          </p:nvPr>
        </p:nvSpPr>
        <p:spPr>
          <a:xfrm>
            <a:off x="520700" y="1727200"/>
            <a:ext cx="12293600" cy="629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 i="1">
                <a:solidFill>
                  <a:srgbClr val="54684A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sz="4000" dirty="0"/>
              <a:t> </a:t>
            </a:r>
            <a:r>
              <a:rPr lang="fr-FR" sz="4000" dirty="0"/>
              <a:t>       </a:t>
            </a:r>
            <a:r>
              <a:rPr sz="4000" dirty="0" err="1"/>
              <a:t>console.log</a:t>
            </a:r>
            <a:r>
              <a:rPr sz="4000" dirty="0"/>
              <a:t>(</a:t>
            </a:r>
            <a:r>
              <a:rPr lang="fr-FR" sz="4000" dirty="0"/>
              <a:t>"</a:t>
            </a:r>
            <a:r>
              <a:rPr sz="4000" dirty="0"/>
              <a:t>Hello world</a:t>
            </a:r>
            <a:r>
              <a:rPr lang="fr-FR" sz="4000" dirty="0"/>
              <a:t>"</a:t>
            </a:r>
            <a:r>
              <a:rPr sz="4000" dirty="0"/>
              <a:t>);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es commentai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Les </a:t>
            </a:r>
            <a:r>
              <a:rPr b="1" dirty="0" err="1"/>
              <a:t>commentaires</a:t>
            </a:r>
            <a:endParaRPr b="1" dirty="0"/>
          </a:p>
        </p:txBody>
      </p:sp>
      <p:sp>
        <p:nvSpPr>
          <p:cNvPr id="158" name="Entre /* */ pour un commentaire sur plusieurs lignes…"/>
          <p:cNvSpPr txBox="1">
            <a:spLocks noGrp="1"/>
          </p:cNvSpPr>
          <p:nvPr>
            <p:ph type="body" idx="1"/>
          </p:nvPr>
        </p:nvSpPr>
        <p:spPr>
          <a:xfrm>
            <a:off x="355600" y="2370736"/>
            <a:ext cx="12293600" cy="629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4515" indent="-124515" algn="just" defTabSz="457200">
              <a:lnSpc>
                <a:spcPct val="150000"/>
              </a:lnSpc>
              <a:spcBef>
                <a:spcPts val="1500"/>
              </a:spcBef>
              <a:buClr>
                <a:srgbClr val="535353"/>
              </a:buCl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Entre </a:t>
            </a:r>
            <a:r>
              <a:rPr sz="2800" b="1" dirty="0"/>
              <a:t>/* */ </a:t>
            </a:r>
            <a:r>
              <a:rPr sz="2800" dirty="0"/>
              <a:t>pour un </a:t>
            </a:r>
            <a:r>
              <a:rPr sz="2800" dirty="0" err="1"/>
              <a:t>commentaire</a:t>
            </a:r>
            <a:r>
              <a:rPr sz="2800" dirty="0"/>
              <a:t> sur </a:t>
            </a:r>
            <a:r>
              <a:rPr sz="2800" dirty="0" err="1"/>
              <a:t>plusieurs</a:t>
            </a:r>
            <a:r>
              <a:rPr sz="2800" dirty="0"/>
              <a:t> </a:t>
            </a:r>
            <a:r>
              <a:rPr sz="2800" dirty="0" err="1"/>
              <a:t>lignes</a:t>
            </a:r>
            <a:r>
              <a:rPr sz="2800" dirty="0"/>
              <a:t> </a:t>
            </a:r>
          </a:p>
          <a:p>
            <a:pPr marL="0" indent="0" algn="just" defTabSz="457200">
              <a:lnSpc>
                <a:spcPct val="150000"/>
              </a:lnSpc>
              <a:spcBef>
                <a:spcPts val="1500"/>
              </a:spcBef>
              <a:buSzTx/>
              <a:buNone/>
              <a:defRPr sz="1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/* Tout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ce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qui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est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écrit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ici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est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entre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commentaires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. </a:t>
            </a:r>
          </a:p>
          <a:p>
            <a:pPr marL="0" indent="0" algn="just" defTabSz="457200">
              <a:lnSpc>
                <a:spcPct val="150000"/>
              </a:lnSpc>
              <a:spcBef>
                <a:spcPts val="1500"/>
              </a:spcBef>
              <a:buSzTx/>
              <a:buNone/>
              <a:defRPr sz="1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Le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commentaire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peut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comprendre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plusieurs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lignes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*/</a:t>
            </a:r>
          </a:p>
          <a:p>
            <a:pPr marL="0" indent="0" algn="just" defTabSz="457200">
              <a:lnSpc>
                <a:spcPct val="150000"/>
              </a:lnSpc>
              <a:spcBef>
                <a:spcPts val="1500"/>
              </a:spcBef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2800" dirty="0">
              <a:solidFill>
                <a:srgbClr val="708090"/>
              </a:solidFill>
              <a:uFill>
                <a:solidFill>
                  <a:srgbClr val="70809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marL="124515" indent="-124515" algn="just" defTabSz="457200">
              <a:lnSpc>
                <a:spcPct val="150000"/>
              </a:lnSpc>
              <a:spcBef>
                <a:spcPts val="1500"/>
              </a:spcBef>
              <a:buClr>
                <a:srgbClr val="535353"/>
              </a:buCl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Entre </a:t>
            </a:r>
            <a:r>
              <a:rPr sz="2800" b="1" dirty="0"/>
              <a:t>//</a:t>
            </a:r>
            <a:r>
              <a:rPr sz="2800" dirty="0"/>
              <a:t> pour un </a:t>
            </a:r>
            <a:r>
              <a:rPr sz="2800" dirty="0" err="1"/>
              <a:t>commentaire</a:t>
            </a:r>
            <a:r>
              <a:rPr sz="2800" dirty="0"/>
              <a:t> sur </a:t>
            </a:r>
            <a:r>
              <a:rPr sz="2800" dirty="0" err="1"/>
              <a:t>une</a:t>
            </a:r>
            <a:r>
              <a:rPr sz="2800" dirty="0"/>
              <a:t> </a:t>
            </a:r>
            <a:r>
              <a:rPr sz="2800" dirty="0" err="1"/>
              <a:t>ligne</a:t>
            </a:r>
            <a:endParaRPr sz="2800" dirty="0">
              <a:solidFill>
                <a:srgbClr val="708090"/>
              </a:solidFill>
              <a:uFill>
                <a:solidFill>
                  <a:srgbClr val="70809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2800" dirty="0">
              <a:solidFill>
                <a:srgbClr val="708090"/>
              </a:solidFill>
              <a:uFill>
                <a:solidFill>
                  <a:srgbClr val="70809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 defTabSz="457200">
              <a:lnSpc>
                <a:spcPct val="150000"/>
              </a:lnSpc>
              <a:spcBef>
                <a:spcPts val="1500"/>
              </a:spcBef>
              <a:buSzTx/>
              <a:buNone/>
              <a:defRPr sz="15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Voici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commentaire</a:t>
            </a:r>
            <a:r>
              <a:rPr sz="2800" dirty="0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mono </a:t>
            </a:r>
            <a:r>
              <a:rPr sz="2800" dirty="0" err="1">
                <a:solidFill>
                  <a:srgbClr val="708090"/>
                </a:solidFill>
                <a:uFill>
                  <a:solidFill>
                    <a:srgbClr val="70809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ligne</a:t>
            </a:r>
            <a:endParaRPr sz="2800" dirty="0">
              <a:solidFill>
                <a:srgbClr val="708090"/>
              </a:solidFill>
              <a:uFill>
                <a:solidFill>
                  <a:srgbClr val="70809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Variables</a:t>
            </a:r>
          </a:p>
        </p:txBody>
      </p:sp>
      <p:sp>
        <p:nvSpPr>
          <p:cNvPr id="162" name="Déclaration des variables :…"/>
          <p:cNvSpPr txBox="1">
            <a:spLocks noGrp="1"/>
          </p:cNvSpPr>
          <p:nvPr>
            <p:ph type="body" idx="1"/>
          </p:nvPr>
        </p:nvSpPr>
        <p:spPr>
          <a:xfrm>
            <a:off x="492593" y="977276"/>
            <a:ext cx="12019613" cy="8776324"/>
          </a:xfrm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b="1" dirty="0" err="1"/>
              <a:t>Déclaration</a:t>
            </a:r>
            <a:r>
              <a:rPr sz="2800" b="1" dirty="0"/>
              <a:t> des variables :	</a:t>
            </a:r>
            <a:r>
              <a:rPr sz="2800" dirty="0"/>
              <a:t>				</a:t>
            </a:r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1. </a:t>
            </a:r>
            <a:r>
              <a:rPr sz="2800" b="1" dirty="0"/>
              <a:t>var </a:t>
            </a:r>
            <a:r>
              <a:rPr sz="2800" dirty="0"/>
              <a:t>: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déclare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une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variable (locale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déclarée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dans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une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fonction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ou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globale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déclarée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dehors) </a:t>
            </a:r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2. </a:t>
            </a:r>
            <a:r>
              <a:rPr sz="2800" b="1" dirty="0"/>
              <a:t>let 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depuis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ES6):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déclare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une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variable de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portée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b="1" dirty="0">
                <a:latin typeface="Verdana"/>
                <a:ea typeface="Verdana"/>
                <a:cs typeface="Verdana"/>
                <a:sym typeface="Verdana"/>
              </a:rPr>
              <a:t>bloc</a:t>
            </a:r>
            <a:endParaRPr sz="2800" b="1" dirty="0"/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3. </a:t>
            </a:r>
            <a:r>
              <a:rPr sz="2800" b="1" dirty="0"/>
              <a:t>const 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depuis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ES6):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déclare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une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constante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sz="2800" dirty="0" err="1">
                <a:latin typeface="Verdana"/>
                <a:ea typeface="Verdana"/>
                <a:cs typeface="Verdana"/>
                <a:sym typeface="Verdana"/>
              </a:rPr>
              <a:t>portée</a:t>
            </a:r>
            <a:r>
              <a:rPr sz="2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800" b="1" dirty="0">
                <a:latin typeface="Verdana"/>
                <a:ea typeface="Verdana"/>
                <a:cs typeface="Verdana"/>
                <a:sym typeface="Verdana"/>
              </a:rPr>
              <a:t>bloc</a:t>
            </a:r>
            <a:endParaRPr sz="2800" b="1" dirty="0"/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endParaRPr sz="2800" b="1" dirty="0"/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b="1" dirty="0" err="1"/>
              <a:t>Exemples</a:t>
            </a:r>
            <a:r>
              <a:rPr sz="2800" b="1" dirty="0"/>
              <a:t> de </a:t>
            </a:r>
            <a:r>
              <a:rPr sz="2800" b="1" dirty="0" err="1"/>
              <a:t>déclaration</a:t>
            </a:r>
            <a:r>
              <a:rPr sz="2800" b="1" dirty="0"/>
              <a:t>: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>
                <a:solidFill>
                  <a:srgbClr val="FA9927"/>
                </a:solidFill>
                <a:latin typeface="Consolas"/>
                <a:cs typeface="Consolas"/>
              </a:rPr>
              <a:t>var variable1;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>
                <a:solidFill>
                  <a:srgbClr val="FA9927"/>
                </a:solidFill>
                <a:latin typeface="Consolas"/>
                <a:cs typeface="Consolas"/>
              </a:rPr>
              <a:t>let variable2 = 2;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>
                <a:solidFill>
                  <a:srgbClr val="FA9927"/>
                </a:solidFill>
                <a:latin typeface="Consolas"/>
                <a:cs typeface="Consolas"/>
              </a:rPr>
              <a:t>var variable3, variable4</a:t>
            </a:r>
            <a:r>
              <a:rPr sz="3600" dirty="0"/>
              <a:t>;</a:t>
            </a:r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Variables</a:t>
            </a:r>
          </a:p>
        </p:txBody>
      </p:sp>
      <p:sp>
        <p:nvSpPr>
          <p:cNvPr id="166" name="Undefined vs ReferenceError…"/>
          <p:cNvSpPr txBox="1">
            <a:spLocks noGrp="1"/>
          </p:cNvSpPr>
          <p:nvPr>
            <p:ph type="body" idx="1"/>
          </p:nvPr>
        </p:nvSpPr>
        <p:spPr>
          <a:xfrm>
            <a:off x="520700" y="1727200"/>
            <a:ext cx="12293600" cy="6299200"/>
          </a:xfrm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b="1" dirty="0"/>
              <a:t>Undefined</a:t>
            </a:r>
            <a:r>
              <a:rPr dirty="0"/>
              <a:t> vs </a:t>
            </a:r>
            <a:r>
              <a:rPr b="1" dirty="0" err="1"/>
              <a:t>ReferenceError</a:t>
            </a:r>
            <a:endParaRPr b="1" dirty="0"/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50">
                <a:solidFill>
                  <a:srgbClr val="9C71B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/>
              <a:t>var </a:t>
            </a:r>
            <a:r>
              <a:rPr sz="3200" dirty="0">
                <a:solidFill>
                  <a:srgbClr val="60605E"/>
                </a:solidFill>
              </a:rPr>
              <a:t>a;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5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/>
              <a:t>// "La </a:t>
            </a:r>
            <a:r>
              <a:rPr sz="3200" dirty="0" err="1"/>
              <a:t>valeur</a:t>
            </a:r>
            <a:r>
              <a:rPr sz="3200" dirty="0"/>
              <a:t> de a </a:t>
            </a:r>
            <a:r>
              <a:rPr sz="3200" dirty="0" err="1"/>
              <a:t>est</a:t>
            </a:r>
            <a:r>
              <a:rPr sz="3200" dirty="0"/>
              <a:t> undefined"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 err="1">
                <a:solidFill>
                  <a:srgbClr val="FA9927"/>
                </a:solidFill>
              </a:rPr>
              <a:t>console</a:t>
            </a:r>
            <a:r>
              <a:rPr sz="3200" dirty="0" err="1">
                <a:solidFill>
                  <a:srgbClr val="60605E"/>
                </a:solidFill>
              </a:rPr>
              <a:t>.log</a:t>
            </a:r>
            <a:r>
              <a:rPr sz="3200" dirty="0">
                <a:solidFill>
                  <a:srgbClr val="60605E"/>
                </a:solidFill>
              </a:rPr>
              <a:t>(</a:t>
            </a:r>
            <a:r>
              <a:rPr sz="3200" dirty="0"/>
              <a:t>"La </a:t>
            </a:r>
            <a:r>
              <a:rPr sz="3200" dirty="0" err="1"/>
              <a:t>valeur</a:t>
            </a:r>
            <a:r>
              <a:rPr sz="3200" dirty="0"/>
              <a:t> de a </a:t>
            </a:r>
            <a:r>
              <a:rPr sz="3200" dirty="0" err="1"/>
              <a:t>est</a:t>
            </a:r>
            <a:r>
              <a:rPr sz="3200" dirty="0"/>
              <a:t> " </a:t>
            </a:r>
            <a:r>
              <a:rPr sz="3200" dirty="0">
                <a:solidFill>
                  <a:srgbClr val="60605E"/>
                </a:solidFill>
              </a:rPr>
              <a:t>+ a);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5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/>
              <a:t>// exception </a:t>
            </a:r>
            <a:r>
              <a:rPr sz="3200" dirty="0" err="1"/>
              <a:t>ReferenceError</a:t>
            </a:r>
            <a:endParaRPr sz="3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 err="1">
                <a:solidFill>
                  <a:srgbClr val="FA9927"/>
                </a:solidFill>
              </a:rPr>
              <a:t>console</a:t>
            </a:r>
            <a:r>
              <a:rPr sz="3200" dirty="0" err="1">
                <a:solidFill>
                  <a:srgbClr val="60605E"/>
                </a:solidFill>
              </a:rPr>
              <a:t>.log</a:t>
            </a:r>
            <a:r>
              <a:rPr sz="3200" dirty="0">
                <a:solidFill>
                  <a:srgbClr val="60605E"/>
                </a:solidFill>
              </a:rPr>
              <a:t>(</a:t>
            </a:r>
            <a:r>
              <a:rPr sz="3200" dirty="0"/>
              <a:t>"La </a:t>
            </a:r>
            <a:r>
              <a:rPr sz="3200" dirty="0" err="1"/>
              <a:t>valeur</a:t>
            </a:r>
            <a:r>
              <a:rPr sz="3200" dirty="0"/>
              <a:t> de b </a:t>
            </a:r>
            <a:r>
              <a:rPr sz="3200" dirty="0" err="1"/>
              <a:t>est</a:t>
            </a:r>
            <a:r>
              <a:rPr sz="3200" dirty="0"/>
              <a:t> " </a:t>
            </a:r>
            <a:r>
              <a:rPr sz="3200" dirty="0">
                <a:solidFill>
                  <a:srgbClr val="60605E"/>
                </a:solidFill>
              </a:rPr>
              <a:t>+ b);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Variables</a:t>
            </a:r>
          </a:p>
        </p:txBody>
      </p:sp>
      <p:sp>
        <p:nvSpPr>
          <p:cNvPr id="170" name="Les Typ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b="1" dirty="0"/>
              <a:t>Les Types</a:t>
            </a:r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1. </a:t>
            </a:r>
            <a:r>
              <a:rPr sz="2800" b="1" dirty="0" err="1"/>
              <a:t>booléen</a:t>
            </a:r>
            <a:r>
              <a:rPr sz="2800" b="1" dirty="0"/>
              <a:t> </a:t>
            </a:r>
            <a:r>
              <a:rPr sz="2800" dirty="0"/>
              <a:t>: true </a:t>
            </a:r>
            <a:r>
              <a:rPr sz="2800" dirty="0" err="1"/>
              <a:t>ou</a:t>
            </a:r>
            <a:r>
              <a:rPr sz="2800" dirty="0"/>
              <a:t> false</a:t>
            </a:r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2. </a:t>
            </a:r>
            <a:r>
              <a:rPr sz="2800" b="1" dirty="0"/>
              <a:t>null</a:t>
            </a:r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3. </a:t>
            </a:r>
            <a:r>
              <a:rPr sz="2800" b="1" dirty="0"/>
              <a:t>undefined </a:t>
            </a:r>
            <a:r>
              <a:rPr sz="2800" dirty="0"/>
              <a:t>: </a:t>
            </a:r>
            <a:r>
              <a:rPr sz="2800" dirty="0" err="1"/>
              <a:t>valeur</a:t>
            </a:r>
            <a:r>
              <a:rPr sz="2800" dirty="0"/>
              <a:t> non </a:t>
            </a:r>
            <a:r>
              <a:rPr sz="2800" dirty="0" err="1"/>
              <a:t>définie</a:t>
            </a:r>
            <a:endParaRPr sz="2800" dirty="0"/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4. les </a:t>
            </a:r>
            <a:r>
              <a:rPr sz="2800" b="1" dirty="0" err="1"/>
              <a:t>nombres</a:t>
            </a:r>
            <a:r>
              <a:rPr sz="2800" b="1" dirty="0"/>
              <a:t> </a:t>
            </a:r>
            <a:r>
              <a:rPr sz="2800" dirty="0"/>
              <a:t>: 50, 2.5123, ....</a:t>
            </a:r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5. les </a:t>
            </a:r>
            <a:r>
              <a:rPr sz="2800" b="1" dirty="0"/>
              <a:t>cha</a:t>
            </a:r>
            <a:r>
              <a:rPr lang="fr-FR" sz="2800" b="1" dirty="0" err="1"/>
              <a:t>în</a:t>
            </a:r>
            <a:r>
              <a:rPr sz="2800" b="1" dirty="0"/>
              <a:t>es </a:t>
            </a:r>
            <a:r>
              <a:rPr sz="2800" dirty="0"/>
              <a:t>de </a:t>
            </a:r>
            <a:r>
              <a:rPr sz="2800" dirty="0" err="1"/>
              <a:t>caractères</a:t>
            </a:r>
            <a:r>
              <a:rPr sz="2800" dirty="0"/>
              <a:t> : </a:t>
            </a:r>
            <a:r>
              <a:rPr lang="fr-FR" sz="2800" dirty="0"/>
              <a:t>"</a:t>
            </a:r>
            <a:r>
              <a:rPr sz="2800" dirty="0"/>
              <a:t>bonjour", </a:t>
            </a:r>
            <a:r>
              <a:rPr lang="fr-FR" sz="2800" dirty="0"/>
              <a:t>'</a:t>
            </a:r>
            <a:r>
              <a:rPr sz="2800" dirty="0"/>
              <a:t>bonjour</a:t>
            </a:r>
            <a:r>
              <a:rPr lang="fr-FR" sz="2800" dirty="0"/>
              <a:t>'</a:t>
            </a:r>
            <a:endParaRPr sz="2800" dirty="0"/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6. les </a:t>
            </a:r>
            <a:r>
              <a:rPr sz="2800" b="1" dirty="0" err="1"/>
              <a:t>symboles</a:t>
            </a:r>
            <a:r>
              <a:rPr sz="2800" b="1" dirty="0"/>
              <a:t> </a:t>
            </a:r>
            <a:r>
              <a:rPr sz="2800" dirty="0"/>
              <a:t>(</a:t>
            </a:r>
            <a:r>
              <a:rPr sz="2800" dirty="0" err="1"/>
              <a:t>depuis</a:t>
            </a:r>
            <a:r>
              <a:rPr sz="2800" dirty="0"/>
              <a:t> ES6) : </a:t>
            </a:r>
            <a:r>
              <a:rPr sz="2800" dirty="0" err="1"/>
              <a:t>données</a:t>
            </a:r>
            <a:r>
              <a:rPr sz="2800" dirty="0"/>
              <a:t> </a:t>
            </a:r>
            <a:r>
              <a:rPr sz="2800" dirty="0" err="1"/>
              <a:t>uniques</a:t>
            </a:r>
            <a:r>
              <a:rPr sz="2800" dirty="0"/>
              <a:t> et </a:t>
            </a:r>
            <a:r>
              <a:rPr sz="2800" dirty="0" err="1"/>
              <a:t>inchangeables</a:t>
            </a:r>
            <a:r>
              <a:rPr sz="2800" dirty="0"/>
              <a:t> </a:t>
            </a:r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7. Les tableaux</a:t>
            </a:r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8. Les </a:t>
            </a:r>
            <a:r>
              <a:rPr sz="2800" dirty="0" err="1"/>
              <a:t>objets</a:t>
            </a:r>
            <a:r>
              <a:rPr sz="2800" dirty="0"/>
              <a:t> : Object </a:t>
            </a:r>
            <a:r>
              <a:rPr dirty="0"/>
              <a:t>	</a:t>
            </a:r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if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 err="1"/>
              <a:t>Objectifs</a:t>
            </a:r>
            <a:endParaRPr b="1" dirty="0"/>
          </a:p>
        </p:txBody>
      </p:sp>
      <p:sp>
        <p:nvSpPr>
          <p:cNvPr id="125" name="Ecrire des programmes côté serveur en Javascript…"/>
          <p:cNvSpPr txBox="1">
            <a:spLocks noGrp="1"/>
          </p:cNvSpPr>
          <p:nvPr>
            <p:ph type="body" idx="1"/>
          </p:nvPr>
        </p:nvSpPr>
        <p:spPr>
          <a:xfrm>
            <a:off x="438176" y="2323476"/>
            <a:ext cx="12128448" cy="63708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19" indent="-426719" defTabSz="355600">
              <a:lnSpc>
                <a:spcPct val="200000"/>
              </a:lnSpc>
              <a:spcBef>
                <a:spcPts val="0"/>
              </a:spcBef>
              <a:buSzPct val="100000"/>
              <a:buFont typeface="Menlo"/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 err="1"/>
              <a:t>Ecrire</a:t>
            </a:r>
            <a:r>
              <a:rPr sz="2800" dirty="0"/>
              <a:t> des </a:t>
            </a:r>
            <a:r>
              <a:rPr sz="2800" dirty="0" err="1"/>
              <a:t>programmes</a:t>
            </a:r>
            <a:r>
              <a:rPr sz="2800" dirty="0"/>
              <a:t> </a:t>
            </a:r>
            <a:r>
              <a:rPr sz="2800" dirty="0" err="1"/>
              <a:t>côté</a:t>
            </a:r>
            <a:r>
              <a:rPr sz="2800" dirty="0"/>
              <a:t> </a:t>
            </a:r>
            <a:r>
              <a:rPr sz="2800" dirty="0" err="1"/>
              <a:t>serveur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Javascript</a:t>
            </a:r>
            <a:endParaRPr sz="2800" dirty="0"/>
          </a:p>
          <a:p>
            <a:pPr marL="426719" indent="-426719" defTabSz="355600">
              <a:lnSpc>
                <a:spcPct val="200000"/>
              </a:lnSpc>
              <a:spcBef>
                <a:spcPts val="0"/>
              </a:spcBef>
              <a:buSzPct val="100000"/>
              <a:buFont typeface="Menlo"/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Installer </a:t>
            </a:r>
            <a:r>
              <a:rPr sz="2800" dirty="0" err="1"/>
              <a:t>l’environnement</a:t>
            </a:r>
            <a:r>
              <a:rPr sz="2800" dirty="0"/>
              <a:t> </a:t>
            </a:r>
            <a:r>
              <a:rPr sz="2800" dirty="0" err="1"/>
              <a:t>node.js</a:t>
            </a:r>
            <a:r>
              <a:rPr sz="2800" dirty="0"/>
              <a:t> et </a:t>
            </a:r>
            <a:r>
              <a:rPr sz="2800" dirty="0" err="1"/>
              <a:t>utiliser</a:t>
            </a:r>
            <a:r>
              <a:rPr sz="2800" dirty="0"/>
              <a:t> le </a:t>
            </a:r>
            <a:r>
              <a:rPr sz="2800" dirty="0" err="1"/>
              <a:t>gestionnaire</a:t>
            </a:r>
            <a:r>
              <a:rPr sz="2800" dirty="0"/>
              <a:t> de modules </a:t>
            </a:r>
            <a:r>
              <a:rPr sz="2800" dirty="0" err="1"/>
              <a:t>npm</a:t>
            </a:r>
            <a:endParaRPr sz="2800" dirty="0"/>
          </a:p>
          <a:p>
            <a:pPr marL="426719" indent="-426719" defTabSz="355600">
              <a:lnSpc>
                <a:spcPct val="200000"/>
              </a:lnSpc>
              <a:spcBef>
                <a:spcPts val="0"/>
              </a:spcBef>
              <a:buSzPct val="100000"/>
              <a:buFont typeface="Menlo"/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 err="1"/>
              <a:t>Comprendre</a:t>
            </a:r>
            <a:r>
              <a:rPr sz="2800" dirty="0"/>
              <a:t> et </a:t>
            </a:r>
            <a:r>
              <a:rPr sz="2800" dirty="0" err="1"/>
              <a:t>écrire</a:t>
            </a:r>
            <a:r>
              <a:rPr sz="2800" dirty="0"/>
              <a:t> des applications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utilisant</a:t>
            </a:r>
            <a:r>
              <a:rPr lang="fr-FR" sz="2800" dirty="0"/>
              <a:t> </a:t>
            </a:r>
            <a:r>
              <a:rPr sz="2800" dirty="0" err="1"/>
              <a:t>l’environnement</a:t>
            </a:r>
            <a:r>
              <a:rPr sz="2800" dirty="0"/>
              <a:t> Node.js</a:t>
            </a:r>
          </a:p>
          <a:p>
            <a:pPr marL="426719" indent="-426719" defTabSz="355600">
              <a:lnSpc>
                <a:spcPct val="200000"/>
              </a:lnSpc>
              <a:spcBef>
                <a:spcPts val="0"/>
              </a:spcBef>
              <a:buSzPct val="100000"/>
              <a:buFont typeface="Menlo"/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 err="1"/>
              <a:t>Utiliser</a:t>
            </a:r>
            <a:r>
              <a:rPr sz="2800" dirty="0"/>
              <a:t> le module express</a:t>
            </a:r>
          </a:p>
          <a:p>
            <a:pPr marL="426719" indent="-426719" defTabSz="355600">
              <a:lnSpc>
                <a:spcPct val="200000"/>
              </a:lnSpc>
              <a:spcBef>
                <a:spcPts val="0"/>
              </a:spcBef>
              <a:buSzPct val="100000"/>
              <a:buFont typeface="Menlo"/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 err="1"/>
              <a:t>Comprendre</a:t>
            </a:r>
            <a:r>
              <a:rPr sz="2800" dirty="0"/>
              <a:t> le </a:t>
            </a:r>
            <a:r>
              <a:rPr sz="2800" dirty="0" err="1"/>
              <a:t>fonctionnement</a:t>
            </a:r>
            <a:r>
              <a:rPr sz="2800" dirty="0"/>
              <a:t> et </a:t>
            </a:r>
            <a:r>
              <a:rPr sz="2800" dirty="0" err="1"/>
              <a:t>utiliser</a:t>
            </a:r>
            <a:r>
              <a:rPr sz="2800" dirty="0"/>
              <a:t> </a:t>
            </a:r>
            <a:r>
              <a:rPr sz="2800" dirty="0" err="1"/>
              <a:t>une</a:t>
            </a:r>
            <a:r>
              <a:rPr sz="2800" dirty="0"/>
              <a:t> base de </a:t>
            </a:r>
            <a:r>
              <a:rPr sz="2800" dirty="0" err="1"/>
              <a:t>données</a:t>
            </a:r>
            <a:r>
              <a:rPr sz="2800" dirty="0"/>
              <a:t> NoSQL : MongoDB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Variables</a:t>
            </a:r>
          </a:p>
        </p:txBody>
      </p:sp>
      <p:sp>
        <p:nvSpPr>
          <p:cNvPr id="174" name="Typage dynamique…"/>
          <p:cNvSpPr txBox="1">
            <a:spLocks noGrp="1"/>
          </p:cNvSpPr>
          <p:nvPr>
            <p:ph type="body" idx="1"/>
          </p:nvPr>
        </p:nvSpPr>
        <p:spPr>
          <a:xfrm>
            <a:off x="520700" y="1906041"/>
            <a:ext cx="12293600" cy="6299200"/>
          </a:xfrm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3200" b="1" dirty="0" err="1"/>
              <a:t>Typage</a:t>
            </a:r>
            <a:r>
              <a:rPr sz="3200" b="1" dirty="0"/>
              <a:t> </a:t>
            </a:r>
            <a:r>
              <a:rPr sz="3200" b="1" dirty="0" err="1"/>
              <a:t>dynamique</a:t>
            </a:r>
            <a:endParaRPr sz="3200" b="1" dirty="0"/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Une variable </a:t>
            </a:r>
            <a:r>
              <a:rPr sz="2800" dirty="0" err="1"/>
              <a:t>peut</a:t>
            </a:r>
            <a:r>
              <a:rPr sz="2800" dirty="0"/>
              <a:t> </a:t>
            </a:r>
            <a:r>
              <a:rPr sz="2800" dirty="0" err="1"/>
              <a:t>contenir</a:t>
            </a:r>
            <a:r>
              <a:rPr sz="2800" dirty="0"/>
              <a:t> des types </a:t>
            </a:r>
            <a:r>
              <a:rPr sz="2800" dirty="0" err="1"/>
              <a:t>différents</a:t>
            </a:r>
            <a:r>
              <a:rPr sz="2800" dirty="0"/>
              <a:t> dans le temps	</a:t>
            </a:r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									</a:t>
            </a:r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600">
                <a:solidFill>
                  <a:srgbClr val="21393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fr-FR" sz="3200" dirty="0">
                <a:latin typeface="Consolas"/>
                <a:ea typeface="Consolas"/>
                <a:cs typeface="Consolas"/>
                <a:sym typeface="Consolas"/>
              </a:rPr>
              <a:t>let a = </a:t>
            </a:r>
            <a:r>
              <a:rPr sz="3200" dirty="0">
                <a:latin typeface="Consolas"/>
                <a:ea typeface="Consolas"/>
                <a:cs typeface="Consolas"/>
                <a:sym typeface="Consolas"/>
              </a:rPr>
              <a:t>"100" + 5; //1005 : </a:t>
            </a:r>
            <a:r>
              <a:rPr sz="3200" dirty="0" err="1">
                <a:latin typeface="Consolas"/>
                <a:ea typeface="Consolas"/>
                <a:cs typeface="Consolas"/>
                <a:sym typeface="Consolas"/>
              </a:rPr>
              <a:t>concaténation</a:t>
            </a:r>
            <a:endParaRPr sz="3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600">
                <a:solidFill>
                  <a:srgbClr val="21393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fr-FR" sz="3200" dirty="0"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sz="3200" dirty="0">
                <a:latin typeface="Consolas"/>
                <a:ea typeface="Consolas"/>
                <a:cs typeface="Consolas"/>
                <a:sym typeface="Consolas"/>
              </a:rPr>
              <a:t>"100" - 5; //95 : </a:t>
            </a:r>
            <a:r>
              <a:rPr sz="3200" dirty="0" err="1">
                <a:latin typeface="Consolas"/>
                <a:ea typeface="Consolas"/>
                <a:cs typeface="Consolas"/>
                <a:sym typeface="Consolas"/>
              </a:rPr>
              <a:t>soustraction</a:t>
            </a:r>
            <a:endParaRPr sz="3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600">
                <a:solidFill>
                  <a:srgbClr val="21393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fr-FR" sz="3200" dirty="0"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sz="3200" dirty="0">
                <a:latin typeface="Consolas"/>
                <a:ea typeface="Consolas"/>
                <a:cs typeface="Consolas"/>
                <a:sym typeface="Consolas"/>
              </a:rPr>
              <a:t>+"100" + 5; //105 : addition (</a:t>
            </a:r>
            <a:r>
              <a:rPr sz="3200" dirty="0" err="1">
                <a:latin typeface="Consolas"/>
                <a:ea typeface="Consolas"/>
                <a:cs typeface="Consolas"/>
                <a:sym typeface="Consolas"/>
              </a:rPr>
              <a:t>astuce</a:t>
            </a:r>
            <a:r>
              <a:rPr sz="32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Variables</a:t>
            </a:r>
          </a:p>
        </p:txBody>
      </p:sp>
      <p:sp>
        <p:nvSpPr>
          <p:cNvPr id="178" name="-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-</a:t>
            </a:r>
          </a:p>
        </p:txBody>
      </p:sp>
      <p:sp>
        <p:nvSpPr>
          <p:cNvPr id="179" name="Les tableaux…"/>
          <p:cNvSpPr txBox="1"/>
          <p:nvPr/>
        </p:nvSpPr>
        <p:spPr>
          <a:xfrm>
            <a:off x="1000171" y="2283101"/>
            <a:ext cx="10648855" cy="7357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35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Les tableaux</a:t>
            </a:r>
          </a:p>
          <a:p>
            <a:pPr algn="l" defTabSz="457200">
              <a:defRPr sz="135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sz="12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600" dirty="0">
                <a:solidFill>
                  <a:srgbClr val="60605E"/>
                </a:solidFill>
              </a:rPr>
              <a:t>&gt; </a:t>
            </a:r>
            <a:r>
              <a:rPr sz="2400" dirty="0">
                <a:solidFill>
                  <a:srgbClr val="9C71B8"/>
                </a:solidFill>
              </a:rPr>
              <a:t>var </a:t>
            </a:r>
            <a:r>
              <a:rPr sz="2400" dirty="0">
                <a:solidFill>
                  <a:srgbClr val="60605E"/>
                </a:solidFill>
              </a:rPr>
              <a:t>tab1=[</a:t>
            </a:r>
            <a:r>
              <a:rPr sz="2400" dirty="0"/>
              <a:t>"un"</a:t>
            </a:r>
            <a:r>
              <a:rPr sz="2400" dirty="0">
                <a:solidFill>
                  <a:srgbClr val="60605E"/>
                </a:solidFill>
              </a:rPr>
              <a:t>, </a:t>
            </a:r>
            <a:r>
              <a:rPr sz="2400" dirty="0"/>
              <a:t>"</a:t>
            </a:r>
            <a:r>
              <a:rPr sz="2400" dirty="0" err="1"/>
              <a:t>deux"</a:t>
            </a:r>
            <a:r>
              <a:rPr sz="2400" dirty="0" err="1">
                <a:solidFill>
                  <a:srgbClr val="60605E"/>
                </a:solidFill>
              </a:rPr>
              <a:t>,</a:t>
            </a:r>
            <a:r>
              <a:rPr sz="2400" dirty="0" err="1"/>
              <a:t>"trois</a:t>
            </a:r>
            <a:r>
              <a:rPr sz="2400" dirty="0"/>
              <a:t>"</a:t>
            </a:r>
            <a:r>
              <a:rPr sz="2400" dirty="0">
                <a:solidFill>
                  <a:srgbClr val="60605E"/>
                </a:solidFill>
              </a:rPr>
              <a:t>];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&gt; </a:t>
            </a:r>
            <a:r>
              <a:rPr sz="2400" dirty="0">
                <a:solidFill>
                  <a:srgbClr val="9C71B8"/>
                </a:solidFill>
              </a:rPr>
              <a:t>var </a:t>
            </a:r>
            <a:r>
              <a:rPr sz="2400" dirty="0">
                <a:solidFill>
                  <a:srgbClr val="60605E"/>
                </a:solidFill>
              </a:rPr>
              <a:t>tab2=[</a:t>
            </a:r>
            <a:r>
              <a:rPr sz="2400" dirty="0">
                <a:solidFill>
                  <a:srgbClr val="839C00"/>
                </a:solidFill>
              </a:rPr>
              <a:t>"quatre"</a:t>
            </a:r>
            <a:r>
              <a:rPr sz="2400" dirty="0">
                <a:solidFill>
                  <a:srgbClr val="60605E"/>
                </a:solidFill>
              </a:rPr>
              <a:t>, ,</a:t>
            </a:r>
            <a:r>
              <a:rPr sz="2400" dirty="0">
                <a:solidFill>
                  <a:srgbClr val="839C00"/>
                </a:solidFill>
              </a:rPr>
              <a:t>"six"</a:t>
            </a:r>
            <a:r>
              <a:rPr sz="2400" dirty="0">
                <a:solidFill>
                  <a:srgbClr val="60605E"/>
                </a:solidFill>
              </a:rPr>
              <a:t>]; </a:t>
            </a:r>
            <a:r>
              <a:rPr sz="2400" dirty="0"/>
              <a:t>//la </a:t>
            </a:r>
            <a:r>
              <a:rPr sz="2400" dirty="0" err="1"/>
              <a:t>deuxième</a:t>
            </a:r>
            <a:r>
              <a:rPr sz="2400" dirty="0"/>
              <a:t> </a:t>
            </a:r>
            <a:r>
              <a:rPr sz="2400" dirty="0" err="1"/>
              <a:t>valeur</a:t>
            </a:r>
            <a:endParaRPr sz="2400" dirty="0"/>
          </a:p>
          <a:p>
            <a:pPr algn="l" defTabSz="457200">
              <a:lnSpc>
                <a:spcPct val="120000"/>
              </a:lnSpc>
              <a:defRPr sz="195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//sera undefined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&gt; tab1[</a:t>
            </a:r>
            <a:r>
              <a:rPr sz="2400" dirty="0">
                <a:solidFill>
                  <a:srgbClr val="FA9927"/>
                </a:solidFill>
              </a:rPr>
              <a:t>0</a:t>
            </a:r>
            <a:r>
              <a:rPr sz="2400" dirty="0"/>
              <a:t>]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'un'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&gt; tab2[</a:t>
            </a:r>
            <a:r>
              <a:rPr sz="2400" dirty="0">
                <a:solidFill>
                  <a:srgbClr val="FA9927"/>
                </a:solidFill>
              </a:rPr>
              <a:t>1</a:t>
            </a:r>
            <a:r>
              <a:rPr sz="2400" dirty="0"/>
              <a:t>];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FA99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undefined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&gt; </a:t>
            </a:r>
            <a:r>
              <a:rPr sz="2400" dirty="0">
                <a:solidFill>
                  <a:srgbClr val="9C71B8"/>
                </a:solidFill>
              </a:rPr>
              <a:t>var </a:t>
            </a:r>
            <a:r>
              <a:rPr sz="2400" dirty="0"/>
              <a:t>tab3=[</a:t>
            </a:r>
            <a:r>
              <a:rPr sz="2400" dirty="0">
                <a:solidFill>
                  <a:srgbClr val="839C00"/>
                </a:solidFill>
              </a:rPr>
              <a:t>"un"</a:t>
            </a:r>
            <a:r>
              <a:rPr sz="2400" dirty="0"/>
              <a:t>, </a:t>
            </a:r>
            <a:r>
              <a:rPr sz="2400" dirty="0">
                <a:solidFill>
                  <a:srgbClr val="FA9927"/>
                </a:solidFill>
              </a:rPr>
              <a:t>2</a:t>
            </a:r>
            <a:r>
              <a:rPr sz="2400" dirty="0"/>
              <a:t>,,</a:t>
            </a:r>
            <a:r>
              <a:rPr sz="2400" dirty="0">
                <a:solidFill>
                  <a:srgbClr val="FA9927"/>
                </a:solidFill>
              </a:rPr>
              <a:t>3.5</a:t>
            </a:r>
            <a:r>
              <a:rPr sz="2400" dirty="0"/>
              <a:t>];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sz="2400" dirty="0"/>
          </a:p>
          <a:p>
            <a:pPr algn="l" defTabSz="457200">
              <a:lnSpc>
                <a:spcPct val="120000"/>
              </a:lnSpc>
              <a:defRPr sz="195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>
                <a:solidFill>
                  <a:srgbClr val="60605E"/>
                </a:solidFill>
              </a:rPr>
              <a:t>tab.sort</a:t>
            </a:r>
            <a:r>
              <a:rPr sz="2400" dirty="0">
                <a:solidFill>
                  <a:srgbClr val="60605E"/>
                </a:solidFill>
              </a:rPr>
              <a:t>(); </a:t>
            </a:r>
            <a:r>
              <a:rPr sz="2400" dirty="0"/>
              <a:t>//pour trier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>
                <a:solidFill>
                  <a:srgbClr val="60605E"/>
                </a:solidFill>
              </a:rPr>
              <a:t>tab.push</a:t>
            </a:r>
            <a:r>
              <a:rPr sz="2400" dirty="0">
                <a:solidFill>
                  <a:srgbClr val="60605E"/>
                </a:solidFill>
              </a:rPr>
              <a:t>(</a:t>
            </a:r>
            <a:r>
              <a:rPr sz="2400" dirty="0">
                <a:solidFill>
                  <a:srgbClr val="FA9927"/>
                </a:solidFill>
              </a:rPr>
              <a:t>4</a:t>
            </a:r>
            <a:r>
              <a:rPr sz="2400" dirty="0">
                <a:solidFill>
                  <a:srgbClr val="60605E"/>
                </a:solidFill>
              </a:rPr>
              <a:t>,</a:t>
            </a:r>
            <a:r>
              <a:rPr sz="2400" dirty="0">
                <a:solidFill>
                  <a:srgbClr val="FA9927"/>
                </a:solidFill>
              </a:rPr>
              <a:t>5</a:t>
            </a:r>
            <a:r>
              <a:rPr sz="2400" dirty="0">
                <a:solidFill>
                  <a:srgbClr val="60605E"/>
                </a:solidFill>
              </a:rPr>
              <a:t>,</a:t>
            </a:r>
            <a:r>
              <a:rPr sz="2400" dirty="0">
                <a:solidFill>
                  <a:srgbClr val="FA9927"/>
                </a:solidFill>
              </a:rPr>
              <a:t>6</a:t>
            </a:r>
            <a:r>
              <a:rPr sz="2400" dirty="0">
                <a:solidFill>
                  <a:srgbClr val="60605E"/>
                </a:solidFill>
              </a:rPr>
              <a:t>) </a:t>
            </a:r>
            <a:r>
              <a:rPr sz="2400" dirty="0"/>
              <a:t>// </a:t>
            </a:r>
            <a:r>
              <a:rPr sz="2400" dirty="0" err="1"/>
              <a:t>ajoute</a:t>
            </a:r>
            <a:r>
              <a:rPr sz="2400" dirty="0"/>
              <a:t> </a:t>
            </a:r>
            <a:r>
              <a:rPr sz="2400" dirty="0" err="1"/>
              <a:t>à</a:t>
            </a:r>
            <a:r>
              <a:rPr sz="2400" dirty="0"/>
              <a:t> la fin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>
                <a:solidFill>
                  <a:srgbClr val="60605E"/>
                </a:solidFill>
              </a:rPr>
              <a:t>tab.unshift</a:t>
            </a:r>
            <a:r>
              <a:rPr sz="2400" dirty="0">
                <a:solidFill>
                  <a:srgbClr val="60605E"/>
                </a:solidFill>
              </a:rPr>
              <a:t>(</a:t>
            </a:r>
            <a:r>
              <a:rPr sz="2400" dirty="0">
                <a:solidFill>
                  <a:srgbClr val="FA9927"/>
                </a:solidFill>
              </a:rPr>
              <a:t>4</a:t>
            </a:r>
            <a:r>
              <a:rPr sz="2400" dirty="0">
                <a:solidFill>
                  <a:srgbClr val="60605E"/>
                </a:solidFill>
              </a:rPr>
              <a:t>,</a:t>
            </a:r>
            <a:r>
              <a:rPr sz="2400" dirty="0">
                <a:solidFill>
                  <a:srgbClr val="FA9927"/>
                </a:solidFill>
              </a:rPr>
              <a:t>5</a:t>
            </a:r>
            <a:r>
              <a:rPr sz="2400" dirty="0">
                <a:solidFill>
                  <a:srgbClr val="60605E"/>
                </a:solidFill>
              </a:rPr>
              <a:t>,</a:t>
            </a:r>
            <a:r>
              <a:rPr sz="2400" dirty="0">
                <a:solidFill>
                  <a:srgbClr val="FA9927"/>
                </a:solidFill>
              </a:rPr>
              <a:t>6</a:t>
            </a:r>
            <a:r>
              <a:rPr sz="2400" dirty="0">
                <a:solidFill>
                  <a:srgbClr val="60605E"/>
                </a:solidFill>
              </a:rPr>
              <a:t>); </a:t>
            </a:r>
            <a:r>
              <a:rPr sz="2400" dirty="0"/>
              <a:t>//</a:t>
            </a:r>
            <a:r>
              <a:rPr sz="2400" dirty="0" err="1"/>
              <a:t>ajoute</a:t>
            </a:r>
            <a:r>
              <a:rPr sz="2400" dirty="0"/>
              <a:t> au début du tableau [4,5,6,...]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>
                <a:solidFill>
                  <a:srgbClr val="60605E"/>
                </a:solidFill>
              </a:rPr>
              <a:t>tab.reverse</a:t>
            </a:r>
            <a:r>
              <a:rPr sz="2400" dirty="0">
                <a:solidFill>
                  <a:srgbClr val="60605E"/>
                </a:solidFill>
              </a:rPr>
              <a:t>(); </a:t>
            </a:r>
            <a:r>
              <a:rPr sz="2400" dirty="0"/>
              <a:t>//inverse le tableau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>
                <a:solidFill>
                  <a:srgbClr val="60605E"/>
                </a:solidFill>
              </a:rPr>
              <a:t>tab.toString</a:t>
            </a:r>
            <a:r>
              <a:rPr sz="2400" dirty="0">
                <a:solidFill>
                  <a:srgbClr val="60605E"/>
                </a:solidFill>
              </a:rPr>
              <a:t>(); </a:t>
            </a:r>
            <a:r>
              <a:rPr sz="2400" dirty="0"/>
              <a:t>//</a:t>
            </a:r>
            <a:r>
              <a:rPr sz="2400" dirty="0" err="1"/>
              <a:t>retourne</a:t>
            </a:r>
            <a:r>
              <a:rPr sz="2400" dirty="0"/>
              <a:t> les </a:t>
            </a:r>
            <a:r>
              <a:rPr sz="2400" dirty="0" err="1"/>
              <a:t>valeurs</a:t>
            </a:r>
            <a:r>
              <a:rPr sz="2400" dirty="0"/>
              <a:t> </a:t>
            </a:r>
            <a:r>
              <a:rPr sz="2400" dirty="0" err="1"/>
              <a:t>séparées</a:t>
            </a:r>
            <a:r>
              <a:rPr sz="2400" dirty="0"/>
              <a:t> par ,</a:t>
            </a:r>
          </a:p>
          <a:p>
            <a:pPr algn="l" defTabSz="457200">
              <a:lnSpc>
                <a:spcPct val="120000"/>
              </a:lnSpc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…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nditions"/>
          <p:cNvSpPr txBox="1">
            <a:spLocks noGrp="1"/>
          </p:cNvSpPr>
          <p:nvPr>
            <p:ph type="title"/>
          </p:nvPr>
        </p:nvSpPr>
        <p:spPr>
          <a:xfrm>
            <a:off x="355600" y="381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Conditions</a:t>
            </a:r>
          </a:p>
        </p:txBody>
      </p:sp>
      <p:sp>
        <p:nvSpPr>
          <p:cNvPr id="183" name="if (condition) {…"/>
          <p:cNvSpPr txBox="1">
            <a:spLocks noGrp="1"/>
          </p:cNvSpPr>
          <p:nvPr>
            <p:ph type="body" idx="1"/>
          </p:nvPr>
        </p:nvSpPr>
        <p:spPr>
          <a:xfrm>
            <a:off x="711200" y="2101954"/>
            <a:ext cx="12293600" cy="629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900">
                <a:solidFill>
                  <a:srgbClr val="244628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b="1" dirty="0"/>
              <a:t>if</a:t>
            </a:r>
            <a:r>
              <a:rPr sz="3200" dirty="0"/>
              <a:t> (condition) {</a:t>
            </a:r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900">
                <a:solidFill>
                  <a:srgbClr val="244628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/>
              <a:t>  instruction_1;</a:t>
            </a:r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900">
                <a:solidFill>
                  <a:srgbClr val="244628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/>
              <a:t>						</a:t>
            </a:r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900">
                <a:solidFill>
                  <a:srgbClr val="244628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/>
              <a:t>} </a:t>
            </a:r>
            <a:r>
              <a:rPr sz="3200" b="1" dirty="0"/>
              <a:t>else</a:t>
            </a:r>
            <a:r>
              <a:rPr sz="3200" dirty="0"/>
              <a:t> {</a:t>
            </a:r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900">
                <a:solidFill>
                  <a:srgbClr val="244628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/>
              <a:t>  instruction_2;				</a:t>
            </a:r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1900">
                <a:solidFill>
                  <a:srgbClr val="244628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/>
              <a:t>} 	</a:t>
            </a:r>
          </a:p>
          <a:p>
            <a:pPr marL="0" indent="0" algn="just" defTabSz="457200">
              <a:lnSpc>
                <a:spcPct val="115000"/>
              </a:lnSpc>
              <a:spcBef>
                <a:spcPts val="1200"/>
              </a:spcBef>
              <a:buSzTx/>
              <a:buNone/>
              <a:defRPr sz="1900">
                <a:solidFill>
                  <a:srgbClr val="244628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endParaRPr sz="3200" dirty="0"/>
          </a:p>
          <a:p>
            <a:pPr marL="0" indent="0" algn="just" defTabSz="457200">
              <a:lnSpc>
                <a:spcPct val="115000"/>
              </a:lnSpc>
              <a:spcBef>
                <a:spcPts val="0"/>
              </a:spcBef>
              <a:buSzTx/>
              <a:buNone/>
              <a:defRPr sz="1900">
                <a:solidFill>
                  <a:srgbClr val="244628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 err="1"/>
              <a:t>Exemple</a:t>
            </a:r>
            <a:r>
              <a:rPr sz="3200" dirty="0"/>
              <a:t>: if(x==y){}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di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Conditions</a:t>
            </a:r>
          </a:p>
        </p:txBody>
      </p:sp>
      <p:sp>
        <p:nvSpPr>
          <p:cNvPr id="187" name="Opérateur               Signification…"/>
          <p:cNvSpPr txBox="1">
            <a:spLocks noGrp="1"/>
          </p:cNvSpPr>
          <p:nvPr>
            <p:ph type="body" idx="1"/>
          </p:nvPr>
        </p:nvSpPr>
        <p:spPr>
          <a:xfrm>
            <a:off x="355600" y="2374898"/>
            <a:ext cx="12649200" cy="654049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886968">
              <a:lnSpc>
                <a:spcPct val="100000"/>
              </a:lnSpc>
              <a:spcBef>
                <a:spcPts val="0"/>
              </a:spcBef>
              <a:buSzTx/>
              <a:buNone/>
              <a:defRPr sz="2328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 err="1"/>
              <a:t>Opérateur</a:t>
            </a:r>
            <a:r>
              <a:rPr sz="2800" dirty="0"/>
              <a:t>              	Signification</a:t>
            </a:r>
          </a:p>
          <a:p>
            <a:pPr marL="0" indent="0" defTabSz="886968">
              <a:lnSpc>
                <a:spcPct val="100000"/>
              </a:lnSpc>
              <a:spcBef>
                <a:spcPts val="0"/>
              </a:spcBef>
              <a:buSzTx/>
              <a:buNone/>
              <a:defRPr sz="2328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800" dirty="0"/>
          </a:p>
          <a:p>
            <a:pPr marL="0" lvl="5" indent="0" defTabSz="886968">
              <a:lnSpc>
                <a:spcPct val="200000"/>
              </a:lnSpc>
              <a:spcBef>
                <a:spcPts val="0"/>
              </a:spcBef>
              <a:buSzTx/>
              <a:buNone/>
              <a:defRPr sz="232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==	                          </a:t>
            </a:r>
            <a:r>
              <a:rPr sz="2800" dirty="0" err="1"/>
              <a:t>égal</a:t>
            </a:r>
            <a:r>
              <a:rPr sz="2800" dirty="0"/>
              <a:t> à (</a:t>
            </a:r>
            <a:r>
              <a:rPr sz="2800" dirty="0" err="1"/>
              <a:t>égalite</a:t>
            </a:r>
            <a:r>
              <a:rPr sz="2800" dirty="0"/>
              <a:t>́ </a:t>
            </a:r>
            <a:r>
              <a:rPr sz="2800" dirty="0" err="1"/>
              <a:t>faible</a:t>
            </a:r>
            <a:r>
              <a:rPr sz="2800" dirty="0"/>
              <a:t>)</a:t>
            </a:r>
          </a:p>
          <a:p>
            <a:pPr marL="0" indent="0" defTabSz="886968">
              <a:lnSpc>
                <a:spcPct val="200000"/>
              </a:lnSpc>
              <a:spcBef>
                <a:spcPts val="0"/>
              </a:spcBef>
              <a:buSzTx/>
              <a:buNone/>
              <a:defRPr sz="232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!=	                          </a:t>
            </a:r>
            <a:r>
              <a:rPr sz="2800" dirty="0" err="1"/>
              <a:t>différent</a:t>
            </a:r>
            <a:r>
              <a:rPr sz="2800" dirty="0"/>
              <a:t> de</a:t>
            </a:r>
          </a:p>
          <a:p>
            <a:pPr marL="0" indent="0" defTabSz="886968">
              <a:lnSpc>
                <a:spcPct val="200000"/>
              </a:lnSpc>
              <a:spcBef>
                <a:spcPts val="0"/>
              </a:spcBef>
              <a:buSzTx/>
              <a:buNone/>
              <a:defRPr sz="232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===                     </a:t>
            </a:r>
            <a:r>
              <a:rPr lang="fr-FR" sz="2800" dirty="0"/>
              <a:t>  </a:t>
            </a:r>
            <a:r>
              <a:rPr sz="2800" dirty="0"/>
              <a:t>	</a:t>
            </a:r>
            <a:r>
              <a:rPr lang="fr-FR" sz="2800" dirty="0"/>
              <a:t>   </a:t>
            </a:r>
            <a:r>
              <a:rPr sz="2800" dirty="0" err="1"/>
              <a:t>contenu</a:t>
            </a:r>
            <a:r>
              <a:rPr sz="2800" dirty="0"/>
              <a:t> et type </a:t>
            </a:r>
            <a:r>
              <a:rPr sz="2800" dirty="0" err="1"/>
              <a:t>égal</a:t>
            </a:r>
            <a:r>
              <a:rPr sz="2800" dirty="0"/>
              <a:t> à (</a:t>
            </a:r>
            <a:r>
              <a:rPr sz="2800" dirty="0" err="1"/>
              <a:t>égalite</a:t>
            </a:r>
            <a:r>
              <a:rPr sz="2800" dirty="0"/>
              <a:t>́ </a:t>
            </a:r>
            <a:r>
              <a:rPr sz="2800" dirty="0" err="1"/>
              <a:t>stricte</a:t>
            </a:r>
            <a:r>
              <a:rPr sz="2800" dirty="0"/>
              <a:t>)</a:t>
            </a:r>
          </a:p>
          <a:p>
            <a:pPr marL="0" indent="0" defTabSz="886968">
              <a:lnSpc>
                <a:spcPct val="200000"/>
              </a:lnSpc>
              <a:spcBef>
                <a:spcPts val="0"/>
              </a:spcBef>
              <a:buSzTx/>
              <a:buNone/>
              <a:defRPr sz="232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!==	                          </a:t>
            </a:r>
            <a:r>
              <a:rPr sz="2800" dirty="0" err="1"/>
              <a:t>contenu</a:t>
            </a:r>
            <a:r>
              <a:rPr sz="2800" dirty="0"/>
              <a:t> </a:t>
            </a:r>
            <a:r>
              <a:rPr sz="2800" dirty="0" err="1"/>
              <a:t>ou</a:t>
            </a:r>
            <a:r>
              <a:rPr sz="2800" dirty="0"/>
              <a:t> type </a:t>
            </a:r>
            <a:r>
              <a:rPr sz="2800" dirty="0" err="1"/>
              <a:t>différent</a:t>
            </a:r>
            <a:r>
              <a:rPr sz="2800" dirty="0"/>
              <a:t> de</a:t>
            </a:r>
          </a:p>
          <a:p>
            <a:pPr marL="0" indent="0" defTabSz="886968">
              <a:lnSpc>
                <a:spcPct val="200000"/>
              </a:lnSpc>
              <a:spcBef>
                <a:spcPts val="0"/>
              </a:spcBef>
              <a:buSzTx/>
              <a:buNone/>
              <a:defRPr sz="232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&gt;	                          </a:t>
            </a:r>
            <a:r>
              <a:rPr sz="2800" dirty="0" err="1"/>
              <a:t>supérieur</a:t>
            </a:r>
            <a:r>
              <a:rPr sz="2800" dirty="0"/>
              <a:t> à</a:t>
            </a:r>
          </a:p>
          <a:p>
            <a:pPr marL="0" indent="0" defTabSz="886968">
              <a:lnSpc>
                <a:spcPct val="200000"/>
              </a:lnSpc>
              <a:spcBef>
                <a:spcPts val="0"/>
              </a:spcBef>
              <a:buSzTx/>
              <a:buNone/>
              <a:defRPr sz="232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&gt;=	                          </a:t>
            </a:r>
            <a:r>
              <a:rPr sz="2800" dirty="0" err="1"/>
              <a:t>supérieur</a:t>
            </a:r>
            <a:r>
              <a:rPr sz="2800" dirty="0"/>
              <a:t> </a:t>
            </a:r>
            <a:r>
              <a:rPr sz="2800" dirty="0" err="1"/>
              <a:t>ou</a:t>
            </a:r>
            <a:r>
              <a:rPr sz="2800" dirty="0"/>
              <a:t> </a:t>
            </a:r>
            <a:r>
              <a:rPr sz="2800" dirty="0" err="1"/>
              <a:t>égal</a:t>
            </a:r>
            <a:r>
              <a:rPr sz="2800" dirty="0"/>
              <a:t> à</a:t>
            </a:r>
          </a:p>
          <a:p>
            <a:pPr marL="0" indent="0" defTabSz="886968">
              <a:lnSpc>
                <a:spcPct val="200000"/>
              </a:lnSpc>
              <a:spcBef>
                <a:spcPts val="0"/>
              </a:spcBef>
              <a:buSzTx/>
              <a:buNone/>
              <a:defRPr sz="232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&lt;	                          </a:t>
            </a:r>
            <a:r>
              <a:rPr sz="2800" dirty="0" err="1"/>
              <a:t>inférieur</a:t>
            </a:r>
            <a:r>
              <a:rPr sz="2800" dirty="0"/>
              <a:t> à</a:t>
            </a:r>
          </a:p>
          <a:p>
            <a:pPr marL="0" indent="0" defTabSz="886968">
              <a:lnSpc>
                <a:spcPct val="200000"/>
              </a:lnSpc>
              <a:spcBef>
                <a:spcPts val="0"/>
              </a:spcBef>
              <a:buSzTx/>
              <a:buNone/>
              <a:defRPr sz="2328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&lt;=	                          </a:t>
            </a:r>
            <a:r>
              <a:rPr sz="2800" dirty="0" err="1"/>
              <a:t>inférieur</a:t>
            </a:r>
            <a:r>
              <a:rPr sz="2800" dirty="0"/>
              <a:t> </a:t>
            </a:r>
            <a:r>
              <a:rPr sz="2800" dirty="0" err="1"/>
              <a:t>ou</a:t>
            </a:r>
            <a:r>
              <a:rPr sz="2800" dirty="0"/>
              <a:t> </a:t>
            </a:r>
            <a:r>
              <a:rPr sz="2800" dirty="0" err="1"/>
              <a:t>égal</a:t>
            </a:r>
            <a:r>
              <a:rPr sz="2800" dirty="0"/>
              <a:t> à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ndi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Conditions</a:t>
            </a:r>
          </a:p>
        </p:txBody>
      </p:sp>
      <p:sp>
        <p:nvSpPr>
          <p:cNvPr id="191" name="switch…"/>
          <p:cNvSpPr txBox="1"/>
          <p:nvPr/>
        </p:nvSpPr>
        <p:spPr>
          <a:xfrm>
            <a:off x="1131567" y="2143791"/>
            <a:ext cx="10386064" cy="6525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5000"/>
              </a:lnSpc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3200" b="1" dirty="0"/>
              <a:t>switch</a:t>
            </a:r>
            <a:r>
              <a:rPr sz="3200" dirty="0"/>
              <a:t> </a:t>
            </a:r>
          </a:p>
          <a:p>
            <a:pPr algn="just" defTabSz="457200">
              <a:lnSpc>
                <a:spcPct val="115000"/>
              </a:lnSpc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								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10381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(expression) {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10381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label_1:</a:t>
            </a:r>
            <a:r>
              <a:rPr sz="2800" dirty="0"/>
              <a:t>				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10381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 instructions_1</a:t>
            </a:r>
            <a:r>
              <a:rPr sz="2800" dirty="0"/>
              <a:t>					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10381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;]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10381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label_2:</a:t>
            </a:r>
            <a:r>
              <a:rPr sz="2800" dirty="0"/>
              <a:t>					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10381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 instructions_2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10381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;] ...</a:t>
            </a:r>
            <a:r>
              <a:rPr sz="2800" dirty="0"/>
              <a:t>					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10381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10381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800" dirty="0" err="1">
                <a:latin typeface="Consolas"/>
                <a:ea typeface="Consolas"/>
                <a:cs typeface="Consolas"/>
                <a:sym typeface="Consolas"/>
              </a:rPr>
              <a:t>instructions_par_defaut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algn="just" defTabSz="457200">
              <a:lnSpc>
                <a:spcPct val="115000"/>
              </a:lnSpc>
              <a:defRPr sz="1900">
                <a:solidFill>
                  <a:srgbClr val="10381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  [</a:t>
            </a: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;]</a:t>
            </a:r>
            <a:r>
              <a:rPr sz="2800" dirty="0"/>
              <a:t>				</a:t>
            </a:r>
          </a:p>
          <a:p>
            <a:pPr algn="just" defTabSz="457200">
              <a:lnSpc>
                <a:spcPct val="115000"/>
              </a:lnSpc>
              <a:spcBef>
                <a:spcPts val="1200"/>
              </a:spcBef>
              <a:defRPr sz="1900">
                <a:solidFill>
                  <a:srgbClr val="10381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Bouc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 err="1"/>
              <a:t>Boucles</a:t>
            </a:r>
            <a:endParaRPr b="1" dirty="0"/>
          </a:p>
        </p:txBody>
      </p:sp>
      <p:sp>
        <p:nvSpPr>
          <p:cNvPr id="195" name="for ([expressionInitiale]; [condition]; [increment]){…"/>
          <p:cNvSpPr txBox="1"/>
          <p:nvPr/>
        </p:nvSpPr>
        <p:spPr>
          <a:xfrm>
            <a:off x="920837" y="2304786"/>
            <a:ext cx="10386064" cy="6103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5000"/>
              </a:lnSpc>
              <a:defRPr sz="1900">
                <a:solidFill>
                  <a:srgbClr val="2C711A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([</a:t>
            </a:r>
            <a:r>
              <a:rPr sz="2400" dirty="0" err="1">
                <a:latin typeface="Consolas"/>
                <a:ea typeface="Consolas"/>
                <a:cs typeface="Consolas"/>
                <a:sym typeface="Consolas"/>
              </a:rPr>
              <a:t>expressionInitiale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]; [condition]; [increment]){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2C711A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  // instructions</a:t>
            </a:r>
            <a:r>
              <a:rPr sz="2400" dirty="0"/>
              <a:t>	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algn="just" defTabSz="457200">
              <a:lnSpc>
                <a:spcPct val="115000"/>
              </a:lnSpc>
              <a:defRPr sz="1900">
                <a:solidFill>
                  <a:srgbClr val="2C711A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algn="just" defTabSz="457200">
              <a:lnSpc>
                <a:spcPct val="115000"/>
              </a:lnSpc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algn="just" defTabSz="457200">
              <a:lnSpc>
                <a:spcPct val="115000"/>
              </a:lnSpc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algn="just" defTabSz="457200">
              <a:lnSpc>
                <a:spcPct val="115000"/>
              </a:lnSpc>
              <a:defRPr sz="2000">
                <a:solidFill>
                  <a:srgbClr val="8C621D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(condition){</a:t>
            </a:r>
          </a:p>
          <a:p>
            <a:pPr algn="just" defTabSz="457200">
              <a:lnSpc>
                <a:spcPct val="115000"/>
              </a:lnSpc>
              <a:defRPr sz="2000">
                <a:solidFill>
                  <a:srgbClr val="8C621D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// instruction</a:t>
            </a:r>
            <a:r>
              <a:rPr sz="2800" dirty="0"/>
              <a:t>			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algn="just" defTabSz="457200">
              <a:lnSpc>
                <a:spcPct val="115000"/>
              </a:lnSpc>
              <a:defRPr sz="2000">
                <a:solidFill>
                  <a:srgbClr val="8C621D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algn="just" defTabSz="457200">
              <a:lnSpc>
                <a:spcPct val="115000"/>
              </a:lnSpc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400" dirty="0"/>
              <a:t>						</a:t>
            </a:r>
          </a:p>
          <a:p>
            <a:pPr algn="just" defTabSz="457200">
              <a:lnSpc>
                <a:spcPct val="115000"/>
              </a:lnSpc>
              <a:spcBef>
                <a:spcPts val="1200"/>
              </a:spcBef>
              <a:defRPr sz="1900">
                <a:solidFill>
                  <a:srgbClr val="C8192D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sz="2400" dirty="0"/>
              <a:t>	{</a:t>
            </a:r>
          </a:p>
          <a:p>
            <a:pPr algn="just" defTabSz="457200">
              <a:lnSpc>
                <a:spcPct val="115000"/>
              </a:lnSpc>
              <a:spcBef>
                <a:spcPts val="1200"/>
              </a:spcBef>
              <a:defRPr sz="1900">
                <a:solidFill>
                  <a:srgbClr val="C8192D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/>
              <a:t> // 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instruction</a:t>
            </a:r>
          </a:p>
          <a:p>
            <a:pPr algn="just" defTabSz="457200">
              <a:lnSpc>
                <a:spcPct val="115000"/>
              </a:lnSpc>
              <a:spcBef>
                <a:spcPts val="1200"/>
              </a:spcBef>
              <a:defRPr sz="1900">
                <a:solidFill>
                  <a:srgbClr val="C8192D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/>
              <a:t>}				</a:t>
            </a:r>
          </a:p>
          <a:p>
            <a:pPr algn="just" defTabSz="457200">
              <a:lnSpc>
                <a:spcPct val="115000"/>
              </a:lnSpc>
              <a:spcBef>
                <a:spcPts val="1200"/>
              </a:spcBef>
              <a:defRPr sz="1900">
                <a:solidFill>
                  <a:srgbClr val="C8192D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(condition);</a:t>
            </a:r>
          </a:p>
          <a:p>
            <a:pPr algn="just" defTabSz="457200">
              <a:lnSpc>
                <a:spcPct val="115000"/>
              </a:lnSpc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Bouc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 err="1"/>
              <a:t>Boucles</a:t>
            </a:r>
            <a:endParaRPr b="1" dirty="0"/>
          </a:p>
        </p:txBody>
      </p:sp>
      <p:sp>
        <p:nvSpPr>
          <p:cNvPr id="199" name="//parcours des propriétés d'un objet…"/>
          <p:cNvSpPr txBox="1"/>
          <p:nvPr/>
        </p:nvSpPr>
        <p:spPr>
          <a:xfrm>
            <a:off x="875658" y="1398770"/>
            <a:ext cx="10386064" cy="76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//</a:t>
            </a:r>
            <a:r>
              <a:rPr sz="2400" dirty="0" err="1"/>
              <a:t>parcours</a:t>
            </a:r>
            <a:r>
              <a:rPr sz="2400" dirty="0"/>
              <a:t> des </a:t>
            </a:r>
            <a:r>
              <a:rPr sz="2400" dirty="0" err="1"/>
              <a:t>propriétés</a:t>
            </a:r>
            <a:r>
              <a:rPr sz="2400" dirty="0"/>
              <a:t> d'un </a:t>
            </a:r>
            <a:r>
              <a:rPr sz="2400" dirty="0" err="1"/>
              <a:t>objet</a:t>
            </a:r>
            <a:r>
              <a:rPr sz="2400" dirty="0"/>
              <a:t>						</a:t>
            </a:r>
          </a:p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b="1" dirty="0"/>
              <a:t>for</a:t>
            </a:r>
            <a:r>
              <a:rPr sz="2400" dirty="0"/>
              <a:t> (variable </a:t>
            </a:r>
            <a:r>
              <a:rPr sz="2400" b="1" dirty="0"/>
              <a:t>in</a:t>
            </a:r>
            <a:r>
              <a:rPr sz="2400" dirty="0"/>
              <a:t> </a:t>
            </a:r>
            <a:r>
              <a:rPr sz="2400" dirty="0" err="1"/>
              <a:t>objet</a:t>
            </a:r>
            <a:r>
              <a:rPr sz="2400" dirty="0"/>
              <a:t>) {</a:t>
            </a:r>
          </a:p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  instruction					</a:t>
            </a:r>
          </a:p>
          <a:p>
            <a:pPr algn="just" defTabSz="457200">
              <a:lnSpc>
                <a:spcPct val="115000"/>
              </a:lnSpc>
              <a:spcBef>
                <a:spcPts val="1200"/>
              </a:spcBef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}												</a:t>
            </a:r>
          </a:p>
          <a:p>
            <a:pPr algn="just" defTabSz="457200">
              <a:lnSpc>
                <a:spcPct val="115000"/>
              </a:lnSpc>
              <a:spcBef>
                <a:spcPts val="1200"/>
              </a:spcBef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lang="fr-FR" sz="2400" dirty="0"/>
              <a:t>//</a:t>
            </a:r>
            <a:r>
              <a:rPr sz="2400" dirty="0"/>
              <a:t>Pour les </a:t>
            </a:r>
            <a:r>
              <a:rPr sz="2400" dirty="0" err="1"/>
              <a:t>objets</a:t>
            </a:r>
            <a:r>
              <a:rPr sz="2400" dirty="0"/>
              <a:t> </a:t>
            </a:r>
            <a:r>
              <a:rPr sz="2400" dirty="0" err="1"/>
              <a:t>itérables</a:t>
            </a:r>
            <a:r>
              <a:rPr sz="2400" dirty="0"/>
              <a:t> (Array, Map, Set, </a:t>
            </a:r>
            <a:r>
              <a:rPr sz="2400" dirty="0" err="1"/>
              <a:t>l'objet</a:t>
            </a:r>
            <a:r>
              <a:rPr sz="2400" dirty="0"/>
              <a:t> arguments...)		</a:t>
            </a:r>
          </a:p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											</a:t>
            </a:r>
          </a:p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b="1" dirty="0"/>
              <a:t>for</a:t>
            </a:r>
            <a:r>
              <a:rPr sz="2400" dirty="0"/>
              <a:t> (variable </a:t>
            </a:r>
            <a:r>
              <a:rPr sz="2400" b="1" dirty="0"/>
              <a:t>of</a:t>
            </a:r>
            <a:r>
              <a:rPr sz="2400" dirty="0"/>
              <a:t> </a:t>
            </a:r>
            <a:r>
              <a:rPr sz="2400" dirty="0" err="1"/>
              <a:t>objet</a:t>
            </a:r>
            <a:r>
              <a:rPr sz="2400" dirty="0"/>
              <a:t>) {</a:t>
            </a:r>
          </a:p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  instruction						</a:t>
            </a:r>
          </a:p>
          <a:p>
            <a:pPr algn="just" defTabSz="457200">
              <a:lnSpc>
                <a:spcPct val="115000"/>
              </a:lnSpc>
              <a:spcBef>
                <a:spcPts val="1200"/>
              </a:spcBef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}</a:t>
            </a:r>
          </a:p>
          <a:p>
            <a:pPr algn="just" defTabSz="457200">
              <a:lnSpc>
                <a:spcPct val="115000"/>
              </a:lnSpc>
              <a:spcBef>
                <a:spcPts val="1200"/>
              </a:spcBef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//</a:t>
            </a:r>
            <a:r>
              <a:rPr sz="2400" dirty="0" err="1"/>
              <a:t>exemple</a:t>
            </a:r>
            <a:r>
              <a:rPr sz="2400" dirty="0"/>
              <a:t>						</a:t>
            </a:r>
          </a:p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lang="fr-FR" sz="2400" b="1" dirty="0" err="1"/>
              <a:t>const</a:t>
            </a:r>
            <a:r>
              <a:rPr sz="2400" b="1" dirty="0"/>
              <a:t> tab=["</a:t>
            </a:r>
            <a:r>
              <a:rPr sz="2400" b="1" dirty="0" err="1"/>
              <a:t>toto","tata","tutu</a:t>
            </a:r>
            <a:r>
              <a:rPr sz="2400" b="1" dirty="0"/>
              <a:t>"]</a:t>
            </a:r>
          </a:p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b="1" dirty="0"/>
              <a:t>for (let </a:t>
            </a:r>
            <a:r>
              <a:rPr sz="2400" b="1" dirty="0" err="1"/>
              <a:t>i</a:t>
            </a:r>
            <a:r>
              <a:rPr sz="2400" b="1" dirty="0"/>
              <a:t> of tab) {			</a:t>
            </a:r>
          </a:p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b="1" dirty="0"/>
              <a:t> </a:t>
            </a:r>
            <a:r>
              <a:rPr sz="2400" b="1" dirty="0" err="1"/>
              <a:t>console.log</a:t>
            </a:r>
            <a:r>
              <a:rPr sz="2400" b="1" dirty="0"/>
              <a:t>(</a:t>
            </a:r>
            <a:r>
              <a:rPr sz="2400" b="1" dirty="0" err="1"/>
              <a:t>i</a:t>
            </a:r>
            <a:r>
              <a:rPr sz="2400" b="1" dirty="0"/>
              <a:t>); // affiche "toto", "tata, "tutu"</a:t>
            </a:r>
          </a:p>
          <a:p>
            <a:pPr algn="just" defTabSz="457200">
              <a:lnSpc>
                <a:spcPct val="115000"/>
              </a:lnSpc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b="1" dirty="0"/>
              <a:t>}</a:t>
            </a:r>
            <a:endParaRPr sz="2800" b="1" dirty="0"/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 err="1"/>
              <a:t>Fonctions</a:t>
            </a:r>
            <a:endParaRPr b="1" dirty="0"/>
          </a:p>
        </p:txBody>
      </p:sp>
      <p:sp>
        <p:nvSpPr>
          <p:cNvPr id="203" name="function(a,b){…"/>
          <p:cNvSpPr txBox="1"/>
          <p:nvPr/>
        </p:nvSpPr>
        <p:spPr>
          <a:xfrm>
            <a:off x="790089" y="1781523"/>
            <a:ext cx="10386064" cy="684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800" dirty="0" err="1">
                <a:latin typeface="Consolas"/>
                <a:ea typeface="Consolas"/>
                <a:cs typeface="Consolas"/>
                <a:sym typeface="Consolas"/>
              </a:rPr>
              <a:t>a,b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 err="1">
                <a:latin typeface="Consolas"/>
                <a:ea typeface="Consolas"/>
                <a:cs typeface="Consolas"/>
                <a:sym typeface="Consolas"/>
              </a:rPr>
              <a:t>a+b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sz="2800" dirty="0"/>
              <a:t>					</a:t>
            </a:r>
          </a:p>
          <a:p>
            <a:pPr algn="just" defTabSz="457200">
              <a:lnSpc>
                <a:spcPct val="115000"/>
              </a:lnSpc>
              <a:spcBef>
                <a:spcPts val="1200"/>
              </a:spcBef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							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sz="2800" dirty="0" err="1">
                <a:latin typeface="Consolas"/>
                <a:ea typeface="Consolas"/>
                <a:cs typeface="Consolas"/>
                <a:sym typeface="Consolas"/>
              </a:rPr>
              <a:t>somme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800" dirty="0" err="1">
                <a:latin typeface="Consolas"/>
                <a:ea typeface="Consolas"/>
                <a:cs typeface="Consolas"/>
                <a:sym typeface="Consolas"/>
              </a:rPr>
              <a:t>a,b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sz="2800" b="1" dirty="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 err="1">
                <a:latin typeface="Consolas"/>
                <a:ea typeface="Consolas"/>
                <a:cs typeface="Consolas"/>
                <a:sym typeface="Consolas"/>
              </a:rPr>
              <a:t>a+b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					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sz="2800" dirty="0" err="1">
                <a:latin typeface="Consolas"/>
                <a:ea typeface="Consolas"/>
                <a:cs typeface="Consolas"/>
                <a:sym typeface="Consolas"/>
              </a:rPr>
              <a:t>somme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800" dirty="0" err="1">
                <a:latin typeface="Consolas"/>
                <a:ea typeface="Consolas"/>
                <a:cs typeface="Consolas"/>
                <a:sym typeface="Consolas"/>
              </a:rPr>
              <a:t>a,b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=0){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   return </a:t>
            </a:r>
            <a:r>
              <a:rPr sz="2800" dirty="0" err="1">
                <a:latin typeface="Consolas"/>
                <a:ea typeface="Consolas"/>
                <a:cs typeface="Consolas"/>
                <a:sym typeface="Consolas"/>
              </a:rPr>
              <a:t>a+b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 err="1">
                <a:latin typeface="Consolas"/>
                <a:ea typeface="Consolas"/>
                <a:cs typeface="Consolas"/>
                <a:sym typeface="Consolas"/>
              </a:rPr>
              <a:t>somme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(5); 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o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 err="1"/>
              <a:t>Fonctions</a:t>
            </a:r>
            <a:endParaRPr b="1" dirty="0"/>
          </a:p>
        </p:txBody>
      </p:sp>
      <p:sp>
        <p:nvSpPr>
          <p:cNvPr id="207" name="Les arrow functions…"/>
          <p:cNvSpPr txBox="1"/>
          <p:nvPr/>
        </p:nvSpPr>
        <p:spPr>
          <a:xfrm>
            <a:off x="875658" y="3143590"/>
            <a:ext cx="10386064" cy="485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5000"/>
              </a:lnSpc>
              <a:spcBef>
                <a:spcPts val="1200"/>
              </a:spcBef>
              <a:defRPr sz="2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3200" dirty="0"/>
              <a:t>Les arrow functions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Depuis</a:t>
            </a:r>
            <a:r>
              <a:rPr dirty="0"/>
              <a:t> ES6</a:t>
            </a:r>
          </a:p>
          <a:p>
            <a:pPr algn="just" defTabSz="457200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Exemples</a:t>
            </a:r>
            <a:r>
              <a:rPr dirty="0"/>
              <a:t> de arrow </a:t>
            </a:r>
            <a:r>
              <a:rPr dirty="0" err="1"/>
              <a:t>fonctions</a:t>
            </a:r>
            <a:endParaRPr dirty="0"/>
          </a:p>
          <a:p>
            <a:pPr algn="just" defTabSz="457200">
              <a:lnSpc>
                <a:spcPct val="115000"/>
              </a:lnSpc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			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692C3F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var f1=()=&gt;true;</a:t>
            </a:r>
            <a:r>
              <a:rPr sz="2800" dirty="0"/>
              <a:t>	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692C3F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endParaRPr sz="2800" dirty="0"/>
          </a:p>
          <a:p>
            <a:pPr algn="just" defTabSz="457200">
              <a:lnSpc>
                <a:spcPct val="115000"/>
              </a:lnSpc>
              <a:defRPr sz="1900">
                <a:solidFill>
                  <a:srgbClr val="692C3F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var </a:t>
            </a:r>
            <a:r>
              <a:rPr sz="2800" dirty="0" err="1"/>
              <a:t>somme</a:t>
            </a:r>
            <a:r>
              <a:rPr sz="2800" dirty="0"/>
              <a:t> = (a, b) =&gt; {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692C3F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</a:t>
            </a:r>
            <a:r>
              <a:rPr sz="2800" dirty="0" err="1"/>
              <a:t>console.log</a:t>
            </a:r>
            <a:r>
              <a:rPr sz="2800" dirty="0"/>
              <a:t>(</a:t>
            </a:r>
            <a:r>
              <a:rPr lang="fr-FR" sz="2800" dirty="0"/>
              <a:t>"</a:t>
            </a:r>
            <a:r>
              <a:rPr sz="2800" dirty="0" err="1"/>
              <a:t>calcul</a:t>
            </a:r>
            <a:r>
              <a:rPr sz="2800" dirty="0"/>
              <a:t> la </a:t>
            </a:r>
            <a:r>
              <a:rPr sz="2800" dirty="0" err="1"/>
              <a:t>somme</a:t>
            </a:r>
            <a:r>
              <a:rPr lang="fr-FR" sz="2800" dirty="0"/>
              <a:t>"</a:t>
            </a:r>
            <a:r>
              <a:rPr sz="2800" dirty="0"/>
              <a:t>);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692C3F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return a + b;</a:t>
            </a:r>
          </a:p>
          <a:p>
            <a:pPr algn="just" defTabSz="457200">
              <a:lnSpc>
                <a:spcPct val="115000"/>
              </a:lnSpc>
              <a:defRPr sz="1900">
                <a:solidFill>
                  <a:srgbClr val="692C3F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}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 err="1"/>
              <a:t>Fonctions</a:t>
            </a:r>
            <a:endParaRPr b="1" dirty="0"/>
          </a:p>
        </p:txBody>
      </p:sp>
      <p:sp>
        <p:nvSpPr>
          <p:cNvPr id="211" name="Scope Chain…"/>
          <p:cNvSpPr txBox="1"/>
          <p:nvPr/>
        </p:nvSpPr>
        <p:spPr>
          <a:xfrm>
            <a:off x="1131567" y="2102449"/>
            <a:ext cx="10386064" cy="6158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5000"/>
              </a:lnSpc>
              <a:defRPr sz="2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/>
              <a:t>Scope Chain</a:t>
            </a:r>
          </a:p>
          <a:p>
            <a:pPr algn="just" defTabSz="457200">
              <a:lnSpc>
                <a:spcPct val="115000"/>
              </a:lnSpc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just" defTabSz="457200">
              <a:lnSpc>
                <a:spcPct val="115000"/>
              </a:lnSpc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 defTabSz="457200">
              <a:defRPr sz="1950">
                <a:solidFill>
                  <a:srgbClr val="9C71B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var </a:t>
            </a:r>
            <a:r>
              <a:rPr sz="2800" dirty="0">
                <a:solidFill>
                  <a:srgbClr val="60605E"/>
                </a:solidFill>
              </a:rPr>
              <a:t>x=</a:t>
            </a:r>
            <a:r>
              <a:rPr sz="2800" dirty="0">
                <a:solidFill>
                  <a:srgbClr val="FA9927"/>
                </a:solidFill>
              </a:rPr>
              <a:t>1</a:t>
            </a:r>
            <a:r>
              <a:rPr sz="2800" dirty="0">
                <a:solidFill>
                  <a:srgbClr val="60605E"/>
                </a:solidFill>
              </a:rPr>
              <a:t>,y=</a:t>
            </a:r>
            <a:r>
              <a:rPr sz="2800" dirty="0">
                <a:solidFill>
                  <a:srgbClr val="FA9927"/>
                </a:solidFill>
              </a:rPr>
              <a:t>2</a:t>
            </a:r>
            <a:r>
              <a:rPr sz="2800" dirty="0">
                <a:solidFill>
                  <a:srgbClr val="60605E"/>
                </a:solidFill>
              </a:rPr>
              <a:t>,z=</a:t>
            </a:r>
            <a:r>
              <a:rPr sz="2800" dirty="0">
                <a:solidFill>
                  <a:srgbClr val="FA9927"/>
                </a:solidFill>
              </a:rPr>
              <a:t>3</a:t>
            </a:r>
            <a:r>
              <a:rPr sz="2800" dirty="0">
                <a:solidFill>
                  <a:srgbClr val="60605E"/>
                </a:solidFill>
              </a:rPr>
              <a:t>;</a:t>
            </a:r>
          </a:p>
          <a:p>
            <a:pPr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f1();</a:t>
            </a:r>
          </a:p>
          <a:p>
            <a:pPr algn="l" defTabSz="457200">
              <a:defRPr sz="1950">
                <a:solidFill>
                  <a:srgbClr val="9C71B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function </a:t>
            </a:r>
            <a:r>
              <a:rPr sz="2800" dirty="0">
                <a:solidFill>
                  <a:srgbClr val="5286BD"/>
                </a:solidFill>
              </a:rPr>
              <a:t>f1</a:t>
            </a:r>
            <a:r>
              <a:rPr sz="2800" dirty="0">
                <a:solidFill>
                  <a:srgbClr val="60605E"/>
                </a:solidFill>
              </a:rPr>
              <a:t>(</a:t>
            </a:r>
            <a:r>
              <a:rPr sz="2800" dirty="0">
                <a:solidFill>
                  <a:srgbClr val="FA9927"/>
                </a:solidFill>
              </a:rPr>
              <a:t>y</a:t>
            </a:r>
            <a:r>
              <a:rPr sz="2800" dirty="0">
                <a:solidFill>
                  <a:srgbClr val="60605E"/>
                </a:solidFill>
              </a:rPr>
              <a:t>){</a:t>
            </a:r>
          </a:p>
          <a:p>
            <a:pPr lvl="1"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fr-FR" sz="2800" dirty="0"/>
              <a:t>  </a:t>
            </a:r>
            <a:r>
              <a:rPr sz="2800" dirty="0"/>
              <a:t>f2();</a:t>
            </a:r>
          </a:p>
          <a:p>
            <a:pPr lvl="1" algn="l" defTabSz="457200">
              <a:defRPr sz="1950">
                <a:solidFill>
                  <a:srgbClr val="9C71B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fr-FR" sz="2800" dirty="0"/>
              <a:t>  </a:t>
            </a:r>
            <a:r>
              <a:rPr sz="2800" dirty="0"/>
              <a:t>function </a:t>
            </a:r>
            <a:r>
              <a:rPr sz="2800" dirty="0">
                <a:solidFill>
                  <a:srgbClr val="5286BD"/>
                </a:solidFill>
              </a:rPr>
              <a:t>f2</a:t>
            </a:r>
            <a:r>
              <a:rPr sz="2800" dirty="0">
                <a:solidFill>
                  <a:srgbClr val="60605E"/>
                </a:solidFill>
              </a:rPr>
              <a:t>(){</a:t>
            </a:r>
          </a:p>
          <a:p>
            <a:pPr lvl="2"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fr-FR" sz="2800" dirty="0"/>
              <a:t>    </a:t>
            </a:r>
            <a:r>
              <a:rPr sz="2800" dirty="0"/>
              <a:t>z=</a:t>
            </a:r>
            <a:r>
              <a:rPr sz="2800" dirty="0">
                <a:solidFill>
                  <a:srgbClr val="FA9927"/>
                </a:solidFill>
              </a:rPr>
              <a:t>5</a:t>
            </a:r>
            <a:r>
              <a:rPr sz="2800" dirty="0"/>
              <a:t>;</a:t>
            </a:r>
          </a:p>
          <a:p>
            <a:pPr lvl="2"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fr-FR" sz="2800" dirty="0">
                <a:solidFill>
                  <a:srgbClr val="FA9927"/>
                </a:solidFill>
              </a:rPr>
              <a:t>    </a:t>
            </a:r>
            <a:r>
              <a:rPr sz="2800" dirty="0" err="1">
                <a:solidFill>
                  <a:srgbClr val="FA9927"/>
                </a:solidFill>
              </a:rPr>
              <a:t>console</a:t>
            </a:r>
            <a:r>
              <a:rPr sz="2800" dirty="0" err="1"/>
              <a:t>.log</a:t>
            </a:r>
            <a:r>
              <a:rPr sz="2800" dirty="0"/>
              <a:t>(</a:t>
            </a:r>
            <a:r>
              <a:rPr sz="2800" dirty="0" err="1"/>
              <a:t>x,y,z</a:t>
            </a:r>
            <a:r>
              <a:rPr sz="2800" dirty="0"/>
              <a:t>);</a:t>
            </a:r>
          </a:p>
          <a:p>
            <a:pPr lvl="1"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fr-FR" sz="2800" dirty="0"/>
              <a:t>  </a:t>
            </a:r>
            <a:r>
              <a:rPr sz="2800" dirty="0"/>
              <a:t>}</a:t>
            </a:r>
          </a:p>
          <a:p>
            <a:pPr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}</a:t>
            </a:r>
          </a:p>
          <a:p>
            <a:pPr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 err="1">
                <a:solidFill>
                  <a:srgbClr val="FA9927"/>
                </a:solidFill>
              </a:rPr>
              <a:t>console</a:t>
            </a:r>
            <a:r>
              <a:rPr sz="2800" dirty="0" err="1"/>
              <a:t>.log</a:t>
            </a:r>
            <a:r>
              <a:rPr sz="2800" dirty="0"/>
              <a:t>(x);</a:t>
            </a:r>
          </a:p>
          <a:p>
            <a:pPr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 err="1">
                <a:solidFill>
                  <a:srgbClr val="FA9927"/>
                </a:solidFill>
              </a:rPr>
              <a:t>console</a:t>
            </a:r>
            <a:r>
              <a:rPr sz="2800" dirty="0" err="1"/>
              <a:t>.log</a:t>
            </a:r>
            <a:r>
              <a:rPr sz="2800" dirty="0"/>
              <a:t>(y);</a:t>
            </a:r>
          </a:p>
          <a:p>
            <a:pPr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 err="1">
                <a:solidFill>
                  <a:srgbClr val="FA9927"/>
                </a:solidFill>
              </a:rPr>
              <a:t>console</a:t>
            </a:r>
            <a:r>
              <a:rPr sz="2800" dirty="0" err="1"/>
              <a:t>.log</a:t>
            </a:r>
            <a:r>
              <a:rPr sz="2800" dirty="0"/>
              <a:t>(z);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gram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 err="1"/>
              <a:t>Programme</a:t>
            </a:r>
            <a:endParaRPr b="1" dirty="0"/>
          </a:p>
        </p:txBody>
      </p:sp>
      <p:sp>
        <p:nvSpPr>
          <p:cNvPr id="129" name="Les bases du langage Javascript…"/>
          <p:cNvSpPr txBox="1">
            <a:spLocks noGrp="1"/>
          </p:cNvSpPr>
          <p:nvPr>
            <p:ph type="body" idx="1"/>
          </p:nvPr>
        </p:nvSpPr>
        <p:spPr>
          <a:xfrm>
            <a:off x="355600" y="2355746"/>
            <a:ext cx="12293600" cy="629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228600" algn="just" defTabSz="457200">
              <a:lnSpc>
                <a:spcPct val="200000"/>
              </a:lnSpc>
              <a:spcBef>
                <a:spcPts val="1200"/>
              </a:spcBef>
              <a:buSzPct val="100000"/>
              <a:buChar char="●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600" dirty="0"/>
              <a:t>Introduction</a:t>
            </a:r>
          </a:p>
          <a:p>
            <a:pPr marL="457200" indent="-228600" algn="just" defTabSz="457200">
              <a:lnSpc>
                <a:spcPct val="200000"/>
              </a:lnSpc>
              <a:spcBef>
                <a:spcPts val="1200"/>
              </a:spcBef>
              <a:buSzPct val="100000"/>
              <a:buChar char="●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600" dirty="0"/>
              <a:t>Les bases du </a:t>
            </a:r>
            <a:r>
              <a:rPr sz="2600" dirty="0" err="1"/>
              <a:t>langage</a:t>
            </a:r>
            <a:r>
              <a:rPr sz="2600" dirty="0"/>
              <a:t> </a:t>
            </a:r>
            <a:r>
              <a:rPr sz="2600" dirty="0" err="1"/>
              <a:t>Javascript</a:t>
            </a:r>
            <a:endParaRPr sz="2600" dirty="0"/>
          </a:p>
          <a:p>
            <a:pPr marL="457200" indent="-228600" algn="just" defTabSz="457200">
              <a:lnSpc>
                <a:spcPct val="200000"/>
              </a:lnSpc>
              <a:spcBef>
                <a:spcPts val="0"/>
              </a:spcBef>
              <a:buSzPct val="100000"/>
              <a:buChar char="●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600" dirty="0" err="1"/>
              <a:t>Présentation</a:t>
            </a:r>
            <a:r>
              <a:rPr sz="2600" dirty="0"/>
              <a:t> de </a:t>
            </a:r>
            <a:r>
              <a:rPr sz="2600" dirty="0" err="1"/>
              <a:t>l’environnement</a:t>
            </a:r>
            <a:r>
              <a:rPr sz="2600" dirty="0"/>
              <a:t> Node.js</a:t>
            </a:r>
          </a:p>
          <a:p>
            <a:pPr marL="457200" indent="-228600" algn="just" defTabSz="457200">
              <a:lnSpc>
                <a:spcPct val="200000"/>
              </a:lnSpc>
              <a:spcBef>
                <a:spcPts val="0"/>
              </a:spcBef>
              <a:buSzPct val="100000"/>
              <a:buChar char="●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600" dirty="0"/>
              <a:t>Installation et configuration de Node.js</a:t>
            </a:r>
          </a:p>
          <a:p>
            <a:pPr marL="457200" indent="-228600" algn="just" defTabSz="457200">
              <a:lnSpc>
                <a:spcPct val="200000"/>
              </a:lnSpc>
              <a:spcBef>
                <a:spcPts val="0"/>
              </a:spcBef>
              <a:buSzPct val="100000"/>
              <a:buChar char="●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600" dirty="0" err="1"/>
              <a:t>Présentation</a:t>
            </a:r>
            <a:r>
              <a:rPr sz="2600" dirty="0"/>
              <a:t> et </a:t>
            </a:r>
            <a:r>
              <a:rPr sz="2600" dirty="0" err="1"/>
              <a:t>utilisation</a:t>
            </a:r>
            <a:r>
              <a:rPr sz="2600" dirty="0"/>
              <a:t> de </a:t>
            </a:r>
            <a:r>
              <a:rPr sz="2600" dirty="0" err="1"/>
              <a:t>l’API</a:t>
            </a:r>
            <a:r>
              <a:rPr sz="2600" dirty="0"/>
              <a:t> de </a:t>
            </a:r>
            <a:r>
              <a:rPr sz="2600" dirty="0" err="1"/>
              <a:t>node.js</a:t>
            </a:r>
            <a:endParaRPr sz="2600" dirty="0"/>
          </a:p>
          <a:p>
            <a:pPr marL="457200" indent="-228600" algn="just" defTabSz="457200">
              <a:lnSpc>
                <a:spcPct val="200000"/>
              </a:lnSpc>
              <a:spcBef>
                <a:spcPts val="0"/>
              </a:spcBef>
              <a:buSzPct val="100000"/>
              <a:buChar char="●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600" dirty="0"/>
              <a:t>Installation et </a:t>
            </a:r>
            <a:r>
              <a:rPr sz="2600" dirty="0" err="1"/>
              <a:t>utilisation</a:t>
            </a:r>
            <a:r>
              <a:rPr sz="2600" dirty="0"/>
              <a:t> de modules pour </a:t>
            </a:r>
            <a:r>
              <a:rPr sz="2600" dirty="0" err="1"/>
              <a:t>node.js</a:t>
            </a:r>
            <a:endParaRPr sz="2600" dirty="0"/>
          </a:p>
          <a:p>
            <a:pPr marL="457200" indent="-228600" algn="just" defTabSz="457200">
              <a:lnSpc>
                <a:spcPct val="200000"/>
              </a:lnSpc>
              <a:spcBef>
                <a:spcPts val="0"/>
              </a:spcBef>
              <a:buSzPct val="100000"/>
              <a:buChar char="●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600" dirty="0" err="1"/>
              <a:t>Utilisation</a:t>
            </a:r>
            <a:r>
              <a:rPr sz="2600" dirty="0"/>
              <a:t> du module Express et gestion des routes</a:t>
            </a:r>
          </a:p>
          <a:p>
            <a:pPr marL="457200" indent="-228600" algn="just" defTabSz="457200">
              <a:lnSpc>
                <a:spcPct val="200000"/>
              </a:lnSpc>
              <a:spcBef>
                <a:spcPts val="1200"/>
              </a:spcBef>
              <a:buSzPct val="100000"/>
              <a:buChar char="●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2600" dirty="0" err="1"/>
              <a:t>Présentation</a:t>
            </a:r>
            <a:r>
              <a:rPr sz="2600" dirty="0"/>
              <a:t> et </a:t>
            </a:r>
            <a:r>
              <a:rPr sz="2600" dirty="0" err="1"/>
              <a:t>utilisation</a:t>
            </a:r>
            <a:r>
              <a:rPr sz="2600" dirty="0"/>
              <a:t> de la base de </a:t>
            </a:r>
            <a:r>
              <a:rPr sz="2600" dirty="0" err="1"/>
              <a:t>données</a:t>
            </a:r>
            <a:r>
              <a:rPr sz="2600" dirty="0"/>
              <a:t> NoSQL MongoDB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XCEP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EXCEPTIONS</a:t>
            </a:r>
          </a:p>
        </p:txBody>
      </p:sp>
      <p:sp>
        <p:nvSpPr>
          <p:cNvPr id="215" name="Capture d’exception…"/>
          <p:cNvSpPr txBox="1"/>
          <p:nvPr/>
        </p:nvSpPr>
        <p:spPr>
          <a:xfrm>
            <a:off x="890648" y="769009"/>
            <a:ext cx="10386064" cy="821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5000"/>
              </a:lnSpc>
              <a:defRPr sz="2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 algn="just" defTabSz="457200">
              <a:lnSpc>
                <a:spcPct val="115000"/>
              </a:lnSpc>
              <a:defRPr sz="2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 algn="just" defTabSz="457200">
              <a:lnSpc>
                <a:spcPct val="115000"/>
              </a:lnSpc>
              <a:defRPr sz="2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 algn="just" defTabSz="457200">
              <a:lnSpc>
                <a:spcPct val="115000"/>
              </a:lnSpc>
              <a:defRPr sz="2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3200" dirty="0"/>
              <a:t>Capture </a:t>
            </a:r>
            <a:r>
              <a:rPr sz="3200" dirty="0" err="1"/>
              <a:t>d’exception</a:t>
            </a:r>
            <a:endParaRPr sz="3200" dirty="0"/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/>
              <a:t>ouvrirFichier</a:t>
            </a:r>
            <a:r>
              <a:rPr sz="2400" dirty="0"/>
              <a:t>();</a:t>
            </a:r>
          </a:p>
          <a:p>
            <a:pPr algn="l" defTabSz="457200">
              <a:defRPr sz="1900">
                <a:solidFill>
                  <a:srgbClr val="9C71B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try </a:t>
            </a:r>
            <a:r>
              <a:rPr sz="2400" dirty="0">
                <a:solidFill>
                  <a:srgbClr val="60605E"/>
                </a:solidFill>
              </a:rPr>
              <a:t>{</a:t>
            </a:r>
          </a:p>
          <a:p>
            <a:pPr lvl="1" algn="l" defTabSz="457200">
              <a:defRPr sz="190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// Une </a:t>
            </a:r>
            <a:r>
              <a:rPr sz="2400" dirty="0" err="1"/>
              <a:t>erreur</a:t>
            </a:r>
            <a:r>
              <a:rPr sz="2400" dirty="0"/>
              <a:t> </a:t>
            </a:r>
            <a:r>
              <a:rPr sz="2400" dirty="0" err="1"/>
              <a:t>peut</a:t>
            </a:r>
            <a:r>
              <a:rPr sz="2400" dirty="0"/>
              <a:t> se </a:t>
            </a:r>
            <a:r>
              <a:rPr sz="2400" dirty="0" err="1"/>
              <a:t>produire</a:t>
            </a:r>
            <a:endParaRPr sz="2400" dirty="0"/>
          </a:p>
          <a:p>
            <a:pPr lvl="1" algn="l" defTabSz="457200">
              <a:defRPr sz="190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/>
              <a:t>ecrireFichier</a:t>
            </a:r>
            <a:r>
              <a:rPr sz="2400" dirty="0"/>
              <a:t>(</a:t>
            </a:r>
            <a:r>
              <a:rPr sz="2400" dirty="0" err="1"/>
              <a:t>donnees</a:t>
            </a:r>
            <a:r>
              <a:rPr sz="2400" dirty="0"/>
              <a:t>);</a:t>
            </a:r>
          </a:p>
          <a:p>
            <a:pPr algn="l" defTabSz="457200">
              <a:defRPr sz="1900">
                <a:solidFill>
                  <a:srgbClr val="9C71B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} </a:t>
            </a:r>
            <a:r>
              <a:rPr sz="2400" dirty="0"/>
              <a:t>catch</a:t>
            </a:r>
            <a:r>
              <a:rPr sz="2400" dirty="0">
                <a:solidFill>
                  <a:srgbClr val="60605E"/>
                </a:solidFill>
              </a:rPr>
              <a:t>(e){</a:t>
            </a:r>
          </a:p>
          <a:p>
            <a:pPr lvl="1" algn="l" defTabSz="457200">
              <a:defRPr sz="190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/>
              <a:t>gererException</a:t>
            </a:r>
            <a:r>
              <a:rPr sz="2400" dirty="0"/>
              <a:t>(e);</a:t>
            </a:r>
          </a:p>
          <a:p>
            <a:pPr algn="l" defTabSz="457200">
              <a:defRPr sz="1900">
                <a:solidFill>
                  <a:srgbClr val="9C71B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} </a:t>
            </a:r>
            <a:r>
              <a:rPr sz="2400" dirty="0"/>
              <a:t>finally </a:t>
            </a:r>
            <a:r>
              <a:rPr sz="2400" dirty="0">
                <a:solidFill>
                  <a:srgbClr val="60605E"/>
                </a:solidFill>
              </a:rPr>
              <a:t>{</a:t>
            </a:r>
          </a:p>
          <a:p>
            <a:pPr lvl="1" algn="l" defTabSz="457200">
              <a:defRPr sz="190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/>
              <a:t>fermerFichier</a:t>
            </a:r>
            <a:r>
              <a:rPr sz="2400" dirty="0"/>
              <a:t>();</a:t>
            </a:r>
          </a:p>
          <a:p>
            <a:pPr algn="l" defTabSz="457200">
              <a:defRPr sz="190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}</a:t>
            </a:r>
          </a:p>
          <a:p>
            <a:pPr algn="l" defTabSz="457200">
              <a:defRPr sz="1900">
                <a:solidFill>
                  <a:srgbClr val="60605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/>
          </a:p>
          <a:p>
            <a:pPr algn="l" defTabSz="457200">
              <a:defRPr sz="1900">
                <a:solidFill>
                  <a:srgbClr val="60605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/>
          </a:p>
          <a:p>
            <a:pPr algn="just" defTabSz="457200">
              <a:lnSpc>
                <a:spcPct val="115000"/>
              </a:lnSpc>
              <a:defRPr sz="2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3200" dirty="0" err="1"/>
              <a:t>Génération</a:t>
            </a:r>
            <a:r>
              <a:rPr sz="3200" dirty="0"/>
              <a:t> </a:t>
            </a:r>
            <a:r>
              <a:rPr sz="3200" dirty="0" err="1"/>
              <a:t>d’exception</a:t>
            </a:r>
            <a:endParaRPr sz="3200" dirty="0"/>
          </a:p>
          <a:p>
            <a:pPr algn="just" defTabSz="457200">
              <a:lnSpc>
                <a:spcPct val="115000"/>
              </a:lnSpc>
              <a:defRPr sz="1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endParaRPr sz="2400" dirty="0"/>
          </a:p>
          <a:p>
            <a:pPr algn="l" defTabSz="457200">
              <a:defRPr sz="190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//</a:t>
            </a:r>
            <a:r>
              <a:rPr sz="2400" dirty="0" err="1"/>
              <a:t>valeur</a:t>
            </a:r>
            <a:r>
              <a:rPr sz="2400" dirty="0"/>
              <a:t> </a:t>
            </a:r>
            <a:r>
              <a:rPr sz="2400" dirty="0" err="1"/>
              <a:t>peut</a:t>
            </a:r>
            <a:r>
              <a:rPr sz="2400" dirty="0"/>
              <a:t> </a:t>
            </a:r>
            <a:r>
              <a:rPr sz="2400" dirty="0" err="1"/>
              <a:t>être</a:t>
            </a:r>
            <a:r>
              <a:rPr sz="2400" dirty="0"/>
              <a:t> de </a:t>
            </a:r>
            <a:r>
              <a:rPr sz="2400" dirty="0" err="1"/>
              <a:t>n'importe</a:t>
            </a:r>
            <a:r>
              <a:rPr sz="2400" dirty="0"/>
              <a:t> </a:t>
            </a:r>
            <a:r>
              <a:rPr sz="2400" dirty="0" err="1"/>
              <a:t>quel</a:t>
            </a:r>
            <a:r>
              <a:rPr sz="2400" dirty="0"/>
              <a:t> type</a:t>
            </a:r>
          </a:p>
          <a:p>
            <a:pPr algn="l" defTabSz="457200">
              <a:defRPr sz="190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9C71B8"/>
                </a:solidFill>
              </a:rPr>
              <a:t>throw </a:t>
            </a:r>
            <a:r>
              <a:rPr sz="2400" dirty="0" err="1"/>
              <a:t>valeur</a:t>
            </a:r>
            <a:r>
              <a:rPr sz="2400" dirty="0"/>
              <a:t>;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BJETS GLOBAU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OBJETS GLOBAUX</a:t>
            </a:r>
          </a:p>
        </p:txBody>
      </p:sp>
      <p:sp>
        <p:nvSpPr>
          <p:cNvPr id="219" name="Error…"/>
          <p:cNvSpPr txBox="1"/>
          <p:nvPr/>
        </p:nvSpPr>
        <p:spPr>
          <a:xfrm>
            <a:off x="875658" y="1182668"/>
            <a:ext cx="10386064" cy="6918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200000"/>
              </a:lnSpc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just" defTabSz="457200">
              <a:lnSpc>
                <a:spcPct val="200000"/>
              </a:lnSpc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just" defTabSz="457200">
              <a:lnSpc>
                <a:spcPct val="150000"/>
              </a:lnSpc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Error</a:t>
            </a:r>
          </a:p>
          <a:p>
            <a:pPr algn="just" defTabSz="457200">
              <a:lnSpc>
                <a:spcPct val="150000"/>
              </a:lnSpc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Function</a:t>
            </a:r>
          </a:p>
          <a:p>
            <a:pPr algn="just" defTabSz="457200">
              <a:lnSpc>
                <a:spcPct val="150000"/>
              </a:lnSpc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JSON</a:t>
            </a:r>
          </a:p>
          <a:p>
            <a:pPr algn="just" defTabSz="457200">
              <a:lnSpc>
                <a:spcPct val="150000"/>
              </a:lnSpc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 err="1">
                <a:latin typeface="Consolas"/>
                <a:ea typeface="Consolas"/>
                <a:cs typeface="Consolas"/>
                <a:sym typeface="Consolas"/>
              </a:rPr>
              <a:t>RegExp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algn="just" defTabSz="457200">
              <a:lnSpc>
                <a:spcPct val="150000"/>
              </a:lnSpc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String</a:t>
            </a:r>
          </a:p>
          <a:p>
            <a:pPr algn="just" defTabSz="457200">
              <a:lnSpc>
                <a:spcPct val="150000"/>
              </a:lnSpc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sz="2800" dirty="0"/>
              <a:t>						</a:t>
            </a:r>
          </a:p>
          <a:p>
            <a:pPr algn="just" defTabSz="457200">
              <a:lnSpc>
                <a:spcPct val="15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sz="2800" dirty="0"/>
              <a:t>	</a:t>
            </a:r>
          </a:p>
          <a:p>
            <a:pPr algn="just" defTabSz="457200">
              <a:lnSpc>
                <a:spcPct val="15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…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ES OBJ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LES OBJETS</a:t>
            </a:r>
          </a:p>
        </p:txBody>
      </p:sp>
      <p:sp>
        <p:nvSpPr>
          <p:cNvPr id="223" name="&gt; var obj1={nom:'Toto'}…"/>
          <p:cNvSpPr txBox="1"/>
          <p:nvPr/>
        </p:nvSpPr>
        <p:spPr>
          <a:xfrm>
            <a:off x="1131567" y="2374405"/>
            <a:ext cx="10386064" cy="570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9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>
                <a:solidFill>
                  <a:srgbClr val="60605E"/>
                </a:solidFill>
              </a:rPr>
              <a:t>&gt; </a:t>
            </a:r>
            <a:r>
              <a:rPr sz="2800" dirty="0">
                <a:solidFill>
                  <a:srgbClr val="9C71B8"/>
                </a:solidFill>
              </a:rPr>
              <a:t>var </a:t>
            </a:r>
            <a:r>
              <a:rPr sz="2800" dirty="0">
                <a:solidFill>
                  <a:srgbClr val="60605E"/>
                </a:solidFill>
              </a:rPr>
              <a:t>obj1={</a:t>
            </a:r>
            <a:r>
              <a:rPr sz="2800" dirty="0" err="1">
                <a:solidFill>
                  <a:srgbClr val="60605E"/>
                </a:solidFill>
              </a:rPr>
              <a:t>nom:</a:t>
            </a:r>
            <a:r>
              <a:rPr sz="2800" dirty="0" err="1"/>
              <a:t>'Toto</a:t>
            </a:r>
            <a:r>
              <a:rPr sz="2800" dirty="0"/>
              <a:t>'</a:t>
            </a:r>
            <a:r>
              <a:rPr sz="2800" dirty="0">
                <a:solidFill>
                  <a:srgbClr val="60605E"/>
                </a:solidFill>
              </a:rPr>
              <a:t>}</a:t>
            </a:r>
          </a:p>
          <a:p>
            <a:pPr algn="l" defTabSz="457200">
              <a:defRPr sz="1950">
                <a:solidFill>
                  <a:srgbClr val="FA99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undefined</a:t>
            </a:r>
          </a:p>
          <a:p>
            <a:pPr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&gt; obj1</a:t>
            </a:r>
          </a:p>
          <a:p>
            <a:pPr algn="l" defTabSz="457200">
              <a:defRPr sz="19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>
                <a:solidFill>
                  <a:srgbClr val="60605E"/>
                </a:solidFill>
              </a:rPr>
              <a:t>{ nom: </a:t>
            </a:r>
            <a:r>
              <a:rPr sz="2800" dirty="0"/>
              <a:t>'Toto' </a:t>
            </a:r>
            <a:r>
              <a:rPr sz="2800" dirty="0">
                <a:solidFill>
                  <a:srgbClr val="60605E"/>
                </a:solidFill>
              </a:rPr>
              <a:t>}</a:t>
            </a:r>
          </a:p>
          <a:p>
            <a:pPr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&gt; obj1.nom</a:t>
            </a:r>
          </a:p>
          <a:p>
            <a:pPr algn="l" defTabSz="457200">
              <a:defRPr sz="19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'Toto'</a:t>
            </a:r>
          </a:p>
          <a:p>
            <a:pPr algn="l" defTabSz="457200">
              <a:defRPr sz="195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>
                <a:solidFill>
                  <a:srgbClr val="60605E"/>
                </a:solidFill>
              </a:rPr>
              <a:t>&gt; obj1[</a:t>
            </a:r>
            <a:r>
              <a:rPr sz="2800" dirty="0">
                <a:solidFill>
                  <a:srgbClr val="839C00"/>
                </a:solidFill>
              </a:rPr>
              <a:t>'nom'</a:t>
            </a:r>
            <a:r>
              <a:rPr sz="2800" dirty="0">
                <a:solidFill>
                  <a:srgbClr val="60605E"/>
                </a:solidFill>
              </a:rPr>
              <a:t>] </a:t>
            </a:r>
            <a:r>
              <a:rPr sz="2800" dirty="0"/>
              <a:t>//equivalent</a:t>
            </a:r>
          </a:p>
          <a:p>
            <a:pPr algn="l" defTabSz="457200">
              <a:defRPr sz="19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'Toto'</a:t>
            </a:r>
          </a:p>
          <a:p>
            <a:pPr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&gt; obj1.age=</a:t>
            </a:r>
            <a:r>
              <a:rPr sz="2800" dirty="0">
                <a:solidFill>
                  <a:srgbClr val="FA9927"/>
                </a:solidFill>
              </a:rPr>
              <a:t>50</a:t>
            </a:r>
          </a:p>
          <a:p>
            <a:pPr algn="l" defTabSz="457200">
              <a:defRPr sz="1950">
                <a:solidFill>
                  <a:srgbClr val="FA99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50</a:t>
            </a:r>
          </a:p>
          <a:p>
            <a:pPr algn="l" defTabSz="457200">
              <a:defRPr sz="1950">
                <a:solidFill>
                  <a:srgbClr val="6060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algn="l" defTabSz="457200">
              <a:defRPr sz="19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/>
              <a:t>&gt; obj1</a:t>
            </a:r>
          </a:p>
          <a:p>
            <a:pPr algn="l" defTabSz="457200">
              <a:defRPr sz="19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dirty="0">
                <a:solidFill>
                  <a:srgbClr val="60605E"/>
                </a:solidFill>
              </a:rPr>
              <a:t>{ nom: </a:t>
            </a:r>
            <a:r>
              <a:rPr sz="2800" dirty="0"/>
              <a:t>'Toto'</a:t>
            </a:r>
            <a:r>
              <a:rPr sz="2800" dirty="0">
                <a:solidFill>
                  <a:srgbClr val="60605E"/>
                </a:solidFill>
              </a:rPr>
              <a:t>, age: </a:t>
            </a:r>
            <a:r>
              <a:rPr sz="2800" dirty="0">
                <a:solidFill>
                  <a:srgbClr val="FA9927"/>
                </a:solidFill>
              </a:rPr>
              <a:t>50 </a:t>
            </a:r>
            <a:r>
              <a:rPr sz="2800" dirty="0">
                <a:solidFill>
                  <a:srgbClr val="60605E"/>
                </a:solidFill>
              </a:rPr>
              <a:t>}</a:t>
            </a:r>
            <a:endParaRPr dirty="0">
              <a:solidFill>
                <a:srgbClr val="60605E"/>
              </a:solidFill>
            </a:endParaRP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ES OBJETS"/>
          <p:cNvSpPr txBox="1">
            <a:spLocks noGrp="1"/>
          </p:cNvSpPr>
          <p:nvPr>
            <p:ph type="title"/>
          </p:nvPr>
        </p:nvSpPr>
        <p:spPr>
          <a:xfrm>
            <a:off x="-304800" y="508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LES OBJETS</a:t>
            </a:r>
          </a:p>
        </p:txBody>
      </p:sp>
      <p:sp>
        <p:nvSpPr>
          <p:cNvPr id="227" name="&gt; var obj2=new Object(); // ou ={}…"/>
          <p:cNvSpPr txBox="1"/>
          <p:nvPr/>
        </p:nvSpPr>
        <p:spPr>
          <a:xfrm>
            <a:off x="786758" y="1920103"/>
            <a:ext cx="10386064" cy="711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50">
                <a:solidFill>
                  <a:srgbClr val="A0A29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&gt; </a:t>
            </a:r>
            <a:r>
              <a:rPr sz="2400" dirty="0">
                <a:solidFill>
                  <a:srgbClr val="9C71B8"/>
                </a:solidFill>
              </a:rPr>
              <a:t>var </a:t>
            </a:r>
            <a:r>
              <a:rPr sz="2400" dirty="0">
                <a:solidFill>
                  <a:srgbClr val="60605E"/>
                </a:solidFill>
              </a:rPr>
              <a:t>obj2=</a:t>
            </a:r>
            <a:r>
              <a:rPr sz="2400" dirty="0">
                <a:solidFill>
                  <a:srgbClr val="9C71B8"/>
                </a:solidFill>
              </a:rPr>
              <a:t>new </a:t>
            </a:r>
            <a:r>
              <a:rPr sz="2400" dirty="0">
                <a:solidFill>
                  <a:srgbClr val="FA9927"/>
                </a:solidFill>
              </a:rPr>
              <a:t>Object</a:t>
            </a:r>
            <a:r>
              <a:rPr sz="2400" dirty="0">
                <a:solidFill>
                  <a:srgbClr val="60605E"/>
                </a:solidFill>
              </a:rPr>
              <a:t>(); </a:t>
            </a:r>
            <a:r>
              <a:rPr sz="2400" dirty="0"/>
              <a:t>// </a:t>
            </a:r>
            <a:r>
              <a:rPr sz="2400" dirty="0" err="1"/>
              <a:t>ou</a:t>
            </a:r>
            <a:r>
              <a:rPr sz="2400" dirty="0"/>
              <a:t> ={}</a:t>
            </a:r>
          </a:p>
          <a:p>
            <a:pPr algn="l" defTabSz="457200">
              <a:defRPr sz="1850">
                <a:solidFill>
                  <a:srgbClr val="FA99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undefined</a:t>
            </a:r>
          </a:p>
          <a:p>
            <a:pPr algn="l" defTabSz="457200">
              <a:defRPr sz="18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&gt; obj2.ville=</a:t>
            </a:r>
            <a:r>
              <a:rPr sz="2400" dirty="0">
                <a:solidFill>
                  <a:srgbClr val="839C00"/>
                </a:solidFill>
              </a:rPr>
              <a:t>'</a:t>
            </a:r>
            <a:r>
              <a:rPr sz="2400" dirty="0" err="1">
                <a:solidFill>
                  <a:srgbClr val="839C00"/>
                </a:solidFill>
              </a:rPr>
              <a:t>Ouaga</a:t>
            </a:r>
            <a:r>
              <a:rPr sz="2400" dirty="0">
                <a:solidFill>
                  <a:srgbClr val="839C00"/>
                </a:solidFill>
              </a:rPr>
              <a:t>'</a:t>
            </a:r>
            <a:r>
              <a:rPr sz="2400" dirty="0"/>
              <a:t>;</a:t>
            </a:r>
          </a:p>
          <a:p>
            <a:pPr algn="l" defTabSz="457200">
              <a:defRPr sz="18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'</a:t>
            </a:r>
            <a:r>
              <a:rPr sz="2400" dirty="0" err="1"/>
              <a:t>Ouaga</a:t>
            </a:r>
            <a:r>
              <a:rPr sz="2400" dirty="0"/>
              <a:t>'</a:t>
            </a:r>
          </a:p>
          <a:p>
            <a:pPr algn="l" defTabSz="457200">
              <a:defRPr sz="18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&gt; obj2</a:t>
            </a:r>
          </a:p>
          <a:p>
            <a:pPr algn="l" defTabSz="457200">
              <a:defRPr sz="18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{ </a:t>
            </a:r>
            <a:r>
              <a:rPr sz="2400" dirty="0" err="1"/>
              <a:t>ville</a:t>
            </a:r>
            <a:r>
              <a:rPr sz="2400" dirty="0"/>
              <a:t>: </a:t>
            </a:r>
            <a:r>
              <a:rPr sz="2400" dirty="0">
                <a:solidFill>
                  <a:srgbClr val="839C00"/>
                </a:solidFill>
              </a:rPr>
              <a:t>'</a:t>
            </a:r>
            <a:r>
              <a:rPr sz="2400" dirty="0" err="1">
                <a:solidFill>
                  <a:srgbClr val="839C00"/>
                </a:solidFill>
              </a:rPr>
              <a:t>Ouaga</a:t>
            </a:r>
            <a:r>
              <a:rPr sz="2400" dirty="0">
                <a:solidFill>
                  <a:srgbClr val="839C00"/>
                </a:solidFill>
              </a:rPr>
              <a:t>' </a:t>
            </a:r>
            <a:r>
              <a:rPr sz="2400" dirty="0"/>
              <a:t>}</a:t>
            </a:r>
          </a:p>
          <a:p>
            <a:pPr algn="l" defTabSz="457200">
              <a:defRPr sz="1850">
                <a:solidFill>
                  <a:srgbClr val="60605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/>
          </a:p>
          <a:p>
            <a:pPr algn="l" defTabSz="457200">
              <a:defRPr sz="1850">
                <a:solidFill>
                  <a:srgbClr val="60605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/>
          </a:p>
          <a:p>
            <a:pPr algn="l" defTabSz="457200">
              <a:defRPr sz="18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&gt; </a:t>
            </a:r>
            <a:r>
              <a:rPr sz="2400" dirty="0">
                <a:solidFill>
                  <a:srgbClr val="9C71B8"/>
                </a:solidFill>
              </a:rPr>
              <a:t>var </a:t>
            </a:r>
            <a:r>
              <a:rPr sz="2400" dirty="0">
                <a:solidFill>
                  <a:srgbClr val="60605E"/>
                </a:solidFill>
              </a:rPr>
              <a:t>obj2={</a:t>
            </a:r>
            <a:r>
              <a:rPr sz="2400" dirty="0" err="1">
                <a:solidFill>
                  <a:srgbClr val="60605E"/>
                </a:solidFill>
              </a:rPr>
              <a:t>nom:</a:t>
            </a:r>
            <a:r>
              <a:rPr sz="2400" dirty="0" err="1"/>
              <a:t>'Toto</a:t>
            </a:r>
            <a:r>
              <a:rPr sz="2400" dirty="0"/>
              <a:t>'</a:t>
            </a:r>
            <a:r>
              <a:rPr sz="2400" dirty="0">
                <a:solidFill>
                  <a:srgbClr val="60605E"/>
                </a:solidFill>
              </a:rPr>
              <a:t>,</a:t>
            </a:r>
          </a:p>
          <a:p>
            <a:pPr algn="l" defTabSz="457200">
              <a:defRPr sz="18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/>
              <a:t>parler</a:t>
            </a:r>
            <a:r>
              <a:rPr sz="2400" dirty="0"/>
              <a:t> : </a:t>
            </a:r>
            <a:r>
              <a:rPr sz="2400" dirty="0">
                <a:solidFill>
                  <a:srgbClr val="9C71B8"/>
                </a:solidFill>
              </a:rPr>
              <a:t>function</a:t>
            </a:r>
            <a:r>
              <a:rPr sz="2400" dirty="0"/>
              <a:t>(){</a:t>
            </a:r>
            <a:r>
              <a:rPr sz="2400" dirty="0" err="1">
                <a:solidFill>
                  <a:srgbClr val="FA9927"/>
                </a:solidFill>
              </a:rPr>
              <a:t>console</a:t>
            </a:r>
            <a:r>
              <a:rPr sz="2400" dirty="0" err="1"/>
              <a:t>.log</a:t>
            </a:r>
            <a:r>
              <a:rPr sz="2400" dirty="0"/>
              <a:t>(</a:t>
            </a:r>
            <a:r>
              <a:rPr sz="2400" dirty="0">
                <a:solidFill>
                  <a:srgbClr val="839C00"/>
                </a:solidFill>
              </a:rPr>
              <a:t>'bonjour'</a:t>
            </a:r>
            <a:r>
              <a:rPr sz="2400" dirty="0"/>
              <a:t>)}}</a:t>
            </a:r>
          </a:p>
          <a:p>
            <a:pPr algn="l" defTabSz="457200">
              <a:defRPr sz="18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&gt; obj2.nom</a:t>
            </a:r>
          </a:p>
          <a:p>
            <a:pPr algn="l" defTabSz="457200">
              <a:defRPr sz="18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'Toto'</a:t>
            </a:r>
          </a:p>
          <a:p>
            <a:pPr algn="l" defTabSz="457200">
              <a:defRPr sz="18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&gt; obj2.parler</a:t>
            </a:r>
          </a:p>
          <a:p>
            <a:pPr algn="l" defTabSz="457200">
              <a:defRPr sz="1850">
                <a:solidFill>
                  <a:srgbClr val="FA99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[</a:t>
            </a:r>
            <a:r>
              <a:rPr sz="2400" dirty="0"/>
              <a:t>Function</a:t>
            </a:r>
            <a:r>
              <a:rPr sz="2400" dirty="0">
                <a:solidFill>
                  <a:srgbClr val="60605E"/>
                </a:solidFill>
              </a:rPr>
              <a:t>]</a:t>
            </a:r>
          </a:p>
          <a:p>
            <a:pPr algn="l" defTabSz="457200">
              <a:defRPr sz="1850">
                <a:solidFill>
                  <a:srgbClr val="FA9927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sz="2400" dirty="0">
              <a:solidFill>
                <a:srgbClr val="60605E"/>
              </a:solidFill>
            </a:endParaRPr>
          </a:p>
          <a:p>
            <a:pPr algn="l" defTabSz="457200">
              <a:defRPr sz="18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&gt; obj2.parler()</a:t>
            </a:r>
          </a:p>
          <a:p>
            <a:pPr algn="l" defTabSz="457200">
              <a:defRPr sz="18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bonjour</a:t>
            </a:r>
          </a:p>
          <a:p>
            <a:pPr algn="l" defTabSz="457200">
              <a:defRPr sz="1850">
                <a:solidFill>
                  <a:srgbClr val="60605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&gt; obj2.parler.toString()</a:t>
            </a:r>
          </a:p>
          <a:p>
            <a:pPr algn="l" defTabSz="457200">
              <a:defRPr sz="1850">
                <a:solidFill>
                  <a:srgbClr val="839C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'function (){</a:t>
            </a:r>
            <a:r>
              <a:rPr sz="2400" dirty="0" err="1"/>
              <a:t>console.log</a:t>
            </a:r>
            <a:r>
              <a:rPr sz="2400" dirty="0"/>
              <a:t>(\’bonjour\')}'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ES OBJ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LES OBJETS</a:t>
            </a:r>
          </a:p>
        </p:txBody>
      </p:sp>
      <p:sp>
        <p:nvSpPr>
          <p:cNvPr id="247" name="class Personne {…"/>
          <p:cNvSpPr txBox="1"/>
          <p:nvPr/>
        </p:nvSpPr>
        <p:spPr>
          <a:xfrm>
            <a:off x="995579" y="1781530"/>
            <a:ext cx="10386064" cy="7069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b="1" dirty="0">
                <a:solidFill>
                  <a:srgbClr val="60605E"/>
                </a:solidFill>
              </a:rPr>
              <a:t>class</a:t>
            </a:r>
            <a:r>
              <a:rPr sz="2400" dirty="0">
                <a:solidFill>
                  <a:srgbClr val="60605E"/>
                </a:solidFill>
              </a:rPr>
              <a:t> </a:t>
            </a:r>
            <a:r>
              <a:rPr sz="2400" dirty="0" err="1">
                <a:solidFill>
                  <a:srgbClr val="60605E"/>
                </a:solidFill>
              </a:rPr>
              <a:t>Personne</a:t>
            </a:r>
            <a:r>
              <a:rPr sz="2400" dirty="0">
                <a:solidFill>
                  <a:srgbClr val="60605E"/>
                </a:solidFill>
              </a:rPr>
              <a:t> {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    //</a:t>
            </a:r>
            <a:r>
              <a:rPr sz="2400" dirty="0" err="1">
                <a:solidFill>
                  <a:srgbClr val="60605E"/>
                </a:solidFill>
              </a:rPr>
              <a:t>permet</a:t>
            </a:r>
            <a:r>
              <a:rPr sz="2400" dirty="0">
                <a:solidFill>
                  <a:srgbClr val="60605E"/>
                </a:solidFill>
              </a:rPr>
              <a:t> de </a:t>
            </a:r>
            <a:r>
              <a:rPr sz="2400" dirty="0" err="1">
                <a:solidFill>
                  <a:srgbClr val="60605E"/>
                </a:solidFill>
              </a:rPr>
              <a:t>définir</a:t>
            </a:r>
            <a:r>
              <a:rPr sz="2400" dirty="0">
                <a:solidFill>
                  <a:srgbClr val="60605E"/>
                </a:solidFill>
              </a:rPr>
              <a:t> des </a:t>
            </a:r>
            <a:r>
              <a:rPr sz="2400" dirty="0" err="1">
                <a:solidFill>
                  <a:srgbClr val="60605E"/>
                </a:solidFill>
              </a:rPr>
              <a:t>propriétés</a:t>
            </a:r>
            <a:r>
              <a:rPr sz="2400" dirty="0">
                <a:solidFill>
                  <a:srgbClr val="60605E"/>
                </a:solidFill>
              </a:rPr>
              <a:t> de la </a:t>
            </a:r>
            <a:r>
              <a:rPr sz="2400" dirty="0" err="1">
                <a:solidFill>
                  <a:srgbClr val="60605E"/>
                </a:solidFill>
              </a:rPr>
              <a:t>classe</a:t>
            </a:r>
            <a:endParaRPr sz="2400" dirty="0">
              <a:solidFill>
                <a:srgbClr val="60605E"/>
              </a:solidFill>
            </a:endParaRP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    </a:t>
            </a:r>
            <a:r>
              <a:rPr sz="2400" b="1" dirty="0">
                <a:solidFill>
                  <a:srgbClr val="60605E"/>
                </a:solidFill>
              </a:rPr>
              <a:t>constructor</a:t>
            </a:r>
            <a:r>
              <a:rPr sz="2400" dirty="0">
                <a:solidFill>
                  <a:srgbClr val="60605E"/>
                </a:solidFill>
              </a:rPr>
              <a:t>(nom, age) {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        </a:t>
            </a:r>
            <a:r>
              <a:rPr sz="2400" dirty="0" err="1">
                <a:solidFill>
                  <a:srgbClr val="60605E"/>
                </a:solidFill>
              </a:rPr>
              <a:t>this.nom</a:t>
            </a:r>
            <a:r>
              <a:rPr sz="2400" dirty="0">
                <a:solidFill>
                  <a:srgbClr val="60605E"/>
                </a:solidFill>
              </a:rPr>
              <a:t> = nom;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        </a:t>
            </a:r>
            <a:r>
              <a:rPr sz="2400" dirty="0" err="1">
                <a:solidFill>
                  <a:srgbClr val="60605E"/>
                </a:solidFill>
              </a:rPr>
              <a:t>this.age</a:t>
            </a:r>
            <a:r>
              <a:rPr sz="2400" dirty="0">
                <a:solidFill>
                  <a:srgbClr val="60605E"/>
                </a:solidFill>
              </a:rPr>
              <a:t> = age;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    }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>
                <a:solidFill>
                  <a:srgbClr val="60605E"/>
                </a:solidFill>
              </a:rPr>
              <a:t>parler</a:t>
            </a:r>
            <a:r>
              <a:rPr sz="2400" dirty="0">
                <a:solidFill>
                  <a:srgbClr val="60605E"/>
                </a:solidFill>
              </a:rPr>
              <a:t>() { </a:t>
            </a:r>
            <a:r>
              <a:rPr sz="2400" dirty="0" err="1">
                <a:solidFill>
                  <a:srgbClr val="60605E"/>
                </a:solidFill>
              </a:rPr>
              <a:t>console.log</a:t>
            </a:r>
            <a:r>
              <a:rPr sz="2400" dirty="0">
                <a:solidFill>
                  <a:srgbClr val="60605E"/>
                </a:solidFill>
              </a:rPr>
              <a:t>('je </a:t>
            </a:r>
            <a:r>
              <a:rPr sz="2400" dirty="0" err="1">
                <a:solidFill>
                  <a:srgbClr val="60605E"/>
                </a:solidFill>
              </a:rPr>
              <a:t>suis</a:t>
            </a:r>
            <a:r>
              <a:rPr sz="2400" dirty="0">
                <a:solidFill>
                  <a:srgbClr val="60605E"/>
                </a:solidFill>
              </a:rPr>
              <a:t> ' + </a:t>
            </a:r>
            <a:r>
              <a:rPr sz="2400" dirty="0" err="1">
                <a:solidFill>
                  <a:srgbClr val="60605E"/>
                </a:solidFill>
              </a:rPr>
              <a:t>this.nom</a:t>
            </a:r>
            <a:r>
              <a:rPr sz="2400" dirty="0">
                <a:solidFill>
                  <a:srgbClr val="60605E"/>
                </a:solidFill>
              </a:rPr>
              <a:t>) }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}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sz="2400" dirty="0">
              <a:solidFill>
                <a:srgbClr val="60605E"/>
              </a:solidFill>
            </a:endParaRP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const p1 = new </a:t>
            </a:r>
            <a:r>
              <a:rPr sz="2400" dirty="0" err="1">
                <a:solidFill>
                  <a:srgbClr val="60605E"/>
                </a:solidFill>
              </a:rPr>
              <a:t>Personne</a:t>
            </a:r>
            <a:r>
              <a:rPr sz="2400" dirty="0">
                <a:solidFill>
                  <a:srgbClr val="60605E"/>
                </a:solidFill>
              </a:rPr>
              <a:t>('toto');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p1.age = 35;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p1.ville = 'Paris';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p1.parler();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>
                <a:solidFill>
                  <a:srgbClr val="60605E"/>
                </a:solidFill>
              </a:rPr>
              <a:t>console.log</a:t>
            </a:r>
            <a:r>
              <a:rPr sz="2400" dirty="0">
                <a:solidFill>
                  <a:srgbClr val="60605E"/>
                </a:solidFill>
              </a:rPr>
              <a:t>(p1);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>
                <a:solidFill>
                  <a:srgbClr val="60605E"/>
                </a:solidFill>
              </a:rPr>
              <a:t>//</a:t>
            </a:r>
            <a:r>
              <a:rPr sz="2400" dirty="0" err="1">
                <a:solidFill>
                  <a:srgbClr val="60605E"/>
                </a:solidFill>
              </a:rPr>
              <a:t>Personne</a:t>
            </a:r>
            <a:r>
              <a:rPr sz="2400" dirty="0">
                <a:solidFill>
                  <a:srgbClr val="60605E"/>
                </a:solidFill>
              </a:rPr>
              <a:t> { nom: 'toto', age: 35, </a:t>
            </a:r>
            <a:r>
              <a:rPr sz="2400" dirty="0" err="1">
                <a:solidFill>
                  <a:srgbClr val="60605E"/>
                </a:solidFill>
              </a:rPr>
              <a:t>ville</a:t>
            </a:r>
            <a:r>
              <a:rPr sz="2400" dirty="0">
                <a:solidFill>
                  <a:srgbClr val="60605E"/>
                </a:solidFill>
              </a:rPr>
              <a:t>: 'Paris' }</a:t>
            </a:r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LES OBJ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LES OBJETS</a:t>
            </a:r>
          </a:p>
        </p:txBody>
      </p:sp>
      <p:sp>
        <p:nvSpPr>
          <p:cNvPr id="251" name="class Personne {…"/>
          <p:cNvSpPr txBox="1"/>
          <p:nvPr/>
        </p:nvSpPr>
        <p:spPr>
          <a:xfrm>
            <a:off x="875658" y="2241614"/>
            <a:ext cx="10386064" cy="596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>
                <a:solidFill>
                  <a:srgbClr val="60605E"/>
                </a:solidFill>
              </a:rPr>
              <a:t>class </a:t>
            </a:r>
            <a:r>
              <a:rPr sz="3200" dirty="0" err="1">
                <a:solidFill>
                  <a:srgbClr val="60605E"/>
                </a:solidFill>
              </a:rPr>
              <a:t>Personne</a:t>
            </a:r>
            <a:r>
              <a:rPr sz="3200" dirty="0">
                <a:solidFill>
                  <a:srgbClr val="60605E"/>
                </a:solidFill>
              </a:rPr>
              <a:t> {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>
                <a:solidFill>
                  <a:srgbClr val="60605E"/>
                </a:solidFill>
              </a:rPr>
              <a:t>    constructor(nom, age) {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>
                <a:solidFill>
                  <a:srgbClr val="60605E"/>
                </a:solidFill>
              </a:rPr>
              <a:t>        </a:t>
            </a:r>
            <a:r>
              <a:rPr sz="3200" dirty="0" err="1">
                <a:solidFill>
                  <a:srgbClr val="60605E"/>
                </a:solidFill>
              </a:rPr>
              <a:t>this.nom</a:t>
            </a:r>
            <a:r>
              <a:rPr sz="3200" dirty="0">
                <a:solidFill>
                  <a:srgbClr val="60605E"/>
                </a:solidFill>
              </a:rPr>
              <a:t> = nom;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>
                <a:solidFill>
                  <a:srgbClr val="60605E"/>
                </a:solidFill>
              </a:rPr>
              <a:t>        </a:t>
            </a:r>
            <a:r>
              <a:rPr sz="3200" dirty="0" err="1">
                <a:solidFill>
                  <a:srgbClr val="60605E"/>
                </a:solidFill>
              </a:rPr>
              <a:t>this.age</a:t>
            </a:r>
            <a:r>
              <a:rPr sz="3200" dirty="0">
                <a:solidFill>
                  <a:srgbClr val="60605E"/>
                </a:solidFill>
              </a:rPr>
              <a:t> = age;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>
                <a:solidFill>
                  <a:srgbClr val="60605E"/>
                </a:solidFill>
              </a:rPr>
              <a:t>    }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>
                <a:solidFill>
                  <a:srgbClr val="60605E"/>
                </a:solidFill>
              </a:rPr>
              <a:t>    </a:t>
            </a:r>
            <a:r>
              <a:rPr sz="3200" b="1" dirty="0">
                <a:solidFill>
                  <a:srgbClr val="60605E"/>
                </a:solidFill>
              </a:rPr>
              <a:t>static</a:t>
            </a:r>
            <a:r>
              <a:rPr sz="3200" dirty="0">
                <a:solidFill>
                  <a:srgbClr val="60605E"/>
                </a:solidFill>
              </a:rPr>
              <a:t> </a:t>
            </a:r>
            <a:r>
              <a:rPr sz="3200" dirty="0" err="1">
                <a:solidFill>
                  <a:srgbClr val="60605E"/>
                </a:solidFill>
              </a:rPr>
              <a:t>exemple</a:t>
            </a:r>
            <a:r>
              <a:rPr sz="3200" dirty="0">
                <a:solidFill>
                  <a:srgbClr val="60605E"/>
                </a:solidFill>
              </a:rPr>
              <a:t>() { </a:t>
            </a:r>
            <a:r>
              <a:rPr sz="3200" dirty="0" err="1">
                <a:solidFill>
                  <a:srgbClr val="60605E"/>
                </a:solidFill>
              </a:rPr>
              <a:t>console.log</a:t>
            </a:r>
            <a:r>
              <a:rPr sz="3200" dirty="0">
                <a:solidFill>
                  <a:srgbClr val="60605E"/>
                </a:solidFill>
              </a:rPr>
              <a:t>('</a:t>
            </a:r>
            <a:r>
              <a:rPr sz="3200" dirty="0" err="1">
                <a:solidFill>
                  <a:srgbClr val="60605E"/>
                </a:solidFill>
              </a:rPr>
              <a:t>coucou</a:t>
            </a:r>
            <a:r>
              <a:rPr sz="3200" dirty="0">
                <a:solidFill>
                  <a:srgbClr val="60605E"/>
                </a:solidFill>
              </a:rPr>
              <a:t>') }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>
                <a:solidFill>
                  <a:srgbClr val="60605E"/>
                </a:solidFill>
              </a:rPr>
              <a:t>}</a:t>
            </a: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sz="3200" dirty="0">
              <a:solidFill>
                <a:srgbClr val="60605E"/>
              </a:solidFill>
            </a:endParaRPr>
          </a:p>
          <a:p>
            <a:pPr algn="l" defTabSz="355600">
              <a:lnSpc>
                <a:spcPct val="120000"/>
              </a:lnSpc>
              <a:defRPr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 err="1">
                <a:solidFill>
                  <a:srgbClr val="60605E"/>
                </a:solidFill>
              </a:rPr>
              <a:t>Personne.exemple</a:t>
            </a:r>
            <a:r>
              <a:rPr sz="3200" dirty="0">
                <a:solidFill>
                  <a:srgbClr val="60605E"/>
                </a:solidFill>
              </a:rPr>
              <a:t>(); //</a:t>
            </a:r>
            <a:r>
              <a:rPr sz="3200" dirty="0" err="1">
                <a:solidFill>
                  <a:srgbClr val="60605E"/>
                </a:solidFill>
              </a:rPr>
              <a:t>coucou</a:t>
            </a:r>
            <a:endParaRPr sz="3200" dirty="0">
              <a:solidFill>
                <a:srgbClr val="60605E"/>
              </a:solidFill>
            </a:endParaRPr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ES OBJ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LES OBJETS</a:t>
            </a:r>
          </a:p>
        </p:txBody>
      </p:sp>
      <p:sp>
        <p:nvSpPr>
          <p:cNvPr id="255" name="get…"/>
          <p:cNvSpPr txBox="1"/>
          <p:nvPr/>
        </p:nvSpPr>
        <p:spPr>
          <a:xfrm>
            <a:off x="980588" y="2109172"/>
            <a:ext cx="11086493" cy="686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spcBef>
                <a:spcPts val="200"/>
              </a:spcBef>
              <a:defRPr sz="29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3200" dirty="0">
                <a:solidFill>
                  <a:srgbClr val="60605E"/>
                </a:solidFill>
              </a:rPr>
              <a:t>get</a:t>
            </a:r>
          </a:p>
          <a:p>
            <a:pPr algn="l" defTabSz="355600">
              <a:spcBef>
                <a:spcPts val="200"/>
              </a:spcBef>
              <a:defRPr sz="2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br>
              <a:rPr sz="3200" dirty="0">
                <a:solidFill>
                  <a:srgbClr val="60605E"/>
                </a:solidFill>
              </a:rPr>
            </a:br>
            <a:r>
              <a:rPr sz="3200" dirty="0">
                <a:solidFill>
                  <a:srgbClr val="60605E"/>
                </a:solidFill>
              </a:rPr>
              <a:t>get</a:t>
            </a:r>
            <a:r>
              <a:rPr sz="3200" b="0" dirty="0">
                <a:solidFill>
                  <a:srgbClr val="60605E"/>
                </a:solidFill>
              </a:rPr>
              <a:t> </a:t>
            </a:r>
            <a:r>
              <a:rPr sz="3200" b="0" dirty="0" err="1">
                <a:solidFill>
                  <a:srgbClr val="60605E"/>
                </a:solidFill>
              </a:rPr>
              <a:t>permet</a:t>
            </a:r>
            <a:r>
              <a:rPr sz="3200" b="0" dirty="0">
                <a:solidFill>
                  <a:srgbClr val="60605E"/>
                </a:solidFill>
              </a:rPr>
              <a:t> </a:t>
            </a:r>
            <a:r>
              <a:rPr sz="3200" b="0" dirty="0" err="1">
                <a:solidFill>
                  <a:srgbClr val="60605E"/>
                </a:solidFill>
              </a:rPr>
              <a:t>d'utiliser</a:t>
            </a:r>
            <a:r>
              <a:rPr sz="3200" b="0" dirty="0">
                <a:solidFill>
                  <a:srgbClr val="60605E"/>
                </a:solidFill>
              </a:rPr>
              <a:t> la </a:t>
            </a:r>
            <a:r>
              <a:rPr sz="3200" b="0" dirty="0" err="1">
                <a:solidFill>
                  <a:srgbClr val="60605E"/>
                </a:solidFill>
              </a:rPr>
              <a:t>méthode</a:t>
            </a:r>
            <a:r>
              <a:rPr sz="3200" b="0" dirty="0">
                <a:solidFill>
                  <a:srgbClr val="60605E"/>
                </a:solidFill>
              </a:rPr>
              <a:t> </a:t>
            </a:r>
            <a:r>
              <a:rPr sz="3200" b="0" dirty="0" err="1">
                <a:solidFill>
                  <a:srgbClr val="60605E"/>
                </a:solidFill>
              </a:rPr>
              <a:t>comme</a:t>
            </a:r>
            <a:r>
              <a:rPr sz="3200" b="0" dirty="0">
                <a:solidFill>
                  <a:srgbClr val="60605E"/>
                </a:solidFill>
              </a:rPr>
              <a:t> </a:t>
            </a:r>
            <a:r>
              <a:rPr sz="3200" b="0" dirty="0" err="1">
                <a:solidFill>
                  <a:srgbClr val="60605E"/>
                </a:solidFill>
              </a:rPr>
              <a:t>une</a:t>
            </a:r>
            <a:r>
              <a:rPr sz="3200" b="0" dirty="0">
                <a:solidFill>
                  <a:srgbClr val="60605E"/>
                </a:solidFill>
              </a:rPr>
              <a:t> </a:t>
            </a:r>
            <a:r>
              <a:rPr sz="3200" b="0" dirty="0" err="1">
                <a:solidFill>
                  <a:srgbClr val="60605E"/>
                </a:solidFill>
              </a:rPr>
              <a:t>propriété</a:t>
            </a:r>
            <a:r>
              <a:rPr sz="3200" b="0" dirty="0">
                <a:solidFill>
                  <a:srgbClr val="60605E"/>
                </a:solidFill>
              </a:rPr>
              <a:t> </a:t>
            </a:r>
          </a:p>
          <a:p>
            <a:pPr algn="l" defTabSz="355600">
              <a:spcBef>
                <a:spcPts val="200"/>
              </a:spcBef>
              <a:defRPr sz="2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3200" dirty="0">
              <a:solidFill>
                <a:srgbClr val="60605E"/>
              </a:solidFill>
            </a:endParaRPr>
          </a:p>
          <a:p>
            <a:pPr algn="l" defTabSz="355600">
              <a:defRPr sz="1900">
                <a:solidFill>
                  <a:srgbClr val="602D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sz="2400" dirty="0">
              <a:solidFill>
                <a:srgbClr val="60605E"/>
              </a:solidFill>
            </a:endParaRPr>
          </a:p>
          <a:p>
            <a:pPr algn="l" defTabSz="355600">
              <a:defRPr sz="1900">
                <a:solidFill>
                  <a:srgbClr val="602D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class </a:t>
            </a:r>
            <a:r>
              <a:rPr sz="2400" dirty="0" err="1"/>
              <a:t>Personne</a:t>
            </a:r>
            <a:r>
              <a:rPr sz="2400" dirty="0"/>
              <a:t> {</a:t>
            </a:r>
          </a:p>
          <a:p>
            <a:pPr algn="l" defTabSz="355600">
              <a:defRPr sz="1900">
                <a:solidFill>
                  <a:srgbClr val="602D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    constructor(nom, age) {</a:t>
            </a:r>
          </a:p>
          <a:p>
            <a:pPr algn="l" defTabSz="355600">
              <a:defRPr sz="1900">
                <a:solidFill>
                  <a:srgbClr val="602D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        </a:t>
            </a:r>
            <a:r>
              <a:rPr sz="2400" dirty="0" err="1"/>
              <a:t>this.nom</a:t>
            </a:r>
            <a:r>
              <a:rPr sz="2400" dirty="0"/>
              <a:t> = nom;</a:t>
            </a:r>
          </a:p>
          <a:p>
            <a:pPr algn="l" defTabSz="355600">
              <a:defRPr sz="1900">
                <a:solidFill>
                  <a:srgbClr val="602D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        </a:t>
            </a:r>
            <a:r>
              <a:rPr sz="2400" dirty="0" err="1"/>
              <a:t>this.age</a:t>
            </a:r>
            <a:r>
              <a:rPr sz="2400" dirty="0"/>
              <a:t> = age;</a:t>
            </a:r>
          </a:p>
          <a:p>
            <a:pPr algn="l" defTabSz="355600">
              <a:defRPr sz="1900">
                <a:solidFill>
                  <a:srgbClr val="602D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    }</a:t>
            </a:r>
          </a:p>
          <a:p>
            <a:pPr algn="l" defTabSz="355600">
              <a:defRPr sz="1900">
                <a:solidFill>
                  <a:srgbClr val="602D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    </a:t>
            </a:r>
            <a:r>
              <a:rPr sz="2400" b="1" dirty="0"/>
              <a:t>get</a:t>
            </a:r>
            <a:r>
              <a:rPr sz="2400" dirty="0"/>
              <a:t> </a:t>
            </a:r>
            <a:r>
              <a:rPr sz="2400" dirty="0" err="1"/>
              <a:t>planete</a:t>
            </a:r>
            <a:r>
              <a:rPr sz="2400" dirty="0"/>
              <a:t>() { return "</a:t>
            </a:r>
            <a:r>
              <a:rPr sz="2400" dirty="0" err="1"/>
              <a:t>terre</a:t>
            </a:r>
            <a:r>
              <a:rPr sz="2400" dirty="0"/>
              <a:t>" }</a:t>
            </a:r>
          </a:p>
          <a:p>
            <a:pPr algn="l" defTabSz="355600">
              <a:defRPr sz="1900">
                <a:solidFill>
                  <a:srgbClr val="602D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}</a:t>
            </a:r>
          </a:p>
          <a:p>
            <a:pPr algn="l" defTabSz="355600">
              <a:defRPr sz="1900">
                <a:solidFill>
                  <a:srgbClr val="602D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sz="2400" dirty="0"/>
          </a:p>
          <a:p>
            <a:pPr algn="l" defTabSz="355600">
              <a:defRPr sz="1900">
                <a:solidFill>
                  <a:srgbClr val="602D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/>
              <a:t>var p1=new </a:t>
            </a:r>
            <a:r>
              <a:rPr sz="2400" dirty="0" err="1"/>
              <a:t>Personne</a:t>
            </a:r>
            <a:r>
              <a:rPr sz="2400" dirty="0"/>
              <a:t>();</a:t>
            </a:r>
          </a:p>
          <a:p>
            <a:pPr algn="l" defTabSz="355600">
              <a:defRPr sz="1900">
                <a:solidFill>
                  <a:srgbClr val="602D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400" dirty="0" err="1"/>
              <a:t>console.log</a:t>
            </a:r>
            <a:r>
              <a:rPr sz="2400" dirty="0"/>
              <a:t>(p1.planete);</a:t>
            </a:r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>
              <a:solidFill>
                <a:srgbClr val="60605E"/>
              </a:solidFill>
            </a:endParaRP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ES OBJ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LES OBJETS</a:t>
            </a:r>
          </a:p>
        </p:txBody>
      </p:sp>
      <p:sp>
        <p:nvSpPr>
          <p:cNvPr id="259" name="set…"/>
          <p:cNvSpPr txBox="1"/>
          <p:nvPr/>
        </p:nvSpPr>
        <p:spPr>
          <a:xfrm>
            <a:off x="875658" y="243210"/>
            <a:ext cx="10386064" cy="8797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b="1" dirty="0">
                <a:solidFill>
                  <a:srgbClr val="60605E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</a:p>
          <a:p>
            <a:pPr algn="l" defTabSz="35560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br>
              <a:rPr sz="2800" dirty="0">
                <a:solidFill>
                  <a:srgbClr val="60605E"/>
                </a:solidFill>
              </a:rPr>
            </a:br>
            <a:r>
              <a:rPr sz="2800" b="1" dirty="0">
                <a:solidFill>
                  <a:srgbClr val="60605E"/>
                </a:solidFill>
              </a:rPr>
              <a:t>set</a:t>
            </a:r>
            <a:r>
              <a:rPr sz="2800" dirty="0">
                <a:solidFill>
                  <a:srgbClr val="60605E"/>
                </a:solidFill>
              </a:rPr>
              <a:t> </a:t>
            </a:r>
            <a:r>
              <a:rPr sz="2800" dirty="0" err="1">
                <a:solidFill>
                  <a:srgbClr val="60605E"/>
                </a:solidFill>
              </a:rPr>
              <a:t>permet</a:t>
            </a:r>
            <a:r>
              <a:rPr sz="2800" dirty="0">
                <a:solidFill>
                  <a:srgbClr val="60605E"/>
                </a:solidFill>
              </a:rPr>
              <a:t> </a:t>
            </a:r>
            <a:r>
              <a:rPr sz="2800" dirty="0" err="1">
                <a:solidFill>
                  <a:srgbClr val="60605E"/>
                </a:solidFill>
              </a:rPr>
              <a:t>d'utiliser</a:t>
            </a:r>
            <a:r>
              <a:rPr sz="2800" dirty="0">
                <a:solidFill>
                  <a:srgbClr val="60605E"/>
                </a:solidFill>
              </a:rPr>
              <a:t> la </a:t>
            </a:r>
            <a:r>
              <a:rPr sz="2800" dirty="0" err="1">
                <a:solidFill>
                  <a:srgbClr val="60605E"/>
                </a:solidFill>
              </a:rPr>
              <a:t>méthode</a:t>
            </a:r>
            <a:r>
              <a:rPr sz="2800" dirty="0">
                <a:solidFill>
                  <a:srgbClr val="60605E"/>
                </a:solidFill>
              </a:rPr>
              <a:t> </a:t>
            </a:r>
            <a:r>
              <a:rPr sz="2800" dirty="0" err="1">
                <a:solidFill>
                  <a:srgbClr val="60605E"/>
                </a:solidFill>
              </a:rPr>
              <a:t>comme</a:t>
            </a:r>
            <a:r>
              <a:rPr sz="2800" dirty="0">
                <a:solidFill>
                  <a:srgbClr val="60605E"/>
                </a:solidFill>
              </a:rPr>
              <a:t> </a:t>
            </a:r>
            <a:r>
              <a:rPr sz="2800" dirty="0" err="1">
                <a:solidFill>
                  <a:srgbClr val="60605E"/>
                </a:solidFill>
              </a:rPr>
              <a:t>une</a:t>
            </a:r>
            <a:r>
              <a:rPr sz="2800" dirty="0">
                <a:solidFill>
                  <a:srgbClr val="60605E"/>
                </a:solidFill>
              </a:rPr>
              <a:t> </a:t>
            </a:r>
            <a:r>
              <a:rPr sz="2800" dirty="0" err="1">
                <a:solidFill>
                  <a:srgbClr val="60605E"/>
                </a:solidFill>
              </a:rPr>
              <a:t>propriété</a:t>
            </a:r>
            <a:r>
              <a:rPr sz="2800" dirty="0">
                <a:solidFill>
                  <a:srgbClr val="60605E"/>
                </a:solidFill>
              </a:rPr>
              <a:t> </a:t>
            </a:r>
          </a:p>
          <a:p>
            <a:pPr algn="l" defTabSz="355600">
              <a:defRPr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000" dirty="0">
              <a:solidFill>
                <a:srgbClr val="60605E"/>
              </a:solidFill>
            </a:endParaRP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const p1 = new </a:t>
            </a:r>
            <a:r>
              <a:rPr sz="2000" dirty="0" err="1"/>
              <a:t>Personne</a:t>
            </a:r>
            <a:r>
              <a:rPr sz="2000" dirty="0"/>
              <a:t>('toto');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p1.age = 35;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p1.ville = 'Paris';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p1.parler();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 err="1"/>
              <a:t>console.log</a:t>
            </a:r>
            <a:r>
              <a:rPr sz="2000" dirty="0"/>
              <a:t>(p1);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//</a:t>
            </a:r>
            <a:r>
              <a:rPr sz="2000" dirty="0" err="1"/>
              <a:t>Personne</a:t>
            </a:r>
            <a:r>
              <a:rPr sz="2000" dirty="0"/>
              <a:t> { nom: 'toto', age: 35, </a:t>
            </a:r>
            <a:r>
              <a:rPr sz="2000" dirty="0" err="1"/>
              <a:t>ville</a:t>
            </a:r>
            <a:r>
              <a:rPr sz="2000" dirty="0"/>
              <a:t>: 'Paris' }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class </a:t>
            </a:r>
            <a:r>
              <a:rPr sz="2000" dirty="0" err="1"/>
              <a:t>Personne</a:t>
            </a:r>
            <a:r>
              <a:rPr sz="2000" dirty="0"/>
              <a:t> {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    constructor(nom, age) {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         </a:t>
            </a:r>
            <a:r>
              <a:rPr sz="2000" dirty="0" err="1"/>
              <a:t>this.nom</a:t>
            </a:r>
            <a:r>
              <a:rPr sz="2000" dirty="0"/>
              <a:t> = nom;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         </a:t>
            </a:r>
            <a:r>
              <a:rPr sz="2000" dirty="0" err="1"/>
              <a:t>this.age</a:t>
            </a:r>
            <a:r>
              <a:rPr sz="2000" dirty="0"/>
              <a:t> = age;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    }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   </a:t>
            </a:r>
            <a:r>
              <a:rPr sz="2000" b="1" dirty="0"/>
              <a:t>set</a:t>
            </a:r>
            <a:r>
              <a:rPr sz="2000" dirty="0"/>
              <a:t> </a:t>
            </a:r>
            <a:r>
              <a:rPr sz="2000" dirty="0" err="1"/>
              <a:t>adresse</a:t>
            </a:r>
            <a:r>
              <a:rPr sz="2000" dirty="0"/>
              <a:t>(</a:t>
            </a:r>
            <a:r>
              <a:rPr sz="2000" dirty="0" err="1"/>
              <a:t>adr</a:t>
            </a:r>
            <a:r>
              <a:rPr sz="2000" dirty="0"/>
              <a:t>){</a:t>
            </a:r>
            <a:r>
              <a:rPr sz="2000" dirty="0" err="1"/>
              <a:t>this.ville</a:t>
            </a:r>
            <a:r>
              <a:rPr sz="2000" dirty="0"/>
              <a:t>=</a:t>
            </a:r>
            <a:r>
              <a:rPr sz="2000" dirty="0" err="1"/>
              <a:t>adr</a:t>
            </a:r>
            <a:r>
              <a:rPr sz="2000" dirty="0"/>
              <a:t>}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}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p1=new </a:t>
            </a:r>
            <a:r>
              <a:rPr sz="2000" dirty="0" err="1"/>
              <a:t>Personne</a:t>
            </a:r>
            <a:r>
              <a:rPr sz="2000" dirty="0"/>
              <a:t>();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p1.adresse='Marseille';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 err="1"/>
              <a:t>console.log</a:t>
            </a:r>
            <a:r>
              <a:rPr sz="2000" dirty="0"/>
              <a:t>(p1);</a:t>
            </a:r>
          </a:p>
          <a:p>
            <a:pPr algn="l" defTabSz="355600">
              <a:defRPr sz="1900">
                <a:solidFill>
                  <a:srgbClr val="60365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000" dirty="0"/>
              <a:t>//{ nom: undefined, age: undefined, </a:t>
            </a:r>
            <a:r>
              <a:rPr sz="2000" dirty="0" err="1"/>
              <a:t>ville</a:t>
            </a:r>
            <a:r>
              <a:rPr sz="2000" dirty="0"/>
              <a:t>: 'Marseille' }</a:t>
            </a:r>
          </a:p>
        </p:txBody>
      </p:sp>
      <p:sp>
        <p:nvSpPr>
          <p:cNvPr id="26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ES OBJ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b="1" dirty="0"/>
              <a:t>Exercices</a:t>
            </a:r>
            <a:endParaRPr b="1" dirty="0"/>
          </a:p>
        </p:txBody>
      </p:sp>
      <p:sp>
        <p:nvSpPr>
          <p:cNvPr id="259" name="set…"/>
          <p:cNvSpPr txBox="1"/>
          <p:nvPr/>
        </p:nvSpPr>
        <p:spPr>
          <a:xfrm>
            <a:off x="875658" y="3482561"/>
            <a:ext cx="10386064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fr-FR" sz="3200" dirty="0"/>
              <a:t>Ecrire une fonction qui calcule la somme des éléments d’un tableau de nombres</a:t>
            </a:r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3200" dirty="0"/>
          </a:p>
        </p:txBody>
      </p:sp>
      <p:sp>
        <p:nvSpPr>
          <p:cNvPr id="26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91754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ES OBJ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fr-FR" b="1" dirty="0"/>
              <a:t>Exercices</a:t>
            </a:r>
            <a:endParaRPr b="1" dirty="0"/>
          </a:p>
        </p:txBody>
      </p:sp>
      <p:sp>
        <p:nvSpPr>
          <p:cNvPr id="259" name="set…"/>
          <p:cNvSpPr txBox="1"/>
          <p:nvPr/>
        </p:nvSpPr>
        <p:spPr>
          <a:xfrm>
            <a:off x="860668" y="1993959"/>
            <a:ext cx="10386064" cy="576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/>
            <a:r>
              <a:rPr lang="fr-FR" sz="3200" dirty="0" err="1">
                <a:solidFill>
                  <a:schemeClr val="bg1"/>
                </a:solidFill>
                <a:latin typeface="Menlo" panose="020B0609030804020204" pitchFamily="49" charset="0"/>
              </a:rPr>
              <a:t>function</a:t>
            </a:r>
            <a:r>
              <a:rPr lang="fr-FR" sz="3200" dirty="0">
                <a:solidFill>
                  <a:schemeClr val="bg1"/>
                </a:solidFill>
                <a:latin typeface="Menlo" panose="020B0609030804020204" pitchFamily="49" charset="0"/>
              </a:rPr>
              <a:t> somme(tab){</a:t>
            </a:r>
          </a:p>
          <a:p>
            <a:pPr lvl="2" algn="l"/>
            <a:r>
              <a:rPr lang="fr-FR" sz="3200" dirty="0">
                <a:solidFill>
                  <a:schemeClr val="bg1"/>
                </a:solidFill>
                <a:latin typeface="Menlo" panose="020B0609030804020204" pitchFamily="49" charset="0"/>
              </a:rPr>
              <a:t>   let total = 0;</a:t>
            </a:r>
          </a:p>
          <a:p>
            <a:pPr lvl="2" algn="l"/>
            <a:r>
              <a:rPr lang="fr-FR" sz="3200" dirty="0">
                <a:solidFill>
                  <a:schemeClr val="bg1"/>
                </a:solidFill>
                <a:latin typeface="Menlo" panose="020B0609030804020204" pitchFamily="49" charset="0"/>
              </a:rPr>
              <a:t>   for(let item of tab){</a:t>
            </a:r>
          </a:p>
          <a:p>
            <a:pPr lvl="2" algn="l"/>
            <a:r>
              <a:rPr lang="fr-FR" sz="3200" dirty="0">
                <a:solidFill>
                  <a:schemeClr val="bg1"/>
                </a:solidFill>
                <a:latin typeface="Menlo" panose="020B0609030804020204" pitchFamily="49" charset="0"/>
              </a:rPr>
              <a:t>   total = total + item;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  <a:latin typeface="Menlo" panose="020B0609030804020204" pitchFamily="49" charset="0"/>
              </a:rPr>
              <a:t>   }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  <a:latin typeface="Menlo" panose="020B0609030804020204" pitchFamily="49" charset="0"/>
              </a:rPr>
              <a:t> return total;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fr-FR" sz="3200" dirty="0" err="1">
                <a:solidFill>
                  <a:schemeClr val="bg1"/>
                </a:solidFill>
                <a:latin typeface="Menlo" panose="020B0609030804020204" pitchFamily="49" charset="0"/>
              </a:rPr>
              <a:t>const</a:t>
            </a:r>
            <a:r>
              <a:rPr lang="fr-FR" sz="3200" dirty="0">
                <a:solidFill>
                  <a:schemeClr val="bg1"/>
                </a:solidFill>
                <a:latin typeface="Menlo" panose="020B0609030804020204" pitchFamily="49" charset="0"/>
              </a:rPr>
              <a:t> data = [10, 20, 30, 50];</a:t>
            </a:r>
          </a:p>
          <a:p>
            <a:pPr algn="l"/>
            <a:r>
              <a:rPr lang="fr-FR" sz="3200" dirty="0" err="1">
                <a:solidFill>
                  <a:schemeClr val="bg1"/>
                </a:solidFill>
                <a:latin typeface="Menlo" panose="020B0609030804020204" pitchFamily="49" charset="0"/>
              </a:rPr>
              <a:t>console.log</a:t>
            </a:r>
            <a:r>
              <a:rPr lang="fr-FR" sz="3200" dirty="0">
                <a:solidFill>
                  <a:schemeClr val="bg1"/>
                </a:solidFill>
                <a:latin typeface="Menlo" panose="020B0609030804020204" pitchFamily="49" charset="0"/>
              </a:rPr>
              <a:t>(somme(data));</a:t>
            </a:r>
          </a:p>
          <a:p>
            <a:pPr algn="l" defTabSz="3556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3200" dirty="0"/>
          </a:p>
        </p:txBody>
      </p:sp>
      <p:sp>
        <p:nvSpPr>
          <p:cNvPr id="26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5222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ode d’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Mode </a:t>
            </a:r>
            <a:r>
              <a:rPr b="1" dirty="0" err="1"/>
              <a:t>d’evaluation</a:t>
            </a:r>
            <a:endParaRPr b="1" dirty="0"/>
          </a:p>
        </p:txBody>
      </p:sp>
      <p:sp>
        <p:nvSpPr>
          <p:cNvPr id="133" name="Nombre de Contrôle Ecrit :1…"/>
          <p:cNvSpPr txBox="1">
            <a:spLocks noGrp="1"/>
          </p:cNvSpPr>
          <p:nvPr>
            <p:ph type="body" idx="1"/>
          </p:nvPr>
        </p:nvSpPr>
        <p:spPr>
          <a:xfrm>
            <a:off x="355600" y="2692400"/>
            <a:ext cx="12293600" cy="33184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228600" algn="just" defTabSz="457200">
              <a:lnSpc>
                <a:spcPct val="200000"/>
              </a:lnSpc>
              <a:spcBef>
                <a:spcPts val="0"/>
              </a:spcBef>
              <a:buSzPct val="100000"/>
              <a:buChar char="●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3200" b="1" dirty="0" err="1"/>
              <a:t>Nombre</a:t>
            </a:r>
            <a:r>
              <a:rPr sz="3200" b="1" dirty="0"/>
              <a:t> de </a:t>
            </a:r>
            <a:r>
              <a:rPr sz="3200" b="1" dirty="0" err="1"/>
              <a:t>Contrôle</a:t>
            </a:r>
            <a:r>
              <a:rPr sz="3200" b="1" dirty="0"/>
              <a:t> </a:t>
            </a:r>
            <a:r>
              <a:rPr sz="3200" b="1" dirty="0" err="1"/>
              <a:t>Ecrit</a:t>
            </a:r>
            <a:r>
              <a:rPr sz="3200" b="1" dirty="0"/>
              <a:t> :1</a:t>
            </a:r>
          </a:p>
          <a:p>
            <a:pPr marL="457200" indent="-228600" algn="just" defTabSz="457200">
              <a:lnSpc>
                <a:spcPct val="200000"/>
              </a:lnSpc>
              <a:spcBef>
                <a:spcPts val="0"/>
              </a:spcBef>
              <a:buSzPct val="100000"/>
              <a:buChar char="●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sz="3200" b="1" dirty="0" err="1"/>
              <a:t>Nombre</a:t>
            </a:r>
            <a:r>
              <a:rPr sz="3200" b="1" dirty="0"/>
              <a:t> de </a:t>
            </a:r>
            <a:r>
              <a:rPr sz="3200" b="1" dirty="0" err="1"/>
              <a:t>Contrôle</a:t>
            </a:r>
            <a:r>
              <a:rPr sz="3200" b="1" dirty="0"/>
              <a:t> </a:t>
            </a:r>
            <a:r>
              <a:rPr sz="3200" b="1" dirty="0" err="1"/>
              <a:t>Continu</a:t>
            </a:r>
            <a:r>
              <a:rPr sz="3200" b="1" dirty="0"/>
              <a:t> de TP :1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Introduction</a:t>
            </a:r>
          </a:p>
        </p:txBody>
      </p:sp>
      <p:sp>
        <p:nvSpPr>
          <p:cNvPr id="137" name="Node.Js, langage basé sur le moteur V8 Javascript de Google.…"/>
          <p:cNvSpPr txBox="1">
            <a:spLocks noGrp="1"/>
          </p:cNvSpPr>
          <p:nvPr>
            <p:ph type="body" idx="1"/>
          </p:nvPr>
        </p:nvSpPr>
        <p:spPr>
          <a:xfrm>
            <a:off x="771993" y="2368446"/>
            <a:ext cx="11460813" cy="450267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3200" dirty="0"/>
              <a:t> Créé par </a:t>
            </a:r>
            <a:r>
              <a:rPr lang="fr-FR" sz="3200" dirty="0" err="1"/>
              <a:t>Rayan</a:t>
            </a:r>
            <a:r>
              <a:rPr lang="fr-FR" sz="3200" dirty="0"/>
              <a:t> Lienhart Dahl en 2009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3200" dirty="0"/>
              <a:t> Un environnement d’exécution </a:t>
            </a:r>
            <a:r>
              <a:rPr lang="fr-FR" sz="3200" b="1" dirty="0"/>
              <a:t>JavaScript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3200" dirty="0"/>
              <a:t> B</a:t>
            </a:r>
            <a:r>
              <a:rPr sz="3200" dirty="0" err="1"/>
              <a:t>asé</a:t>
            </a:r>
            <a:r>
              <a:rPr sz="3200" dirty="0"/>
              <a:t> sur le </a:t>
            </a:r>
            <a:r>
              <a:rPr sz="3200" dirty="0" err="1"/>
              <a:t>moteur</a:t>
            </a:r>
            <a:r>
              <a:rPr sz="3200" dirty="0"/>
              <a:t> V8 de Google</a:t>
            </a:r>
            <a:r>
              <a:rPr lang="fr-FR" sz="3200" dirty="0"/>
              <a:t> Chrome</a:t>
            </a:r>
            <a:r>
              <a:rPr sz="3200" dirty="0"/>
              <a:t>.</a:t>
            </a:r>
            <a:endParaRPr lang="fr-FR" sz="3200" dirty="0"/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3200" dirty="0"/>
              <a:t> Ecrit en C/C++</a:t>
            </a:r>
            <a:endParaRPr sz="3200" dirty="0"/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3200" dirty="0"/>
              <a:t> </a:t>
            </a:r>
            <a:r>
              <a:rPr sz="3200" dirty="0" err="1"/>
              <a:t>Node.Js</a:t>
            </a:r>
            <a:r>
              <a:rPr sz="3200" dirty="0"/>
              <a:t>, </a:t>
            </a:r>
            <a:r>
              <a:rPr lang="fr-FR" sz="3200" dirty="0"/>
              <a:t>JavaScript </a:t>
            </a:r>
            <a:r>
              <a:rPr sz="3200" dirty="0" err="1"/>
              <a:t>côté</a:t>
            </a:r>
            <a:r>
              <a:rPr sz="3200" dirty="0"/>
              <a:t> </a:t>
            </a:r>
            <a:r>
              <a:rPr sz="3200" dirty="0" err="1"/>
              <a:t>serveur</a:t>
            </a:r>
            <a:r>
              <a:rPr sz="3200" dirty="0"/>
              <a:t>.</a:t>
            </a:r>
            <a:endParaRPr lang="fr-FR" sz="3200" dirty="0"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Introduction</a:t>
            </a:r>
          </a:p>
        </p:txBody>
      </p:sp>
      <p:sp>
        <p:nvSpPr>
          <p:cNvPr id="137" name="Node.Js, langage basé sur le moteur V8 Javascript de Google.…"/>
          <p:cNvSpPr txBox="1">
            <a:spLocks noGrp="1"/>
          </p:cNvSpPr>
          <p:nvPr>
            <p:ph type="body" idx="1"/>
          </p:nvPr>
        </p:nvSpPr>
        <p:spPr>
          <a:xfrm>
            <a:off x="463550" y="2278504"/>
            <a:ext cx="12293601" cy="649074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just" defTabSz="457200">
              <a:lnSpc>
                <a:spcPct val="200000"/>
              </a:lnSpc>
              <a:spcBef>
                <a:spcPts val="0"/>
              </a:spcBef>
              <a:buSzPct val="100000"/>
              <a:buNone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b="1" dirty="0"/>
              <a:t>Particularités de </a:t>
            </a:r>
            <a:r>
              <a:rPr lang="fr-FR" sz="2800" b="1" dirty="0" err="1"/>
              <a:t>Node.Js</a:t>
            </a:r>
            <a:endParaRPr lang="fr-FR" sz="2800" b="1" dirty="0"/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endParaRPr lang="fr-FR" dirty="0"/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3000" dirty="0"/>
              <a:t> </a:t>
            </a:r>
            <a:r>
              <a:rPr lang="fr-FR" sz="3000" dirty="0" err="1"/>
              <a:t>Monothread</a:t>
            </a:r>
            <a:r>
              <a:rPr lang="fr-FR" sz="3000" dirty="0"/>
              <a:t> et </a:t>
            </a:r>
            <a:r>
              <a:rPr lang="fr-FR" sz="3000" dirty="0" err="1"/>
              <a:t>scalable</a:t>
            </a:r>
            <a:endParaRPr lang="fr-FR" sz="3000" dirty="0"/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3000" dirty="0"/>
              <a:t> S’appuie uniquement sur le JavaScript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3000" dirty="0"/>
              <a:t> JavaScript hors du navigateur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3000" dirty="0"/>
              <a:t> Requêtes asynchrones (Gestion E/S non bloquants)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3000" dirty="0"/>
              <a:t> Rapide et évolutif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3000" dirty="0"/>
              <a:t> Piloté par les événements </a:t>
            </a:r>
            <a:endParaRPr sz="3000" dirty="0"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43241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Introduction</a:t>
            </a:r>
          </a:p>
        </p:txBody>
      </p:sp>
      <p:sp>
        <p:nvSpPr>
          <p:cNvPr id="137" name="Node.Js, langage basé sur le moteur V8 Javascript de Google.…"/>
          <p:cNvSpPr txBox="1">
            <a:spLocks noGrp="1"/>
          </p:cNvSpPr>
          <p:nvPr>
            <p:ph type="body" idx="1"/>
          </p:nvPr>
        </p:nvSpPr>
        <p:spPr>
          <a:xfrm>
            <a:off x="921063" y="2098623"/>
            <a:ext cx="12293600" cy="17294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Utilisé pour construire des API</a:t>
            </a:r>
            <a:endParaRPr sz="2800" dirty="0"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37E23F1-ACFE-114D-970A-F11DEFAFEDEF}"/>
              </a:ext>
            </a:extLst>
          </p:cNvPr>
          <p:cNvSpPr/>
          <p:nvPr/>
        </p:nvSpPr>
        <p:spPr>
          <a:xfrm>
            <a:off x="1379095" y="4411979"/>
            <a:ext cx="2878112" cy="133937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rgbClr val="FFFFFF"/>
                </a:solidFill>
              </a:rPr>
              <a:t>Application WEB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462BBE3-0EA1-C54E-8115-16C2FF9D1A99}"/>
              </a:ext>
            </a:extLst>
          </p:cNvPr>
          <p:cNvSpPr/>
          <p:nvPr/>
        </p:nvSpPr>
        <p:spPr>
          <a:xfrm>
            <a:off x="1379095" y="6555573"/>
            <a:ext cx="2878112" cy="133937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rgbClr val="FFFFFF"/>
                </a:solidFill>
              </a:rPr>
              <a:t>Application mobile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1979AF7-DB93-8840-A347-E2766E1945AF}"/>
              </a:ext>
            </a:extLst>
          </p:cNvPr>
          <p:cNvSpPr/>
          <p:nvPr/>
        </p:nvSpPr>
        <p:spPr>
          <a:xfrm>
            <a:off x="7308539" y="5632637"/>
            <a:ext cx="2878112" cy="13393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rgbClr val="FFFFFF"/>
                </a:solidFill>
              </a:rPr>
              <a:t>Backend</a:t>
            </a:r>
            <a:endParaRPr lang="fr-FR" dirty="0">
              <a:solidFill>
                <a:srgbClr val="FFFF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rgbClr val="FFFFFF"/>
                </a:solidFill>
              </a:rPr>
              <a:t>(</a:t>
            </a:r>
            <a:r>
              <a:rPr lang="fr-FR" dirty="0" err="1">
                <a:solidFill>
                  <a:srgbClr val="FFFFFF"/>
                </a:solidFill>
              </a:rPr>
              <a:t>Node.js</a:t>
            </a:r>
            <a:r>
              <a:rPr lang="fr-FR" dirty="0">
                <a:solidFill>
                  <a:srgbClr val="FFFFFF"/>
                </a:solidFill>
              </a:rPr>
              <a:t>)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33D4611-129C-6A43-9CAF-DE379669420A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257207" y="5081666"/>
            <a:ext cx="3051332" cy="1220658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4AFB026-C405-D043-BD1E-B57EF51CDEA0}"/>
              </a:ext>
            </a:extLst>
          </p:cNvPr>
          <p:cNvCxnSpPr>
            <a:stCxn id="6" idx="3"/>
          </p:cNvCxnSpPr>
          <p:nvPr/>
        </p:nvCxnSpPr>
        <p:spPr>
          <a:xfrm flipV="1">
            <a:off x="4257207" y="6730584"/>
            <a:ext cx="3051332" cy="494676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96826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Introduction</a:t>
            </a:r>
          </a:p>
        </p:txBody>
      </p:sp>
      <p:sp>
        <p:nvSpPr>
          <p:cNvPr id="137" name="Node.Js, langage basé sur le moteur V8 Javascript de Google.…"/>
          <p:cNvSpPr txBox="1">
            <a:spLocks noGrp="1"/>
          </p:cNvSpPr>
          <p:nvPr>
            <p:ph type="body" idx="1"/>
          </p:nvPr>
        </p:nvSpPr>
        <p:spPr>
          <a:xfrm>
            <a:off x="816132" y="2983042"/>
            <a:ext cx="12293600" cy="45570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457200">
              <a:lnSpc>
                <a:spcPct val="200000"/>
              </a:lnSpc>
              <a:spcBef>
                <a:spcPts val="0"/>
              </a:spcBef>
              <a:buSzPct val="100000"/>
              <a:buNone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b="1" dirty="0"/>
              <a:t> Utilisé aussi pour des applications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Application console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Service réseaux sur mesure (</a:t>
            </a:r>
            <a:r>
              <a:rPr lang="fr-FR" sz="2800" dirty="0" err="1"/>
              <a:t>proxies</a:t>
            </a:r>
            <a:r>
              <a:rPr lang="fr-FR" sz="2800" dirty="0"/>
              <a:t>)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Outils de ligne de commande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Applications temps réels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07491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b="1" dirty="0"/>
              <a:t>Introduction</a:t>
            </a:r>
          </a:p>
        </p:txBody>
      </p:sp>
      <p:sp>
        <p:nvSpPr>
          <p:cNvPr id="137" name="Node.Js, langage basé sur le moteur V8 Javascript de Google.…"/>
          <p:cNvSpPr txBox="1">
            <a:spLocks noGrp="1"/>
          </p:cNvSpPr>
          <p:nvPr>
            <p:ph type="body" idx="1"/>
          </p:nvPr>
        </p:nvSpPr>
        <p:spPr>
          <a:xfrm>
            <a:off x="463550" y="2160665"/>
            <a:ext cx="12293600" cy="54322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457200">
              <a:lnSpc>
                <a:spcPct val="200000"/>
              </a:lnSpc>
              <a:spcBef>
                <a:spcPts val="0"/>
              </a:spcBef>
              <a:buSzPct val="100000"/>
              <a:buNone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b="1" dirty="0"/>
              <a:t>Pourquoi utiliser </a:t>
            </a:r>
            <a:r>
              <a:rPr lang="fr-FR" sz="2800" b="1" dirty="0" err="1"/>
              <a:t>Node.js</a:t>
            </a:r>
            <a:r>
              <a:rPr lang="fr-FR" sz="2800" b="1" dirty="0"/>
              <a:t> ?</a:t>
            </a:r>
            <a:endParaRPr lang="fr-FR" sz="2800" dirty="0"/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Faire des prototypes d’application rapidement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Faire des applications rapides et </a:t>
            </a:r>
            <a:r>
              <a:rPr lang="fr-FR" sz="2800" dirty="0" err="1"/>
              <a:t>scalables</a:t>
            </a:r>
            <a:endParaRPr lang="fr-FR" sz="2800" dirty="0"/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JavaScript partout (</a:t>
            </a:r>
            <a:r>
              <a:rPr lang="fr-FR" sz="2800" dirty="0" err="1"/>
              <a:t>backend</a:t>
            </a:r>
            <a:r>
              <a:rPr lang="fr-FR" sz="2800" dirty="0"/>
              <a:t> et </a:t>
            </a:r>
            <a:r>
              <a:rPr lang="fr-FR" sz="2800" dirty="0" err="1"/>
              <a:t>frontend</a:t>
            </a:r>
            <a:r>
              <a:rPr lang="fr-FR" sz="2800" dirty="0"/>
              <a:t>)</a:t>
            </a:r>
          </a:p>
          <a:p>
            <a:pPr marL="140368" indent="-140368" algn="just" defTabSz="457200">
              <a:lnSpc>
                <a:spcPct val="200000"/>
              </a:lnSpc>
              <a:spcBef>
                <a:spcPts val="0"/>
              </a:spcBef>
              <a:buSzPct val="100000"/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2800" dirty="0"/>
              <a:t> Larges écosystème et librairies open source</a:t>
            </a:r>
            <a:endParaRPr sz="2800" dirty="0"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540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2004</Words>
  <Application>Microsoft Macintosh PowerPoint</Application>
  <PresentationFormat>Personnalisé</PresentationFormat>
  <Paragraphs>439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9" baseType="lpstr">
      <vt:lpstr>Arial</vt:lpstr>
      <vt:lpstr>Comic Sans MS</vt:lpstr>
      <vt:lpstr>Consolas</vt:lpstr>
      <vt:lpstr>Courier</vt:lpstr>
      <vt:lpstr>Gill Sans Light</vt:lpstr>
      <vt:lpstr>Helvetica</vt:lpstr>
      <vt:lpstr>Helvetica Neue</vt:lpstr>
      <vt:lpstr>Menlo</vt:lpstr>
      <vt:lpstr>Verdana</vt:lpstr>
      <vt:lpstr>Showroom</vt:lpstr>
      <vt:lpstr>Server side Javascript platform </vt:lpstr>
      <vt:lpstr>Objectifs</vt:lpstr>
      <vt:lpstr>Programme</vt:lpstr>
      <vt:lpstr>Mode d’evaluation</vt:lpstr>
      <vt:lpstr>Introduction</vt:lpstr>
      <vt:lpstr>Introduction</vt:lpstr>
      <vt:lpstr>Introduction</vt:lpstr>
      <vt:lpstr>Introduction</vt:lpstr>
      <vt:lpstr>Introduction</vt:lpstr>
      <vt:lpstr>Introduction</vt:lpstr>
      <vt:lpstr>Javascript</vt:lpstr>
      <vt:lpstr>Javascript</vt:lpstr>
      <vt:lpstr>Présentation PowerPoint</vt:lpstr>
      <vt:lpstr>Les bases du langage javascript</vt:lpstr>
      <vt:lpstr>Hello world</vt:lpstr>
      <vt:lpstr>Les commentaires</vt:lpstr>
      <vt:lpstr>Variables</vt:lpstr>
      <vt:lpstr>Variables</vt:lpstr>
      <vt:lpstr>Variables</vt:lpstr>
      <vt:lpstr>Variables</vt:lpstr>
      <vt:lpstr>Variables</vt:lpstr>
      <vt:lpstr>Conditions</vt:lpstr>
      <vt:lpstr>Conditions</vt:lpstr>
      <vt:lpstr>Conditions</vt:lpstr>
      <vt:lpstr>Boucles</vt:lpstr>
      <vt:lpstr>Boucles</vt:lpstr>
      <vt:lpstr>Fonctions</vt:lpstr>
      <vt:lpstr>Fonctions</vt:lpstr>
      <vt:lpstr>Fonctions</vt:lpstr>
      <vt:lpstr>EXCEPTIONS</vt:lpstr>
      <vt:lpstr>OBJETS GLOBAUX</vt:lpstr>
      <vt:lpstr>LES OBJETS</vt:lpstr>
      <vt:lpstr>LES OBJETS</vt:lpstr>
      <vt:lpstr>LES OBJETS</vt:lpstr>
      <vt:lpstr>LES OBJETS</vt:lpstr>
      <vt:lpstr>LES OBJETS</vt:lpstr>
      <vt:lpstr>LES OBJETS</vt:lpstr>
      <vt:lpstr>Exercices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Javascript platform </dc:title>
  <cp:lastModifiedBy>HYSOPE SARL Ventes</cp:lastModifiedBy>
  <cp:revision>54</cp:revision>
  <dcterms:modified xsi:type="dcterms:W3CDTF">2021-11-04T05:03:06Z</dcterms:modified>
</cp:coreProperties>
</file>