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6276c3f7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6276c3f7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276c3f7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276c3f7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276c3f7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276c3f7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6276c3f7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6276c3f7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6276c3f7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6276c3f7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ab7c7a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ab7c7a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ab7c7a0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ab7c7a0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6276c3f7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6276c3f7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6276c3f7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6276c3f7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6276c3f7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6276c3f7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276c3f7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276c3f7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276c3f7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276c3f7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276c3f7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276c3f7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6276c3f7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6276c3f7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276c3f7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6276c3f7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6276c3f7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6276c3f7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6276c3f7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6276c3f7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276c3f7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276c3f7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Développez des applications J2EE avec Struts 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Premiers pas avec Struts</a:t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1230125" y="1927200"/>
            <a:ext cx="5863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Hello world simple + hello world (eclipse, maven, junit, junit suite, log4j, hibernate)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La configuration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Le déploiement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Struts</a:t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1366825" y="2050225"/>
            <a:ext cx="45378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None/>
            </a:pP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Les différentes classes d'action.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None/>
            </a:pP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Mapping des paramètres des requêtes sur les propriétés de l'action.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None/>
            </a:pP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Traitement des exceptions.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des données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de Tags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1571850" y="1845200"/>
            <a:ext cx="41688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None/>
            </a:pP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Organisation de la librairie de tags.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None/>
            </a:pP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Les control-tags, les data tags et les form-ui-tags.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CRUD avec Hibernate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847400" y="1380500"/>
            <a:ext cx="6137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Struts 2 </a:t>
            </a:r>
            <a:r>
              <a:rPr lang="en" sz="1050">
                <a:solidFill>
                  <a:srgbClr val="A67F59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-- </a:t>
            </a:r>
            <a:r>
              <a:rPr lang="en" sz="1050">
                <a:solidFill>
                  <a:srgbClr val="999999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Servlet Context</a:t>
            </a:r>
            <a:r>
              <a:rPr lang="en" sz="1050">
                <a:solidFill>
                  <a:srgbClr val="999999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---</a:t>
            </a:r>
            <a:r>
              <a:rPr lang="en" sz="1050">
                <a:solidFill>
                  <a:srgbClr val="A67F59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Hibernate </a:t>
            </a:r>
            <a:r>
              <a:rPr lang="en" sz="1050">
                <a:solidFill>
                  <a:srgbClr val="A67F59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-----</a:t>
            </a:r>
            <a:r>
              <a:rPr lang="en" sz="1050">
                <a:solidFill>
                  <a:srgbClr val="A67F59"/>
                </a:solidFill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highlight>
                  <a:srgbClr val="F7F7F9"/>
                </a:highlight>
                <a:latin typeface="Consolas"/>
                <a:ea typeface="Consolas"/>
                <a:cs typeface="Consolas"/>
                <a:sym typeface="Consolas"/>
              </a:rPr>
              <a:t> Database </a:t>
            </a:r>
            <a:endParaRPr/>
          </a:p>
        </p:txBody>
      </p:sp>
      <p:sp>
        <p:nvSpPr>
          <p:cNvPr id="352" name="Google Shape;352;p26"/>
          <p:cNvSpPr txBox="1"/>
          <p:nvPr/>
        </p:nvSpPr>
        <p:spPr>
          <a:xfrm>
            <a:off x="1079775" y="2145900"/>
            <a:ext cx="61371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 rapide (pas besoin de connaissance en sql)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Changement de db facile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/>
        </p:nvSpPr>
        <p:spPr>
          <a:xfrm>
            <a:off x="2442525" y="439400"/>
            <a:ext cx="5675100" cy="41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6666"/>
                </a:solidFill>
              </a:rPr>
              <a:t>@Entity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/>
              <a:t>name </a:t>
            </a:r>
            <a:r>
              <a:rPr lang="en" sz="1100">
                <a:solidFill>
                  <a:srgbClr val="666600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008800"/>
                </a:solidFill>
              </a:rPr>
              <a:t>"Client"</a:t>
            </a:r>
            <a:r>
              <a:rPr lang="en" sz="1100">
                <a:solidFill>
                  <a:srgbClr val="666600"/>
                </a:solidFill>
              </a:rPr>
              <a:t>)</a:t>
            </a:r>
            <a:br>
              <a:rPr lang="en" sz="1100"/>
            </a:br>
            <a:r>
              <a:rPr lang="en" sz="1100">
                <a:solidFill>
                  <a:srgbClr val="000088"/>
                </a:solidFill>
              </a:rPr>
              <a:t>public</a:t>
            </a:r>
            <a:r>
              <a:rPr lang="en" sz="1100"/>
              <a:t> </a:t>
            </a:r>
            <a:r>
              <a:rPr lang="en" sz="1100">
                <a:solidFill>
                  <a:srgbClr val="000088"/>
                </a:solidFill>
              </a:rPr>
              <a:t>static</a:t>
            </a:r>
            <a:r>
              <a:rPr lang="en" sz="1100"/>
              <a:t> </a:t>
            </a:r>
            <a:r>
              <a:rPr lang="en" sz="1100">
                <a:solidFill>
                  <a:srgbClr val="000088"/>
                </a:solidFill>
              </a:rPr>
              <a:t>class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Client</a:t>
            </a:r>
            <a:r>
              <a:rPr lang="en" sz="1100"/>
              <a:t> </a:t>
            </a:r>
            <a:r>
              <a:rPr lang="en" sz="1100">
                <a:solidFill>
                  <a:srgbClr val="666600"/>
                </a:solidFill>
              </a:rPr>
              <a:t>{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6666"/>
                </a:solidFill>
              </a:rPr>
              <a:t>@Id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Long</a:t>
            </a:r>
            <a:r>
              <a:rPr lang="en" sz="1100"/>
              <a:t> id</a:t>
            </a:r>
            <a:r>
              <a:rPr lang="en" sz="1100">
                <a:solidFill>
                  <a:srgbClr val="666600"/>
                </a:solidFill>
              </a:rPr>
              <a:t>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String</a:t>
            </a:r>
            <a:r>
              <a:rPr lang="en" sz="1100"/>
              <a:t> name</a:t>
            </a:r>
            <a:r>
              <a:rPr lang="en" sz="1100">
                <a:solidFill>
                  <a:srgbClr val="666600"/>
                </a:solidFill>
              </a:rPr>
              <a:t>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6666"/>
                </a:solidFill>
              </a:rPr>
              <a:t>@OneToMany</a:t>
            </a:r>
            <a:r>
              <a:rPr lang="en" sz="1100">
                <a:solidFill>
                  <a:srgbClr val="666600"/>
                </a:solidFill>
              </a:rPr>
              <a:t>(</a:t>
            </a:r>
            <a:br>
              <a:rPr lang="en" sz="1100"/>
            </a:br>
            <a:r>
              <a:rPr lang="en" sz="1100"/>
              <a:t>        mappedBy </a:t>
            </a:r>
            <a:r>
              <a:rPr lang="en" sz="1100">
                <a:solidFill>
                  <a:srgbClr val="666600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008800"/>
                </a:solidFill>
              </a:rPr>
              <a:t>"client"</a:t>
            </a:r>
            <a:r>
              <a:rPr lang="en" sz="1100">
                <a:solidFill>
                  <a:srgbClr val="666600"/>
                </a:solidFill>
              </a:rPr>
              <a:t>,</a:t>
            </a:r>
            <a:br>
              <a:rPr lang="en" sz="1100"/>
            </a:br>
            <a:r>
              <a:rPr lang="en" sz="1100"/>
              <a:t>        cascade </a:t>
            </a:r>
            <a:r>
              <a:rPr lang="en" sz="1100">
                <a:solidFill>
                  <a:srgbClr val="666600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CascadeType</a:t>
            </a:r>
            <a:r>
              <a:rPr lang="en" sz="1100">
                <a:solidFill>
                  <a:srgbClr val="666600"/>
                </a:solidFill>
              </a:rPr>
              <a:t>.</a:t>
            </a:r>
            <a:r>
              <a:rPr lang="en" sz="1100"/>
              <a:t>ALL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666600"/>
                </a:solidFill>
              </a:rPr>
              <a:t>)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List</a:t>
            </a:r>
            <a:r>
              <a:rPr lang="en" sz="1100">
                <a:solidFill>
                  <a:srgbClr val="666600"/>
                </a:solidFill>
              </a:rPr>
              <a:t>&lt;</a:t>
            </a:r>
            <a:r>
              <a:rPr lang="en" sz="1100">
                <a:solidFill>
                  <a:srgbClr val="660066"/>
                </a:solidFill>
              </a:rPr>
              <a:t>Account</a:t>
            </a:r>
            <a:r>
              <a:rPr lang="en" sz="1100">
                <a:solidFill>
                  <a:srgbClr val="666600"/>
                </a:solidFill>
              </a:rPr>
              <a:t>&gt;</a:t>
            </a:r>
            <a:r>
              <a:rPr lang="en" sz="1100"/>
              <a:t> accounts </a:t>
            </a:r>
            <a:r>
              <a:rPr lang="en" sz="1100">
                <a:solidFill>
                  <a:srgbClr val="666600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000088"/>
                </a:solidFill>
              </a:rPr>
              <a:t>new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ArrayList</a:t>
            </a:r>
            <a:r>
              <a:rPr lang="en" sz="1100">
                <a:solidFill>
                  <a:srgbClr val="666600"/>
                </a:solidFill>
              </a:rPr>
              <a:t>&lt;&gt;(</a:t>
            </a:r>
            <a:r>
              <a:rPr lang="en" sz="1100"/>
              <a:t> </a:t>
            </a:r>
            <a:r>
              <a:rPr lang="en" sz="1100">
                <a:solidFill>
                  <a:srgbClr val="666600"/>
                </a:solidFill>
              </a:rPr>
              <a:t>);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880000"/>
                </a:solidFill>
              </a:rPr>
              <a:t>//Getters and setters omitted for brevity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public</a:t>
            </a:r>
            <a:r>
              <a:rPr lang="en" sz="1100"/>
              <a:t> </a:t>
            </a:r>
            <a:r>
              <a:rPr lang="en" sz="1100">
                <a:solidFill>
                  <a:srgbClr val="000088"/>
                </a:solidFill>
              </a:rPr>
              <a:t>void</a:t>
            </a:r>
            <a:r>
              <a:rPr lang="en" sz="1100"/>
              <a:t> addAccount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>
                <a:solidFill>
                  <a:srgbClr val="660066"/>
                </a:solidFill>
              </a:rPr>
              <a:t>Account</a:t>
            </a:r>
            <a:r>
              <a:rPr lang="en" sz="1100"/>
              <a:t> account</a:t>
            </a:r>
            <a:r>
              <a:rPr lang="en" sz="1100">
                <a:solidFill>
                  <a:srgbClr val="666600"/>
                </a:solidFill>
              </a:rPr>
              <a:t>)</a:t>
            </a:r>
            <a:r>
              <a:rPr lang="en" sz="1100"/>
              <a:t> </a:t>
            </a:r>
            <a:r>
              <a:rPr lang="en" sz="1100">
                <a:solidFill>
                  <a:srgbClr val="666600"/>
                </a:solidFill>
              </a:rPr>
              <a:t>{</a:t>
            </a:r>
            <a:br>
              <a:rPr lang="en" sz="1100"/>
            </a:br>
            <a:r>
              <a:rPr lang="en" sz="1100"/>
              <a:t>        account</a:t>
            </a:r>
            <a:r>
              <a:rPr lang="en" sz="1100">
                <a:solidFill>
                  <a:srgbClr val="666600"/>
                </a:solidFill>
              </a:rPr>
              <a:t>.</a:t>
            </a:r>
            <a:r>
              <a:rPr lang="en" sz="1100"/>
              <a:t>setClient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/>
              <a:t> </a:t>
            </a:r>
            <a:r>
              <a:rPr lang="en" sz="1100">
                <a:solidFill>
                  <a:srgbClr val="000088"/>
                </a:solidFill>
              </a:rPr>
              <a:t>this</a:t>
            </a:r>
            <a:r>
              <a:rPr lang="en" sz="1100"/>
              <a:t> </a:t>
            </a:r>
            <a:r>
              <a:rPr lang="en" sz="1100">
                <a:solidFill>
                  <a:srgbClr val="666600"/>
                </a:solidFill>
              </a:rPr>
              <a:t>);</a:t>
            </a:r>
            <a:br>
              <a:rPr lang="en" sz="1100"/>
            </a:br>
            <a:r>
              <a:rPr lang="en" sz="1100"/>
              <a:t>        </a:t>
            </a:r>
            <a:r>
              <a:rPr lang="en" sz="1100">
                <a:solidFill>
                  <a:srgbClr val="000088"/>
                </a:solidFill>
              </a:rPr>
              <a:t>this</a:t>
            </a:r>
            <a:r>
              <a:rPr lang="en" sz="1100">
                <a:solidFill>
                  <a:srgbClr val="666600"/>
                </a:solidFill>
              </a:rPr>
              <a:t>.</a:t>
            </a:r>
            <a:r>
              <a:rPr lang="en" sz="1100"/>
              <a:t>accounts</a:t>
            </a:r>
            <a:r>
              <a:rPr lang="en" sz="1100">
                <a:solidFill>
                  <a:srgbClr val="666600"/>
                </a:solidFill>
              </a:rPr>
              <a:t>.</a:t>
            </a:r>
            <a:r>
              <a:rPr lang="en" sz="1100"/>
              <a:t>add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/>
              <a:t> account </a:t>
            </a:r>
            <a:r>
              <a:rPr lang="en" sz="1100">
                <a:solidFill>
                  <a:srgbClr val="666600"/>
                </a:solidFill>
              </a:rPr>
              <a:t>);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666600"/>
                </a:solidFill>
              </a:rPr>
              <a:t>}</a:t>
            </a:r>
            <a:br>
              <a:rPr lang="en" sz="1100"/>
            </a:br>
            <a:r>
              <a:rPr lang="en" sz="1100">
                <a:solidFill>
                  <a:srgbClr val="666600"/>
                </a:solidFill>
              </a:rPr>
              <a:t>}</a:t>
            </a:r>
            <a:endParaRPr sz="1100">
              <a:solidFill>
                <a:srgbClr val="6666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/>
        </p:nvSpPr>
        <p:spPr>
          <a:xfrm>
            <a:off x="2171125" y="827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6666"/>
                </a:solidFill>
              </a:rPr>
              <a:t>@Entity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/>
              <a:t>name </a:t>
            </a:r>
            <a:r>
              <a:rPr lang="en" sz="1100">
                <a:solidFill>
                  <a:srgbClr val="666600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008800"/>
                </a:solidFill>
              </a:rPr>
              <a:t>"Account"</a:t>
            </a:r>
            <a:r>
              <a:rPr lang="en" sz="1100">
                <a:solidFill>
                  <a:srgbClr val="666600"/>
                </a:solidFill>
              </a:rPr>
              <a:t>)</a:t>
            </a:r>
            <a:br>
              <a:rPr lang="en" sz="1100"/>
            </a:br>
            <a:r>
              <a:rPr lang="en" sz="1100">
                <a:solidFill>
                  <a:srgbClr val="000088"/>
                </a:solidFill>
              </a:rPr>
              <a:t>public</a:t>
            </a:r>
            <a:r>
              <a:rPr lang="en" sz="1100"/>
              <a:t> </a:t>
            </a:r>
            <a:r>
              <a:rPr lang="en" sz="1100">
                <a:solidFill>
                  <a:srgbClr val="000088"/>
                </a:solidFill>
              </a:rPr>
              <a:t>static</a:t>
            </a:r>
            <a:r>
              <a:rPr lang="en" sz="1100"/>
              <a:t> </a:t>
            </a:r>
            <a:r>
              <a:rPr lang="en" sz="1100">
                <a:solidFill>
                  <a:srgbClr val="000088"/>
                </a:solidFill>
              </a:rPr>
              <a:t>class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Account</a:t>
            </a:r>
            <a:r>
              <a:rPr lang="en" sz="1100"/>
              <a:t> </a:t>
            </a:r>
            <a:r>
              <a:rPr lang="en" sz="1100">
                <a:solidFill>
                  <a:srgbClr val="666600"/>
                </a:solidFill>
              </a:rPr>
              <a:t>{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6666"/>
                </a:solidFill>
              </a:rPr>
              <a:t>@Id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Long</a:t>
            </a:r>
            <a:r>
              <a:rPr lang="en" sz="1100"/>
              <a:t> id</a:t>
            </a:r>
            <a:r>
              <a:rPr lang="en" sz="1100">
                <a:solidFill>
                  <a:srgbClr val="666600"/>
                </a:solidFill>
              </a:rPr>
              <a:t>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6666"/>
                </a:solidFill>
              </a:rPr>
              <a:t>@ManyToOne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/>
              <a:t>fetch </a:t>
            </a:r>
            <a:r>
              <a:rPr lang="en" sz="1100">
                <a:solidFill>
                  <a:srgbClr val="666600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FetchType</a:t>
            </a:r>
            <a:r>
              <a:rPr lang="en" sz="1100">
                <a:solidFill>
                  <a:srgbClr val="666600"/>
                </a:solidFill>
              </a:rPr>
              <a:t>.</a:t>
            </a:r>
            <a:r>
              <a:rPr lang="en" sz="1100"/>
              <a:t>LAZY</a:t>
            </a:r>
            <a:r>
              <a:rPr lang="en" sz="1100">
                <a:solidFill>
                  <a:srgbClr val="666600"/>
                </a:solidFill>
              </a:rPr>
              <a:t>)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Client</a:t>
            </a:r>
            <a:r>
              <a:rPr lang="en" sz="1100"/>
              <a:t> client</a:t>
            </a:r>
            <a:r>
              <a:rPr lang="en" sz="1100">
                <a:solidFill>
                  <a:srgbClr val="666600"/>
                </a:solidFill>
              </a:rPr>
              <a:t>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6666"/>
                </a:solidFill>
              </a:rPr>
              <a:t>@Column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/>
              <a:t>name </a:t>
            </a:r>
            <a:r>
              <a:rPr lang="en" sz="1100">
                <a:solidFill>
                  <a:srgbClr val="666600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008800"/>
                </a:solidFill>
              </a:rPr>
              <a:t>"account_type"</a:t>
            </a:r>
            <a:r>
              <a:rPr lang="en" sz="1100">
                <a:solidFill>
                  <a:srgbClr val="666600"/>
                </a:solidFill>
              </a:rPr>
              <a:t>)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6666"/>
                </a:solidFill>
              </a:rPr>
              <a:t>@Enumerated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>
                <a:solidFill>
                  <a:srgbClr val="660066"/>
                </a:solidFill>
              </a:rPr>
              <a:t>EnumType</a:t>
            </a:r>
            <a:r>
              <a:rPr lang="en" sz="1100">
                <a:solidFill>
                  <a:srgbClr val="666600"/>
                </a:solidFill>
              </a:rPr>
              <a:t>.</a:t>
            </a:r>
            <a:r>
              <a:rPr lang="en" sz="1100"/>
              <a:t>STRING</a:t>
            </a:r>
            <a:r>
              <a:rPr lang="en" sz="1100">
                <a:solidFill>
                  <a:srgbClr val="666600"/>
                </a:solidFill>
              </a:rPr>
              <a:t>)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AccountType</a:t>
            </a:r>
            <a:r>
              <a:rPr lang="en" sz="1100"/>
              <a:t> type</a:t>
            </a:r>
            <a:r>
              <a:rPr lang="en" sz="1100">
                <a:solidFill>
                  <a:srgbClr val="666600"/>
                </a:solidFill>
              </a:rPr>
              <a:t>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Double</a:t>
            </a:r>
            <a:r>
              <a:rPr lang="en" sz="1100"/>
              <a:t> amount</a:t>
            </a:r>
            <a:r>
              <a:rPr lang="en" sz="1100">
                <a:solidFill>
                  <a:srgbClr val="666600"/>
                </a:solidFill>
              </a:rPr>
              <a:t>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660066"/>
                </a:solidFill>
              </a:rPr>
              <a:t>Double</a:t>
            </a:r>
            <a:r>
              <a:rPr lang="en" sz="1100"/>
              <a:t> rate</a:t>
            </a:r>
            <a:r>
              <a:rPr lang="en" sz="1100">
                <a:solidFill>
                  <a:srgbClr val="666600"/>
                </a:solidFill>
              </a:rPr>
              <a:t>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6666"/>
                </a:solidFill>
              </a:rPr>
              <a:t>@Column</a:t>
            </a:r>
            <a:r>
              <a:rPr lang="en" sz="1100">
                <a:solidFill>
                  <a:srgbClr val="666600"/>
                </a:solidFill>
              </a:rPr>
              <a:t>(</a:t>
            </a:r>
            <a:r>
              <a:rPr lang="en" sz="1100"/>
              <a:t>name </a:t>
            </a:r>
            <a:r>
              <a:rPr lang="en" sz="1100">
                <a:solidFill>
                  <a:srgbClr val="666600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008800"/>
                </a:solidFill>
              </a:rPr>
              <a:t>"active_status"</a:t>
            </a:r>
            <a:r>
              <a:rPr lang="en" sz="1100">
                <a:solidFill>
                  <a:srgbClr val="666600"/>
                </a:solidFill>
              </a:rPr>
              <a:t>)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000088"/>
                </a:solidFill>
              </a:rPr>
              <a:t>private</a:t>
            </a:r>
            <a:r>
              <a:rPr lang="en" sz="1100"/>
              <a:t> </a:t>
            </a:r>
            <a:r>
              <a:rPr lang="en" sz="1100">
                <a:solidFill>
                  <a:srgbClr val="000088"/>
                </a:solidFill>
              </a:rPr>
              <a:t>boolean</a:t>
            </a:r>
            <a:r>
              <a:rPr lang="en" sz="1100"/>
              <a:t> active</a:t>
            </a:r>
            <a:r>
              <a:rPr lang="en" sz="1100">
                <a:solidFill>
                  <a:srgbClr val="666600"/>
                </a:solidFill>
              </a:rPr>
              <a:t>;</a:t>
            </a:r>
            <a:br>
              <a:rPr lang="en" sz="1100"/>
            </a:b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880000"/>
                </a:solidFill>
              </a:rPr>
              <a:t>//Getters and setters omitted for brevity</a:t>
            </a:r>
            <a:br>
              <a:rPr lang="en" sz="1100"/>
            </a:br>
            <a:r>
              <a:rPr lang="en" sz="1100">
                <a:solidFill>
                  <a:srgbClr val="666600"/>
                </a:solidFill>
              </a:rPr>
              <a:t>}</a:t>
            </a:r>
            <a:endParaRPr sz="1100">
              <a:solidFill>
                <a:srgbClr val="6666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Internalisation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Déploiement dans Tomcat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/>
        </p:nvSpPr>
        <p:spPr>
          <a:xfrm>
            <a:off x="956775" y="888425"/>
            <a:ext cx="6506100" cy="28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Maven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Eclipse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MariaDB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Tomcat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 du cours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995100" y="1796350"/>
            <a:ext cx="59190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Gestion des 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Gestion des dépendances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Struts2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Hibernate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Déploiement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Procéssus de developpment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929425" y="1927200"/>
            <a:ext cx="6123300" cy="2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Ecriture du code avec un 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Gestion des dépendances et packaging des livrables (MAVEN)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Gestion du code: GIT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Déploiement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Gestion de la prod: logs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du code avec GIT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du build avec Maven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unitaires avec Junit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EE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833750" y="2050225"/>
            <a:ext cx="60549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pour le monde de l’entreprise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Injestion de dépendances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EJB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JPA et JTA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JMS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Struts - Introduction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1312150" y="1858875"/>
            <a:ext cx="44010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-Les origines de Struts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Un framework pour le web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Principe du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MVC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