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8" r:id="rId7"/>
    <p:sldId id="265" r:id="rId8"/>
    <p:sldId id="266" r:id="rId9"/>
    <p:sldId id="267" r:id="rId10"/>
    <p:sldId id="270" r:id="rId11"/>
    <p:sldId id="269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90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9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950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s-31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601200" y="0"/>
            <a:ext cx="259080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64" y="3535036"/>
            <a:ext cx="2573421" cy="303663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6" y="203200"/>
            <a:ext cx="3193941" cy="2913303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3419292" y="365125"/>
            <a:ext cx="8375543" cy="1325563"/>
          </a:xfrm>
        </p:spPr>
        <p:txBody>
          <a:bodyPr>
            <a:normAutofit/>
          </a:bodyPr>
          <a:lstStyle>
            <a:lvl1pPr>
              <a:defRPr sz="6000" b="1">
                <a:latin typeface="Arial Rounded MT Bold" panose="020F0704030504030204" pitchFamily="34" charset="0"/>
              </a:defRPr>
            </a:lvl1pPr>
          </a:lstStyle>
          <a:p>
            <a:r>
              <a:rPr lang="fr-FR" dirty="0" smtClean="0"/>
              <a:t>OPERATION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6289675" y="2005013"/>
            <a:ext cx="3178175" cy="460375"/>
          </a:xfrm>
        </p:spPr>
        <p:txBody>
          <a:bodyPr>
            <a:normAutofit/>
          </a:bodyPr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672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ssions-31st"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464801" y="0"/>
            <a:ext cx="1727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324" y="5421744"/>
            <a:ext cx="1005825" cy="118687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840" y="295564"/>
            <a:ext cx="1458792" cy="1330614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801255" y="78800"/>
            <a:ext cx="9563232" cy="1325563"/>
          </a:xfrm>
        </p:spPr>
        <p:txBody>
          <a:bodyPr>
            <a:noAutofit/>
          </a:bodyPr>
          <a:lstStyle>
            <a:lvl1pPr algn="ctr">
              <a:defRPr sz="5400" b="0">
                <a:latin typeface="Arial Rounded MT Bold" panose="020F070403050403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</a:lstStyle>
          <a:p>
            <a:r>
              <a:rPr lang="fr-FR" smtClean="0"/>
              <a:t>Operation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801254" y="1626177"/>
            <a:ext cx="9460345" cy="4552949"/>
          </a:xfr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</a:defRPr>
            </a:lvl1pPr>
            <a:lvl2pPr>
              <a:defRPr sz="2800">
                <a:latin typeface="Arial Rounded MT Bold" panose="020F0704030504030204" pitchFamily="34" charset="0"/>
              </a:defRPr>
            </a:lvl2pPr>
            <a:lvl3pPr>
              <a:defRPr sz="2400">
                <a:latin typeface="Arial Rounded MT Bold" panose="020F0704030504030204" pitchFamily="34" charset="0"/>
              </a:defRPr>
            </a:lvl3pPr>
            <a:lvl4pPr>
              <a:defRPr sz="2000">
                <a:latin typeface="Arial Rounded MT Bold" panose="020F0704030504030204" pitchFamily="34" charset="0"/>
              </a:defRPr>
            </a:lvl4pPr>
            <a:lvl5pPr>
              <a:defRPr sz="20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441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00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09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16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64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99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34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2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6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89A3-ADF0-4222-AF52-92A98061C2FB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77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0110" y="365125"/>
            <a:ext cx="10344726" cy="1325563"/>
          </a:xfrm>
        </p:spPr>
        <p:txBody>
          <a:bodyPr>
            <a:noAutofit/>
          </a:bodyPr>
          <a:lstStyle/>
          <a:p>
            <a:r>
              <a:rPr lang="fr-FR" sz="7200" dirty="0" smtClean="0"/>
              <a:t>OPERATION GOBELIN</a:t>
            </a:r>
            <a:endParaRPr lang="fr-FR" sz="7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8616661" y="1690688"/>
            <a:ext cx="3178175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03-12-2020 </a:t>
            </a:r>
            <a:r>
              <a:rPr lang="fr-FR" dirty="0"/>
              <a:t>1</a:t>
            </a:r>
            <a:r>
              <a:rPr lang="fr-FR" dirty="0" smtClean="0"/>
              <a:t>200Z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7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FLIGHTS</a:t>
            </a:r>
            <a:endParaRPr lang="fr-FR" dirty="0"/>
          </a:p>
        </p:txBody>
      </p:sp>
      <p:sp>
        <p:nvSpPr>
          <p:cNvPr id="9" name="Espace réservé du texte 2"/>
          <p:cNvSpPr txBox="1">
            <a:spLocks/>
          </p:cNvSpPr>
          <p:nvPr/>
        </p:nvSpPr>
        <p:spPr>
          <a:xfrm>
            <a:off x="7543800" y="1634858"/>
            <a:ext cx="3724275" cy="455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Super : F 16</a:t>
            </a:r>
          </a:p>
          <a:p>
            <a:r>
              <a:rPr lang="fr-FR" sz="2000" dirty="0" smtClean="0"/>
              <a:t>Mission : Air Interdiction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4" y="1131182"/>
            <a:ext cx="7319476" cy="54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2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FLIGHTS</a:t>
            </a:r>
            <a:endParaRPr lang="fr-FR" dirty="0"/>
          </a:p>
        </p:txBody>
      </p:sp>
      <p:sp>
        <p:nvSpPr>
          <p:cNvPr id="9" name="Espace réservé du texte 2"/>
          <p:cNvSpPr txBox="1">
            <a:spLocks/>
          </p:cNvSpPr>
          <p:nvPr/>
        </p:nvSpPr>
        <p:spPr>
          <a:xfrm>
            <a:off x="7543800" y="1634858"/>
            <a:ext cx="3724275" cy="455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Felix : F 14</a:t>
            </a:r>
          </a:p>
          <a:p>
            <a:r>
              <a:rPr lang="fr-FR" sz="2000" dirty="0" smtClean="0"/>
              <a:t>Mission : Air interdiction</a:t>
            </a: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3" y="1123948"/>
            <a:ext cx="7324681" cy="549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FLIGHTS</a:t>
            </a:r>
            <a:endParaRPr lang="fr-FR" dirty="0"/>
          </a:p>
        </p:txBody>
      </p:sp>
      <p:sp>
        <p:nvSpPr>
          <p:cNvPr id="9" name="Espace réservé du texte 2"/>
          <p:cNvSpPr txBox="1">
            <a:spLocks/>
          </p:cNvSpPr>
          <p:nvPr/>
        </p:nvSpPr>
        <p:spPr>
          <a:xfrm>
            <a:off x="7543800" y="1634858"/>
            <a:ext cx="3724275" cy="455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Hawg-2 : A 10</a:t>
            </a:r>
          </a:p>
          <a:p>
            <a:r>
              <a:rPr lang="fr-FR" sz="2000" dirty="0" smtClean="0"/>
              <a:t>Mission : CAS</a:t>
            </a:r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3" y="1123947"/>
            <a:ext cx="7390934" cy="549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FLIGHTS</a:t>
            </a:r>
            <a:endParaRPr lang="fr-FR" dirty="0"/>
          </a:p>
        </p:txBody>
      </p:sp>
      <p:sp>
        <p:nvSpPr>
          <p:cNvPr id="9" name="Espace réservé du texte 2"/>
          <p:cNvSpPr txBox="1">
            <a:spLocks/>
          </p:cNvSpPr>
          <p:nvPr/>
        </p:nvSpPr>
        <p:spPr>
          <a:xfrm>
            <a:off x="7543800" y="1634858"/>
            <a:ext cx="3724275" cy="455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Alouette : UH 1</a:t>
            </a:r>
          </a:p>
          <a:p>
            <a:r>
              <a:rPr lang="fr-FR" sz="2000" dirty="0" smtClean="0"/>
              <a:t>Mission : Transport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2" y="1123948"/>
            <a:ext cx="7326363" cy="549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286" y="78289"/>
            <a:ext cx="3603691" cy="1325563"/>
          </a:xfrm>
        </p:spPr>
        <p:txBody>
          <a:bodyPr/>
          <a:lstStyle/>
          <a:p>
            <a:r>
              <a:rPr lang="fr-FR" dirty="0" smtClean="0"/>
              <a:t>FLIGHTS</a:t>
            </a:r>
            <a:endParaRPr lang="fr-FR" dirty="0"/>
          </a:p>
        </p:txBody>
      </p:sp>
      <p:sp>
        <p:nvSpPr>
          <p:cNvPr id="9" name="Espace réservé du texte 2"/>
          <p:cNvSpPr txBox="1">
            <a:spLocks/>
          </p:cNvSpPr>
          <p:nvPr/>
        </p:nvSpPr>
        <p:spPr>
          <a:xfrm>
            <a:off x="254978" y="1634858"/>
            <a:ext cx="4308230" cy="455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Hawg-1 : A 10C</a:t>
            </a:r>
          </a:p>
          <a:p>
            <a:r>
              <a:rPr lang="fr-FR" sz="2000" dirty="0" smtClean="0"/>
              <a:t>Mission : DEAD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sz="2800" dirty="0" smtClean="0"/>
              <a:t>Popov </a:t>
            </a:r>
            <a:r>
              <a:rPr lang="fr-FR" sz="2800" dirty="0"/>
              <a:t>: </a:t>
            </a:r>
            <a:r>
              <a:rPr lang="fr-FR" sz="2800" dirty="0" smtClean="0"/>
              <a:t>Ka 50</a:t>
            </a:r>
          </a:p>
          <a:p>
            <a:r>
              <a:rPr lang="fr-FR" sz="2000" dirty="0" smtClean="0"/>
              <a:t>Mission </a:t>
            </a:r>
            <a:r>
              <a:rPr lang="fr-FR" sz="2000" dirty="0"/>
              <a:t>: DEAD</a:t>
            </a:r>
          </a:p>
          <a:p>
            <a:endParaRPr lang="fr-FR" sz="1600" dirty="0"/>
          </a:p>
          <a:p>
            <a:pPr marL="0" indent="0">
              <a:buNone/>
            </a:pPr>
            <a:r>
              <a:rPr lang="fr-FR" sz="2800" dirty="0" err="1" smtClean="0"/>
              <a:t>Chevy</a:t>
            </a:r>
            <a:r>
              <a:rPr lang="fr-FR" sz="2800" dirty="0" smtClean="0"/>
              <a:t> </a:t>
            </a:r>
            <a:r>
              <a:rPr lang="fr-FR" sz="2800" dirty="0"/>
              <a:t>: </a:t>
            </a:r>
            <a:r>
              <a:rPr lang="fr-FR" sz="2800" dirty="0" smtClean="0"/>
              <a:t>CH-47</a:t>
            </a:r>
          </a:p>
          <a:p>
            <a:r>
              <a:rPr lang="fr-FR" sz="1800" dirty="0" smtClean="0"/>
              <a:t>Mission </a:t>
            </a:r>
            <a:r>
              <a:rPr lang="fr-FR" sz="1800" dirty="0"/>
              <a:t>: </a:t>
            </a:r>
            <a:r>
              <a:rPr lang="fr-FR" sz="1800" dirty="0" err="1" smtClean="0"/>
              <a:t>Logistics</a:t>
            </a:r>
            <a:endParaRPr lang="fr-FR" sz="1800" dirty="0"/>
          </a:p>
          <a:p>
            <a:endParaRPr lang="fr-FR" sz="1200" dirty="0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5591908" y="1403852"/>
            <a:ext cx="4572000" cy="455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err="1" smtClean="0"/>
              <a:t>Axeman</a:t>
            </a:r>
            <a:r>
              <a:rPr lang="fr-FR" sz="2800" dirty="0" smtClean="0"/>
              <a:t> : JTAC</a:t>
            </a:r>
          </a:p>
          <a:p>
            <a:r>
              <a:rPr lang="fr-FR" sz="2000" dirty="0" smtClean="0"/>
              <a:t>Mission : FAC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sz="2800" dirty="0" smtClean="0"/>
              <a:t>Viking </a:t>
            </a:r>
            <a:r>
              <a:rPr lang="fr-FR" sz="2800" dirty="0"/>
              <a:t>: </a:t>
            </a:r>
            <a:r>
              <a:rPr lang="fr-FR" sz="2800" dirty="0" err="1" smtClean="0"/>
              <a:t>Abrams</a:t>
            </a:r>
            <a:endParaRPr lang="fr-FR" sz="2800" dirty="0" smtClean="0"/>
          </a:p>
          <a:p>
            <a:r>
              <a:rPr lang="fr-FR" sz="2000" dirty="0" smtClean="0"/>
              <a:t>Mission </a:t>
            </a:r>
            <a:r>
              <a:rPr lang="fr-FR" sz="2000" dirty="0"/>
              <a:t>: </a:t>
            </a:r>
            <a:r>
              <a:rPr lang="fr-FR" sz="2000" dirty="0" smtClean="0"/>
              <a:t>Capture</a:t>
            </a:r>
            <a:endParaRPr lang="fr-FR" sz="2000" dirty="0"/>
          </a:p>
          <a:p>
            <a:endParaRPr lang="fr-FR" sz="160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976447" y="78289"/>
            <a:ext cx="47918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Ground </a:t>
            </a:r>
            <a:r>
              <a:rPr lang="fr-FR" dirty="0" err="1" smtClean="0"/>
              <a:t>Units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SITAC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 smtClean="0"/>
              <a:t>Depuis plusieurs semaines, le cabinet du président observe, non sans une certaine malice, la tension monter entre la Turquie et son ancien allié Russe sur le </a:t>
            </a:r>
            <a:r>
              <a:rPr lang="fr-FR" sz="2000" dirty="0" err="1" smtClean="0"/>
              <a:t>théatre</a:t>
            </a:r>
            <a:r>
              <a:rPr lang="fr-FR" sz="2000" dirty="0" smtClean="0"/>
              <a:t> Syrien...</a:t>
            </a:r>
          </a:p>
          <a:p>
            <a:pPr marL="0" indent="0">
              <a:buNone/>
            </a:pPr>
            <a:r>
              <a:rPr lang="fr-FR" sz="2000" dirty="0" err="1" smtClean="0"/>
              <a:t>Erdogan</a:t>
            </a:r>
            <a:r>
              <a:rPr lang="fr-FR" sz="2000" dirty="0" smtClean="0"/>
              <a:t> demande maintenant de l'aide aux occidentaux pour faire front devant les appétits Russes en Syrie. Même si l'Europe et les Etats-Unis ont  jusqu'à maintenant poliment décliné, le </a:t>
            </a:r>
            <a:r>
              <a:rPr lang="fr-FR" sz="2000" dirty="0" err="1" smtClean="0"/>
              <a:t>théatre</a:t>
            </a:r>
            <a:r>
              <a:rPr lang="fr-FR" sz="2000" dirty="0" smtClean="0"/>
              <a:t> Syrien n'étant pas considéré comme un objectif stratégique, le camp occidental vient de marquer des points diplomatiques : </a:t>
            </a:r>
            <a:r>
              <a:rPr lang="fr-FR" sz="2000" dirty="0" err="1" smtClean="0"/>
              <a:t>Erdogan</a:t>
            </a:r>
            <a:r>
              <a:rPr lang="fr-FR" sz="2000" dirty="0" smtClean="0"/>
              <a:t> a tellement besoin d'un allié crédible face aux Russes qu'il a convaincu les Georgiens d'inviter l'USAF et l'US-</a:t>
            </a:r>
            <a:r>
              <a:rPr lang="fr-FR" sz="2000" dirty="0" err="1" smtClean="0"/>
              <a:t>Navy</a:t>
            </a:r>
            <a:r>
              <a:rPr lang="fr-FR" sz="2000" dirty="0" smtClean="0"/>
              <a:t> pour un vaste programme de formation de leur forces armées sur les matériels OTAN qu'ils viennent juste d'acquérir pour faire face à la menace grandissante que constitue les lanceurs S400 Russes.</a:t>
            </a:r>
          </a:p>
          <a:p>
            <a:pPr marL="0" indent="0">
              <a:buNone/>
            </a:pPr>
            <a:r>
              <a:rPr lang="fr-FR" sz="2000" dirty="0" smtClean="0"/>
              <a:t>En </a:t>
            </a:r>
            <a:r>
              <a:rPr lang="fr-FR" sz="2000" dirty="0" err="1" smtClean="0"/>
              <a:t>paralèle</a:t>
            </a:r>
            <a:r>
              <a:rPr lang="fr-FR" sz="2000" dirty="0" smtClean="0"/>
              <a:t> </a:t>
            </a:r>
            <a:r>
              <a:rPr lang="fr-FR" sz="2000" dirty="0" err="1" smtClean="0"/>
              <a:t>Erdogan</a:t>
            </a:r>
            <a:r>
              <a:rPr lang="fr-FR" sz="2000" dirty="0" smtClean="0"/>
              <a:t> a autorisé aux CVW-8 et CVW-7 l'accès au détroit du Bosphore pour installer la flotte US au large de Batumi à la frontière </a:t>
            </a:r>
            <a:r>
              <a:rPr lang="fr-FR" sz="2000" dirty="0" err="1" smtClean="0"/>
              <a:t>Turquo</a:t>
            </a:r>
            <a:r>
              <a:rPr lang="fr-FR" sz="2000" dirty="0" smtClean="0"/>
              <a:t>-Géorgienne.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793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SITAC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Inutile de vous dire que Poutine et l'ensemble de son état major sont tout bonnement furieux, mais il a les mains liées vu le contexte </a:t>
            </a:r>
            <a:r>
              <a:rPr lang="fr-FR" sz="2000" dirty="0" smtClean="0"/>
              <a:t>géopolitique actuel.</a:t>
            </a:r>
          </a:p>
          <a:p>
            <a:pPr marL="0" indent="0">
              <a:buNone/>
            </a:pPr>
            <a:r>
              <a:rPr lang="fr-FR" sz="2000" dirty="0" smtClean="0"/>
              <a:t>Ne </a:t>
            </a:r>
            <a:r>
              <a:rPr lang="fr-FR" sz="2000" dirty="0"/>
              <a:t>vous trompez pas messieurs, nous avons gagné la partie sur le tapis vert, mais les Russes vont se montrer particulièrement retords. Il y a fort à parier que les provocations sur le sol Syrien comme à la frontière </a:t>
            </a:r>
            <a:r>
              <a:rPr lang="fr-FR" sz="2000" dirty="0" err="1"/>
              <a:t>Russo-Georgienne</a:t>
            </a:r>
            <a:r>
              <a:rPr lang="fr-FR" sz="2000" dirty="0"/>
              <a:t> vont monter en flèche</a:t>
            </a:r>
            <a:r>
              <a:rPr lang="fr-FR" sz="2000" dirty="0" smtClean="0"/>
              <a:t>.</a:t>
            </a:r>
          </a:p>
          <a:p>
            <a:pPr marL="0" indent="0">
              <a:buNone/>
            </a:pPr>
            <a:r>
              <a:rPr lang="fr-FR" sz="2000" dirty="0" smtClean="0"/>
              <a:t>La </a:t>
            </a:r>
            <a:r>
              <a:rPr lang="fr-FR" sz="2000" dirty="0"/>
              <a:t>présence de 2 porte-avions US en mer noire devrait tout de même calmer leurs ardeurs</a:t>
            </a:r>
            <a:r>
              <a:rPr lang="fr-FR" sz="2000" dirty="0" smtClean="0"/>
              <a:t>...</a:t>
            </a:r>
          </a:p>
          <a:p>
            <a:pPr marL="0" indent="0">
              <a:buNone/>
            </a:pPr>
            <a:r>
              <a:rPr lang="fr-FR" sz="2000" dirty="0" smtClean="0"/>
              <a:t>En </a:t>
            </a:r>
            <a:r>
              <a:rPr lang="fr-FR" sz="2000" dirty="0"/>
              <a:t>attendant notre groupe aéronaval entre donc en mer noire et Un escadron de 16 F15E de l'USAF ainsi que des </a:t>
            </a:r>
            <a:r>
              <a:rPr lang="fr-FR" sz="2000" dirty="0" smtClean="0"/>
              <a:t>C5 </a:t>
            </a:r>
            <a:r>
              <a:rPr lang="fr-FR" sz="2000" dirty="0"/>
              <a:t>chargés à bloc </a:t>
            </a:r>
            <a:r>
              <a:rPr lang="fr-FR" sz="2000" dirty="0" smtClean="0"/>
              <a:t>sont arrivés ce matin à </a:t>
            </a:r>
            <a:r>
              <a:rPr lang="fr-FR" sz="2000" dirty="0" err="1" smtClean="0"/>
              <a:t>Tbilisi</a:t>
            </a:r>
            <a:r>
              <a:rPr lang="fr-FR" sz="2000" dirty="0"/>
              <a:t>. L'USAF y sera basé pendant les 2 mois du programme de coopération. Les marins de la 31st eux resteront à bord du USS-Bush sauf pour les besoins de services où nos machines pourront être basées avec nos </a:t>
            </a:r>
            <a:r>
              <a:rPr lang="fr-FR" sz="2000" dirty="0" smtClean="0"/>
              <a:t>terriens.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839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SITAC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Un contingent de </a:t>
            </a:r>
            <a:r>
              <a:rPr lang="fr-FR" dirty="0" smtClean="0"/>
              <a:t>4 F16 </a:t>
            </a:r>
            <a:r>
              <a:rPr lang="fr-FR" dirty="0"/>
              <a:t>a aussi été détaché au 31st </a:t>
            </a:r>
            <a:r>
              <a:rPr lang="fr-FR" dirty="0" err="1"/>
              <a:t>Tomcatters</a:t>
            </a:r>
            <a:r>
              <a:rPr lang="fr-FR" dirty="0"/>
              <a:t> et sera lui basé à </a:t>
            </a:r>
            <a:r>
              <a:rPr lang="fr-FR" dirty="0" err="1"/>
              <a:t>Tbilisi</a:t>
            </a:r>
            <a:r>
              <a:rPr lang="fr-FR" dirty="0"/>
              <a:t> avec l'USAF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L’arrivée sur Zone ce matin pour nos pilotes a été mouvementée : Le groupe Super composé de 3 F16 ainsi qu’un flight de F15E ont été pris à partie par les forces Russes. L’intervention de la CAP Géorgienne a sauvé plusieurs pilotes in extremis mais nous déplorons la perte de 2F16 US en mission de reconnaissance.</a:t>
            </a:r>
          </a:p>
          <a:p>
            <a:pPr marL="0" indent="0">
              <a:buNone/>
            </a:pPr>
            <a:r>
              <a:rPr lang="fr-FR" dirty="0" smtClean="0"/>
              <a:t>Nos marins du groupe Felix ont du intervenir pour intercepter et abattre un groupe de 4 intercepteurs qui s’approchait un peu trop près de </a:t>
            </a:r>
            <a:r>
              <a:rPr lang="fr-FR" dirty="0" err="1" smtClean="0"/>
              <a:t>DarkStar</a:t>
            </a:r>
            <a:r>
              <a:rPr lang="fr-FR" dirty="0" smtClean="0"/>
              <a:t>. Inutile de dire que la situation diplomatique va notablement se dégrader dans les jours qui viennent.</a:t>
            </a:r>
          </a:p>
          <a:p>
            <a:pPr marL="0" indent="0">
              <a:buNone/>
            </a:pPr>
            <a:r>
              <a:rPr lang="fr-FR" dirty="0" smtClean="0"/>
              <a:t>Cependant ces affrontement nous permettent de justifier notre présence prolongée en mer noire. L’attaque de nos pilote doit donner lieu à des représailles :</a:t>
            </a:r>
          </a:p>
          <a:p>
            <a:pPr marL="0" indent="0">
              <a:buNone/>
            </a:pPr>
            <a:r>
              <a:rPr lang="fr-FR" dirty="0" smtClean="0"/>
              <a:t>En conséquence, il nous est donné l’ordre de nettoyer le nord de la Géorgie pour instaurer une distance de sécurité entre les Russes et nous. Pour cela nous </a:t>
            </a:r>
            <a:r>
              <a:rPr lang="fr-FR" dirty="0" err="1" smtClean="0"/>
              <a:t>lancons</a:t>
            </a:r>
            <a:r>
              <a:rPr lang="fr-FR" dirty="0" smtClean="0"/>
              <a:t> un RAID sur la base aérienne de Beslan. Il nous faudra tenter de prendre le contrôle du terrain ou au moins de le rendre inutilisable.</a:t>
            </a:r>
          </a:p>
          <a:p>
            <a:pPr marL="0" indent="0">
              <a:buNone/>
            </a:pPr>
            <a:r>
              <a:rPr lang="fr-FR" dirty="0" smtClean="0"/>
              <a:t>Nous lançons donc une offensive conjointe (Marines, USAF, et </a:t>
            </a:r>
            <a:r>
              <a:rPr lang="fr-FR" dirty="0" err="1" smtClean="0"/>
              <a:t>Navy</a:t>
            </a:r>
            <a:r>
              <a:rPr lang="fr-FR" dirty="0" smtClean="0"/>
              <a:t>) d’envergure depuis </a:t>
            </a:r>
            <a:r>
              <a:rPr lang="fr-FR" dirty="0" err="1" smtClean="0"/>
              <a:t>Tbilisi</a:t>
            </a:r>
            <a:r>
              <a:rPr lang="fr-FR" dirty="0" smtClean="0"/>
              <a:t> en direction du terrain de Beslan. Messieurs, pas de </a:t>
            </a:r>
            <a:r>
              <a:rPr lang="fr-FR" dirty="0" err="1" smtClean="0"/>
              <a:t>répis</a:t>
            </a:r>
            <a:r>
              <a:rPr lang="fr-FR" dirty="0" smtClean="0"/>
              <a:t> pour les braves, préparez vos machines, on y retourne venger nos 2 pilotes USAF abattus ce matin !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58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TASKING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 smtClean="0"/>
              <a:t>Une colonne blindée est partie en début d’après-midi vers 1000Z dès que le déchargement des C5 a été terminé en direction de BESLAN. Il empruntent la route de </a:t>
            </a:r>
            <a:r>
              <a:rPr lang="fr-FR" sz="2000" dirty="0" err="1" smtClean="0"/>
              <a:t>Kazbegi</a:t>
            </a:r>
            <a:r>
              <a:rPr lang="fr-FR" sz="2000" dirty="0" smtClean="0"/>
              <a:t> en direction du Nord. Un A10C des marines va leur servir d’appui feu car on s’attend à ce que la colonne fasse quelques rencontres inamicales en chemin.</a:t>
            </a:r>
          </a:p>
          <a:p>
            <a:pPr marL="0" indent="0">
              <a:buNone/>
            </a:pPr>
            <a:r>
              <a:rPr lang="fr-FR" sz="2000" dirty="0" smtClean="0"/>
              <a:t>En parallèle 2 Ka50 géorgiens ainsi que 2 autres A10C-Marines progresseront en direction de BESLAN pour appuyer l’attaque depuis les airs. Il est impératif de les couvrir en éliminant la menace Sol-Air sur site.</a:t>
            </a:r>
          </a:p>
          <a:p>
            <a:pPr marL="0" indent="0">
              <a:buNone/>
            </a:pPr>
            <a:r>
              <a:rPr lang="fr-FR" sz="2000" dirty="0" smtClean="0"/>
              <a:t>En conséquence, nous organisons les vols comme suit :</a:t>
            </a: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17948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TASKING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Les groupes Super et Felix décolleront de </a:t>
            </a:r>
            <a:r>
              <a:rPr lang="fr-FR" sz="2000" dirty="0" err="1" smtClean="0"/>
              <a:t>Vaziani</a:t>
            </a:r>
            <a:r>
              <a:rPr lang="fr-FR" sz="2000" dirty="0" smtClean="0"/>
              <a:t> en premier et se dirigeront au Nord pour assurer une interdiction sur l’espace aérien entre la frontière et BESLAN.</a:t>
            </a:r>
          </a:p>
          <a:p>
            <a:r>
              <a:rPr lang="fr-FR" sz="2000" dirty="0" smtClean="0"/>
              <a:t>Le groupe </a:t>
            </a:r>
            <a:r>
              <a:rPr lang="fr-FR" sz="2000" dirty="0" err="1" smtClean="0"/>
              <a:t>Stinger</a:t>
            </a:r>
            <a:r>
              <a:rPr lang="fr-FR" sz="2000" dirty="0" smtClean="0"/>
              <a:t> décollera ensuite pour une mission DEAD sur l’aérodrome de BESLAN. Il seront couvert pour leur mission par Felix et Super</a:t>
            </a:r>
          </a:p>
          <a:p>
            <a:r>
              <a:rPr lang="fr-FR" sz="2000" dirty="0" smtClean="0"/>
              <a:t>Hawg-2-1 décollera lui seul en CAS pour assister la progression de notre colonne dans les routes montagneuses entre notre FARP de </a:t>
            </a:r>
            <a:r>
              <a:rPr lang="fr-FR" sz="2000" dirty="0" err="1" smtClean="0"/>
              <a:t>Nigniy-Pasanauri</a:t>
            </a:r>
            <a:r>
              <a:rPr lang="fr-FR" sz="2000" dirty="0" smtClean="0"/>
              <a:t> et Beslan. Une fois arrivé sur zone à Beslan, il procèdera à un Strike avec son armement restant.</a:t>
            </a:r>
          </a:p>
          <a:p>
            <a:r>
              <a:rPr lang="fr-FR" sz="2000" dirty="0" smtClean="0"/>
              <a:t>Le groupe Alouette décollera de notre FARP Dallas près de </a:t>
            </a:r>
            <a:r>
              <a:rPr lang="fr-FR" sz="2000" dirty="0" err="1" smtClean="0"/>
              <a:t>Kazbegi</a:t>
            </a:r>
            <a:r>
              <a:rPr lang="fr-FR" sz="2000" dirty="0" smtClean="0"/>
              <a:t> pour déposer une escouade d’infanterie </a:t>
            </a:r>
            <a:r>
              <a:rPr lang="fr-FR" sz="2000" dirty="0" err="1" smtClean="0"/>
              <a:t>Axeman</a:t>
            </a:r>
            <a:r>
              <a:rPr lang="fr-FR" sz="2000" dirty="0" smtClean="0"/>
              <a:t> qui effectuera une mission de FAC pour le package à l’est du terrain de Beslan.</a:t>
            </a: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192324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 CONTROL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679011" y="1544710"/>
            <a:ext cx="3396876" cy="4669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Take-Off: 1230Z</a:t>
            </a:r>
          </a:p>
          <a:p>
            <a:pPr marL="0" indent="0">
              <a:buNone/>
            </a:pPr>
            <a:r>
              <a:rPr lang="fr-FR" sz="2400" dirty="0" smtClean="0"/>
              <a:t>ROE: </a:t>
            </a:r>
            <a:r>
              <a:rPr lang="fr-FR" sz="2400" dirty="0" err="1" smtClean="0"/>
              <a:t>Weapons</a:t>
            </a:r>
            <a:r>
              <a:rPr lang="fr-FR" sz="2400" dirty="0" smtClean="0"/>
              <a:t> Free</a:t>
            </a:r>
            <a:endParaRPr lang="fr-FR" dirty="0" smtClean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r>
              <a:rPr lang="fr-FR" sz="1200" dirty="0" smtClean="0"/>
              <a:t>METAR: LTBA 120320Z </a:t>
            </a:r>
            <a:r>
              <a:rPr lang="fr-FR" sz="1200" dirty="0"/>
              <a:t>17003KT 9999 SCT026 M1 Q1020 RMK FBL TURB BLU</a:t>
            </a:r>
            <a:r>
              <a:rPr lang="fr-FR" sz="1200" dirty="0" smtClean="0"/>
              <a:t>=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52" y="1140022"/>
            <a:ext cx="8332558" cy="547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RESOURCES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461818" y="1626177"/>
            <a:ext cx="4645891" cy="4552949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Texaco : KC135-MPRS</a:t>
            </a:r>
          </a:p>
          <a:p>
            <a:pPr lvl="1"/>
            <a:r>
              <a:rPr lang="fr-FR" dirty="0" smtClean="0"/>
              <a:t>TACAN: 15Y</a:t>
            </a:r>
          </a:p>
          <a:p>
            <a:pPr lvl="1"/>
            <a:r>
              <a:rPr lang="fr-FR" dirty="0" smtClean="0"/>
              <a:t>Freq:Olive1</a:t>
            </a:r>
          </a:p>
          <a:p>
            <a:endParaRPr lang="fr-FR" dirty="0" smtClean="0"/>
          </a:p>
          <a:p>
            <a:r>
              <a:rPr lang="fr-FR" dirty="0" smtClean="0"/>
              <a:t>Arco: KC10</a:t>
            </a:r>
          </a:p>
          <a:p>
            <a:pPr lvl="1"/>
            <a:r>
              <a:rPr lang="fr-FR" dirty="0" smtClean="0"/>
              <a:t>TACAN: 16Y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Olive2</a:t>
            </a:r>
          </a:p>
          <a:p>
            <a:endParaRPr lang="fr-FR" dirty="0" smtClean="0"/>
          </a:p>
          <a:p>
            <a:r>
              <a:rPr lang="fr-FR" dirty="0" err="1" smtClean="0"/>
              <a:t>Darkstar</a:t>
            </a:r>
            <a:r>
              <a:rPr lang="fr-FR" dirty="0" smtClean="0"/>
              <a:t>: E3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Silver1</a:t>
            </a: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5322453" y="1626176"/>
            <a:ext cx="4306455" cy="4552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Focus :E2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Silver2</a:t>
            </a:r>
          </a:p>
          <a:p>
            <a:endParaRPr lang="fr-FR" dirty="0" smtClean="0"/>
          </a:p>
          <a:p>
            <a:r>
              <a:rPr lang="fr-FR" dirty="0" smtClean="0"/>
              <a:t>USS Bush:</a:t>
            </a:r>
          </a:p>
          <a:p>
            <a:pPr lvl="1"/>
            <a:r>
              <a:rPr lang="fr-FR" dirty="0" smtClean="0"/>
              <a:t>ICLS: 17</a:t>
            </a:r>
          </a:p>
          <a:p>
            <a:pPr lvl="1"/>
            <a:r>
              <a:rPr lang="fr-FR" dirty="0" smtClean="0"/>
              <a:t>TACAN: 74X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Black1</a:t>
            </a:r>
          </a:p>
          <a:p>
            <a:endParaRPr lang="fr-FR" dirty="0" smtClean="0"/>
          </a:p>
          <a:p>
            <a:r>
              <a:rPr lang="fr-FR" dirty="0" smtClean="0"/>
              <a:t>USS </a:t>
            </a:r>
            <a:r>
              <a:rPr lang="fr-FR" dirty="0" err="1" smtClean="0"/>
              <a:t>Stennis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ICLS: 18</a:t>
            </a:r>
          </a:p>
          <a:p>
            <a:pPr lvl="1"/>
            <a:r>
              <a:rPr lang="fr-FR" dirty="0" smtClean="0"/>
              <a:t>TACAN: 75X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Black6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8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FLIGHTS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80" y="1162049"/>
            <a:ext cx="7304520" cy="5498569"/>
          </a:xfrm>
          <a:prstGeom prst="rect">
            <a:avLst/>
          </a:prstGeom>
        </p:spPr>
      </p:pic>
      <p:sp>
        <p:nvSpPr>
          <p:cNvPr id="9" name="Espace réservé du texte 2"/>
          <p:cNvSpPr txBox="1">
            <a:spLocks/>
          </p:cNvSpPr>
          <p:nvPr/>
        </p:nvSpPr>
        <p:spPr>
          <a:xfrm>
            <a:off x="7543800" y="1634858"/>
            <a:ext cx="3724275" cy="455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err="1" smtClean="0"/>
              <a:t>Stinger</a:t>
            </a:r>
            <a:r>
              <a:rPr lang="fr-FR" sz="2800" dirty="0" smtClean="0"/>
              <a:t> : F/A 18</a:t>
            </a:r>
          </a:p>
          <a:p>
            <a:r>
              <a:rPr lang="fr-FR" sz="2000" dirty="0" smtClean="0"/>
              <a:t>Mission SEAD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409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975</Words>
  <Application>Microsoft Office PowerPoint</Application>
  <PresentationFormat>Grand écran</PresentationFormat>
  <Paragraphs>87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Arial Rounded MT Bold</vt:lpstr>
      <vt:lpstr>Calibri</vt:lpstr>
      <vt:lpstr>Calibri Light</vt:lpstr>
      <vt:lpstr>Thème Office</vt:lpstr>
      <vt:lpstr>OPERATION GOBELIN</vt:lpstr>
      <vt:lpstr>SITAC</vt:lpstr>
      <vt:lpstr>SITAC</vt:lpstr>
      <vt:lpstr>SITAC</vt:lpstr>
      <vt:lpstr>TASKING</vt:lpstr>
      <vt:lpstr>TASKING</vt:lpstr>
      <vt:lpstr>MISSION CONTROL</vt:lpstr>
      <vt:lpstr>RESOURCES</vt:lpstr>
      <vt:lpstr>FLIGHTS</vt:lpstr>
      <vt:lpstr>FLIGHTS</vt:lpstr>
      <vt:lpstr>FLIGHTS</vt:lpstr>
      <vt:lpstr>FLIGHTS</vt:lpstr>
      <vt:lpstr>FLIGHTS</vt:lpstr>
      <vt:lpstr>FLIGHTS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LONGO</dc:creator>
  <cp:lastModifiedBy>Sébastien Admin. LONGO</cp:lastModifiedBy>
  <cp:revision>34</cp:revision>
  <dcterms:created xsi:type="dcterms:W3CDTF">2020-03-14T11:27:52Z</dcterms:created>
  <dcterms:modified xsi:type="dcterms:W3CDTF">2020-04-22T22:54:20Z</dcterms:modified>
</cp:coreProperties>
</file>