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89A3-ADF0-4222-AF52-92A98061C2FB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901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89A3-ADF0-4222-AF52-92A98061C2FB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95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89A3-ADF0-4222-AF52-92A98061C2FB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950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ssions-31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9601200" y="0"/>
            <a:ext cx="2590801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6858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764" y="3535036"/>
            <a:ext cx="2573421" cy="303663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6" y="203200"/>
            <a:ext cx="3193941" cy="2913303"/>
          </a:xfrm>
          <a:prstGeom prst="rect">
            <a:avLst/>
          </a:prstGeom>
        </p:spPr>
      </p:pic>
      <p:sp>
        <p:nvSpPr>
          <p:cNvPr id="6" name="Titre 5"/>
          <p:cNvSpPr>
            <a:spLocks noGrp="1"/>
          </p:cNvSpPr>
          <p:nvPr>
            <p:ph type="title" hasCustomPrompt="1"/>
          </p:nvPr>
        </p:nvSpPr>
        <p:spPr>
          <a:xfrm>
            <a:off x="3419292" y="365125"/>
            <a:ext cx="8375543" cy="1325563"/>
          </a:xfrm>
        </p:spPr>
        <p:txBody>
          <a:bodyPr>
            <a:normAutofit/>
          </a:bodyPr>
          <a:lstStyle>
            <a:lvl1pPr>
              <a:defRPr sz="6000" b="1">
                <a:latin typeface="Arial Rounded MT Bold" panose="020F0704030504030204" pitchFamily="34" charset="0"/>
              </a:defRPr>
            </a:lvl1pPr>
          </a:lstStyle>
          <a:p>
            <a:r>
              <a:rPr lang="fr-FR" dirty="0" smtClean="0"/>
              <a:t>OPERATION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6289675" y="2005013"/>
            <a:ext cx="3178175" cy="460375"/>
          </a:xfrm>
        </p:spPr>
        <p:txBody>
          <a:bodyPr>
            <a:normAutofit/>
          </a:bodyPr>
          <a:lstStyle>
            <a:lvl1pPr>
              <a:defRPr sz="2400">
                <a:latin typeface="Arial Black" panose="020B0A04020102020204" pitchFamily="34" charset="0"/>
              </a:defRPr>
            </a:lvl1pPr>
          </a:lstStyle>
          <a:p>
            <a:pPr lvl="0"/>
            <a:r>
              <a:rPr lang="fr-FR" dirty="0" smtClean="0"/>
              <a:t>Date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672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ssions-31st">
    <p:bg>
      <p:bgPr>
        <a:blipFill dpi="0" rotWithShape="1">
          <a:blip r:embed="rId2">
            <a:alphaModFix amt="3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0464801" y="0"/>
            <a:ext cx="17272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324" y="5421744"/>
            <a:ext cx="1005825" cy="118687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840" y="295564"/>
            <a:ext cx="1458792" cy="1330614"/>
          </a:xfrm>
          <a:prstGeom prst="rect">
            <a:avLst/>
          </a:prstGeom>
        </p:spPr>
      </p:pic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>
          <a:xfrm>
            <a:off x="801255" y="78800"/>
            <a:ext cx="9563232" cy="1325563"/>
          </a:xfrm>
        </p:spPr>
        <p:txBody>
          <a:bodyPr>
            <a:noAutofit/>
          </a:bodyPr>
          <a:lstStyle>
            <a:lvl1pPr algn="ctr">
              <a:defRPr sz="5400" b="0">
                <a:latin typeface="Arial Rounded MT Bold" panose="020F070403050403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 Rounded MT Bold" panose="020F0704030504030204" pitchFamily="34" charset="0"/>
              </a:defRPr>
            </a:lvl1pPr>
          </a:lstStyle>
          <a:p>
            <a:r>
              <a:rPr lang="fr-FR" smtClean="0"/>
              <a:t>Operation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2"/>
          </p:nvPr>
        </p:nvSpPr>
        <p:spPr>
          <a:xfrm>
            <a:off x="801254" y="1626177"/>
            <a:ext cx="9460345" cy="4552949"/>
          </a:xfrm>
        </p:spPr>
        <p:txBody>
          <a:bodyPr>
            <a:normAutofit/>
          </a:bodyPr>
          <a:lstStyle>
            <a:lvl1pPr>
              <a:defRPr sz="3200">
                <a:latin typeface="Arial Rounded MT Bold" panose="020F0704030504030204" pitchFamily="34" charset="0"/>
              </a:defRPr>
            </a:lvl1pPr>
            <a:lvl2pPr>
              <a:defRPr sz="2800">
                <a:latin typeface="Arial Rounded MT Bold" panose="020F0704030504030204" pitchFamily="34" charset="0"/>
              </a:defRPr>
            </a:lvl2pPr>
            <a:lvl3pPr>
              <a:defRPr sz="2400">
                <a:latin typeface="Arial Rounded MT Bold" panose="020F0704030504030204" pitchFamily="34" charset="0"/>
              </a:defRPr>
            </a:lvl3pPr>
            <a:lvl4pPr>
              <a:defRPr sz="2000">
                <a:latin typeface="Arial Rounded MT Bold" panose="020F0704030504030204" pitchFamily="34" charset="0"/>
              </a:defRPr>
            </a:lvl4pPr>
            <a:lvl5pPr>
              <a:defRPr sz="2000">
                <a:latin typeface="Arial Rounded MT Bold" panose="020F0704030504030204" pitchFamily="34" charset="0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441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89A3-ADF0-4222-AF52-92A98061C2FB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00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89A3-ADF0-4222-AF52-92A98061C2FB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09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89A3-ADF0-4222-AF52-92A98061C2FB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16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89A3-ADF0-4222-AF52-92A98061C2FB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64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89A3-ADF0-4222-AF52-92A98061C2FB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99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89A3-ADF0-4222-AF52-92A98061C2FB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34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89A3-ADF0-4222-AF52-92A98061C2FB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92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89A3-ADF0-4222-AF52-92A98061C2FB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6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189A3-ADF0-4222-AF52-92A98061C2FB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77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0110" y="365125"/>
            <a:ext cx="10344726" cy="1325563"/>
          </a:xfrm>
        </p:spPr>
        <p:txBody>
          <a:bodyPr>
            <a:noAutofit/>
          </a:bodyPr>
          <a:lstStyle/>
          <a:p>
            <a:r>
              <a:rPr lang="fr-FR" sz="7200" dirty="0" smtClean="0"/>
              <a:t>OPERATION GOBELIN</a:t>
            </a:r>
            <a:endParaRPr lang="fr-FR" sz="7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8616661" y="1690688"/>
            <a:ext cx="3178175" cy="46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03-12-2020 </a:t>
            </a:r>
            <a:r>
              <a:rPr lang="fr-FR" dirty="0" smtClean="0"/>
              <a:t>0200Z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973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SITAC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dirty="0" smtClean="0"/>
              <a:t>Depuis plusieurs semaines, le cabinet du président observe, non sans une certaine malice, la tension monter entre la Turquie et son ancien allié Russe sur le </a:t>
            </a:r>
            <a:r>
              <a:rPr lang="fr-FR" sz="2000" dirty="0" err="1" smtClean="0"/>
              <a:t>théatre</a:t>
            </a:r>
            <a:r>
              <a:rPr lang="fr-FR" sz="2000" dirty="0" smtClean="0"/>
              <a:t> Syrien...</a:t>
            </a:r>
          </a:p>
          <a:p>
            <a:pPr marL="0" indent="0">
              <a:buNone/>
            </a:pPr>
            <a:r>
              <a:rPr lang="fr-FR" sz="2000" dirty="0" err="1" smtClean="0"/>
              <a:t>Erdogan</a:t>
            </a:r>
            <a:r>
              <a:rPr lang="fr-FR" sz="2000" dirty="0" smtClean="0"/>
              <a:t> demande maintenant de l'aide aux occidentaux pour faire front devant les appétits Russes en Syrie. Même si l'Europe et les Etats-Unis ont  jusqu'à maintenant poliment décliné, le </a:t>
            </a:r>
            <a:r>
              <a:rPr lang="fr-FR" sz="2000" dirty="0" err="1" smtClean="0"/>
              <a:t>théatre</a:t>
            </a:r>
            <a:r>
              <a:rPr lang="fr-FR" sz="2000" dirty="0" smtClean="0"/>
              <a:t> Syrien n'étant pas considéré comme un objectif stratégique, le camp occidental vient de marquer des points diplomatiques : </a:t>
            </a:r>
            <a:r>
              <a:rPr lang="fr-FR" sz="2000" dirty="0" err="1" smtClean="0"/>
              <a:t>Erdogan</a:t>
            </a:r>
            <a:r>
              <a:rPr lang="fr-FR" sz="2000" dirty="0" smtClean="0"/>
              <a:t> a tellement besoin d'un allié crédible face aux Russes qu'il a convaincu les Georgiens d'inviter l'USAF et l'US-</a:t>
            </a:r>
            <a:r>
              <a:rPr lang="fr-FR" sz="2000" dirty="0" err="1" smtClean="0"/>
              <a:t>Navy</a:t>
            </a:r>
            <a:r>
              <a:rPr lang="fr-FR" sz="2000" dirty="0" smtClean="0"/>
              <a:t> pour un vaste programme de formation de leur forces armées sur les matériels OTAN qu'ils viennent juste d'acquérir pour faire face à la menace grandissante que constitue les lanceurs S400 Russes.</a:t>
            </a:r>
          </a:p>
          <a:p>
            <a:pPr marL="0" indent="0">
              <a:buNone/>
            </a:pPr>
            <a:r>
              <a:rPr lang="fr-FR" sz="2000" dirty="0" smtClean="0"/>
              <a:t>En </a:t>
            </a:r>
            <a:r>
              <a:rPr lang="fr-FR" sz="2000" dirty="0" err="1" smtClean="0"/>
              <a:t>paralèle</a:t>
            </a:r>
            <a:r>
              <a:rPr lang="fr-FR" sz="2000" dirty="0" smtClean="0"/>
              <a:t> </a:t>
            </a:r>
            <a:r>
              <a:rPr lang="fr-FR" sz="2000" dirty="0" err="1" smtClean="0"/>
              <a:t>Erdogan</a:t>
            </a:r>
            <a:r>
              <a:rPr lang="fr-FR" sz="2000" dirty="0" smtClean="0"/>
              <a:t> a autorisé aux CVW-8 et CVW-7 l'accès au détroit du Bosphore pour installer la flotte US au large de Batumi à la frontière </a:t>
            </a:r>
            <a:r>
              <a:rPr lang="fr-FR" sz="2000" dirty="0" err="1" smtClean="0"/>
              <a:t>Turquo</a:t>
            </a:r>
            <a:r>
              <a:rPr lang="fr-FR" sz="2000" dirty="0" smtClean="0"/>
              <a:t>-Géorgienne.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7939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SITAC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dirty="0"/>
              <a:t>Inutile de vous dire que Poutine et l'ensemble de son état major sont tout bonnement furieux, mais il a les mains liées vu le contexte </a:t>
            </a:r>
            <a:r>
              <a:rPr lang="fr-FR" sz="2000" dirty="0" smtClean="0"/>
              <a:t>géopolitique actuel.</a:t>
            </a:r>
          </a:p>
          <a:p>
            <a:pPr marL="0" indent="0">
              <a:buNone/>
            </a:pPr>
            <a:r>
              <a:rPr lang="fr-FR" sz="2000" dirty="0" smtClean="0"/>
              <a:t>Ne </a:t>
            </a:r>
            <a:r>
              <a:rPr lang="fr-FR" sz="2000" dirty="0"/>
              <a:t>vous trompez pas messieurs, nous avons gagné la partie sur le tapis vert, mais les Russes vont se montrer particulièrement retords. Il y a fort à parier que les provocations sur le sol Syrien comme à la frontière </a:t>
            </a:r>
            <a:r>
              <a:rPr lang="fr-FR" sz="2000" dirty="0" err="1"/>
              <a:t>Russo-Georgienne</a:t>
            </a:r>
            <a:r>
              <a:rPr lang="fr-FR" sz="2000" dirty="0"/>
              <a:t> vont monter en flèche</a:t>
            </a:r>
            <a:r>
              <a:rPr lang="fr-FR" sz="2000" dirty="0" smtClean="0"/>
              <a:t>.</a:t>
            </a:r>
          </a:p>
          <a:p>
            <a:pPr marL="0" indent="0">
              <a:buNone/>
            </a:pPr>
            <a:r>
              <a:rPr lang="fr-FR" sz="2000" dirty="0" smtClean="0"/>
              <a:t>La </a:t>
            </a:r>
            <a:r>
              <a:rPr lang="fr-FR" sz="2000" dirty="0"/>
              <a:t>présence de 2 porte-avions US en mer noire devrait tout de même calmer leurs ardeurs</a:t>
            </a:r>
            <a:r>
              <a:rPr lang="fr-FR" sz="2000" dirty="0" smtClean="0"/>
              <a:t>...</a:t>
            </a:r>
          </a:p>
          <a:p>
            <a:pPr marL="0" indent="0">
              <a:buNone/>
            </a:pPr>
            <a:r>
              <a:rPr lang="fr-FR" sz="2000" dirty="0" smtClean="0"/>
              <a:t>En </a:t>
            </a:r>
            <a:r>
              <a:rPr lang="fr-FR" sz="2000" dirty="0"/>
              <a:t>attendant notre groupe aéronaval entre donc en mer noire et Un escadron de 16 F15E de l'USAF ainsi que des </a:t>
            </a:r>
            <a:r>
              <a:rPr lang="fr-FR" sz="2000" dirty="0" smtClean="0"/>
              <a:t>C5 </a:t>
            </a:r>
            <a:r>
              <a:rPr lang="fr-FR" sz="2000" dirty="0"/>
              <a:t>chargés à bloc sont actuellement en transit depuis nos bases Italiennes en direction de </a:t>
            </a:r>
            <a:r>
              <a:rPr lang="fr-FR" sz="2000" dirty="0" err="1"/>
              <a:t>Tbilisi</a:t>
            </a:r>
            <a:r>
              <a:rPr lang="fr-FR" sz="2000" dirty="0"/>
              <a:t>. L'USAF y sera basé pendant les 2 mois du programme de coopération. Les marins de la 31st eux resteront à bord du USS-Bush sauf pour les besoins de services où nos machines pourront être basées avec nos </a:t>
            </a:r>
            <a:r>
              <a:rPr lang="fr-FR" sz="2000" dirty="0" smtClean="0"/>
              <a:t>terriens.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08394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SITAC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/>
              <a:t>Un contingent de </a:t>
            </a:r>
            <a:r>
              <a:rPr lang="fr-FR" dirty="0" smtClean="0"/>
              <a:t>4 F16 </a:t>
            </a:r>
            <a:r>
              <a:rPr lang="fr-FR" dirty="0"/>
              <a:t>a aussi été détaché au 31st </a:t>
            </a:r>
            <a:r>
              <a:rPr lang="fr-FR" dirty="0" err="1"/>
              <a:t>Tomcatters</a:t>
            </a:r>
            <a:r>
              <a:rPr lang="fr-FR" dirty="0"/>
              <a:t> et sera lui basé à </a:t>
            </a:r>
            <a:r>
              <a:rPr lang="fr-FR" dirty="0" err="1"/>
              <a:t>Tbilisi</a:t>
            </a:r>
            <a:r>
              <a:rPr lang="fr-FR" dirty="0"/>
              <a:t> avec l'USAF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 smtClean="0"/>
              <a:t>Le </a:t>
            </a:r>
            <a:r>
              <a:rPr lang="fr-FR" dirty="0"/>
              <a:t>groupe aéronaval entre donc en zone inconnue et il est impératif de bien faire comprendre aux Russes que </a:t>
            </a:r>
            <a:r>
              <a:rPr lang="fr-FR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Nous </a:t>
            </a:r>
            <a:r>
              <a:rPr lang="fr-FR" dirty="0"/>
              <a:t>sommes maintenant </a:t>
            </a:r>
            <a:r>
              <a:rPr lang="fr-FR" dirty="0" smtClean="0"/>
              <a:t>là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Nous </a:t>
            </a:r>
            <a:r>
              <a:rPr lang="fr-FR" dirty="0"/>
              <a:t>y sommes pour un bon bout de </a:t>
            </a:r>
            <a:r>
              <a:rPr lang="fr-FR" dirty="0" smtClean="0"/>
              <a:t>temps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Nous </a:t>
            </a:r>
            <a:r>
              <a:rPr lang="fr-FR" dirty="0"/>
              <a:t>ferons preuve de fermeté face aux provocations que nos "amis" Russes ne manqueront pas d'envoyer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 smtClean="0"/>
              <a:t>Bref</a:t>
            </a:r>
            <a:r>
              <a:rPr lang="fr-FR" dirty="0"/>
              <a:t>, nous avançons sur des </a:t>
            </a:r>
            <a:r>
              <a:rPr lang="fr-FR" dirty="0" smtClean="0"/>
              <a:t>œufs </a:t>
            </a:r>
            <a:r>
              <a:rPr lang="fr-FR" dirty="0"/>
              <a:t>et les relations diplomatiques avec les Russes ne nous permettent pas de deviner quel est leur état d'esprit. Nous devons être sur nos gardes tout en gardant la tête </a:t>
            </a:r>
            <a:r>
              <a:rPr lang="fr-FR" dirty="0" smtClean="0"/>
              <a:t>froide.</a:t>
            </a:r>
          </a:p>
          <a:p>
            <a:pPr marL="0" indent="0">
              <a:buNone/>
            </a:pPr>
            <a:r>
              <a:rPr lang="fr-FR" dirty="0" smtClean="0"/>
              <a:t>Nous sommes </a:t>
            </a:r>
            <a:r>
              <a:rPr lang="fr-FR" dirty="0"/>
              <a:t>en train d'entasser un gros paquet de poudre dans un espace très restreint : si ca part en vrille, ca va aller très </a:t>
            </a:r>
            <a:r>
              <a:rPr lang="fr-FR" dirty="0" err="1"/>
              <a:t>très</a:t>
            </a:r>
            <a:r>
              <a:rPr lang="fr-FR" dirty="0"/>
              <a:t> vite...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589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TASKING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dirty="0" smtClean="0"/>
              <a:t>En attendant pour ce matin, nous avons 2 opérations au planning :</a:t>
            </a:r>
          </a:p>
          <a:p>
            <a:r>
              <a:rPr lang="fr-FR" sz="2000" dirty="0" smtClean="0"/>
              <a:t>Le groupe de </a:t>
            </a:r>
            <a:r>
              <a:rPr lang="fr-FR" sz="2000" dirty="0" err="1" smtClean="0"/>
              <a:t>Viper</a:t>
            </a:r>
            <a:r>
              <a:rPr lang="fr-FR" sz="2000" dirty="0" smtClean="0"/>
              <a:t> "Super" ira en reconnaissance sur un site SA6 dans la région de </a:t>
            </a:r>
            <a:r>
              <a:rPr lang="fr-FR" sz="2000" dirty="0" err="1" smtClean="0"/>
              <a:t>Sochi</a:t>
            </a:r>
            <a:r>
              <a:rPr lang="fr-FR" sz="2000" dirty="0" smtClean="0"/>
              <a:t>. Son objectif est de déterminer l'ensemble des menaces sur zone de manière à préparer une frappe efficace si la situation politique devait dégénérer.</a:t>
            </a:r>
          </a:p>
          <a:p>
            <a:r>
              <a:rPr lang="fr-FR" sz="2000" dirty="0" smtClean="0"/>
              <a:t>Les groupes "Felix" et "</a:t>
            </a:r>
            <a:r>
              <a:rPr lang="fr-FR" sz="2000" dirty="0" err="1" smtClean="0"/>
              <a:t>Stinger</a:t>
            </a:r>
            <a:r>
              <a:rPr lang="fr-FR" sz="2000" dirty="0" smtClean="0"/>
              <a:t>" décolleront du Bush pour arriver un peu en avance en Géorgie et préparer notre installation et la collaboration à mettre en place avec les forces Géorgiennes et Turques. Leur mission en chemin sera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600" dirty="0" smtClean="0"/>
              <a:t>D'assurer la sécurité aérienne au dessus des côtes Nord de la Turquie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600" dirty="0" smtClean="0"/>
              <a:t>Garantir la sécurité du groupe aéronaval et transit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600" dirty="0" smtClean="0"/>
              <a:t>Gauger un peu le niveau d'agressivité de la défense aérienne Russe qui couvre la partie Nord de la mer noire.</a:t>
            </a:r>
          </a:p>
        </p:txBody>
      </p:sp>
    </p:spTree>
    <p:extLst>
      <p:ext uri="{BB962C8B-B14F-4D97-AF65-F5344CB8AC3E}">
        <p14:creationId xmlns:p14="http://schemas.microsoft.com/office/powerpoint/2010/main" val="179488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MISSION CONTROL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 smtClean="0"/>
              <a:t>Take-Off: 0430Z</a:t>
            </a:r>
          </a:p>
          <a:p>
            <a:pPr marL="0" indent="0">
              <a:buNone/>
            </a:pPr>
            <a:r>
              <a:rPr lang="fr-FR" sz="2400" dirty="0" smtClean="0"/>
              <a:t>ROE: </a:t>
            </a:r>
            <a:r>
              <a:rPr lang="fr-FR" sz="2400" dirty="0" err="1" smtClean="0"/>
              <a:t>Weapons</a:t>
            </a:r>
            <a:r>
              <a:rPr lang="fr-FR" sz="2400" dirty="0" smtClean="0"/>
              <a:t> </a:t>
            </a:r>
            <a:r>
              <a:rPr lang="fr-FR" sz="2400" dirty="0" err="1" smtClean="0"/>
              <a:t>hold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sz="1200" dirty="0" smtClean="0"/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endParaRPr lang="fr-FR" sz="1200" dirty="0" smtClean="0"/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endParaRPr lang="fr-FR" sz="1200" dirty="0" smtClean="0"/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endParaRPr lang="fr-FR" sz="1200" dirty="0" smtClean="0"/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endParaRPr lang="fr-FR" sz="1200" dirty="0" smtClean="0"/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r>
              <a:rPr lang="fr-FR" sz="1200" dirty="0" smtClean="0"/>
              <a:t>METAR: LTBA 120320Z 36003KT CAVOK 07/06 Q1020 NOSIG RMK RWY17L 34003KT RWY05 00000KT RWY23 VRB02KT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89" y="2391087"/>
            <a:ext cx="6528285" cy="327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5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RESOURCES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461818" y="1626177"/>
            <a:ext cx="4645891" cy="4552949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Texaco : KC135-MPRS</a:t>
            </a:r>
          </a:p>
          <a:p>
            <a:pPr lvl="1"/>
            <a:r>
              <a:rPr lang="fr-FR" dirty="0" smtClean="0"/>
              <a:t>TACAN: 15Y</a:t>
            </a:r>
          </a:p>
          <a:p>
            <a:pPr lvl="1"/>
            <a:r>
              <a:rPr lang="fr-FR" dirty="0" smtClean="0"/>
              <a:t>Freq:Olive1</a:t>
            </a:r>
          </a:p>
          <a:p>
            <a:endParaRPr lang="fr-FR" dirty="0" smtClean="0"/>
          </a:p>
          <a:p>
            <a:r>
              <a:rPr lang="fr-FR" dirty="0" smtClean="0"/>
              <a:t>Arco: KC10</a:t>
            </a:r>
          </a:p>
          <a:p>
            <a:pPr lvl="1"/>
            <a:r>
              <a:rPr lang="fr-FR" dirty="0" smtClean="0"/>
              <a:t>TACAN: 16Y</a:t>
            </a:r>
          </a:p>
          <a:p>
            <a:pPr lvl="1"/>
            <a:r>
              <a:rPr lang="fr-FR" dirty="0" err="1" smtClean="0"/>
              <a:t>Freq</a:t>
            </a:r>
            <a:r>
              <a:rPr lang="fr-FR" dirty="0" smtClean="0"/>
              <a:t>: Olive2</a:t>
            </a:r>
          </a:p>
          <a:p>
            <a:endParaRPr lang="fr-FR" dirty="0" smtClean="0"/>
          </a:p>
          <a:p>
            <a:r>
              <a:rPr lang="fr-FR" dirty="0" err="1" smtClean="0"/>
              <a:t>Darkstar</a:t>
            </a:r>
            <a:r>
              <a:rPr lang="fr-FR" dirty="0" smtClean="0"/>
              <a:t>: E3</a:t>
            </a:r>
          </a:p>
          <a:p>
            <a:pPr lvl="1"/>
            <a:r>
              <a:rPr lang="fr-FR" dirty="0" err="1" smtClean="0"/>
              <a:t>Freq</a:t>
            </a:r>
            <a:r>
              <a:rPr lang="fr-FR" dirty="0" smtClean="0"/>
              <a:t>: Silver1</a:t>
            </a:r>
          </a:p>
        </p:txBody>
      </p:sp>
      <p:sp>
        <p:nvSpPr>
          <p:cNvPr id="4" name="Espace réservé du texte 2"/>
          <p:cNvSpPr txBox="1">
            <a:spLocks/>
          </p:cNvSpPr>
          <p:nvPr/>
        </p:nvSpPr>
        <p:spPr>
          <a:xfrm>
            <a:off x="5322453" y="1626176"/>
            <a:ext cx="4306455" cy="4552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Focus :E2</a:t>
            </a:r>
          </a:p>
          <a:p>
            <a:pPr lvl="1"/>
            <a:r>
              <a:rPr lang="fr-FR" dirty="0" err="1" smtClean="0"/>
              <a:t>Freq</a:t>
            </a:r>
            <a:r>
              <a:rPr lang="fr-FR" dirty="0" smtClean="0"/>
              <a:t>: Silver2</a:t>
            </a:r>
          </a:p>
          <a:p>
            <a:endParaRPr lang="fr-FR" dirty="0" smtClean="0"/>
          </a:p>
          <a:p>
            <a:r>
              <a:rPr lang="fr-FR" dirty="0" smtClean="0"/>
              <a:t>USS Bush:</a:t>
            </a:r>
          </a:p>
          <a:p>
            <a:pPr lvl="1"/>
            <a:r>
              <a:rPr lang="fr-FR" dirty="0" smtClean="0"/>
              <a:t>ICLS: 17</a:t>
            </a:r>
          </a:p>
          <a:p>
            <a:pPr lvl="1"/>
            <a:r>
              <a:rPr lang="fr-FR" dirty="0" smtClean="0"/>
              <a:t>TACAN: 74X</a:t>
            </a:r>
          </a:p>
          <a:p>
            <a:pPr lvl="1"/>
            <a:r>
              <a:rPr lang="fr-FR" dirty="0" err="1" smtClean="0"/>
              <a:t>Freq</a:t>
            </a:r>
            <a:r>
              <a:rPr lang="fr-FR" dirty="0" smtClean="0"/>
              <a:t>: Black1</a:t>
            </a:r>
          </a:p>
          <a:p>
            <a:endParaRPr lang="fr-FR" dirty="0" smtClean="0"/>
          </a:p>
          <a:p>
            <a:r>
              <a:rPr lang="fr-FR" dirty="0" smtClean="0"/>
              <a:t>USS </a:t>
            </a:r>
            <a:r>
              <a:rPr lang="fr-FR" dirty="0" err="1" smtClean="0"/>
              <a:t>Stennis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ICLS: 18</a:t>
            </a:r>
          </a:p>
          <a:p>
            <a:pPr lvl="1"/>
            <a:r>
              <a:rPr lang="fr-FR" dirty="0" smtClean="0"/>
              <a:t>TACAN: 75X</a:t>
            </a:r>
          </a:p>
          <a:p>
            <a:pPr lvl="1"/>
            <a:r>
              <a:rPr lang="fr-FR" dirty="0" err="1" smtClean="0"/>
              <a:t>Freq</a:t>
            </a:r>
            <a:r>
              <a:rPr lang="fr-FR" dirty="0" smtClean="0"/>
              <a:t>: Black6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689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FLIGHTS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801255" y="1626177"/>
            <a:ext cx="4435764" cy="4552949"/>
          </a:xfrm>
        </p:spPr>
        <p:txBody>
          <a:bodyPr>
            <a:normAutofit fontScale="92500" lnSpcReduction="10000"/>
          </a:bodyPr>
          <a:lstStyle/>
          <a:p>
            <a:r>
              <a:rPr lang="fr-FR" u="sng" dirty="0" err="1" smtClean="0"/>
              <a:t>Stinger</a:t>
            </a:r>
            <a:r>
              <a:rPr lang="fr-FR" dirty="0" smtClean="0"/>
              <a:t> : </a:t>
            </a:r>
            <a:r>
              <a:rPr lang="fr-FR" b="1" dirty="0" smtClean="0"/>
              <a:t>F/A18C</a:t>
            </a:r>
          </a:p>
          <a:p>
            <a:pPr lvl="1"/>
            <a:r>
              <a:rPr lang="fr-FR" dirty="0" err="1" smtClean="0"/>
              <a:t>Tasking</a:t>
            </a:r>
            <a:r>
              <a:rPr lang="fr-FR" dirty="0" smtClean="0"/>
              <a:t> : Ferry + CAP</a:t>
            </a:r>
          </a:p>
          <a:p>
            <a:pPr lvl="1"/>
            <a:r>
              <a:rPr lang="fr-FR" dirty="0" smtClean="0"/>
              <a:t>T/O BSH – LDN TBL</a:t>
            </a:r>
          </a:p>
          <a:p>
            <a:pPr lvl="1"/>
            <a:r>
              <a:rPr lang="fr-FR" dirty="0" smtClean="0"/>
              <a:t>WP1 = </a:t>
            </a:r>
            <a:r>
              <a:rPr lang="fr-FR" dirty="0" err="1" smtClean="0"/>
              <a:t>Bullseye</a:t>
            </a:r>
            <a:endParaRPr lang="fr-FR" dirty="0" smtClean="0"/>
          </a:p>
          <a:p>
            <a:pPr lvl="1"/>
            <a:r>
              <a:rPr lang="fr-FR" dirty="0" smtClean="0"/>
              <a:t>WP2 = TBL</a:t>
            </a:r>
          </a:p>
          <a:p>
            <a:pPr lvl="1"/>
            <a:endParaRPr lang="fr-FR" dirty="0" smtClean="0"/>
          </a:p>
          <a:p>
            <a:r>
              <a:rPr lang="fr-FR" u="sng" dirty="0" smtClean="0"/>
              <a:t>Felix</a:t>
            </a:r>
            <a:r>
              <a:rPr lang="fr-FR" dirty="0" smtClean="0"/>
              <a:t> : </a:t>
            </a:r>
            <a:r>
              <a:rPr lang="fr-FR" b="1" dirty="0" smtClean="0"/>
              <a:t>F14B</a:t>
            </a:r>
          </a:p>
          <a:p>
            <a:pPr lvl="1"/>
            <a:r>
              <a:rPr lang="fr-FR" dirty="0" err="1" smtClean="0"/>
              <a:t>Tasking</a:t>
            </a:r>
            <a:r>
              <a:rPr lang="fr-FR" dirty="0" smtClean="0"/>
              <a:t> : Ferry + CAP</a:t>
            </a:r>
          </a:p>
          <a:p>
            <a:pPr lvl="1"/>
            <a:r>
              <a:rPr lang="fr-FR" dirty="0" smtClean="0"/>
              <a:t>T/O BUSH – LDN TBL</a:t>
            </a:r>
          </a:p>
          <a:p>
            <a:pPr lvl="1"/>
            <a:r>
              <a:rPr lang="fr-FR" dirty="0" smtClean="0"/>
              <a:t>WP1 = </a:t>
            </a:r>
            <a:r>
              <a:rPr lang="fr-FR" dirty="0" err="1" smtClean="0"/>
              <a:t>Bullseye</a:t>
            </a:r>
            <a:endParaRPr lang="fr-FR" dirty="0" smtClean="0"/>
          </a:p>
          <a:p>
            <a:pPr lvl="1"/>
            <a:r>
              <a:rPr lang="fr-FR" dirty="0" smtClean="0"/>
              <a:t>WP2 = TBL</a:t>
            </a:r>
            <a:endParaRPr lang="fr-FR" dirty="0"/>
          </a:p>
        </p:txBody>
      </p:sp>
      <p:sp>
        <p:nvSpPr>
          <p:cNvPr id="4" name="Espace réservé du texte 2"/>
          <p:cNvSpPr txBox="1">
            <a:spLocks/>
          </p:cNvSpPr>
          <p:nvPr/>
        </p:nvSpPr>
        <p:spPr>
          <a:xfrm>
            <a:off x="5156200" y="1626176"/>
            <a:ext cx="5114636" cy="4552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u="sng" dirty="0" smtClean="0"/>
              <a:t>Super</a:t>
            </a:r>
            <a:r>
              <a:rPr lang="fr-FR" dirty="0" smtClean="0"/>
              <a:t> : </a:t>
            </a:r>
            <a:r>
              <a:rPr lang="fr-FR" b="1" dirty="0" smtClean="0"/>
              <a:t>F16C</a:t>
            </a:r>
          </a:p>
          <a:p>
            <a:pPr lvl="1"/>
            <a:r>
              <a:rPr lang="fr-FR" dirty="0" err="1" smtClean="0"/>
              <a:t>Tasking</a:t>
            </a:r>
            <a:r>
              <a:rPr lang="fr-FR" dirty="0" smtClean="0"/>
              <a:t> : </a:t>
            </a:r>
            <a:r>
              <a:rPr lang="fr-FR" dirty="0" err="1" smtClean="0"/>
              <a:t>Reco</a:t>
            </a:r>
            <a:endParaRPr lang="fr-FR" dirty="0" smtClean="0"/>
          </a:p>
          <a:p>
            <a:pPr lvl="1"/>
            <a:r>
              <a:rPr lang="fr-FR" dirty="0" smtClean="0"/>
              <a:t>T/O TBL – LDN TBL</a:t>
            </a:r>
          </a:p>
          <a:p>
            <a:pPr lvl="1"/>
            <a:r>
              <a:rPr lang="fr-FR" dirty="0" smtClean="0"/>
              <a:t>WP1 = </a:t>
            </a:r>
            <a:r>
              <a:rPr lang="fr-FR" dirty="0" err="1" smtClean="0"/>
              <a:t>Bullseye</a:t>
            </a:r>
            <a:endParaRPr lang="fr-FR" dirty="0" smtClean="0"/>
          </a:p>
          <a:p>
            <a:pPr lvl="1"/>
            <a:r>
              <a:rPr lang="fr-FR" dirty="0" smtClean="0"/>
              <a:t>WP2 = ZAR</a:t>
            </a:r>
          </a:p>
          <a:p>
            <a:pPr marL="45720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24096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758</Words>
  <Application>Microsoft Office PowerPoint</Application>
  <PresentationFormat>Grand écran</PresentationFormat>
  <Paragraphs>81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Arial Rounded MT Bold</vt:lpstr>
      <vt:lpstr>Calibri</vt:lpstr>
      <vt:lpstr>Calibri Light</vt:lpstr>
      <vt:lpstr>Thème Office</vt:lpstr>
      <vt:lpstr>OPERATION GOBELIN</vt:lpstr>
      <vt:lpstr>SITAC</vt:lpstr>
      <vt:lpstr>SITAC</vt:lpstr>
      <vt:lpstr>SITAC</vt:lpstr>
      <vt:lpstr>TASKING</vt:lpstr>
      <vt:lpstr>MISSION CONTROL</vt:lpstr>
      <vt:lpstr>RESOURCES</vt:lpstr>
      <vt:lpstr>FLIGHTS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Sebastien LONGO</dc:creator>
  <cp:lastModifiedBy>Sébastien Admin. LONGO</cp:lastModifiedBy>
  <cp:revision>17</cp:revision>
  <dcterms:created xsi:type="dcterms:W3CDTF">2020-03-14T11:27:52Z</dcterms:created>
  <dcterms:modified xsi:type="dcterms:W3CDTF">2020-04-21T09:11:51Z</dcterms:modified>
</cp:coreProperties>
</file>