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59" r:id="rId2"/>
    <p:sldId id="261" r:id="rId3"/>
    <p:sldId id="262" r:id="rId4"/>
    <p:sldId id="265" r:id="rId5"/>
    <p:sldId id="266" r:id="rId6"/>
    <p:sldId id="267"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996658-3179-4509-8D2B-78FEF919027E}" type="datetimeFigureOut">
              <a:rPr lang="fr-FR" smtClean="0"/>
              <a:t>17/09/2020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456D58-B64E-4C51-8C3D-EB62A6EC866F}" type="slidenum">
              <a:rPr lang="fr-FR" smtClean="0"/>
              <a:t>‹N°›</a:t>
            </a:fld>
            <a:endParaRPr lang="fr-FR"/>
          </a:p>
        </p:txBody>
      </p:sp>
    </p:spTree>
    <p:extLst>
      <p:ext uri="{BB962C8B-B14F-4D97-AF65-F5344CB8AC3E}">
        <p14:creationId xmlns:p14="http://schemas.microsoft.com/office/powerpoint/2010/main" val="25734310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issions-31st">
    <p:spTree>
      <p:nvGrpSpPr>
        <p:cNvPr id="1" name=""/>
        <p:cNvGrpSpPr/>
        <p:nvPr/>
      </p:nvGrpSpPr>
      <p:grpSpPr>
        <a:xfrm>
          <a:off x="0" y="0"/>
          <a:ext cx="0" cy="0"/>
          <a:chOff x="0" y="0"/>
          <a:chExt cx="0" cy="0"/>
        </a:xfrm>
      </p:grpSpPr>
      <p:sp>
        <p:nvSpPr>
          <p:cNvPr id="2" name="Rectangle 1"/>
          <p:cNvSpPr/>
          <p:nvPr userDrawn="1"/>
        </p:nvSpPr>
        <p:spPr>
          <a:xfrm>
            <a:off x="9601200" y="0"/>
            <a:ext cx="259080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6858000"/>
          </a:xfrm>
          <a:prstGeom prst="rect">
            <a:avLst/>
          </a:prstGeom>
        </p:spPr>
      </p:pic>
      <p:pic>
        <p:nvPicPr>
          <p:cNvPr id="4" name="Imag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8502" y="5064826"/>
            <a:ext cx="1909555" cy="1669286"/>
          </a:xfrm>
          <a:prstGeom prst="rect">
            <a:avLst/>
          </a:prstGeom>
        </p:spPr>
      </p:pic>
      <p:sp>
        <p:nvSpPr>
          <p:cNvPr id="6" name="Titre 5"/>
          <p:cNvSpPr>
            <a:spLocks noGrp="1"/>
          </p:cNvSpPr>
          <p:nvPr>
            <p:ph type="title" hasCustomPrompt="1"/>
          </p:nvPr>
        </p:nvSpPr>
        <p:spPr>
          <a:xfrm>
            <a:off x="3419292" y="365125"/>
            <a:ext cx="8375543" cy="1325563"/>
          </a:xfrm>
        </p:spPr>
        <p:txBody>
          <a:bodyPr>
            <a:normAutofit/>
          </a:bodyPr>
          <a:lstStyle>
            <a:lvl1pPr>
              <a:defRPr sz="6000" b="1">
                <a:latin typeface="Arial Rounded MT Bold" panose="020F0704030504030204" pitchFamily="34" charset="0"/>
              </a:defRPr>
            </a:lvl1pPr>
          </a:lstStyle>
          <a:p>
            <a:r>
              <a:rPr lang="fr-FR" dirty="0" smtClean="0"/>
              <a:t>OPERATION</a:t>
            </a:r>
            <a:endParaRPr lang="fr-FR" dirty="0"/>
          </a:p>
        </p:txBody>
      </p:sp>
      <p:sp>
        <p:nvSpPr>
          <p:cNvPr id="8" name="Espace réservé du texte 7"/>
          <p:cNvSpPr>
            <a:spLocks noGrp="1"/>
          </p:cNvSpPr>
          <p:nvPr>
            <p:ph type="body" sz="quarter" idx="10" hasCustomPrompt="1"/>
          </p:nvPr>
        </p:nvSpPr>
        <p:spPr>
          <a:xfrm>
            <a:off x="6289675" y="2005013"/>
            <a:ext cx="3178175" cy="460375"/>
          </a:xfrm>
        </p:spPr>
        <p:txBody>
          <a:bodyPr>
            <a:normAutofit/>
          </a:bodyPr>
          <a:lstStyle>
            <a:lvl1pPr>
              <a:defRPr sz="2400">
                <a:latin typeface="Arial Black" panose="020B0A04020102020204" pitchFamily="34" charset="0"/>
              </a:defRPr>
            </a:lvl1pPr>
          </a:lstStyle>
          <a:p>
            <a:pPr lvl="0"/>
            <a:r>
              <a:rPr lang="fr-FR" dirty="0" smtClean="0"/>
              <a:t>Date</a:t>
            </a:r>
            <a:endParaRPr lang="fr-FR" dirty="0"/>
          </a:p>
        </p:txBody>
      </p:sp>
      <p:pic>
        <p:nvPicPr>
          <p:cNvPr id="7" name="Imag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6577" y="162130"/>
            <a:ext cx="2444996" cy="2818438"/>
          </a:xfrm>
          <a:prstGeom prst="rect">
            <a:avLst/>
          </a:prstGeom>
        </p:spPr>
      </p:pic>
    </p:spTree>
    <p:extLst>
      <p:ext uri="{BB962C8B-B14F-4D97-AF65-F5344CB8AC3E}">
        <p14:creationId xmlns:p14="http://schemas.microsoft.com/office/powerpoint/2010/main" val="3276729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issions-31st">
    <p:bg>
      <p:bgPr>
        <a:blipFill dpi="0" rotWithShape="1">
          <a:blip r:embed="rId2">
            <a:alphaModFix amt="30000"/>
            <a:lum/>
          </a:blip>
          <a:srcRect/>
          <a:stretch>
            <a:fillRect t="-13000" b="-13000"/>
          </a:stretch>
        </a:blipFill>
        <a:effectLst/>
      </p:bgPr>
    </p:bg>
    <p:spTree>
      <p:nvGrpSpPr>
        <p:cNvPr id="1" name=""/>
        <p:cNvGrpSpPr/>
        <p:nvPr/>
      </p:nvGrpSpPr>
      <p:grpSpPr>
        <a:xfrm>
          <a:off x="0" y="0"/>
          <a:ext cx="0" cy="0"/>
          <a:chOff x="0" y="0"/>
          <a:chExt cx="0" cy="0"/>
        </a:xfrm>
      </p:grpSpPr>
      <p:sp>
        <p:nvSpPr>
          <p:cNvPr id="2" name="Rectangle 1"/>
          <p:cNvSpPr/>
          <p:nvPr userDrawn="1"/>
        </p:nvSpPr>
        <p:spPr>
          <a:xfrm>
            <a:off x="10464801" y="0"/>
            <a:ext cx="1727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25488" y="161855"/>
            <a:ext cx="1005825" cy="1159452"/>
          </a:xfrm>
          <a:prstGeom prst="rect">
            <a:avLst/>
          </a:prstGeom>
        </p:spPr>
      </p:pic>
      <p:pic>
        <p:nvPicPr>
          <p:cNvPr id="4" name="Imag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25488" y="5682475"/>
            <a:ext cx="1188549" cy="1039000"/>
          </a:xfrm>
          <a:prstGeom prst="rect">
            <a:avLst/>
          </a:prstGeom>
        </p:spPr>
      </p:pic>
      <p:sp>
        <p:nvSpPr>
          <p:cNvPr id="5" name="Titre 4"/>
          <p:cNvSpPr>
            <a:spLocks noGrp="1"/>
          </p:cNvSpPr>
          <p:nvPr>
            <p:ph type="title" hasCustomPrompt="1"/>
          </p:nvPr>
        </p:nvSpPr>
        <p:spPr>
          <a:xfrm>
            <a:off x="801255" y="78800"/>
            <a:ext cx="9563232" cy="1325563"/>
          </a:xfrm>
        </p:spPr>
        <p:txBody>
          <a:bodyPr>
            <a:noAutofit/>
          </a:bodyPr>
          <a:lstStyle>
            <a:lvl1pPr algn="ctr">
              <a:defRPr sz="5400" b="0">
                <a:latin typeface="Arial Rounded MT Bold" panose="020F0704030504030204" pitchFamily="34" charset="0"/>
              </a:defRPr>
            </a:lvl1pPr>
          </a:lstStyle>
          <a:p>
            <a:r>
              <a:rPr lang="fr-FR" dirty="0" smtClean="0"/>
              <a:t>MODIFIEZ LE STYLE DU TITRE</a:t>
            </a:r>
            <a:endParaRPr lang="fr-FR" dirty="0"/>
          </a:p>
        </p:txBody>
      </p:sp>
      <p:sp>
        <p:nvSpPr>
          <p:cNvPr id="6" name="Espace réservé de la date 5"/>
          <p:cNvSpPr>
            <a:spLocks noGrp="1"/>
          </p:cNvSpPr>
          <p:nvPr>
            <p:ph type="dt" sz="half" idx="10"/>
          </p:nvPr>
        </p:nvSpPr>
        <p:spPr/>
        <p:txBody>
          <a:bodyPr/>
          <a:lstStyle>
            <a:lvl1pPr>
              <a:defRPr>
                <a:latin typeface="Arial Black" panose="020B0A04020102020204" pitchFamily="34" charset="0"/>
              </a:defRPr>
            </a:lvl1pPr>
          </a:lstStyle>
          <a:p>
            <a:r>
              <a:rPr lang="fr-FR" smtClean="0"/>
              <a:t>Date</a:t>
            </a:r>
            <a:endParaRPr lang="fr-FR" dirty="0"/>
          </a:p>
        </p:txBody>
      </p:sp>
      <p:sp>
        <p:nvSpPr>
          <p:cNvPr id="7" name="Espace réservé du pied de page 6"/>
          <p:cNvSpPr>
            <a:spLocks noGrp="1"/>
          </p:cNvSpPr>
          <p:nvPr>
            <p:ph type="ftr" sz="quarter" idx="11"/>
          </p:nvPr>
        </p:nvSpPr>
        <p:spPr/>
        <p:txBody>
          <a:bodyPr/>
          <a:lstStyle>
            <a:lvl1pPr>
              <a:defRPr>
                <a:latin typeface="Arial Rounded MT Bold" panose="020F0704030504030204" pitchFamily="34" charset="0"/>
              </a:defRPr>
            </a:lvl1pPr>
          </a:lstStyle>
          <a:p>
            <a:r>
              <a:rPr lang="fr-FR" smtClean="0"/>
              <a:t>Operation</a:t>
            </a:r>
            <a:endParaRPr lang="fr-FR" dirty="0"/>
          </a:p>
        </p:txBody>
      </p:sp>
      <p:sp>
        <p:nvSpPr>
          <p:cNvPr id="10" name="Espace réservé du texte 9"/>
          <p:cNvSpPr>
            <a:spLocks noGrp="1"/>
          </p:cNvSpPr>
          <p:nvPr>
            <p:ph type="body" sz="quarter" idx="12"/>
          </p:nvPr>
        </p:nvSpPr>
        <p:spPr>
          <a:xfrm>
            <a:off x="801254" y="1626177"/>
            <a:ext cx="9460345" cy="4552949"/>
          </a:xfrm>
        </p:spPr>
        <p:txBody>
          <a:bodyPr>
            <a:normAutofit/>
          </a:bodyPr>
          <a:lstStyle>
            <a:lvl1pPr>
              <a:defRPr sz="3200">
                <a:latin typeface="Arial Rounded MT Bold" panose="020F0704030504030204" pitchFamily="34" charset="0"/>
              </a:defRPr>
            </a:lvl1pPr>
            <a:lvl2pPr>
              <a:defRPr sz="2800">
                <a:latin typeface="Arial Rounded MT Bold" panose="020F0704030504030204" pitchFamily="34" charset="0"/>
              </a:defRPr>
            </a:lvl2pPr>
            <a:lvl3pPr>
              <a:defRPr sz="2400">
                <a:latin typeface="Arial Rounded MT Bold" panose="020F0704030504030204" pitchFamily="34" charset="0"/>
              </a:defRPr>
            </a:lvl3pPr>
            <a:lvl4pPr>
              <a:defRPr sz="2000">
                <a:latin typeface="Arial Rounded MT Bold" panose="020F0704030504030204" pitchFamily="34" charset="0"/>
              </a:defRPr>
            </a:lvl4pPr>
            <a:lvl5pPr>
              <a:defRPr sz="2000">
                <a:latin typeface="Arial Rounded MT Bold" panose="020F0704030504030204" pitchFamily="34" charset="0"/>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874410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189A3-ADF0-4222-AF52-92A98061C2FB}" type="datetimeFigureOut">
              <a:rPr lang="fr-FR" smtClean="0"/>
              <a:t>17/09/2020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C8033-4FE9-4B6F-9C65-5D1F39BE3EDE}" type="slidenum">
              <a:rPr lang="fr-FR" smtClean="0"/>
              <a:t>‹N°›</a:t>
            </a:fld>
            <a:endParaRPr lang="fr-FR"/>
          </a:p>
        </p:txBody>
      </p:sp>
    </p:spTree>
    <p:extLst>
      <p:ext uri="{BB962C8B-B14F-4D97-AF65-F5344CB8AC3E}">
        <p14:creationId xmlns:p14="http://schemas.microsoft.com/office/powerpoint/2010/main" val="3681777162"/>
      </p:ext>
    </p:extLst>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87051" y="297164"/>
            <a:ext cx="9743614" cy="1325563"/>
          </a:xfrm>
        </p:spPr>
        <p:txBody>
          <a:bodyPr>
            <a:noAutofit/>
          </a:bodyPr>
          <a:lstStyle/>
          <a:p>
            <a:r>
              <a:rPr lang="fr-FR" dirty="0" smtClean="0"/>
              <a:t>Opération DAGGER</a:t>
            </a:r>
            <a:endParaRPr lang="fr-FR" dirty="0"/>
          </a:p>
        </p:txBody>
      </p:sp>
      <p:sp>
        <p:nvSpPr>
          <p:cNvPr id="3" name="Espace réservé du texte 2"/>
          <p:cNvSpPr>
            <a:spLocks noGrp="1"/>
          </p:cNvSpPr>
          <p:nvPr>
            <p:ph type="body" sz="quarter" idx="10"/>
          </p:nvPr>
        </p:nvSpPr>
        <p:spPr>
          <a:xfrm>
            <a:off x="8616661" y="1690688"/>
            <a:ext cx="3178175" cy="460375"/>
          </a:xfrm>
        </p:spPr>
        <p:txBody>
          <a:bodyPr>
            <a:normAutofit/>
          </a:bodyPr>
          <a:lstStyle/>
          <a:p>
            <a:pPr marL="0" indent="0">
              <a:buNone/>
            </a:pPr>
            <a:r>
              <a:rPr lang="fr-FR" dirty="0" smtClean="0"/>
              <a:t>17.09</a:t>
            </a:r>
            <a:r>
              <a:rPr lang="fr-FR" dirty="0" smtClean="0"/>
              <a:t>.20</a:t>
            </a:r>
            <a:endParaRPr lang="fr-FR" dirty="0"/>
          </a:p>
        </p:txBody>
      </p:sp>
    </p:spTree>
    <p:extLst>
      <p:ext uri="{BB962C8B-B14F-4D97-AF65-F5344CB8AC3E}">
        <p14:creationId xmlns:p14="http://schemas.microsoft.com/office/powerpoint/2010/main" val="2619731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BRIEFING</a:t>
            </a:r>
            <a:endParaRPr lang="fr-FR" dirty="0"/>
          </a:p>
        </p:txBody>
      </p:sp>
      <p:sp>
        <p:nvSpPr>
          <p:cNvPr id="3" name="Espace réservé du texte 2"/>
          <p:cNvSpPr>
            <a:spLocks noGrp="1"/>
          </p:cNvSpPr>
          <p:nvPr>
            <p:ph type="body" sz="quarter" idx="12"/>
          </p:nvPr>
        </p:nvSpPr>
        <p:spPr/>
        <p:txBody>
          <a:bodyPr>
            <a:noAutofit/>
          </a:bodyPr>
          <a:lstStyle/>
          <a:p>
            <a:pPr marL="0" indent="0">
              <a:buNone/>
            </a:pPr>
            <a:r>
              <a:rPr lang="fr-FR" sz="2000" dirty="0" smtClean="0"/>
              <a:t>Plan de la journée du 07/02/1998</a:t>
            </a:r>
            <a:r>
              <a:rPr lang="fr-FR" sz="2000" dirty="0" smtClean="0"/>
              <a:t>.</a:t>
            </a:r>
          </a:p>
          <a:p>
            <a:pPr marL="0" indent="0">
              <a:buNone/>
            </a:pPr>
            <a:r>
              <a:rPr lang="fr-FR" sz="2000" dirty="0" smtClean="0"/>
              <a:t>Mer noire 02-07-1998 1800L</a:t>
            </a:r>
          </a:p>
          <a:p>
            <a:pPr marL="0" indent="0">
              <a:buNone/>
            </a:pPr>
            <a:endParaRPr lang="fr-FR" sz="2000" dirty="0"/>
          </a:p>
          <a:p>
            <a:pPr marL="0" indent="0">
              <a:buNone/>
            </a:pPr>
            <a:r>
              <a:rPr lang="fr-FR" sz="1600" u="sng" dirty="0"/>
              <a:t>Contexte - SAR</a:t>
            </a:r>
          </a:p>
          <a:p>
            <a:pPr marL="0" indent="0">
              <a:buNone/>
            </a:pPr>
            <a:r>
              <a:rPr lang="fr-FR" sz="1600" dirty="0" smtClean="0"/>
              <a:t>  Le cargo Ukrainien </a:t>
            </a:r>
            <a:r>
              <a:rPr lang="fr-FR" sz="1600" dirty="0" err="1" smtClean="0"/>
              <a:t>Faina</a:t>
            </a:r>
            <a:r>
              <a:rPr lang="fr-FR" sz="1600" dirty="0" smtClean="0"/>
              <a:t> a déclaré une avarie importante il y a 20 minutes. Ce cargo se </a:t>
            </a:r>
            <a:r>
              <a:rPr lang="fr-FR" sz="1600" dirty="0" err="1" smtClean="0"/>
              <a:t>dirigait</a:t>
            </a:r>
            <a:r>
              <a:rPr lang="fr-FR" sz="1600" dirty="0" smtClean="0"/>
              <a:t> vers </a:t>
            </a:r>
            <a:r>
              <a:rPr lang="fr-FR" sz="1600" dirty="0" err="1" smtClean="0"/>
              <a:t>Sukhumi</a:t>
            </a:r>
            <a:r>
              <a:rPr lang="fr-FR" sz="1600" dirty="0" smtClean="0"/>
              <a:t> et transportait entre autres choses quelques documents classifiés Ukrainiens à destination des services de renseignements Georgiens concernant les groupes indépendantistes </a:t>
            </a:r>
            <a:r>
              <a:rPr lang="fr-FR" sz="1600" dirty="0" err="1" smtClean="0"/>
              <a:t>Abkhases</a:t>
            </a:r>
            <a:r>
              <a:rPr lang="fr-FR" sz="1600" dirty="0" smtClean="0"/>
              <a:t>. Le cargo a déclaré un incendie non maîtrisé à bord et a broadcasté un SOS. Aucun doute que les garde côtes Russes répondront à cet appel. Il se trouve que ces documents permettraient de mettre en évidence un appui des USA au gouvernement Géorgien dans sa lutte contre les séparatiste Abkhazes soutenus par Moscou. Il est donc important que nous puissions récupérer ces documents avant que les Russes ne mettent la main dessus…</a:t>
            </a:r>
          </a:p>
          <a:p>
            <a:pPr marL="0" indent="0">
              <a:buNone/>
            </a:pPr>
            <a:r>
              <a:rPr lang="fr-FR" sz="1600" dirty="0"/>
              <a:t> </a:t>
            </a:r>
            <a:r>
              <a:rPr lang="fr-FR" sz="1600" dirty="0" smtClean="0"/>
              <a:t> Nous montons donc une opération SAR pour officiellement porter secours aux marins du </a:t>
            </a:r>
            <a:r>
              <a:rPr lang="fr-FR" sz="1600" dirty="0" err="1" smtClean="0"/>
              <a:t>Faina</a:t>
            </a:r>
            <a:r>
              <a:rPr lang="fr-FR" sz="1600" dirty="0" smtClean="0"/>
              <a:t> mais aussi plus officieusement récupérer ces documents et les mettre en lieu sûr.</a:t>
            </a:r>
            <a:endParaRPr lang="fr-FR" sz="2000" dirty="0" smtClean="0"/>
          </a:p>
          <a:p>
            <a:pPr marL="0" indent="0">
              <a:buNone/>
            </a:pPr>
            <a:endParaRPr lang="fr-FR" sz="2000" dirty="0"/>
          </a:p>
          <a:p>
            <a:r>
              <a:rPr lang="fr-FR" sz="1600" u="sng" dirty="0" smtClean="0"/>
              <a:t>Départs </a:t>
            </a:r>
            <a:r>
              <a:rPr lang="fr-FR" sz="1600" u="sng" dirty="0"/>
              <a:t>et arrivées CASE </a:t>
            </a:r>
            <a:r>
              <a:rPr lang="fr-FR" sz="1600" u="sng" dirty="0" smtClean="0"/>
              <a:t>III</a:t>
            </a:r>
            <a:r>
              <a:rPr lang="fr-FR" sz="1600" u="sng" dirty="0" smtClean="0"/>
              <a:t>:</a:t>
            </a:r>
          </a:p>
          <a:p>
            <a:pPr lvl="1"/>
            <a:r>
              <a:rPr lang="fr-FR" sz="1200" dirty="0" smtClean="0"/>
              <a:t>USS Theodore Roosevelt</a:t>
            </a:r>
            <a:endParaRPr lang="fr-FR" sz="1600" dirty="0" smtClean="0"/>
          </a:p>
          <a:p>
            <a:endParaRPr lang="fr-FR" sz="1600" dirty="0"/>
          </a:p>
        </p:txBody>
      </p:sp>
    </p:spTree>
    <p:extLst>
      <p:ext uri="{BB962C8B-B14F-4D97-AF65-F5344CB8AC3E}">
        <p14:creationId xmlns:p14="http://schemas.microsoft.com/office/powerpoint/2010/main" val="1179395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BRIEFING</a:t>
            </a:r>
          </a:p>
        </p:txBody>
      </p:sp>
      <p:sp>
        <p:nvSpPr>
          <p:cNvPr id="3" name="Espace réservé du texte 2"/>
          <p:cNvSpPr>
            <a:spLocks noGrp="1"/>
          </p:cNvSpPr>
          <p:nvPr>
            <p:ph type="body" sz="quarter" idx="12"/>
          </p:nvPr>
        </p:nvSpPr>
        <p:spPr/>
        <p:txBody>
          <a:bodyPr>
            <a:noAutofit/>
          </a:bodyPr>
          <a:lstStyle/>
          <a:p>
            <a:r>
              <a:rPr lang="fr-FR" sz="2000" u="sng" dirty="0" smtClean="0"/>
              <a:t>Vols au </a:t>
            </a:r>
            <a:r>
              <a:rPr lang="fr-FR" sz="2000" u="sng" dirty="0" err="1" smtClean="0"/>
              <a:t>planing</a:t>
            </a:r>
            <a:r>
              <a:rPr lang="fr-FR" sz="2000" u="sng" dirty="0" smtClean="0"/>
              <a:t>:</a:t>
            </a:r>
            <a:endParaRPr lang="fr-FR" sz="2000" u="sng" dirty="0"/>
          </a:p>
          <a:p>
            <a:pPr marL="457200" lvl="1" indent="0">
              <a:buNone/>
            </a:pPr>
            <a:r>
              <a:rPr lang="fr-FR" sz="1600" b="1" u="sng" dirty="0" smtClean="0"/>
              <a:t>Voodoo</a:t>
            </a:r>
            <a:r>
              <a:rPr lang="fr-FR" sz="1600" dirty="0" smtClean="0"/>
              <a:t> : décollage 1810L pour une BARCAP au sud du groupe Aéronaval. RTB pour 1930L. Assurez la sécurité aérienne dans le sud du porte-avions sur guidage par </a:t>
            </a:r>
            <a:r>
              <a:rPr lang="fr-FR" sz="1600" dirty="0" err="1" smtClean="0"/>
              <a:t>Overlord</a:t>
            </a:r>
            <a:r>
              <a:rPr lang="fr-FR" sz="1600" dirty="0" smtClean="0"/>
              <a:t>/Silver1</a:t>
            </a:r>
          </a:p>
          <a:p>
            <a:pPr marL="457200" lvl="1" indent="0">
              <a:buNone/>
            </a:pPr>
            <a:endParaRPr lang="fr-FR" sz="1600" dirty="0" smtClean="0"/>
          </a:p>
          <a:p>
            <a:pPr marL="457200" lvl="1" indent="0">
              <a:buNone/>
            </a:pPr>
            <a:r>
              <a:rPr lang="fr-FR" sz="1600" b="1" u="sng" dirty="0" smtClean="0"/>
              <a:t>Victory</a:t>
            </a:r>
            <a:r>
              <a:rPr lang="fr-FR" sz="1600" dirty="0" smtClean="0"/>
              <a:t> : décollage 1820L pour reconnaissance de la zone de sinistre du </a:t>
            </a:r>
            <a:r>
              <a:rPr lang="fr-FR" sz="1600" dirty="0" err="1" smtClean="0"/>
              <a:t>Faina</a:t>
            </a:r>
            <a:r>
              <a:rPr lang="fr-FR" sz="1600" dirty="0" smtClean="0"/>
              <a:t>. </a:t>
            </a:r>
            <a:r>
              <a:rPr lang="fr-FR" sz="1600" dirty="0" err="1" smtClean="0"/>
              <a:t>Overlord</a:t>
            </a:r>
            <a:r>
              <a:rPr lang="fr-FR" sz="1600" dirty="0" smtClean="0"/>
              <a:t>/Silver1 vous donnera les instructions une fois sur zone (WP2).</a:t>
            </a:r>
          </a:p>
          <a:p>
            <a:pPr marL="457200" lvl="1" indent="0">
              <a:buNone/>
            </a:pPr>
            <a:endParaRPr lang="fr-FR" sz="1600" dirty="0" smtClean="0"/>
          </a:p>
          <a:p>
            <a:pPr marL="457200" lvl="1" indent="0">
              <a:buNone/>
            </a:pPr>
            <a:r>
              <a:rPr lang="fr-FR" sz="1600" b="1" u="sng" dirty="0" err="1" smtClean="0"/>
              <a:t>Vandetta</a:t>
            </a:r>
            <a:r>
              <a:rPr lang="fr-FR" sz="1600" dirty="0" smtClean="0"/>
              <a:t> : décollage 1815L pour une CAP en couverture du groupe Victory. Monitorez l’activité sur la zone autour du </a:t>
            </a:r>
            <a:r>
              <a:rPr lang="fr-FR" sz="1600" dirty="0" err="1" smtClean="0"/>
              <a:t>Bullseye</a:t>
            </a:r>
            <a:r>
              <a:rPr lang="fr-FR" sz="1600" dirty="0" smtClean="0"/>
              <a:t> et couvrez la patrouille Victory en liaison avec </a:t>
            </a:r>
            <a:r>
              <a:rPr lang="fr-FR" sz="1600" dirty="0" err="1" smtClean="0"/>
              <a:t>Overlord</a:t>
            </a:r>
            <a:r>
              <a:rPr lang="fr-FR" sz="1600" dirty="0" smtClean="0"/>
              <a:t>/Silver1</a:t>
            </a:r>
          </a:p>
          <a:p>
            <a:pPr marL="457200" lvl="1" indent="0">
              <a:buNone/>
            </a:pPr>
            <a:endParaRPr lang="fr-FR" sz="1600" dirty="0"/>
          </a:p>
          <a:p>
            <a:r>
              <a:rPr lang="fr-FR" sz="2000" u="sng" dirty="0" smtClean="0"/>
              <a:t>ROE :</a:t>
            </a:r>
            <a:r>
              <a:rPr lang="fr-FR" sz="2000" dirty="0" smtClean="0"/>
              <a:t> WEAPONS HOLD</a:t>
            </a:r>
          </a:p>
          <a:p>
            <a:endParaRPr lang="fr-FR" sz="2000" dirty="0"/>
          </a:p>
          <a:p>
            <a:r>
              <a:rPr lang="fr-FR" sz="2000" u="sng" dirty="0" smtClean="0"/>
              <a:t>Commandement tactique :</a:t>
            </a:r>
            <a:r>
              <a:rPr lang="fr-FR" sz="2000" dirty="0" smtClean="0"/>
              <a:t> Transféré à </a:t>
            </a:r>
            <a:r>
              <a:rPr lang="fr-FR" sz="2000" dirty="0" err="1" smtClean="0"/>
              <a:t>OverLord</a:t>
            </a:r>
            <a:r>
              <a:rPr lang="fr-FR" sz="2000" dirty="0" smtClean="0"/>
              <a:t> de 1800L </a:t>
            </a:r>
            <a:r>
              <a:rPr lang="fr-FR" sz="2000" smtClean="0"/>
              <a:t>à 2200L</a:t>
            </a:r>
            <a:endParaRPr lang="fr-FR" sz="2000" dirty="0"/>
          </a:p>
        </p:txBody>
      </p:sp>
    </p:spTree>
    <p:extLst>
      <p:ext uri="{BB962C8B-B14F-4D97-AF65-F5344CB8AC3E}">
        <p14:creationId xmlns:p14="http://schemas.microsoft.com/office/powerpoint/2010/main" val="4083949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METEO</a:t>
            </a:r>
            <a:endParaRPr lang="fr-FR" dirty="0"/>
          </a:p>
        </p:txBody>
      </p:sp>
      <p:sp>
        <p:nvSpPr>
          <p:cNvPr id="3" name="Espace réservé du texte 2"/>
          <p:cNvSpPr>
            <a:spLocks noGrp="1"/>
          </p:cNvSpPr>
          <p:nvPr>
            <p:ph type="body" sz="quarter" idx="12"/>
          </p:nvPr>
        </p:nvSpPr>
        <p:spPr/>
        <p:txBody>
          <a:bodyPr>
            <a:normAutofit/>
          </a:bodyPr>
          <a:lstStyle/>
          <a:p>
            <a:pPr marL="0" indent="0">
              <a:buNone/>
            </a:pPr>
            <a:r>
              <a:rPr lang="fr-FR" sz="2400" dirty="0" smtClean="0"/>
              <a:t>Averses neigeuses</a:t>
            </a:r>
          </a:p>
          <a:p>
            <a:pPr marL="0" indent="0">
              <a:buNone/>
            </a:pPr>
            <a:r>
              <a:rPr lang="fr-FR" sz="2400" dirty="0" smtClean="0"/>
              <a:t>QNH 28,94</a:t>
            </a:r>
          </a:p>
          <a:p>
            <a:pPr marL="0" indent="0">
              <a:buNone/>
            </a:pPr>
            <a:r>
              <a:rPr lang="fr-FR" sz="2400" dirty="0" smtClean="0"/>
              <a:t>T = -4°C</a:t>
            </a:r>
          </a:p>
          <a:p>
            <a:pPr marL="0" indent="0">
              <a:buNone/>
            </a:pPr>
            <a:endParaRPr lang="fr-FR" sz="2400" dirty="0" smtClean="0"/>
          </a:p>
          <a:p>
            <a:pPr marL="0" indent="0">
              <a:buNone/>
            </a:pPr>
            <a:r>
              <a:rPr lang="fr-FR" sz="2400" dirty="0" smtClean="0"/>
              <a:t>Base nuageuse à 2625 </a:t>
            </a:r>
            <a:r>
              <a:rPr lang="fr-FR" sz="2400" dirty="0" err="1" smtClean="0"/>
              <a:t>ft</a:t>
            </a:r>
            <a:r>
              <a:rPr lang="fr-FR" sz="2400" dirty="0" smtClean="0"/>
              <a:t>, densité opaque</a:t>
            </a:r>
          </a:p>
          <a:p>
            <a:pPr marL="0" indent="0">
              <a:buNone/>
            </a:pPr>
            <a:r>
              <a:rPr lang="fr-FR" sz="2400" dirty="0" smtClean="0"/>
              <a:t>Brouillard de surface visibilité 4500 </a:t>
            </a:r>
            <a:r>
              <a:rPr lang="fr-FR" sz="2400" dirty="0" err="1" smtClean="0"/>
              <a:t>ft</a:t>
            </a:r>
            <a:endParaRPr lang="fr-FR" sz="2400" dirty="0" smtClean="0"/>
          </a:p>
          <a:p>
            <a:pPr marL="0" indent="0">
              <a:buNone/>
            </a:pPr>
            <a:endParaRPr lang="fr-FR" sz="2400" dirty="0" smtClean="0"/>
          </a:p>
          <a:p>
            <a:pPr marL="0" indent="0">
              <a:buNone/>
            </a:pPr>
            <a:r>
              <a:rPr lang="fr-FR" sz="2400" dirty="0" smtClean="0"/>
              <a:t>0.0K-9KTS-328</a:t>
            </a:r>
            <a:endParaRPr lang="fr-FR" sz="2400" dirty="0" smtClean="0"/>
          </a:p>
          <a:p>
            <a:pPr marL="0" indent="0">
              <a:buNone/>
            </a:pPr>
            <a:r>
              <a:rPr lang="fr-FR" sz="2400" dirty="0" smtClean="0"/>
              <a:t>6.6K-15KTS-036</a:t>
            </a:r>
            <a:endParaRPr lang="fr-FR" sz="2400" dirty="0" smtClean="0"/>
          </a:p>
          <a:p>
            <a:pPr marL="0" indent="0">
              <a:buNone/>
            </a:pPr>
            <a:r>
              <a:rPr lang="fr-FR" sz="2400" dirty="0" smtClean="0"/>
              <a:t>26K-20KTS-057</a:t>
            </a:r>
            <a:endParaRPr lang="fr-FR" sz="2400" dirty="0" smtClean="0"/>
          </a:p>
          <a:p>
            <a:pPr marL="0" indent="0">
              <a:buNone/>
            </a:pPr>
            <a:endParaRPr lang="fr-FR" sz="2400" dirty="0"/>
          </a:p>
        </p:txBody>
      </p:sp>
    </p:spTree>
    <p:extLst>
      <p:ext uri="{BB962C8B-B14F-4D97-AF65-F5344CB8AC3E}">
        <p14:creationId xmlns:p14="http://schemas.microsoft.com/office/powerpoint/2010/main" val="281195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RESOURCES</a:t>
            </a:r>
            <a:endParaRPr lang="fr-FR" dirty="0"/>
          </a:p>
        </p:txBody>
      </p:sp>
      <p:sp>
        <p:nvSpPr>
          <p:cNvPr id="3" name="Espace réservé du texte 2"/>
          <p:cNvSpPr>
            <a:spLocks noGrp="1"/>
          </p:cNvSpPr>
          <p:nvPr>
            <p:ph type="body" sz="quarter" idx="12"/>
          </p:nvPr>
        </p:nvSpPr>
        <p:spPr>
          <a:xfrm>
            <a:off x="461818" y="1626177"/>
            <a:ext cx="4645891" cy="4552949"/>
          </a:xfrm>
        </p:spPr>
        <p:txBody>
          <a:bodyPr>
            <a:normAutofit/>
          </a:bodyPr>
          <a:lstStyle/>
          <a:p>
            <a:r>
              <a:rPr lang="fr-FR" dirty="0" smtClean="0"/>
              <a:t>Texaco : </a:t>
            </a:r>
            <a:r>
              <a:rPr lang="fr-FR" dirty="0" smtClean="0"/>
              <a:t>S-3B</a:t>
            </a:r>
            <a:endParaRPr lang="fr-FR" dirty="0" smtClean="0"/>
          </a:p>
          <a:p>
            <a:pPr lvl="1"/>
            <a:r>
              <a:rPr lang="fr-FR" dirty="0" smtClean="0"/>
              <a:t>TACAN: </a:t>
            </a:r>
            <a:r>
              <a:rPr lang="fr-FR" dirty="0" smtClean="0"/>
              <a:t>51Y</a:t>
            </a:r>
            <a:endParaRPr lang="fr-FR" dirty="0" smtClean="0"/>
          </a:p>
          <a:p>
            <a:pPr lvl="1"/>
            <a:r>
              <a:rPr lang="fr-FR" dirty="0" smtClean="0"/>
              <a:t>Freq:Olive1</a:t>
            </a:r>
            <a:endParaRPr lang="fr-FR" dirty="0" smtClean="0"/>
          </a:p>
          <a:p>
            <a:endParaRPr lang="fr-FR" dirty="0" smtClean="0"/>
          </a:p>
          <a:p>
            <a:r>
              <a:rPr lang="fr-FR" dirty="0" err="1" smtClean="0"/>
              <a:t>Overlord</a:t>
            </a:r>
            <a:r>
              <a:rPr lang="fr-FR" dirty="0" smtClean="0"/>
              <a:t>: </a:t>
            </a:r>
            <a:r>
              <a:rPr lang="fr-FR" dirty="0" smtClean="0"/>
              <a:t>E-2D</a:t>
            </a:r>
            <a:endParaRPr lang="fr-FR" dirty="0" smtClean="0"/>
          </a:p>
          <a:p>
            <a:pPr lvl="1"/>
            <a:r>
              <a:rPr lang="fr-FR" dirty="0" err="1" smtClean="0"/>
              <a:t>Freq</a:t>
            </a:r>
            <a:r>
              <a:rPr lang="fr-FR" dirty="0" smtClean="0"/>
              <a:t>: </a:t>
            </a:r>
            <a:r>
              <a:rPr lang="fr-FR" dirty="0" smtClean="0"/>
              <a:t>Silver1</a:t>
            </a:r>
          </a:p>
          <a:p>
            <a:pPr lvl="1"/>
            <a:r>
              <a:rPr lang="fr-FR" dirty="0" smtClean="0"/>
              <a:t>TACAN: 50Y</a:t>
            </a:r>
            <a:endParaRPr lang="fr-FR" dirty="0" smtClean="0"/>
          </a:p>
        </p:txBody>
      </p:sp>
      <p:sp>
        <p:nvSpPr>
          <p:cNvPr id="4" name="Espace réservé du texte 2"/>
          <p:cNvSpPr txBox="1">
            <a:spLocks/>
          </p:cNvSpPr>
          <p:nvPr/>
        </p:nvSpPr>
        <p:spPr>
          <a:xfrm>
            <a:off x="5322453" y="1626176"/>
            <a:ext cx="4306455" cy="4552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Rounded MT Bold" panose="020F07040305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Arial Rounded MT Bold" panose="020F07040305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Rounded MT Bold" panose="020F07040305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Rounded MT Bold" panose="020F07040305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Rounded MT Bold" panose="020F07040305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USS Roosevelt:</a:t>
            </a:r>
          </a:p>
          <a:p>
            <a:pPr lvl="1"/>
            <a:r>
              <a:rPr lang="fr-FR" dirty="0" smtClean="0"/>
              <a:t>ICLS</a:t>
            </a:r>
            <a:r>
              <a:rPr lang="fr-FR" dirty="0" smtClean="0"/>
              <a:t>: 11</a:t>
            </a:r>
          </a:p>
          <a:p>
            <a:pPr lvl="1"/>
            <a:r>
              <a:rPr lang="fr-FR" dirty="0" smtClean="0"/>
              <a:t>TACAN: 71X</a:t>
            </a:r>
          </a:p>
          <a:p>
            <a:pPr lvl="1"/>
            <a:r>
              <a:rPr lang="fr-FR" dirty="0" err="1" smtClean="0"/>
              <a:t>Freq</a:t>
            </a:r>
            <a:r>
              <a:rPr lang="fr-FR" dirty="0" smtClean="0"/>
              <a:t> </a:t>
            </a:r>
            <a:r>
              <a:rPr lang="fr-FR" dirty="0" err="1" smtClean="0"/>
              <a:t>Twr</a:t>
            </a:r>
            <a:r>
              <a:rPr lang="fr-FR" dirty="0" smtClean="0"/>
              <a:t>: Black1</a:t>
            </a:r>
          </a:p>
          <a:p>
            <a:pPr lvl="1"/>
            <a:r>
              <a:rPr lang="fr-FR" dirty="0" err="1" smtClean="0"/>
              <a:t>Freq</a:t>
            </a:r>
            <a:r>
              <a:rPr lang="fr-FR" dirty="0" smtClean="0"/>
              <a:t> </a:t>
            </a:r>
            <a:r>
              <a:rPr lang="fr-FR" dirty="0" err="1" smtClean="0"/>
              <a:t>Mshl</a:t>
            </a:r>
            <a:r>
              <a:rPr lang="fr-FR" dirty="0" smtClean="0"/>
              <a:t>: Black2</a:t>
            </a:r>
          </a:p>
          <a:p>
            <a:pPr lvl="1"/>
            <a:r>
              <a:rPr lang="fr-FR" dirty="0" err="1" smtClean="0"/>
              <a:t>Freq</a:t>
            </a:r>
            <a:r>
              <a:rPr lang="fr-FR" dirty="0" smtClean="0"/>
              <a:t> LSO: Black3</a:t>
            </a:r>
            <a:endParaRPr lang="fr-FR" dirty="0" smtClean="0"/>
          </a:p>
          <a:p>
            <a:endParaRPr lang="fr-FR" dirty="0" smtClean="0"/>
          </a:p>
        </p:txBody>
      </p:sp>
    </p:spTree>
    <p:extLst>
      <p:ext uri="{BB962C8B-B14F-4D97-AF65-F5344CB8AC3E}">
        <p14:creationId xmlns:p14="http://schemas.microsoft.com/office/powerpoint/2010/main" val="1856892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FLIGHTS</a:t>
            </a:r>
            <a:endParaRPr lang="fr-FR" dirty="0"/>
          </a:p>
        </p:txBody>
      </p:sp>
      <p:sp>
        <p:nvSpPr>
          <p:cNvPr id="3" name="Espace réservé du texte 2"/>
          <p:cNvSpPr>
            <a:spLocks noGrp="1"/>
          </p:cNvSpPr>
          <p:nvPr>
            <p:ph type="body" sz="quarter" idx="12"/>
          </p:nvPr>
        </p:nvSpPr>
        <p:spPr>
          <a:xfrm>
            <a:off x="801255" y="1626177"/>
            <a:ext cx="8422956" cy="4552949"/>
          </a:xfrm>
        </p:spPr>
        <p:txBody>
          <a:bodyPr>
            <a:normAutofit fontScale="92500" lnSpcReduction="20000"/>
          </a:bodyPr>
          <a:lstStyle/>
          <a:p>
            <a:r>
              <a:rPr lang="fr-FR" u="sng" dirty="0" err="1" smtClean="0"/>
              <a:t>Vandetta</a:t>
            </a:r>
            <a:r>
              <a:rPr lang="fr-FR" dirty="0" smtClean="0"/>
              <a:t> </a:t>
            </a:r>
            <a:r>
              <a:rPr lang="fr-FR" dirty="0" smtClean="0"/>
              <a:t>: </a:t>
            </a:r>
            <a:r>
              <a:rPr lang="fr-FR" dirty="0" smtClean="0"/>
              <a:t>F14B</a:t>
            </a:r>
            <a:endParaRPr lang="fr-FR" b="1" dirty="0" smtClean="0"/>
          </a:p>
          <a:p>
            <a:pPr lvl="1"/>
            <a:r>
              <a:rPr lang="fr-FR" dirty="0" smtClean="0"/>
              <a:t>WP1 Bulls</a:t>
            </a:r>
            <a:endParaRPr lang="fr-FR" dirty="0" smtClean="0"/>
          </a:p>
          <a:p>
            <a:pPr lvl="1"/>
            <a:endParaRPr lang="fr-FR" dirty="0" smtClean="0"/>
          </a:p>
          <a:p>
            <a:r>
              <a:rPr lang="fr-FR" u="sng" dirty="0" smtClean="0"/>
              <a:t>Voodoo</a:t>
            </a:r>
            <a:r>
              <a:rPr lang="fr-FR" dirty="0" smtClean="0"/>
              <a:t> </a:t>
            </a:r>
            <a:r>
              <a:rPr lang="fr-FR" dirty="0"/>
              <a:t>: </a:t>
            </a:r>
            <a:r>
              <a:rPr lang="fr-FR" b="1" dirty="0"/>
              <a:t>F14B</a:t>
            </a:r>
          </a:p>
          <a:p>
            <a:pPr lvl="1"/>
            <a:r>
              <a:rPr lang="fr-FR" dirty="0"/>
              <a:t>WP1 </a:t>
            </a:r>
            <a:r>
              <a:rPr lang="fr-FR" dirty="0" smtClean="0"/>
              <a:t>Anchor East</a:t>
            </a:r>
            <a:endParaRPr lang="fr-FR" dirty="0"/>
          </a:p>
          <a:p>
            <a:pPr lvl="1"/>
            <a:r>
              <a:rPr lang="fr-FR" dirty="0"/>
              <a:t>WP2 </a:t>
            </a:r>
            <a:r>
              <a:rPr lang="fr-FR" dirty="0" smtClean="0"/>
              <a:t>Anchor West</a:t>
            </a:r>
          </a:p>
          <a:p>
            <a:pPr lvl="1"/>
            <a:r>
              <a:rPr lang="fr-FR" dirty="0" smtClean="0"/>
              <a:t>WP3 Bulls</a:t>
            </a:r>
            <a:endParaRPr lang="fr-FR" dirty="0"/>
          </a:p>
          <a:p>
            <a:endParaRPr lang="fr-FR" u="sng" dirty="0" smtClean="0"/>
          </a:p>
          <a:p>
            <a:r>
              <a:rPr lang="fr-FR" u="sng" dirty="0" smtClean="0"/>
              <a:t>Victory</a:t>
            </a:r>
            <a:r>
              <a:rPr lang="fr-FR" dirty="0" smtClean="0"/>
              <a:t> </a:t>
            </a:r>
            <a:r>
              <a:rPr lang="fr-FR" dirty="0" smtClean="0"/>
              <a:t>: </a:t>
            </a:r>
            <a:r>
              <a:rPr lang="fr-FR" b="1" dirty="0" smtClean="0"/>
              <a:t>F14B</a:t>
            </a:r>
          </a:p>
          <a:p>
            <a:pPr lvl="1"/>
            <a:r>
              <a:rPr lang="fr-FR" dirty="0" smtClean="0"/>
              <a:t>WP1 Bulls</a:t>
            </a:r>
          </a:p>
          <a:p>
            <a:pPr lvl="1"/>
            <a:r>
              <a:rPr lang="fr-FR" dirty="0" smtClean="0"/>
              <a:t>WP2 Début de recherche </a:t>
            </a:r>
            <a:r>
              <a:rPr lang="fr-FR" dirty="0" err="1" smtClean="0"/>
              <a:t>Faina</a:t>
            </a:r>
            <a:endParaRPr lang="fr-FR" dirty="0"/>
          </a:p>
        </p:txBody>
      </p:sp>
    </p:spTree>
    <p:extLst>
      <p:ext uri="{BB962C8B-B14F-4D97-AF65-F5344CB8AC3E}">
        <p14:creationId xmlns:p14="http://schemas.microsoft.com/office/powerpoint/2010/main" val="1240960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373</Words>
  <Application>Microsoft Office PowerPoint</Application>
  <PresentationFormat>Grand écran</PresentationFormat>
  <Paragraphs>60</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Arial Black</vt:lpstr>
      <vt:lpstr>Arial Rounded MT Bold</vt:lpstr>
      <vt:lpstr>Calibri</vt:lpstr>
      <vt:lpstr>Calibri Light</vt:lpstr>
      <vt:lpstr>Thème Office</vt:lpstr>
      <vt:lpstr>Opération DAGGER</vt:lpstr>
      <vt:lpstr>BRIEFING</vt:lpstr>
      <vt:lpstr>BRIEFING</vt:lpstr>
      <vt:lpstr>METEO</vt:lpstr>
      <vt:lpstr>RESOURCES</vt:lpstr>
      <vt:lpstr>FLIGHTS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Sebastien LONGO</dc:creator>
  <cp:lastModifiedBy>Sébastien Admin. LONGO</cp:lastModifiedBy>
  <cp:revision>34</cp:revision>
  <dcterms:created xsi:type="dcterms:W3CDTF">2020-03-14T11:27:52Z</dcterms:created>
  <dcterms:modified xsi:type="dcterms:W3CDTF">2020-09-17T09:19:17Z</dcterms:modified>
</cp:coreProperties>
</file>