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77" r:id="rId3"/>
    <p:sldId id="299" r:id="rId4"/>
    <p:sldId id="302" r:id="rId5"/>
    <p:sldId id="298" r:id="rId6"/>
    <p:sldId id="300" r:id="rId7"/>
    <p:sldId id="301" r:id="rId8"/>
    <p:sldId id="297" r:id="rId9"/>
  </p:sldIdLst>
  <p:sldSz cx="13003213" cy="9747250"/>
  <p:notesSz cx="6858000" cy="9144000"/>
  <p:defaultTextStyle>
    <a:defPPr>
      <a:defRPr lang="en-US"/>
    </a:defPPr>
    <a:lvl1pPr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649288" indent="-192088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2pPr>
    <a:lvl3pPr marL="1298575" indent="-384175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3pPr>
    <a:lvl4pPr marL="1949450" indent="-577850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4pPr>
    <a:lvl5pPr marL="2598738" indent="-769938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6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6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6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6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99">
          <p15:clr>
            <a:srgbClr val="A4A3A4"/>
          </p15:clr>
        </p15:guide>
        <p15:guide id="2" pos="2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  <a:srgbClr val="862633"/>
    <a:srgbClr val="FFFFFF"/>
    <a:srgbClr val="322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21" y="38"/>
      </p:cViewPr>
      <p:guideLst>
        <p:guide orient="horz" pos="1699"/>
        <p:guide pos="2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07EC-26AC-7045-89FE-93F3FE101121}" type="datetime1">
              <a:rPr lang="en-CA" smtClean="0"/>
              <a:t>2018-03-26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47F26-260C-9347-AA87-8873A37F08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3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0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DBF02D-9CC5-244C-83BE-68A724A7F599}" type="datetime1">
              <a:rPr lang="en-CA" smtClean="0"/>
              <a:t>2018-03-26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0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2697F9-5F25-954B-A091-84751AF874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71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9857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59873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250006" algn="l" defTabSz="6500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0007" algn="l" defTabSz="6500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0009" algn="l" defTabSz="6500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0010" algn="l" defTabSz="6500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31" y="764492"/>
            <a:ext cx="11591894" cy="2537506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9600"/>
              </a:lnSpc>
              <a:defRPr sz="11000" b="1" cap="all" baseline="0">
                <a:solidFill>
                  <a:schemeClr val="accent4">
                    <a:lumMod val="25000"/>
                    <a:lumOff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30" y="3251199"/>
            <a:ext cx="11591895" cy="2353732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ts val="9600"/>
              </a:lnSpc>
              <a:buNone/>
              <a:defRPr sz="11000" b="1" i="0" cap="all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62031" y="6032430"/>
            <a:ext cx="9145980" cy="846453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lnSpc>
                <a:spcPts val="2800"/>
              </a:lnSpc>
              <a:buNone/>
              <a:defRPr sz="2400" b="0" i="0" cap="none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97632" y="8607425"/>
            <a:ext cx="1176052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- small - footer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7729" y="8607425"/>
            <a:ext cx="1215857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martArt Placeholder 2"/>
          <p:cNvSpPr>
            <a:spLocks noGrp="1"/>
          </p:cNvSpPr>
          <p:nvPr>
            <p:ph type="dgm" sz="quarter" idx="20"/>
          </p:nvPr>
        </p:nvSpPr>
        <p:spPr>
          <a:xfrm>
            <a:off x="762022" y="2940050"/>
            <a:ext cx="11574441" cy="5808839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62030" y="761992"/>
            <a:ext cx="11718345" cy="1642006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- smal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30" y="761992"/>
            <a:ext cx="11718345" cy="1642006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martArt Placeholder 2"/>
          <p:cNvSpPr>
            <a:spLocks noGrp="1"/>
          </p:cNvSpPr>
          <p:nvPr>
            <p:ph type="dgm" sz="quarter" idx="20"/>
          </p:nvPr>
        </p:nvSpPr>
        <p:spPr>
          <a:xfrm>
            <a:off x="762022" y="2940051"/>
            <a:ext cx="11574441" cy="6161616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7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 Larg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20"/>
          </p:nvPr>
        </p:nvSpPr>
        <p:spPr>
          <a:xfrm>
            <a:off x="863600" y="739551"/>
            <a:ext cx="11472862" cy="830285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6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 + On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30" y="761992"/>
            <a:ext cx="11718345" cy="1642006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7729" y="8607425"/>
            <a:ext cx="1215857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6833433" y="2940049"/>
            <a:ext cx="5520492" cy="5498395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cap="none" spc="-7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0" indent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spc="-70">
                <a:solidFill>
                  <a:srgbClr val="504C4C"/>
                </a:solidFill>
                <a:latin typeface="Arial"/>
                <a:cs typeface="Arial"/>
              </a:defRPr>
            </a:lvl2pPr>
            <a:lvl3pPr marL="982663" indent="-271463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3pPr>
            <a:lvl4pPr marL="1338263" indent="-2540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4pPr>
            <a:lvl5pPr marL="1795463" indent="-3556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marL="0" marR="0" lvl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edit 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63604" y="2940051"/>
            <a:ext cx="5560610" cy="5487988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2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2030" y="761992"/>
            <a:ext cx="11718345" cy="1642006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7729" y="8607425"/>
            <a:ext cx="1215857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63604" y="2940051"/>
            <a:ext cx="5560610" cy="5487988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775853" y="2940051"/>
            <a:ext cx="5560610" cy="5487988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2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 + caption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2030" y="761992"/>
            <a:ext cx="11718345" cy="1642006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82687" y="2928937"/>
            <a:ext cx="2620081" cy="26034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759353" y="6056604"/>
            <a:ext cx="2692510" cy="237143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1800" b="0" i="0" kern="1200" cap="all" spc="30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3759353" y="3160999"/>
            <a:ext cx="2692510" cy="237143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1800" b="0" i="0" kern="1200" cap="all" spc="30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9646042" y="6056604"/>
            <a:ext cx="2692510" cy="237143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1800" b="0" i="0" kern="1200" cap="all" spc="30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646042" y="3178461"/>
            <a:ext cx="2692510" cy="237143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1800" b="0" i="0" kern="1200" cap="all" spc="30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882687" y="5821893"/>
            <a:ext cx="2620081" cy="26034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6788305" y="2928937"/>
            <a:ext cx="2620081" cy="26034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6788305" y="5821893"/>
            <a:ext cx="2620081" cy="26034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7729" y="8607425"/>
            <a:ext cx="1215857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69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+ caption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762030" y="761992"/>
            <a:ext cx="11718345" cy="1642006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93238" y="4013195"/>
            <a:ext cx="3386836" cy="3336104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80175" y="4013195"/>
            <a:ext cx="3386836" cy="3336104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949627" y="4013195"/>
            <a:ext cx="3386836" cy="3336104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93269" y="7484763"/>
            <a:ext cx="3386805" cy="9432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buNone/>
              <a:defRPr sz="1800" b="0" i="0" kern="1200" cap="all" spc="30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5080206" y="7484763"/>
            <a:ext cx="3386805" cy="9432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buNone/>
              <a:defRPr sz="1800" b="0" i="0" kern="1200" cap="all" spc="30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949658" y="7484763"/>
            <a:ext cx="3386805" cy="9432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buNone/>
              <a:defRPr sz="1800" b="0" i="0" kern="1200" cap="all" spc="30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62030" y="2934912"/>
            <a:ext cx="11574433" cy="781425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ct val="100000"/>
              </a:lnSpc>
              <a:buNone/>
              <a:defRPr sz="2800" b="1" i="0" cap="none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7729" y="8607425"/>
            <a:ext cx="1215857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53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- no footer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62031" y="761993"/>
            <a:ext cx="10245082" cy="6671734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6000"/>
              </a:lnSpc>
              <a:defRPr sz="6600" b="1" cap="all" spc="-110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29" y="7569193"/>
            <a:ext cx="10245084" cy="1693333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ct val="100000"/>
              </a:lnSpc>
              <a:buNone/>
              <a:defRPr sz="42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83515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- footer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62031" y="778926"/>
            <a:ext cx="10245082" cy="4758268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30" y="5740393"/>
            <a:ext cx="10245084" cy="1693333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ct val="100000"/>
              </a:lnSpc>
              <a:buNone/>
              <a:defRPr sz="3600" b="1" i="0" cap="all" baseline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7729" y="8607425"/>
            <a:ext cx="1215857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3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7729" y="8607425"/>
            <a:ext cx="1215857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30" y="643468"/>
            <a:ext cx="11574434" cy="609600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ct val="100000"/>
              </a:lnSpc>
              <a:buNone/>
              <a:defRPr sz="3600" b="1" i="0" cap="all" baseline="0">
                <a:solidFill>
                  <a:srgbClr val="6C042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762030" y="1475318"/>
            <a:ext cx="11574434" cy="609600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ct val="100000"/>
              </a:lnSpc>
              <a:buNone/>
              <a:defRPr sz="36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762030" y="2307169"/>
            <a:ext cx="11574434" cy="609600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ct val="100000"/>
              </a:lnSpc>
              <a:buNone/>
              <a:defRPr sz="36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62030" y="3136902"/>
            <a:ext cx="11574434" cy="609600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ct val="100000"/>
              </a:lnSpc>
              <a:buNone/>
              <a:defRPr sz="36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62030" y="3949703"/>
            <a:ext cx="11574434" cy="609600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ct val="100000"/>
              </a:lnSpc>
              <a:buNone/>
              <a:defRPr sz="36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7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 +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-84662" y="133047"/>
            <a:ext cx="13184458" cy="9700381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30" y="745063"/>
            <a:ext cx="11574433" cy="844175"/>
          </a:xfrm>
          <a:prstGeom prst="rect">
            <a:avLst/>
          </a:prstGeom>
        </p:spPr>
        <p:txBody>
          <a:bodyPr bIns="0" anchor="b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30" y="1589239"/>
            <a:ext cx="11574434" cy="781425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ts val="5500"/>
              </a:lnSpc>
              <a:buNone/>
              <a:defRPr sz="5500" b="1" i="0" cap="all" baseline="0">
                <a:solidFill>
                  <a:srgbClr val="FFFFFE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09647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 + Midd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-118539" y="-135467"/>
            <a:ext cx="13259339" cy="100076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30" y="4097863"/>
            <a:ext cx="11574433" cy="844175"/>
          </a:xfrm>
          <a:prstGeom prst="rect">
            <a:avLst/>
          </a:prstGeom>
        </p:spPr>
        <p:txBody>
          <a:bodyPr bIns="0" anchor="b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30" y="4942039"/>
            <a:ext cx="11574434" cy="781425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ts val="5500"/>
              </a:lnSpc>
              <a:buNone/>
              <a:defRPr sz="55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325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 + 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-152407" y="-118533"/>
            <a:ext cx="13293207" cy="100584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62030" y="7247463"/>
            <a:ext cx="11574433" cy="844175"/>
          </a:xfrm>
          <a:prstGeom prst="rect">
            <a:avLst/>
          </a:prstGeom>
        </p:spPr>
        <p:txBody>
          <a:bodyPr bIns="0" anchor="b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30" y="8091639"/>
            <a:ext cx="11574434" cy="781425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ts val="5500"/>
              </a:lnSpc>
              <a:buNone/>
              <a:defRPr sz="55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3259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- no footer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62031" y="761993"/>
            <a:ext cx="10245082" cy="6671734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6000"/>
              </a:lnSpc>
              <a:defRPr sz="6600" b="1" cap="all" spc="-11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29" y="7603059"/>
            <a:ext cx="10245084" cy="1693333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ct val="100000"/>
              </a:lnSpc>
              <a:buNone/>
              <a:defRPr sz="4200" b="1" i="0" cap="all" baseline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3032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- footer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62031" y="761993"/>
            <a:ext cx="10245082" cy="4758268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30" y="5723460"/>
            <a:ext cx="10245084" cy="1693333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ct val="100000"/>
              </a:lnSpc>
              <a:buNone/>
              <a:defRPr sz="36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97632" y="8607425"/>
            <a:ext cx="1176052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31" y="781425"/>
            <a:ext cx="11752212" cy="2537506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9600"/>
              </a:lnSpc>
              <a:defRPr sz="110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30" y="3268132"/>
            <a:ext cx="11752213" cy="2353732"/>
          </a:xfrm>
          <a:prstGeom prst="rect">
            <a:avLst/>
          </a:prstGeom>
        </p:spPr>
        <p:txBody>
          <a:bodyPr vert="horz" tIns="0"/>
          <a:lstStyle>
            <a:lvl1pPr marL="0" indent="0" algn="l">
              <a:lnSpc>
                <a:spcPts val="9600"/>
              </a:lnSpc>
              <a:buNone/>
              <a:defRPr sz="11000" b="1" i="0" cap="all" baseline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62031" y="6049363"/>
            <a:ext cx="9145980" cy="846453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lnSpc>
                <a:spcPts val="2800"/>
              </a:lnSpc>
              <a:buNone/>
              <a:defRPr sz="2400" b="0" i="0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7729" y="8607425"/>
            <a:ext cx="1215857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7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2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30" y="761992"/>
            <a:ext cx="11718345" cy="1642006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7729" y="8607425"/>
            <a:ext cx="1215857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5"/>
          </p:nvPr>
        </p:nvSpPr>
        <p:spPr>
          <a:xfrm>
            <a:off x="762032" y="2940049"/>
            <a:ext cx="11591893" cy="5498395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cap="none" spc="-7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0" indent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spc="-70">
                <a:solidFill>
                  <a:srgbClr val="504C4C"/>
                </a:solidFill>
                <a:latin typeface="Arial"/>
                <a:cs typeface="Arial"/>
              </a:defRPr>
            </a:lvl2pPr>
            <a:lvl3pPr marL="982663" indent="-271463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3pPr>
            <a:lvl4pPr marL="1338263" indent="-2540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4pPr>
            <a:lvl5pPr marL="1795463" indent="-3556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marL="0" marR="0" lvl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edit 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2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30" y="761992"/>
            <a:ext cx="11718345" cy="1642006"/>
          </a:xfrm>
          <a:prstGeom prst="rect">
            <a:avLst/>
          </a:prstGeom>
        </p:spPr>
        <p:txBody>
          <a:bodyPr bIns="0" anchor="t" anchorCtr="0"/>
          <a:lstStyle>
            <a:lvl1pPr algn="l">
              <a:lnSpc>
                <a:spcPts val="5500"/>
              </a:lnSpc>
              <a:defRPr sz="5500" b="1" cap="all" spc="-110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7729" y="8607425"/>
            <a:ext cx="1215857" cy="7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ontent Placeholder 3"/>
          <p:cNvSpPr>
            <a:spLocks noGrp="1"/>
          </p:cNvSpPr>
          <p:nvPr>
            <p:ph sz="half" idx="18"/>
          </p:nvPr>
        </p:nvSpPr>
        <p:spPr>
          <a:xfrm>
            <a:off x="762030" y="2940049"/>
            <a:ext cx="5520492" cy="5498395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cap="none" spc="-70">
                <a:solidFill>
                  <a:srgbClr val="868686"/>
                </a:solidFill>
                <a:latin typeface="Arial"/>
                <a:cs typeface="Arial"/>
              </a:defRPr>
            </a:lvl1pPr>
            <a:lvl2pPr marL="0" indent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spc="-70">
                <a:solidFill>
                  <a:srgbClr val="504C4C"/>
                </a:solidFill>
                <a:latin typeface="Arial"/>
                <a:cs typeface="Arial"/>
              </a:defRPr>
            </a:lvl2pPr>
            <a:lvl3pPr marL="982663" indent="-271463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3pPr>
            <a:lvl4pPr marL="1338263" indent="-2540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4pPr>
            <a:lvl5pPr marL="1795463" indent="-3556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marL="0" marR="0" lvl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edit 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1"/>
          </p:nvPr>
        </p:nvSpPr>
        <p:spPr>
          <a:xfrm>
            <a:off x="6833433" y="2940049"/>
            <a:ext cx="5520492" cy="5498395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cap="none" spc="-70">
                <a:solidFill>
                  <a:srgbClr val="868686"/>
                </a:solidFill>
                <a:latin typeface="Arial"/>
                <a:cs typeface="Arial"/>
              </a:defRPr>
            </a:lvl1pPr>
            <a:lvl2pPr marL="0" indent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spc="-70">
                <a:solidFill>
                  <a:srgbClr val="504C4C"/>
                </a:solidFill>
                <a:latin typeface="Arial"/>
                <a:cs typeface="Arial"/>
              </a:defRPr>
            </a:lvl2pPr>
            <a:lvl3pPr marL="982663" indent="-271463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3pPr>
            <a:lvl4pPr marL="1338263" indent="-2540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4pPr>
            <a:lvl5pPr marL="1795463" indent="-3556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defRPr sz="2800" spc="-70">
                <a:solidFill>
                  <a:srgbClr val="504C4C"/>
                </a:solidFill>
                <a:latin typeface="Arial"/>
                <a:cs typeface="Arial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marL="0" marR="0" lvl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edit 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4322" y="8926286"/>
            <a:ext cx="986368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1063" y="9012777"/>
            <a:ext cx="7684265" cy="39050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1200" b="0" i="0" cap="all" spc="10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65328" y="9025334"/>
            <a:ext cx="2182677" cy="46261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 b="0" i="0" kern="0" cap="none" spc="5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6" r:id="rId2"/>
    <p:sldLayoutId id="2147483737" r:id="rId3"/>
    <p:sldLayoutId id="2147483738" r:id="rId4"/>
    <p:sldLayoutId id="2147483739" r:id="rId5"/>
    <p:sldLayoutId id="2147483741" r:id="rId6"/>
    <p:sldLayoutId id="2147483752" r:id="rId7"/>
    <p:sldLayoutId id="2147483742" r:id="rId8"/>
    <p:sldLayoutId id="2147483743" r:id="rId9"/>
    <p:sldLayoutId id="2147483758" r:id="rId10"/>
    <p:sldLayoutId id="2147483759" r:id="rId11"/>
    <p:sldLayoutId id="2147483760" r:id="rId12"/>
    <p:sldLayoutId id="2147483748" r:id="rId13"/>
    <p:sldLayoutId id="2147483749" r:id="rId14"/>
    <p:sldLayoutId id="2147483746" r:id="rId15"/>
    <p:sldLayoutId id="2147483747" r:id="rId16"/>
    <p:sldLayoutId id="2147483750" r:id="rId17"/>
    <p:sldLayoutId id="2147483751" r:id="rId18"/>
    <p:sldLayoutId id="2147483753" r:id="rId19"/>
  </p:sldLayoutIdLst>
  <p:hf hdr="0"/>
  <p:txStyles>
    <p:titleStyle>
      <a:lvl1pPr algn="ctr" defTabSz="649288" rtl="0" fontAlgn="base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87363" indent="-487363" algn="l" defTabSz="649288" rtl="0" fontAlgn="base">
        <a:spcBef>
          <a:spcPct val="20000"/>
        </a:spcBef>
        <a:spcAft>
          <a:spcPct val="0"/>
        </a:spcAft>
        <a:buFont typeface="Arial" charset="0"/>
        <a:buChar char="•"/>
        <a:defRPr sz="45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55688" indent="-404813" algn="l" defTabSz="649288" rtl="0" fontAlgn="base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624013" indent="-323850" algn="l" defTabSz="649288" rtl="0" fontAlgn="base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274888" indent="-323850" algn="l" defTabSz="649288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924175" indent="-323850" algn="l" defTabSz="649288" rtl="0" fontAlgn="base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75007" indent="-325001" algn="l" defTabSz="65000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5008" indent="-325001" algn="l" defTabSz="65000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5009" indent="-325001" algn="l" defTabSz="65000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5011" indent="-325001" algn="l" defTabSz="65000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0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01" algn="l" defTabSz="65000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002" algn="l" defTabSz="65000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004" algn="l" defTabSz="65000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005" algn="l" defTabSz="65000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006" algn="l" defTabSz="65000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007" algn="l" defTabSz="65000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009" algn="l" defTabSz="65000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0010" algn="l" defTabSz="65000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0" y="2295476"/>
            <a:ext cx="11591894" cy="835708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sz="2400" dirty="0"/>
              <a:t>Evolutionary computing (</a:t>
            </a:r>
            <a:r>
              <a:rPr lang="en-US" sz="2400" dirty="0" err="1"/>
              <a:t>CS6776</a:t>
            </a:r>
            <a:r>
              <a:rPr lang="en-US" sz="2400" dirty="0"/>
              <a:t>) term project: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sz="3200" dirty="0"/>
              <a:t>Drilling torque and drag optimization using genetic algorithm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62031" y="6032430"/>
            <a:ext cx="9145980" cy="2345760"/>
          </a:xfrm>
        </p:spPr>
        <p:txBody>
          <a:bodyPr/>
          <a:lstStyle/>
          <a:p>
            <a:r>
              <a:rPr lang="en-US" sz="2000" dirty="0"/>
              <a:t>Presented by: </a:t>
            </a:r>
            <a:r>
              <a:rPr lang="en-US" sz="2000" dirty="0" err="1"/>
              <a:t>Xiaolong</a:t>
            </a:r>
            <a:r>
              <a:rPr lang="en-US" sz="2000" dirty="0"/>
              <a:t> Liu</a:t>
            </a:r>
          </a:p>
          <a:p>
            <a:r>
              <a:rPr lang="en-US" sz="2000" dirty="0"/>
              <a:t>Professor: Ting Hu</a:t>
            </a:r>
          </a:p>
          <a:p>
            <a:r>
              <a:rPr lang="en-US" sz="2000" dirty="0"/>
              <a:t>Date: March 27, 2018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81063" y="9012238"/>
            <a:ext cx="7683500" cy="390525"/>
          </a:xfrm>
        </p:spPr>
        <p:txBody>
          <a:bodyPr/>
          <a:lstStyle/>
          <a:p>
            <a:r>
              <a:rPr lang="en-US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617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>
          <a:xfrm>
            <a:off x="762032" y="770996"/>
            <a:ext cx="11591893" cy="5498395"/>
          </a:xfrm>
        </p:spPr>
        <p:txBody>
          <a:bodyPr/>
          <a:lstStyle/>
          <a:p>
            <a:r>
              <a:rPr lang="en-US" dirty="0"/>
              <a:t>Outlines:</a:t>
            </a:r>
          </a:p>
          <a:p>
            <a:pPr lvl="2"/>
            <a:r>
              <a:rPr lang="en-US" dirty="0"/>
              <a:t>Problem description</a:t>
            </a:r>
          </a:p>
          <a:p>
            <a:pPr lvl="2"/>
            <a:r>
              <a:rPr lang="en-US" dirty="0"/>
              <a:t>Why GA is good</a:t>
            </a:r>
          </a:p>
          <a:p>
            <a:pPr lvl="2"/>
            <a:r>
              <a:rPr lang="en-US" dirty="0"/>
              <a:t>Challenge</a:t>
            </a:r>
          </a:p>
          <a:p>
            <a:pPr lvl="2"/>
            <a:r>
              <a:rPr lang="en-US" dirty="0"/>
              <a:t>GA designs</a:t>
            </a:r>
          </a:p>
          <a:p>
            <a:pPr lvl="2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881063" y="9012238"/>
            <a:ext cx="7683500" cy="390525"/>
          </a:xfrm>
        </p:spPr>
        <p:txBody>
          <a:bodyPr/>
          <a:lstStyle/>
          <a:p>
            <a:r>
              <a:rPr lang="en-US" dirty="0"/>
              <a:t>Marketing &amp; communications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564563" y="9024938"/>
            <a:ext cx="2182812" cy="463550"/>
          </a:xfrm>
        </p:spPr>
        <p:txBody>
          <a:bodyPr/>
          <a:lstStyle/>
          <a:p>
            <a:r>
              <a:rPr lang="en-US" dirty="0" err="1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0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96" y="761992"/>
            <a:ext cx="11718345" cy="1642006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>
          <a:xfrm>
            <a:off x="744987" y="1844871"/>
            <a:ext cx="5520492" cy="4343506"/>
          </a:xfrm>
        </p:spPr>
        <p:txBody>
          <a:bodyPr/>
          <a:lstStyle/>
          <a:p>
            <a:r>
              <a:rPr lang="en-US" dirty="0">
                <a:solidFill>
                  <a:srgbClr val="504C4C"/>
                </a:solidFill>
              </a:rPr>
              <a:t>Terms</a:t>
            </a:r>
          </a:p>
          <a:p>
            <a:pPr lvl="2"/>
            <a:r>
              <a:rPr lang="en-US" dirty="0"/>
              <a:t>Azimuth </a:t>
            </a:r>
            <a:r>
              <a:rPr lang="el-GR" dirty="0"/>
              <a:t>α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Inclination </a:t>
            </a:r>
            <a:r>
              <a:rPr lang="el-GR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Torque.</a:t>
            </a:r>
          </a:p>
          <a:p>
            <a:pPr lvl="2"/>
            <a:r>
              <a:rPr lang="en-US" dirty="0"/>
              <a:t>Drag.</a:t>
            </a:r>
          </a:p>
          <a:p>
            <a:pPr lvl="2"/>
            <a:r>
              <a:rPr lang="en-US" dirty="0"/>
              <a:t>Measured depth S.</a:t>
            </a:r>
          </a:p>
          <a:p>
            <a:pPr lvl="2"/>
            <a:r>
              <a:rPr lang="en-US" dirty="0"/>
              <a:t>Ture Vertical Depth (TVD).</a:t>
            </a:r>
          </a:p>
          <a:p>
            <a:pPr marL="711200" lvl="2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81063" y="9012238"/>
            <a:ext cx="7683500" cy="390525"/>
          </a:xfrm>
        </p:spPr>
        <p:txBody>
          <a:bodyPr/>
          <a:lstStyle/>
          <a:p>
            <a:r>
              <a:rPr lang="en-US" dirty="0"/>
              <a:t>Computer science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D9C3B4FB-447A-4A9A-A150-F7D4920E45FF}"/>
              </a:ext>
            </a:extLst>
          </p:cNvPr>
          <p:cNvSpPr txBox="1">
            <a:spLocks/>
          </p:cNvSpPr>
          <p:nvPr/>
        </p:nvSpPr>
        <p:spPr>
          <a:xfrm>
            <a:off x="744987" y="6249719"/>
            <a:ext cx="5520492" cy="4343506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kern="1200" cap="none" spc="-70">
                <a:solidFill>
                  <a:srgbClr val="868686"/>
                </a:solidFill>
                <a:latin typeface="Arial"/>
                <a:ea typeface="ＭＳ Ｐゴシック" charset="0"/>
                <a:cs typeface="Arial"/>
              </a:defRPr>
            </a:lvl1pPr>
            <a:lvl2pPr marL="0" indent="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2pPr>
            <a:lvl3pPr marL="982663" indent="-271463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3pPr>
            <a:lvl4pPr marL="1338263" indent="-2540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4pPr>
            <a:lvl5pPr marL="1795463" indent="-3556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5pPr>
            <a:lvl6pPr marL="3575007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008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009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5011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04C4C"/>
                </a:solidFill>
              </a:rPr>
              <a:t>Motivation</a:t>
            </a:r>
          </a:p>
          <a:p>
            <a:pPr lvl="2"/>
            <a:r>
              <a:rPr lang="en-US" dirty="0"/>
              <a:t>Minimize risk.</a:t>
            </a:r>
          </a:p>
          <a:p>
            <a:pPr lvl="2"/>
            <a:r>
              <a:rPr lang="en-US" dirty="0"/>
              <a:t>Save $M.</a:t>
            </a:r>
          </a:p>
          <a:p>
            <a:pPr marL="711200" lvl="2" indent="0">
              <a:buFont typeface="Arial"/>
              <a:buNone/>
            </a:pPr>
            <a:endParaRPr 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2A445C2-E3D5-47E3-8EFA-4FD1E0A8FA2B}"/>
              </a:ext>
            </a:extLst>
          </p:cNvPr>
          <p:cNvCxnSpPr>
            <a:cxnSpLocks/>
          </p:cNvCxnSpPr>
          <p:nvPr/>
        </p:nvCxnSpPr>
        <p:spPr>
          <a:xfrm flipV="1">
            <a:off x="7834143" y="772260"/>
            <a:ext cx="0" cy="92196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4F9D29-659D-49F7-8FB3-A3A13841583A}"/>
              </a:ext>
            </a:extLst>
          </p:cNvPr>
          <p:cNvGrpSpPr/>
          <p:nvPr/>
        </p:nvGrpSpPr>
        <p:grpSpPr>
          <a:xfrm>
            <a:off x="5443425" y="1130266"/>
            <a:ext cx="6810929" cy="5422446"/>
            <a:chOff x="5136718" y="761992"/>
            <a:chExt cx="8324222" cy="6627238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CE4757D-4C32-4188-9C8B-465D18E0220E}"/>
                </a:ext>
              </a:extLst>
            </p:cNvPr>
            <p:cNvCxnSpPr>
              <a:cxnSpLocks/>
            </p:cNvCxnSpPr>
            <p:nvPr/>
          </p:nvCxnSpPr>
          <p:spPr>
            <a:xfrm>
              <a:off x="8112034" y="1423851"/>
              <a:ext cx="0" cy="4662873"/>
            </a:xfrm>
            <a:prstGeom prst="line">
              <a:avLst/>
            </a:prstGeom>
            <a:ln>
              <a:solidFill>
                <a:srgbClr val="63666A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73310AE1-1D21-4696-98DE-AFF4A5D3D97A}"/>
                </a:ext>
              </a:extLst>
            </p:cNvPr>
            <p:cNvSpPr/>
            <p:nvPr/>
          </p:nvSpPr>
          <p:spPr>
            <a:xfrm>
              <a:off x="6805749" y="1423851"/>
              <a:ext cx="5159828" cy="5930537"/>
            </a:xfrm>
            <a:prstGeom prst="cube">
              <a:avLst/>
            </a:prstGeom>
            <a:noFill/>
            <a:ln>
              <a:solidFill>
                <a:srgbClr val="63666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322ADDC7-054F-417A-BF66-73A1A93F62B4}"/>
                </a:ext>
              </a:extLst>
            </p:cNvPr>
            <p:cNvSpPr/>
            <p:nvPr/>
          </p:nvSpPr>
          <p:spPr>
            <a:xfrm>
              <a:off x="7846095" y="1410789"/>
              <a:ext cx="3427150" cy="4127862"/>
            </a:xfrm>
            <a:custGeom>
              <a:avLst/>
              <a:gdLst>
                <a:gd name="connsiteX0" fmla="*/ 239813 w 3427150"/>
                <a:gd name="connsiteY0" fmla="*/ 0 h 4611188"/>
                <a:gd name="connsiteX1" fmla="*/ 239813 w 3427150"/>
                <a:gd name="connsiteY1" fmla="*/ 1436914 h 4611188"/>
                <a:gd name="connsiteX2" fmla="*/ 30808 w 3427150"/>
                <a:gd name="connsiteY2" fmla="*/ 3317965 h 4611188"/>
                <a:gd name="connsiteX3" fmla="*/ 997459 w 3427150"/>
                <a:gd name="connsiteY3" fmla="*/ 4180114 h 4611188"/>
                <a:gd name="connsiteX4" fmla="*/ 3427150 w 3427150"/>
                <a:gd name="connsiteY4" fmla="*/ 4611188 h 461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7150" h="4611188">
                  <a:moveTo>
                    <a:pt x="239813" y="0"/>
                  </a:moveTo>
                  <a:cubicBezTo>
                    <a:pt x="257230" y="441960"/>
                    <a:pt x="274647" y="883920"/>
                    <a:pt x="239813" y="1436914"/>
                  </a:cubicBezTo>
                  <a:cubicBezTo>
                    <a:pt x="204979" y="1989908"/>
                    <a:pt x="-95466" y="2860765"/>
                    <a:pt x="30808" y="3317965"/>
                  </a:cubicBezTo>
                  <a:cubicBezTo>
                    <a:pt x="157082" y="3775165"/>
                    <a:pt x="431402" y="3964577"/>
                    <a:pt x="997459" y="4180114"/>
                  </a:cubicBezTo>
                  <a:cubicBezTo>
                    <a:pt x="1563516" y="4395651"/>
                    <a:pt x="2495333" y="4503419"/>
                    <a:pt x="3427150" y="4611188"/>
                  </a:cubicBezTo>
                </a:path>
              </a:pathLst>
            </a:custGeom>
            <a:noFill/>
            <a:ln w="762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11D7946-C5EB-4B2C-B3FF-2647AFC01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5751" y="6086724"/>
              <a:ext cx="1256707" cy="1302506"/>
            </a:xfrm>
            <a:prstGeom prst="line">
              <a:avLst/>
            </a:prstGeom>
            <a:ln>
              <a:solidFill>
                <a:srgbClr val="63666A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6D04142-757C-470B-A189-8670C859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2034" y="6086724"/>
              <a:ext cx="3803967" cy="0"/>
            </a:xfrm>
            <a:prstGeom prst="line">
              <a:avLst/>
            </a:prstGeom>
            <a:ln>
              <a:solidFill>
                <a:srgbClr val="63666A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A2A9FCB-3A4E-45D7-8745-F9D68AC49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3569" y="1423852"/>
              <a:ext cx="1492339" cy="150389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F388AA6-D07A-4A0F-AE31-A0F4D9376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9582" y="5115968"/>
              <a:ext cx="955596" cy="96299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6689A6D-3080-4EE2-B527-D1FA84B73CCB}"/>
                </a:ext>
              </a:extLst>
            </p:cNvPr>
            <p:cNvCxnSpPr>
              <a:cxnSpLocks/>
            </p:cNvCxnSpPr>
            <p:nvPr/>
          </p:nvCxnSpPr>
          <p:spPr>
            <a:xfrm>
              <a:off x="8752115" y="5123731"/>
              <a:ext cx="1261902" cy="42268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9C002DC-A8A4-4758-B084-E76A40669F00}"/>
                </a:ext>
              </a:extLst>
            </p:cNvPr>
            <p:cNvCxnSpPr>
              <a:cxnSpLocks/>
            </p:cNvCxnSpPr>
            <p:nvPr/>
          </p:nvCxnSpPr>
          <p:spPr>
            <a:xfrm>
              <a:off x="8750778" y="5131493"/>
              <a:ext cx="1307622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4F066D2-C406-458B-8134-794807F88710}"/>
                </a:ext>
              </a:extLst>
            </p:cNvPr>
            <p:cNvCxnSpPr>
              <a:cxnSpLocks/>
            </p:cNvCxnSpPr>
            <p:nvPr/>
          </p:nvCxnSpPr>
          <p:spPr>
            <a:xfrm>
              <a:off x="8788629" y="5131493"/>
              <a:ext cx="0" cy="137772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82ADF5D1-3206-443A-A8B3-43081E2BB39B}"/>
                </a:ext>
              </a:extLst>
            </p:cNvPr>
            <p:cNvSpPr/>
            <p:nvPr/>
          </p:nvSpPr>
          <p:spPr>
            <a:xfrm rot="1700638">
              <a:off x="7261733" y="4048958"/>
              <a:ext cx="2231430" cy="1365813"/>
            </a:xfrm>
            <a:prstGeom prst="arc">
              <a:avLst>
                <a:gd name="adj1" fmla="val 264967"/>
                <a:gd name="adj2" fmla="val 3344975"/>
              </a:avLst>
            </a:prstGeom>
            <a:ln>
              <a:solidFill>
                <a:srgbClr val="862633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4520A1AD-886F-403E-9059-4EF198C5BE36}"/>
                </a:ext>
              </a:extLst>
            </p:cNvPr>
            <p:cNvSpPr/>
            <p:nvPr/>
          </p:nvSpPr>
          <p:spPr>
            <a:xfrm rot="1366529">
              <a:off x="7275497" y="4514660"/>
              <a:ext cx="2231429" cy="1365813"/>
            </a:xfrm>
            <a:prstGeom prst="arc">
              <a:avLst>
                <a:gd name="adj1" fmla="val 20951942"/>
                <a:gd name="adj2" fmla="val 2212213"/>
              </a:avLst>
            </a:prstGeom>
            <a:ln>
              <a:solidFill>
                <a:srgbClr val="862633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E552CF6-314B-426A-BCEA-7595DF3DE000}"/>
                </a:ext>
              </a:extLst>
            </p:cNvPr>
            <p:cNvSpPr/>
            <p:nvPr/>
          </p:nvSpPr>
          <p:spPr>
            <a:xfrm>
              <a:off x="8313690" y="5479985"/>
              <a:ext cx="3536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spc="-70" dirty="0">
                  <a:solidFill>
                    <a:srgbClr val="504C4C"/>
                  </a:solidFill>
                  <a:latin typeface="Arial"/>
                  <a:ea typeface="ＭＳ Ｐゴシック" charset="0"/>
                  <a:cs typeface="Arial"/>
                </a:rPr>
                <a:t>α</a:t>
              </a:r>
              <a:endParaRPr 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479FBDB-C1B0-4FE3-B301-5C32D7AB5D28}"/>
                </a:ext>
              </a:extLst>
            </p:cNvPr>
            <p:cNvSpPr/>
            <p:nvPr/>
          </p:nvSpPr>
          <p:spPr>
            <a:xfrm>
              <a:off x="9423714" y="5631768"/>
              <a:ext cx="414559" cy="48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spc="-70" dirty="0">
                  <a:solidFill>
                    <a:srgbClr val="504C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θ</a:t>
              </a:r>
              <a:endParaRPr lang="en-US" sz="20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98037C6-D45A-4C11-83CB-D21919B65A6B}"/>
                </a:ext>
              </a:extLst>
            </p:cNvPr>
            <p:cNvCxnSpPr>
              <a:cxnSpLocks/>
            </p:cNvCxnSpPr>
            <p:nvPr/>
          </p:nvCxnSpPr>
          <p:spPr>
            <a:xfrm>
              <a:off x="8075521" y="1443413"/>
              <a:ext cx="1307622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箭头: 上 52">
              <a:extLst>
                <a:ext uri="{FF2B5EF4-FFF2-40B4-BE49-F238E27FC236}">
                  <a16:creationId xmlns:a16="http://schemas.microsoft.com/office/drawing/2014/main" id="{99364071-BFC0-455C-BCB8-AE85BC8963E3}"/>
                </a:ext>
              </a:extLst>
            </p:cNvPr>
            <p:cNvSpPr/>
            <p:nvPr/>
          </p:nvSpPr>
          <p:spPr>
            <a:xfrm>
              <a:off x="7942217" y="761992"/>
              <a:ext cx="235131" cy="505105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箭头: 右弧形 53">
              <a:extLst>
                <a:ext uri="{FF2B5EF4-FFF2-40B4-BE49-F238E27FC236}">
                  <a16:creationId xmlns:a16="http://schemas.microsoft.com/office/drawing/2014/main" id="{381D4A2D-1C8E-46B8-8AAB-9E9319274E30}"/>
                </a:ext>
              </a:extLst>
            </p:cNvPr>
            <p:cNvSpPr/>
            <p:nvPr/>
          </p:nvSpPr>
          <p:spPr>
            <a:xfrm rot="7116156">
              <a:off x="10898403" y="5118071"/>
              <a:ext cx="487164" cy="872023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流程图: 延期 54">
              <a:extLst>
                <a:ext uri="{FF2B5EF4-FFF2-40B4-BE49-F238E27FC236}">
                  <a16:creationId xmlns:a16="http://schemas.microsoft.com/office/drawing/2014/main" id="{3F9F740E-3ACC-4260-A9EE-C46BD07CE1F8}"/>
                </a:ext>
              </a:extLst>
            </p:cNvPr>
            <p:cNvSpPr/>
            <p:nvPr/>
          </p:nvSpPr>
          <p:spPr>
            <a:xfrm rot="11112947">
              <a:off x="11129889" y="5452065"/>
              <a:ext cx="418764" cy="16716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4047D14-0728-4EC6-96F6-C2C96A116F62}"/>
                </a:ext>
              </a:extLst>
            </p:cNvPr>
            <p:cNvSpPr/>
            <p:nvPr/>
          </p:nvSpPr>
          <p:spPr>
            <a:xfrm>
              <a:off x="9901048" y="4664834"/>
              <a:ext cx="2690206" cy="538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2"/>
              <a:r>
                <a:rPr lang="en-US" sz="2000" spc="-70" dirty="0">
                  <a:solidFill>
                    <a:srgbClr val="504C4C"/>
                  </a:solidFill>
                  <a:latin typeface="Arial"/>
                  <a:ea typeface="ＭＳ Ｐゴシック" charset="0"/>
                  <a:cs typeface="Arial"/>
                </a:rPr>
                <a:t>Torque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65A55A9-83BF-4D78-938F-1D2A735D6013}"/>
                </a:ext>
              </a:extLst>
            </p:cNvPr>
            <p:cNvSpPr/>
            <p:nvPr/>
          </p:nvSpPr>
          <p:spPr>
            <a:xfrm>
              <a:off x="6164235" y="802495"/>
              <a:ext cx="2632404" cy="455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2"/>
              <a:r>
                <a:rPr lang="en-US" altLang="zh-CN" sz="1600" spc="-70" dirty="0">
                  <a:solidFill>
                    <a:srgbClr val="504C4C"/>
                  </a:solidFill>
                  <a:latin typeface="Arial"/>
                  <a:ea typeface="ＭＳ Ｐゴシック" charset="0"/>
                  <a:cs typeface="Arial"/>
                </a:rPr>
                <a:t>Drag</a:t>
              </a:r>
              <a:endParaRPr lang="en-US" sz="16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EE21081-E9A0-40F3-A580-2370BCF08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7715" y="2288157"/>
              <a:ext cx="54925" cy="2748762"/>
            </a:xfrm>
            <a:prstGeom prst="straightConnector1">
              <a:avLst/>
            </a:prstGeom>
            <a:ln>
              <a:solidFill>
                <a:srgbClr val="63666A"/>
              </a:solidFill>
              <a:prstDash val="dash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4768FC8-D757-4A7C-9ED3-3B4BF2ABC71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8085908" y="1410789"/>
              <a:ext cx="625681" cy="836285"/>
            </a:xfrm>
            <a:prstGeom prst="line">
              <a:avLst/>
            </a:prstGeom>
            <a:ln>
              <a:solidFill>
                <a:srgbClr val="63666A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72D43F5-D0D2-49D3-B230-FC84748B6D4B}"/>
                </a:ext>
              </a:extLst>
            </p:cNvPr>
            <p:cNvSpPr/>
            <p:nvPr/>
          </p:nvSpPr>
          <p:spPr>
            <a:xfrm>
              <a:off x="7923301" y="3667371"/>
              <a:ext cx="22835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2"/>
              <a:r>
                <a:rPr lang="en-US" sz="2000" spc="-70" dirty="0">
                  <a:solidFill>
                    <a:srgbClr val="504C4C"/>
                  </a:solidFill>
                  <a:latin typeface="Arial"/>
                  <a:ea typeface="ＭＳ Ｐゴシック" charset="0"/>
                  <a:cs typeface="Arial"/>
                </a:rPr>
                <a:t>TVD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09CD8A-9A63-40F0-B079-BD516CAB5963}"/>
                </a:ext>
              </a:extLst>
            </p:cNvPr>
            <p:cNvSpPr/>
            <p:nvPr/>
          </p:nvSpPr>
          <p:spPr>
            <a:xfrm>
              <a:off x="10828536" y="5259832"/>
              <a:ext cx="2632404" cy="786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2" algn="ctr"/>
              <a:r>
                <a:rPr lang="en-US" sz="1600" spc="-70" dirty="0">
                  <a:solidFill>
                    <a:srgbClr val="504C4C"/>
                  </a:solidFill>
                  <a:latin typeface="Arial"/>
                  <a:ea typeface="ＭＳ Ｐゴシック" charset="0"/>
                  <a:cs typeface="Arial"/>
                </a:rPr>
                <a:t>Measured</a:t>
              </a:r>
            </a:p>
            <a:p>
              <a:pPr lvl="2" algn="ctr"/>
              <a:r>
                <a:rPr lang="en-US" sz="1600" spc="-70" dirty="0">
                  <a:solidFill>
                    <a:srgbClr val="504C4C"/>
                  </a:solidFill>
                  <a:latin typeface="Arial"/>
                  <a:ea typeface="ＭＳ Ｐゴシック" charset="0"/>
                  <a:cs typeface="Arial"/>
                </a:rPr>
                <a:t>Depth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ED66DE8-AF25-4554-8FBF-A39B66460A0B}"/>
                </a:ext>
              </a:extLst>
            </p:cNvPr>
            <p:cNvSpPr/>
            <p:nvPr/>
          </p:nvSpPr>
          <p:spPr>
            <a:xfrm>
              <a:off x="5136718" y="2106705"/>
              <a:ext cx="2632404" cy="413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2"/>
              <a:r>
                <a:rPr lang="en-US" sz="1600" spc="-70" dirty="0">
                  <a:solidFill>
                    <a:srgbClr val="504C4C"/>
                  </a:solidFill>
                  <a:latin typeface="Arial"/>
                  <a:ea typeface="ＭＳ Ｐゴシック" charset="0"/>
                  <a:cs typeface="Arial"/>
                </a:rPr>
                <a:t>(North)</a:t>
              </a: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AA752C7-5BFC-4A56-9116-39B707E6A839}"/>
                </a:ext>
              </a:extLst>
            </p:cNvPr>
            <p:cNvSpPr/>
            <p:nvPr/>
          </p:nvSpPr>
          <p:spPr>
            <a:xfrm>
              <a:off x="7988271" y="1354471"/>
              <a:ext cx="174499" cy="1744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887AFC7-2D46-458A-A58F-8F60192947CF}"/>
                </a:ext>
              </a:extLst>
            </p:cNvPr>
            <p:cNvSpPr/>
            <p:nvPr/>
          </p:nvSpPr>
          <p:spPr>
            <a:xfrm>
              <a:off x="8686205" y="5061731"/>
              <a:ext cx="174499" cy="1744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D650CCB-B0B7-4DA3-BD64-5A6155322461}"/>
              </a:ext>
            </a:extLst>
          </p:cNvPr>
          <p:cNvCxnSpPr>
            <a:cxnSpLocks/>
          </p:cNvCxnSpPr>
          <p:nvPr/>
        </p:nvCxnSpPr>
        <p:spPr>
          <a:xfrm>
            <a:off x="7893215" y="5474816"/>
            <a:ext cx="511936" cy="684253"/>
          </a:xfrm>
          <a:prstGeom prst="line">
            <a:avLst/>
          </a:prstGeom>
          <a:ln>
            <a:solidFill>
              <a:srgbClr val="63666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0643DD6-6C82-4895-ADEC-D04E32A0FB4F}"/>
              </a:ext>
            </a:extLst>
          </p:cNvPr>
          <p:cNvSpPr/>
          <p:nvPr/>
        </p:nvSpPr>
        <p:spPr>
          <a:xfrm>
            <a:off x="7908331" y="341544"/>
            <a:ext cx="686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z</a:t>
            </a:r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327D14-67DB-4B0D-98FA-E8EDBAEB1E90}"/>
              </a:ext>
            </a:extLst>
          </p:cNvPr>
          <p:cNvSpPr/>
          <p:nvPr/>
        </p:nvSpPr>
        <p:spPr>
          <a:xfrm>
            <a:off x="8743539" y="1142003"/>
            <a:ext cx="686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Y</a:t>
            </a:r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D626FA4-CD8F-4F7A-9F3C-FBACD9246B00}"/>
              </a:ext>
            </a:extLst>
          </p:cNvPr>
          <p:cNvSpPr/>
          <p:nvPr/>
        </p:nvSpPr>
        <p:spPr>
          <a:xfrm>
            <a:off x="6036099" y="2114536"/>
            <a:ext cx="686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X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450F0E-36A7-4B20-9929-3F49148A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625" y="6786628"/>
            <a:ext cx="2019880" cy="180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81063" y="9012238"/>
            <a:ext cx="7683500" cy="390525"/>
          </a:xfrm>
        </p:spPr>
        <p:txBody>
          <a:bodyPr/>
          <a:lstStyle/>
          <a:p>
            <a:r>
              <a:rPr lang="en-US" dirty="0"/>
              <a:t>Computer science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66227BD-95B2-4BC0-B67D-5897E4AD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8" y="894080"/>
            <a:ext cx="5115357" cy="62382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555612D-6274-4E56-88F1-8E53DDD1F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9" t="3548"/>
          <a:stretch/>
        </p:blipFill>
        <p:spPr>
          <a:xfrm>
            <a:off x="10200536" y="3762451"/>
            <a:ext cx="2580740" cy="305180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AEE5A877-51D5-4FAA-BC22-DB0727CCBD24}"/>
              </a:ext>
            </a:extLst>
          </p:cNvPr>
          <p:cNvSpPr/>
          <p:nvPr/>
        </p:nvSpPr>
        <p:spPr>
          <a:xfrm>
            <a:off x="9611284" y="6912598"/>
            <a:ext cx="2978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16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Drilling string buckling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5733098-FEE0-4786-AAC7-8F180A9D0B56}"/>
              </a:ext>
            </a:extLst>
          </p:cNvPr>
          <p:cNvSpPr/>
          <p:nvPr/>
        </p:nvSpPr>
        <p:spPr>
          <a:xfrm>
            <a:off x="549416" y="7188909"/>
            <a:ext cx="36531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16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Kilometers long offshore wells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8B60052-4E75-484B-9455-05CD08A67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536" y="1037695"/>
            <a:ext cx="2982740" cy="21943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49789CF-EC26-43E2-B1DA-DBDE3D266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10" y="1037695"/>
            <a:ext cx="4136874" cy="62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6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81063" y="9012238"/>
            <a:ext cx="7683500" cy="390525"/>
          </a:xfrm>
        </p:spPr>
        <p:txBody>
          <a:bodyPr/>
          <a:lstStyle/>
          <a:p>
            <a:r>
              <a:rPr lang="en-US" dirty="0"/>
              <a:t>Computer science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43CF3A07-64DD-42F6-A5FF-3A10CE48AFB8}"/>
              </a:ext>
            </a:extLst>
          </p:cNvPr>
          <p:cNvSpPr txBox="1">
            <a:spLocks/>
          </p:cNvSpPr>
          <p:nvPr/>
        </p:nvSpPr>
        <p:spPr>
          <a:xfrm>
            <a:off x="602725" y="4289086"/>
            <a:ext cx="5815613" cy="3689579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kern="1200" cap="none" spc="-70">
                <a:solidFill>
                  <a:srgbClr val="868686"/>
                </a:solidFill>
                <a:latin typeface="Arial"/>
                <a:ea typeface="ＭＳ Ｐゴシック" charset="0"/>
                <a:cs typeface="Arial"/>
              </a:defRPr>
            </a:lvl1pPr>
            <a:lvl2pPr marL="0" indent="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2pPr>
            <a:lvl3pPr marL="982663" indent="-271463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3pPr>
            <a:lvl4pPr marL="1338263" indent="-2540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4pPr>
            <a:lvl5pPr marL="1795463" indent="-3556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5pPr>
            <a:lvl6pPr marL="3575007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008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009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5011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04C4C"/>
                </a:solidFill>
              </a:rPr>
              <a:t>The original model:</a:t>
            </a:r>
          </a:p>
          <a:p>
            <a:endParaRPr lang="en-US" sz="2000" b="0" dirty="0">
              <a:solidFill>
                <a:srgbClr val="504C4C"/>
              </a:solidFill>
            </a:endParaRPr>
          </a:p>
          <a:p>
            <a:endParaRPr lang="en-US" sz="2000" b="0" dirty="0">
              <a:solidFill>
                <a:srgbClr val="504C4C"/>
              </a:solidFill>
            </a:endParaRPr>
          </a:p>
          <a:p>
            <a:r>
              <a:rPr lang="en-US" sz="2000" b="0" dirty="0">
                <a:solidFill>
                  <a:srgbClr val="504C4C"/>
                </a:solidFill>
              </a:rPr>
              <a:t>          where, F=friction force</a:t>
            </a:r>
          </a:p>
          <a:p>
            <a:r>
              <a:rPr lang="en-US" sz="2000" b="0" dirty="0">
                <a:solidFill>
                  <a:srgbClr val="504C4C"/>
                </a:solidFill>
              </a:rPr>
              <a:t>                       </a:t>
            </a:r>
            <a:r>
              <a:rPr lang="en-US" sz="2000" b="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2000" b="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=friction coefficient</a:t>
            </a:r>
          </a:p>
          <a:p>
            <a:r>
              <a:rPr lang="en-US" sz="2000" b="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s=measured depth</a:t>
            </a:r>
          </a:p>
          <a:p>
            <a:r>
              <a:rPr lang="en-US" sz="2000" b="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000" b="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W=weight/unit length</a:t>
            </a:r>
            <a:endParaRPr lang="en-US" sz="2000" b="0" dirty="0">
              <a:solidFill>
                <a:srgbClr val="504C4C"/>
              </a:solidFill>
            </a:endParaRPr>
          </a:p>
          <a:p>
            <a:r>
              <a:rPr lang="en-US" sz="2000" b="0" dirty="0">
                <a:solidFill>
                  <a:srgbClr val="504C4C"/>
                </a:solidFill>
              </a:rPr>
              <a:t>                      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9D8196-F35B-45A6-AB5F-3E6AB3BB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5" y="5122833"/>
            <a:ext cx="6865574" cy="950320"/>
          </a:xfrm>
          <a:prstGeom prst="rect">
            <a:avLst/>
          </a:prstGeom>
        </p:spPr>
      </p:pic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B1C389C6-BFAB-460A-AC4E-A011AE52CFBA}"/>
              </a:ext>
            </a:extLst>
          </p:cNvPr>
          <p:cNvSpPr txBox="1">
            <a:spLocks/>
          </p:cNvSpPr>
          <p:nvPr/>
        </p:nvSpPr>
        <p:spPr>
          <a:xfrm>
            <a:off x="750077" y="358894"/>
            <a:ext cx="5781352" cy="3651403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kern="1200" cap="none" spc="-70">
                <a:solidFill>
                  <a:srgbClr val="868686"/>
                </a:solidFill>
                <a:latin typeface="Arial"/>
                <a:ea typeface="ＭＳ Ｐゴシック" charset="0"/>
                <a:cs typeface="Arial"/>
              </a:defRPr>
            </a:lvl1pPr>
            <a:lvl2pPr marL="0" indent="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2pPr>
            <a:lvl3pPr marL="982663" indent="-271463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3pPr>
            <a:lvl4pPr marL="1338263" indent="-2540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4pPr>
            <a:lvl5pPr marL="1795463" indent="-3556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5pPr>
            <a:lvl6pPr marL="3575007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008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009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5011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Mathematical Model (original)</a:t>
            </a:r>
          </a:p>
          <a:p>
            <a:r>
              <a:rPr lang="en-US" sz="2000" dirty="0">
                <a:solidFill>
                  <a:srgbClr val="504C4C"/>
                </a:solidFill>
              </a:rPr>
              <a:t>Assume that </a:t>
            </a:r>
            <a:r>
              <a:rPr lang="en-US" sz="2000" dirty="0" err="1">
                <a:solidFill>
                  <a:srgbClr val="504C4C"/>
                </a:solidFill>
              </a:rPr>
              <a:t>T&amp;D</a:t>
            </a:r>
            <a:r>
              <a:rPr lang="en-US" sz="2000" dirty="0">
                <a:solidFill>
                  <a:srgbClr val="504C4C"/>
                </a:solidFill>
              </a:rPr>
              <a:t> caused by sliding friction force:</a:t>
            </a:r>
          </a:p>
          <a:p>
            <a:pPr lvl="2"/>
            <a:r>
              <a:rPr lang="en-US" sz="2000" dirty="0"/>
              <a:t>Normal contact force </a:t>
            </a:r>
          </a:p>
          <a:p>
            <a:pPr marL="711200" lvl="2" indent="0">
              <a:buNone/>
            </a:pPr>
            <a:r>
              <a:rPr lang="en-US" sz="2000" i="1" dirty="0"/>
              <a:t>      (due to: gravity, tension from curvatures)</a:t>
            </a:r>
          </a:p>
          <a:p>
            <a:pPr lvl="2"/>
            <a:r>
              <a:rPr lang="en-US" sz="2000" dirty="0"/>
              <a:t>Friction coefficient.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5441751-8025-4D9A-BE6C-36288E4C7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909" y="1658097"/>
            <a:ext cx="4177501" cy="3880523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58B28E9-EA68-4E71-B5AD-86A94EE783A8}"/>
              </a:ext>
            </a:extLst>
          </p:cNvPr>
          <p:cNvCxnSpPr/>
          <p:nvPr/>
        </p:nvCxnSpPr>
        <p:spPr>
          <a:xfrm>
            <a:off x="8005509" y="2812995"/>
            <a:ext cx="3063240" cy="314544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8FDE4CD-2CCA-4EFE-A6F9-149A1E94535D}"/>
              </a:ext>
            </a:extLst>
          </p:cNvPr>
          <p:cNvSpPr/>
          <p:nvPr/>
        </p:nvSpPr>
        <p:spPr>
          <a:xfrm>
            <a:off x="8911972" y="6059776"/>
            <a:ext cx="3042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0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Wellbore surface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63B62D1-949F-4226-B800-52287ADCB535}"/>
              </a:ext>
            </a:extLst>
          </p:cNvPr>
          <p:cNvCxnSpPr/>
          <p:nvPr/>
        </p:nvCxnSpPr>
        <p:spPr>
          <a:xfrm>
            <a:off x="9119770" y="1779422"/>
            <a:ext cx="3063240" cy="314544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3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81063" y="9012238"/>
            <a:ext cx="7683500" cy="390525"/>
          </a:xfrm>
        </p:spPr>
        <p:txBody>
          <a:bodyPr/>
          <a:lstStyle/>
          <a:p>
            <a:r>
              <a:rPr lang="en-US" dirty="0"/>
              <a:t>Computer science</a:t>
            </a:r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B1C389C6-BFAB-460A-AC4E-A011AE52CFBA}"/>
              </a:ext>
            </a:extLst>
          </p:cNvPr>
          <p:cNvSpPr txBox="1">
            <a:spLocks/>
          </p:cNvSpPr>
          <p:nvPr/>
        </p:nvSpPr>
        <p:spPr>
          <a:xfrm>
            <a:off x="332016" y="225256"/>
            <a:ext cx="5781352" cy="3651403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kern="1200" cap="none" spc="-70">
                <a:solidFill>
                  <a:srgbClr val="868686"/>
                </a:solidFill>
                <a:latin typeface="Arial"/>
                <a:ea typeface="ＭＳ Ｐゴシック" charset="0"/>
                <a:cs typeface="Arial"/>
              </a:defRPr>
            </a:lvl1pPr>
            <a:lvl2pPr marL="0" indent="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2pPr>
            <a:lvl3pPr marL="982663" indent="-271463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3pPr>
            <a:lvl4pPr marL="1338263" indent="-2540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4pPr>
            <a:lvl5pPr marL="1795463" indent="-3556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5pPr>
            <a:lvl6pPr marL="3575007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008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009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5011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Mathematical Model (by </a:t>
            </a:r>
            <a:r>
              <a:rPr lang="en-US" sz="2400" dirty="0" err="1"/>
              <a:t>UPRC</a:t>
            </a:r>
            <a:r>
              <a:rPr lang="en-US" sz="2400" dirty="0"/>
              <a:t>) </a:t>
            </a:r>
            <a:r>
              <a:rPr lang="en-US" sz="2400" dirty="0" err="1"/>
              <a:t>con’t</a:t>
            </a:r>
            <a:endParaRPr lang="en-US" sz="24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44F5E0E-0BFD-44E3-881C-3337D99CBF89}"/>
              </a:ext>
            </a:extLst>
          </p:cNvPr>
          <p:cNvGrpSpPr/>
          <p:nvPr/>
        </p:nvGrpSpPr>
        <p:grpSpPr>
          <a:xfrm>
            <a:off x="269520" y="1641264"/>
            <a:ext cx="6482114" cy="3235496"/>
            <a:chOff x="332016" y="1231809"/>
            <a:chExt cx="7296150" cy="364181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08A894C-1713-4200-A917-6E772AFA9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016" y="1231809"/>
              <a:ext cx="7296150" cy="15621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5520129-3B23-4EE4-ABA2-B707D43D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016" y="2854325"/>
              <a:ext cx="5362575" cy="2019300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7FEE077-9EFF-406C-BDEB-D368F44F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26" y="5175515"/>
            <a:ext cx="4495800" cy="1085850"/>
          </a:xfrm>
          <a:prstGeom prst="rect">
            <a:avLst/>
          </a:prstGeom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id="{5D6FF317-F484-4879-8793-56063EBD8CD9}"/>
              </a:ext>
            </a:extLst>
          </p:cNvPr>
          <p:cNvGrpSpPr/>
          <p:nvPr/>
        </p:nvGrpSpPr>
        <p:grpSpPr>
          <a:xfrm>
            <a:off x="7059627" y="203420"/>
            <a:ext cx="5372008" cy="6764399"/>
            <a:chOff x="6593569" y="1367205"/>
            <a:chExt cx="5372008" cy="6764399"/>
          </a:xfrm>
        </p:grpSpPr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39698F3E-9DFB-4E1D-B2CE-EDD3F72F9064}"/>
                </a:ext>
              </a:extLst>
            </p:cNvPr>
            <p:cNvSpPr/>
            <p:nvPr/>
          </p:nvSpPr>
          <p:spPr>
            <a:xfrm>
              <a:off x="6805749" y="2166225"/>
              <a:ext cx="5159828" cy="5930537"/>
            </a:xfrm>
            <a:prstGeom prst="cube">
              <a:avLst/>
            </a:prstGeom>
            <a:noFill/>
            <a:ln>
              <a:solidFill>
                <a:srgbClr val="63666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F8FC3E-81AE-4629-A507-A332BBF0833E}"/>
                </a:ext>
              </a:extLst>
            </p:cNvPr>
            <p:cNvSpPr/>
            <p:nvPr/>
          </p:nvSpPr>
          <p:spPr>
            <a:xfrm>
              <a:off x="7846095" y="2153163"/>
              <a:ext cx="3427150" cy="4127862"/>
            </a:xfrm>
            <a:custGeom>
              <a:avLst/>
              <a:gdLst>
                <a:gd name="connsiteX0" fmla="*/ 239813 w 3427150"/>
                <a:gd name="connsiteY0" fmla="*/ 0 h 4611188"/>
                <a:gd name="connsiteX1" fmla="*/ 239813 w 3427150"/>
                <a:gd name="connsiteY1" fmla="*/ 1436914 h 4611188"/>
                <a:gd name="connsiteX2" fmla="*/ 30808 w 3427150"/>
                <a:gd name="connsiteY2" fmla="*/ 3317965 h 4611188"/>
                <a:gd name="connsiteX3" fmla="*/ 997459 w 3427150"/>
                <a:gd name="connsiteY3" fmla="*/ 4180114 h 4611188"/>
                <a:gd name="connsiteX4" fmla="*/ 3427150 w 3427150"/>
                <a:gd name="connsiteY4" fmla="*/ 4611188 h 461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7150" h="4611188">
                  <a:moveTo>
                    <a:pt x="239813" y="0"/>
                  </a:moveTo>
                  <a:cubicBezTo>
                    <a:pt x="257230" y="441960"/>
                    <a:pt x="274647" y="883920"/>
                    <a:pt x="239813" y="1436914"/>
                  </a:cubicBezTo>
                  <a:cubicBezTo>
                    <a:pt x="204979" y="1989908"/>
                    <a:pt x="-95466" y="2860765"/>
                    <a:pt x="30808" y="3317965"/>
                  </a:cubicBezTo>
                  <a:cubicBezTo>
                    <a:pt x="157082" y="3775165"/>
                    <a:pt x="431402" y="3964577"/>
                    <a:pt x="997459" y="4180114"/>
                  </a:cubicBezTo>
                  <a:cubicBezTo>
                    <a:pt x="1563516" y="4395651"/>
                    <a:pt x="2495333" y="4503419"/>
                    <a:pt x="3427150" y="4611188"/>
                  </a:cubicBezTo>
                </a:path>
              </a:pathLst>
            </a:custGeom>
            <a:noFill/>
            <a:ln w="762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96724EC-A3C8-4809-8734-2835583441E7}"/>
                </a:ext>
              </a:extLst>
            </p:cNvPr>
            <p:cNvCxnSpPr>
              <a:cxnSpLocks/>
            </p:cNvCxnSpPr>
            <p:nvPr/>
          </p:nvCxnSpPr>
          <p:spPr>
            <a:xfrm>
              <a:off x="8112034" y="2166225"/>
              <a:ext cx="0" cy="4662873"/>
            </a:xfrm>
            <a:prstGeom prst="line">
              <a:avLst/>
            </a:prstGeom>
            <a:ln>
              <a:solidFill>
                <a:srgbClr val="63666A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9C16469-FDCF-49C9-9D9E-3FDBBF17F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5751" y="6829098"/>
              <a:ext cx="1256707" cy="1302506"/>
            </a:xfrm>
            <a:prstGeom prst="line">
              <a:avLst/>
            </a:prstGeom>
            <a:ln>
              <a:solidFill>
                <a:srgbClr val="63666A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BEA40C8-9AC7-40FF-BD6A-BD4F22C4F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2034" y="6829098"/>
              <a:ext cx="3803967" cy="0"/>
            </a:xfrm>
            <a:prstGeom prst="line">
              <a:avLst/>
            </a:prstGeom>
            <a:ln>
              <a:solidFill>
                <a:srgbClr val="63666A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06D3E03-1F8A-42E6-8E22-687850009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3569" y="2166226"/>
              <a:ext cx="1492339" cy="150389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0A44D41-1174-43C5-831A-64B8ECE6ACE9}"/>
                </a:ext>
              </a:extLst>
            </p:cNvPr>
            <p:cNvSpPr/>
            <p:nvPr/>
          </p:nvSpPr>
          <p:spPr>
            <a:xfrm>
              <a:off x="8264049" y="1367205"/>
              <a:ext cx="10365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spc="-70" dirty="0">
                  <a:solidFill>
                    <a:srgbClr val="504C4C"/>
                  </a:solidFill>
                  <a:latin typeface="Arial"/>
                  <a:ea typeface="ＭＳ Ｐゴシック" charset="0"/>
                  <a:cs typeface="Arial"/>
                </a:rPr>
                <a:t>α</a:t>
              </a:r>
              <a:r>
                <a:rPr lang="en-CA" sz="2400" spc="-70" dirty="0">
                  <a:solidFill>
                    <a:srgbClr val="504C4C"/>
                  </a:solidFill>
                  <a:latin typeface="Arial"/>
                  <a:ea typeface="ＭＳ Ｐゴシック" charset="0"/>
                  <a:cs typeface="Arial"/>
                </a:rPr>
                <a:t>(0)</a:t>
              </a:r>
              <a:r>
                <a:rPr lang="en-US" sz="2400" spc="-70" dirty="0">
                  <a:solidFill>
                    <a:srgbClr val="504C4C"/>
                  </a:solidFill>
                  <a:latin typeface="Arial"/>
                  <a:ea typeface="ＭＳ Ｐゴシック" charset="0"/>
                  <a:cs typeface="Arial"/>
                </a:rPr>
                <a:t>=0</a:t>
              </a:r>
              <a:endParaRPr 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320CFB9-928F-4E7B-8819-20760731B133}"/>
                </a:ext>
              </a:extLst>
            </p:cNvPr>
            <p:cNvSpPr/>
            <p:nvPr/>
          </p:nvSpPr>
          <p:spPr>
            <a:xfrm>
              <a:off x="8252978" y="1710056"/>
              <a:ext cx="11214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spc="-70" dirty="0">
                  <a:solidFill>
                    <a:srgbClr val="504C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θ</a:t>
              </a:r>
              <a:r>
                <a:rPr lang="en-CA" sz="2400" spc="-70" dirty="0">
                  <a:solidFill>
                    <a:srgbClr val="504C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(0)</a:t>
              </a:r>
              <a:r>
                <a:rPr lang="en-US" sz="2400" spc="-70" dirty="0">
                  <a:solidFill>
                    <a:srgbClr val="504C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=0</a:t>
              </a:r>
              <a:endPara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C55EDFB-8EBA-4EB9-94EF-42CEE00F00BD}"/>
                </a:ext>
              </a:extLst>
            </p:cNvPr>
            <p:cNvCxnSpPr>
              <a:cxnSpLocks/>
            </p:cNvCxnSpPr>
            <p:nvPr/>
          </p:nvCxnSpPr>
          <p:spPr>
            <a:xfrm>
              <a:off x="8075521" y="2185787"/>
              <a:ext cx="1307622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585E42D-BFAA-4DCA-AA9C-B8C87EBD1121}"/>
                </a:ext>
              </a:extLst>
            </p:cNvPr>
            <p:cNvCxnSpPr/>
            <p:nvPr/>
          </p:nvCxnSpPr>
          <p:spPr>
            <a:xfrm>
              <a:off x="7973025" y="2516770"/>
              <a:ext cx="0" cy="740326"/>
            </a:xfrm>
            <a:prstGeom prst="straightConnector1">
              <a:avLst/>
            </a:prstGeom>
            <a:ln>
              <a:solidFill>
                <a:srgbClr val="63666A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33A640F-8DF8-4911-91F1-A50EB28DC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2832" y="3348598"/>
              <a:ext cx="164101" cy="671716"/>
            </a:xfrm>
            <a:prstGeom prst="straightConnector1">
              <a:avLst/>
            </a:prstGeom>
            <a:ln>
              <a:solidFill>
                <a:srgbClr val="63666A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C49D1AB-2C65-4888-A08A-F71F928073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1022" y="4138256"/>
              <a:ext cx="151744" cy="740326"/>
            </a:xfrm>
            <a:prstGeom prst="straightConnector1">
              <a:avLst/>
            </a:prstGeom>
            <a:ln>
              <a:solidFill>
                <a:srgbClr val="63666A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97B40F0-1A92-4BEA-AFA0-C8A8505AA6E4}"/>
                </a:ext>
              </a:extLst>
            </p:cNvPr>
            <p:cNvCxnSpPr>
              <a:cxnSpLocks/>
            </p:cNvCxnSpPr>
            <p:nvPr/>
          </p:nvCxnSpPr>
          <p:spPr>
            <a:xfrm>
              <a:off x="7681830" y="5037046"/>
              <a:ext cx="305103" cy="570218"/>
            </a:xfrm>
            <a:prstGeom prst="straightConnector1">
              <a:avLst/>
            </a:prstGeom>
            <a:ln>
              <a:solidFill>
                <a:srgbClr val="63666A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4194548-4154-43D7-A1EE-A955D6696D14}"/>
                </a:ext>
              </a:extLst>
            </p:cNvPr>
            <p:cNvCxnSpPr>
              <a:cxnSpLocks/>
            </p:cNvCxnSpPr>
            <p:nvPr/>
          </p:nvCxnSpPr>
          <p:spPr>
            <a:xfrm>
              <a:off x="8112034" y="5786698"/>
              <a:ext cx="653143" cy="253847"/>
            </a:xfrm>
            <a:prstGeom prst="straightConnector1">
              <a:avLst/>
            </a:prstGeom>
            <a:ln>
              <a:solidFill>
                <a:srgbClr val="63666A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BB66669-25B7-4E1A-9DD2-DE2D85C98B86}"/>
                </a:ext>
              </a:extLst>
            </p:cNvPr>
            <p:cNvCxnSpPr>
              <a:cxnSpLocks/>
            </p:cNvCxnSpPr>
            <p:nvPr/>
          </p:nvCxnSpPr>
          <p:spPr>
            <a:xfrm>
              <a:off x="8906527" y="6090727"/>
              <a:ext cx="702814" cy="127101"/>
            </a:xfrm>
            <a:prstGeom prst="straightConnector1">
              <a:avLst/>
            </a:prstGeom>
            <a:ln>
              <a:solidFill>
                <a:srgbClr val="63666A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9C0C115-F8E0-4724-A1DD-9F61D0A5CD46}"/>
                </a:ext>
              </a:extLst>
            </p:cNvPr>
            <p:cNvCxnSpPr>
              <a:cxnSpLocks/>
            </p:cNvCxnSpPr>
            <p:nvPr/>
          </p:nvCxnSpPr>
          <p:spPr>
            <a:xfrm>
              <a:off x="9745631" y="6240688"/>
              <a:ext cx="658202" cy="98612"/>
            </a:xfrm>
            <a:prstGeom prst="straightConnector1">
              <a:avLst/>
            </a:prstGeom>
            <a:ln>
              <a:solidFill>
                <a:srgbClr val="63666A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CF532EA-1E9C-4671-8D68-02CADC7941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8446" y="6355392"/>
              <a:ext cx="824799" cy="98612"/>
            </a:xfrm>
            <a:prstGeom prst="straightConnector1">
              <a:avLst/>
            </a:prstGeom>
            <a:ln>
              <a:solidFill>
                <a:srgbClr val="63666A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85A8817-75CF-4E97-80BB-929052A21041}"/>
                </a:ext>
              </a:extLst>
            </p:cNvPr>
            <p:cNvSpPr/>
            <p:nvPr/>
          </p:nvSpPr>
          <p:spPr>
            <a:xfrm>
              <a:off x="7998659" y="2073052"/>
              <a:ext cx="174499" cy="1744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ADA6F8F6-11BB-43C9-8193-19760ECB6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64" y="7024479"/>
            <a:ext cx="10182225" cy="1504950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42367F8-FCCE-40E9-B63D-7E0890968D71}"/>
              </a:ext>
            </a:extLst>
          </p:cNvPr>
          <p:cNvSpPr/>
          <p:nvPr/>
        </p:nvSpPr>
        <p:spPr>
          <a:xfrm>
            <a:off x="7150040" y="4808938"/>
            <a:ext cx="2214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7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ds </a:t>
            </a:r>
            <a:r>
              <a:rPr lang="el-GR" sz="2400" spc="-7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θ</a:t>
            </a:r>
            <a:r>
              <a:rPr lang="en-US" sz="2400" spc="-70" dirty="0" err="1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</a:t>
            </a:r>
            <a:r>
              <a:rPr lang="en-US" sz="2400" spc="-7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 </a:t>
            </a:r>
            <a:r>
              <a:rPr lang="el-GR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α</a:t>
            </a:r>
            <a:r>
              <a:rPr lang="en-US" sz="2400" spc="-70" dirty="0" err="1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i</a:t>
            </a:r>
            <a:endParaRPr lang="en-US" sz="2400" spc="-70" dirty="0">
              <a:solidFill>
                <a:srgbClr val="50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endParaRPr lang="en-US" sz="2400" spc="-70" dirty="0">
              <a:solidFill>
                <a:srgbClr val="50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endParaRPr lang="en-US" sz="2400" spc="-70" dirty="0">
              <a:solidFill>
                <a:srgbClr val="504C4C"/>
              </a:solidFill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685E775-E94E-4BE2-8A71-9B3A9C46938B}"/>
              </a:ext>
            </a:extLst>
          </p:cNvPr>
          <p:cNvCxnSpPr>
            <a:cxnSpLocks/>
          </p:cNvCxnSpPr>
          <p:nvPr/>
        </p:nvCxnSpPr>
        <p:spPr>
          <a:xfrm flipV="1">
            <a:off x="7924950" y="4238720"/>
            <a:ext cx="343874" cy="492809"/>
          </a:xfrm>
          <a:prstGeom prst="straightConnector1">
            <a:avLst/>
          </a:prstGeom>
          <a:ln>
            <a:solidFill>
              <a:srgbClr val="63666A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E93A798-FC88-488A-A114-5A600B1D329D}"/>
              </a:ext>
            </a:extLst>
          </p:cNvPr>
          <p:cNvSpPr/>
          <p:nvPr/>
        </p:nvSpPr>
        <p:spPr>
          <a:xfrm>
            <a:off x="11090564" y="5240913"/>
            <a:ext cx="2214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7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el-GR" sz="2400" spc="-7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θ</a:t>
            </a:r>
            <a:r>
              <a:rPr lang="en-CA" sz="2400" spc="-70" baseline="-2500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N</a:t>
            </a:r>
            <a:r>
              <a:rPr lang="en-US" sz="2400" spc="-7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 </a:t>
            </a:r>
            <a:r>
              <a:rPr lang="el-GR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α</a:t>
            </a:r>
            <a:r>
              <a:rPr lang="en-CA" sz="2400" spc="-70" baseline="-2500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N</a:t>
            </a:r>
            <a:endParaRPr lang="en-US" sz="2400" spc="-70" baseline="-25000" dirty="0">
              <a:solidFill>
                <a:srgbClr val="50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endParaRPr lang="en-US" sz="2400" spc="-70" dirty="0">
              <a:solidFill>
                <a:srgbClr val="50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endParaRPr lang="en-US" sz="2400" spc="-70" dirty="0">
              <a:solidFill>
                <a:srgbClr val="504C4C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1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81063" y="9012238"/>
            <a:ext cx="7683500" cy="390525"/>
          </a:xfrm>
        </p:spPr>
        <p:txBody>
          <a:bodyPr/>
          <a:lstStyle/>
          <a:p>
            <a:r>
              <a:rPr lang="en-US" dirty="0"/>
              <a:t>Computer science</a:t>
            </a:r>
          </a:p>
        </p:txBody>
      </p: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B1C389C6-BFAB-460A-AC4E-A011AE52CFBA}"/>
              </a:ext>
            </a:extLst>
          </p:cNvPr>
          <p:cNvSpPr txBox="1">
            <a:spLocks/>
          </p:cNvSpPr>
          <p:nvPr/>
        </p:nvSpPr>
        <p:spPr>
          <a:xfrm>
            <a:off x="332015" y="432151"/>
            <a:ext cx="5755275" cy="9336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kern="1200" cap="none" spc="-70">
                <a:solidFill>
                  <a:srgbClr val="868686"/>
                </a:solidFill>
                <a:latin typeface="Arial"/>
                <a:ea typeface="ＭＳ Ｐゴシック" charset="0"/>
                <a:cs typeface="Arial"/>
              </a:defRPr>
            </a:lvl1pPr>
            <a:lvl2pPr marL="0" indent="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2pPr>
            <a:lvl3pPr marL="982663" indent="-271463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3pPr>
            <a:lvl4pPr marL="1338263" indent="-2540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4pPr>
            <a:lvl5pPr marL="1795463" indent="-3556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5pPr>
            <a:lvl6pPr marL="3575007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008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009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5011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Minimization problem </a:t>
            </a:r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39698F3E-9DFB-4E1D-B2CE-EDD3F72F9064}"/>
              </a:ext>
            </a:extLst>
          </p:cNvPr>
          <p:cNvSpPr/>
          <p:nvPr/>
        </p:nvSpPr>
        <p:spPr>
          <a:xfrm>
            <a:off x="7335634" y="1464105"/>
            <a:ext cx="5159828" cy="5930537"/>
          </a:xfrm>
          <a:prstGeom prst="cube">
            <a:avLst/>
          </a:prstGeom>
          <a:noFill/>
          <a:ln>
            <a:solidFill>
              <a:srgbClr val="63666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96724EC-A3C8-4809-8734-2835583441E7}"/>
              </a:ext>
            </a:extLst>
          </p:cNvPr>
          <p:cNvCxnSpPr>
            <a:cxnSpLocks/>
          </p:cNvCxnSpPr>
          <p:nvPr/>
        </p:nvCxnSpPr>
        <p:spPr>
          <a:xfrm>
            <a:off x="8641919" y="1464105"/>
            <a:ext cx="0" cy="4662873"/>
          </a:xfrm>
          <a:prstGeom prst="line">
            <a:avLst/>
          </a:prstGeom>
          <a:ln>
            <a:solidFill>
              <a:srgbClr val="63666A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13F8FC3E-81AE-4629-A507-A332BBF0833E}"/>
              </a:ext>
            </a:extLst>
          </p:cNvPr>
          <p:cNvSpPr/>
          <p:nvPr/>
        </p:nvSpPr>
        <p:spPr>
          <a:xfrm>
            <a:off x="8375980" y="1451043"/>
            <a:ext cx="3427150" cy="4127862"/>
          </a:xfrm>
          <a:custGeom>
            <a:avLst/>
            <a:gdLst>
              <a:gd name="connsiteX0" fmla="*/ 239813 w 3427150"/>
              <a:gd name="connsiteY0" fmla="*/ 0 h 4611188"/>
              <a:gd name="connsiteX1" fmla="*/ 239813 w 3427150"/>
              <a:gd name="connsiteY1" fmla="*/ 1436914 h 4611188"/>
              <a:gd name="connsiteX2" fmla="*/ 30808 w 3427150"/>
              <a:gd name="connsiteY2" fmla="*/ 3317965 h 4611188"/>
              <a:gd name="connsiteX3" fmla="*/ 997459 w 3427150"/>
              <a:gd name="connsiteY3" fmla="*/ 4180114 h 4611188"/>
              <a:gd name="connsiteX4" fmla="*/ 3427150 w 3427150"/>
              <a:gd name="connsiteY4" fmla="*/ 4611188 h 461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7150" h="4611188">
                <a:moveTo>
                  <a:pt x="239813" y="0"/>
                </a:moveTo>
                <a:cubicBezTo>
                  <a:pt x="257230" y="441960"/>
                  <a:pt x="274647" y="883920"/>
                  <a:pt x="239813" y="1436914"/>
                </a:cubicBezTo>
                <a:cubicBezTo>
                  <a:pt x="204979" y="1989908"/>
                  <a:pt x="-95466" y="2860765"/>
                  <a:pt x="30808" y="3317965"/>
                </a:cubicBezTo>
                <a:cubicBezTo>
                  <a:pt x="157082" y="3775165"/>
                  <a:pt x="431402" y="3964577"/>
                  <a:pt x="997459" y="4180114"/>
                </a:cubicBezTo>
                <a:cubicBezTo>
                  <a:pt x="1563516" y="4395651"/>
                  <a:pt x="2495333" y="4503419"/>
                  <a:pt x="3427150" y="4611188"/>
                </a:cubicBezTo>
              </a:path>
            </a:pathLst>
          </a:cu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9C16469-FDCF-49C9-9D9E-3FDBBF17F44C}"/>
              </a:ext>
            </a:extLst>
          </p:cNvPr>
          <p:cNvCxnSpPr>
            <a:cxnSpLocks/>
          </p:cNvCxnSpPr>
          <p:nvPr/>
        </p:nvCxnSpPr>
        <p:spPr>
          <a:xfrm flipH="1">
            <a:off x="7335636" y="6126978"/>
            <a:ext cx="1256707" cy="1302506"/>
          </a:xfrm>
          <a:prstGeom prst="line">
            <a:avLst/>
          </a:prstGeom>
          <a:ln>
            <a:solidFill>
              <a:srgbClr val="63666A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BEA40C8-9AC7-40FF-BD6A-BD4F22C4F8BD}"/>
              </a:ext>
            </a:extLst>
          </p:cNvPr>
          <p:cNvCxnSpPr>
            <a:cxnSpLocks/>
          </p:cNvCxnSpPr>
          <p:nvPr/>
        </p:nvCxnSpPr>
        <p:spPr>
          <a:xfrm flipH="1">
            <a:off x="8641919" y="6126978"/>
            <a:ext cx="3803967" cy="0"/>
          </a:xfrm>
          <a:prstGeom prst="line">
            <a:avLst/>
          </a:prstGeom>
          <a:ln>
            <a:solidFill>
              <a:srgbClr val="63666A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06D3E03-1F8A-42E6-8E22-687850009853}"/>
              </a:ext>
            </a:extLst>
          </p:cNvPr>
          <p:cNvCxnSpPr>
            <a:cxnSpLocks/>
          </p:cNvCxnSpPr>
          <p:nvPr/>
        </p:nvCxnSpPr>
        <p:spPr>
          <a:xfrm flipH="1">
            <a:off x="7123454" y="1464106"/>
            <a:ext cx="1492339" cy="150389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0A44D41-1174-43C5-831A-64B8ECE6ACE9}"/>
              </a:ext>
            </a:extLst>
          </p:cNvPr>
          <p:cNvSpPr/>
          <p:nvPr/>
        </p:nvSpPr>
        <p:spPr>
          <a:xfrm>
            <a:off x="8793934" y="665085"/>
            <a:ext cx="686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α</a:t>
            </a:r>
            <a:r>
              <a: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=0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20CFB9-928F-4E7B-8819-20760731B133}"/>
              </a:ext>
            </a:extLst>
          </p:cNvPr>
          <p:cNvSpPr/>
          <p:nvPr/>
        </p:nvSpPr>
        <p:spPr>
          <a:xfrm>
            <a:off x="8782863" y="1007936"/>
            <a:ext cx="762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spc="-7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θ</a:t>
            </a:r>
            <a:r>
              <a:rPr lang="en-US" sz="2400" spc="-70" dirty="0">
                <a:solidFill>
                  <a:srgbClr val="50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=0</a:t>
            </a:r>
            <a:endParaRPr lang="en-US" sz="2400" spc="-70" dirty="0">
              <a:solidFill>
                <a:srgbClr val="504C4C"/>
              </a:solidFill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C55EDFB-8EBA-4EB9-94EF-42CEE00F00BD}"/>
              </a:ext>
            </a:extLst>
          </p:cNvPr>
          <p:cNvCxnSpPr>
            <a:cxnSpLocks/>
          </p:cNvCxnSpPr>
          <p:nvPr/>
        </p:nvCxnSpPr>
        <p:spPr>
          <a:xfrm>
            <a:off x="8605406" y="1483667"/>
            <a:ext cx="1307622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585A8817-75CF-4E97-80BB-929052A21041}"/>
              </a:ext>
            </a:extLst>
          </p:cNvPr>
          <p:cNvSpPr/>
          <p:nvPr/>
        </p:nvSpPr>
        <p:spPr>
          <a:xfrm>
            <a:off x="8518156" y="1370325"/>
            <a:ext cx="174499" cy="1744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E854FB4-9B8F-417C-9C5A-24E9AD869C3D}"/>
              </a:ext>
            </a:extLst>
          </p:cNvPr>
          <p:cNvSpPr/>
          <p:nvPr/>
        </p:nvSpPr>
        <p:spPr>
          <a:xfrm>
            <a:off x="11467835" y="6375751"/>
            <a:ext cx="174499" cy="1744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8DF339D-7879-4C48-9B5A-069E6EDA22EB}"/>
              </a:ext>
            </a:extLst>
          </p:cNvPr>
          <p:cNvCxnSpPr>
            <a:cxnSpLocks/>
          </p:cNvCxnSpPr>
          <p:nvPr/>
        </p:nvCxnSpPr>
        <p:spPr>
          <a:xfrm>
            <a:off x="11642334" y="6500781"/>
            <a:ext cx="841098" cy="298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AFBDFD-1413-4F13-B48A-A81683042117}"/>
              </a:ext>
            </a:extLst>
          </p:cNvPr>
          <p:cNvCxnSpPr>
            <a:cxnSpLocks/>
          </p:cNvCxnSpPr>
          <p:nvPr/>
        </p:nvCxnSpPr>
        <p:spPr>
          <a:xfrm>
            <a:off x="11924078" y="5592725"/>
            <a:ext cx="958271" cy="61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C3D38D8-7110-452C-869A-ED518A0E2187}"/>
              </a:ext>
            </a:extLst>
          </p:cNvPr>
          <p:cNvSpPr/>
          <p:nvPr/>
        </p:nvSpPr>
        <p:spPr>
          <a:xfrm>
            <a:off x="8631336" y="1575170"/>
            <a:ext cx="2653485" cy="3061103"/>
          </a:xfrm>
          <a:custGeom>
            <a:avLst/>
            <a:gdLst>
              <a:gd name="connsiteX0" fmla="*/ 27851 w 2653485"/>
              <a:gd name="connsiteY0" fmla="*/ 0 h 3061103"/>
              <a:gd name="connsiteX1" fmla="*/ 67040 w 2653485"/>
              <a:gd name="connsiteY1" fmla="*/ 1619794 h 3061103"/>
              <a:gd name="connsiteX2" fmla="*/ 236857 w 2653485"/>
              <a:gd name="connsiteY2" fmla="*/ 2860766 h 3061103"/>
              <a:gd name="connsiteX3" fmla="*/ 2653485 w 2653485"/>
              <a:gd name="connsiteY3" fmla="*/ 3043646 h 306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3485" h="3061103">
                <a:moveTo>
                  <a:pt x="27851" y="0"/>
                </a:moveTo>
                <a:cubicBezTo>
                  <a:pt x="30028" y="571500"/>
                  <a:pt x="32206" y="1143000"/>
                  <a:pt x="67040" y="1619794"/>
                </a:cubicBezTo>
                <a:cubicBezTo>
                  <a:pt x="101874" y="2096588"/>
                  <a:pt x="-194217" y="2623457"/>
                  <a:pt x="236857" y="2860766"/>
                </a:cubicBezTo>
                <a:cubicBezTo>
                  <a:pt x="667931" y="3098075"/>
                  <a:pt x="1660708" y="3070860"/>
                  <a:pt x="2653485" y="3043646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7386F0D-0EEF-478A-9409-093826ECBB16}"/>
              </a:ext>
            </a:extLst>
          </p:cNvPr>
          <p:cNvSpPr/>
          <p:nvPr/>
        </p:nvSpPr>
        <p:spPr>
          <a:xfrm>
            <a:off x="8022527" y="1598134"/>
            <a:ext cx="1106923" cy="4976948"/>
          </a:xfrm>
          <a:custGeom>
            <a:avLst/>
            <a:gdLst>
              <a:gd name="connsiteX0" fmla="*/ 571346 w 1106923"/>
              <a:gd name="connsiteY0" fmla="*/ 0 h 4976948"/>
              <a:gd name="connsiteX1" fmla="*/ 571346 w 1106923"/>
              <a:gd name="connsiteY1" fmla="*/ 65314 h 4976948"/>
              <a:gd name="connsiteX2" fmla="*/ 571346 w 1106923"/>
              <a:gd name="connsiteY2" fmla="*/ 1711234 h 4976948"/>
              <a:gd name="connsiteX3" fmla="*/ 9643 w 1106923"/>
              <a:gd name="connsiteY3" fmla="*/ 3161211 h 4976948"/>
              <a:gd name="connsiteX4" fmla="*/ 1106923 w 1106923"/>
              <a:gd name="connsiteY4" fmla="*/ 4976948 h 497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923" h="4976948">
                <a:moveTo>
                  <a:pt x="571346" y="0"/>
                </a:moveTo>
                <a:lnTo>
                  <a:pt x="571346" y="65314"/>
                </a:lnTo>
                <a:cubicBezTo>
                  <a:pt x="571346" y="350520"/>
                  <a:pt x="664963" y="1195251"/>
                  <a:pt x="571346" y="1711234"/>
                </a:cubicBezTo>
                <a:cubicBezTo>
                  <a:pt x="477729" y="2227217"/>
                  <a:pt x="-79620" y="2616925"/>
                  <a:pt x="9643" y="3161211"/>
                </a:cubicBezTo>
                <a:cubicBezTo>
                  <a:pt x="98906" y="3705497"/>
                  <a:pt x="602914" y="4341222"/>
                  <a:pt x="1106923" y="4976948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F86B6B-FEEA-4F0B-8EEA-9AFD85F942E7}"/>
              </a:ext>
            </a:extLst>
          </p:cNvPr>
          <p:cNvCxnSpPr>
            <a:cxnSpLocks/>
          </p:cNvCxnSpPr>
          <p:nvPr/>
        </p:nvCxnSpPr>
        <p:spPr>
          <a:xfrm flipV="1">
            <a:off x="9259217" y="6500781"/>
            <a:ext cx="2108251" cy="74301"/>
          </a:xfrm>
          <a:prstGeom prst="straightConnector1">
            <a:avLst/>
          </a:prstGeom>
          <a:ln>
            <a:solidFill>
              <a:srgbClr val="63666A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8C9777D-91B6-4E4F-A63F-8AAEE0A7C7D2}"/>
              </a:ext>
            </a:extLst>
          </p:cNvPr>
          <p:cNvCxnSpPr>
            <a:cxnSpLocks/>
          </p:cNvCxnSpPr>
          <p:nvPr/>
        </p:nvCxnSpPr>
        <p:spPr>
          <a:xfrm flipV="1">
            <a:off x="11642334" y="5753176"/>
            <a:ext cx="132440" cy="570138"/>
          </a:xfrm>
          <a:prstGeom prst="straightConnector1">
            <a:avLst/>
          </a:prstGeom>
          <a:ln>
            <a:solidFill>
              <a:srgbClr val="63666A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72D636-9E13-4CDA-88C8-4C71A0C7430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1284822" y="4731764"/>
            <a:ext cx="208568" cy="1669542"/>
          </a:xfrm>
          <a:prstGeom prst="straightConnector1">
            <a:avLst/>
          </a:prstGeom>
          <a:ln>
            <a:solidFill>
              <a:srgbClr val="63666A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24165A1-5C3D-4177-99CE-15D8EF1020B7}"/>
              </a:ext>
            </a:extLst>
          </p:cNvPr>
          <p:cNvCxnSpPr>
            <a:cxnSpLocks/>
          </p:cNvCxnSpPr>
          <p:nvPr/>
        </p:nvCxnSpPr>
        <p:spPr>
          <a:xfrm flipV="1">
            <a:off x="11373570" y="4563848"/>
            <a:ext cx="958271" cy="5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7F310C3-DCBE-4EF4-A579-C91EE65BB6B5}"/>
              </a:ext>
            </a:extLst>
          </p:cNvPr>
          <p:cNvCxnSpPr>
            <a:cxnSpLocks/>
          </p:cNvCxnSpPr>
          <p:nvPr/>
        </p:nvCxnSpPr>
        <p:spPr>
          <a:xfrm>
            <a:off x="9204214" y="6650346"/>
            <a:ext cx="576994" cy="693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4FB37460-ED2E-4980-B2FE-48AE9BB91912}"/>
              </a:ext>
            </a:extLst>
          </p:cNvPr>
          <p:cNvSpPr/>
          <p:nvPr/>
        </p:nvSpPr>
        <p:spPr>
          <a:xfrm>
            <a:off x="10774601" y="6578773"/>
            <a:ext cx="917880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target</a:t>
            </a:r>
            <a:endParaRPr lang="en-US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62130C43-54BF-4C8E-8AC6-08AB4D51D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29"/>
          <a:stretch/>
        </p:blipFill>
        <p:spPr>
          <a:xfrm>
            <a:off x="1933562" y="1710433"/>
            <a:ext cx="3505200" cy="513717"/>
          </a:xfrm>
          <a:prstGeom prst="rect">
            <a:avLst/>
          </a:prstGeom>
        </p:spPr>
      </p:pic>
      <p:sp>
        <p:nvSpPr>
          <p:cNvPr id="44" name="箭头: 下 43">
            <a:extLst>
              <a:ext uri="{FF2B5EF4-FFF2-40B4-BE49-F238E27FC236}">
                <a16:creationId xmlns:a16="http://schemas.microsoft.com/office/drawing/2014/main" id="{474DA434-31F2-498A-9EFA-885DF7341359}"/>
              </a:ext>
            </a:extLst>
          </p:cNvPr>
          <p:cNvSpPr/>
          <p:nvPr/>
        </p:nvSpPr>
        <p:spPr>
          <a:xfrm>
            <a:off x="3534023" y="2671876"/>
            <a:ext cx="304279" cy="6898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EB8B8FA-90CF-4914-85CE-DC7DEAF82310}"/>
              </a:ext>
            </a:extLst>
          </p:cNvPr>
          <p:cNvSpPr/>
          <p:nvPr/>
        </p:nvSpPr>
        <p:spPr>
          <a:xfrm>
            <a:off x="2584073" y="3706379"/>
            <a:ext cx="2566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Generate curve </a:t>
            </a:r>
            <a:endParaRPr 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FD2F8DF2-1014-4583-A88B-EABB874340AF}"/>
              </a:ext>
            </a:extLst>
          </p:cNvPr>
          <p:cNvSpPr/>
          <p:nvPr/>
        </p:nvSpPr>
        <p:spPr>
          <a:xfrm>
            <a:off x="3534023" y="4497983"/>
            <a:ext cx="304279" cy="6898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37B5811-2FD6-440D-A5D5-6F2F0A23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2" y="5927255"/>
            <a:ext cx="6388976" cy="1914952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879D3F9E-B962-45BA-B390-2D3DBFEDB5EE}"/>
              </a:ext>
            </a:extLst>
          </p:cNvPr>
          <p:cNvSpPr/>
          <p:nvPr/>
        </p:nvSpPr>
        <p:spPr>
          <a:xfrm>
            <a:off x="1462487" y="5328900"/>
            <a:ext cx="4520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Evaluate the deviation from target:</a:t>
            </a:r>
            <a:r>
              <a: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 </a:t>
            </a:r>
            <a:endParaRPr lang="en-US" dirty="0"/>
          </a:p>
        </p:txBody>
      </p:sp>
      <p:sp>
        <p:nvSpPr>
          <p:cNvPr id="55" name="箭头: 手杖形 54">
            <a:extLst>
              <a:ext uri="{FF2B5EF4-FFF2-40B4-BE49-F238E27FC236}">
                <a16:creationId xmlns:a16="http://schemas.microsoft.com/office/drawing/2014/main" id="{810FE14B-79EA-436F-B6F9-1F4CFFD8048C}"/>
              </a:ext>
            </a:extLst>
          </p:cNvPr>
          <p:cNvSpPr/>
          <p:nvPr/>
        </p:nvSpPr>
        <p:spPr>
          <a:xfrm rot="16200000">
            <a:off x="-2053243" y="4211635"/>
            <a:ext cx="5120640" cy="73045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ontent Placeholder 5">
            <a:extLst>
              <a:ext uri="{FF2B5EF4-FFF2-40B4-BE49-F238E27FC236}">
                <a16:creationId xmlns:a16="http://schemas.microsoft.com/office/drawing/2014/main" id="{D7C1ACA9-B80F-4FFA-9AB9-40573B6AACE6}"/>
              </a:ext>
            </a:extLst>
          </p:cNvPr>
          <p:cNvSpPr txBox="1">
            <a:spLocks/>
          </p:cNvSpPr>
          <p:nvPr/>
        </p:nvSpPr>
        <p:spPr>
          <a:xfrm>
            <a:off x="3926663" y="441936"/>
            <a:ext cx="1651178" cy="56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kern="1200" cap="none" spc="-70">
                <a:solidFill>
                  <a:srgbClr val="868686"/>
                </a:solidFill>
                <a:latin typeface="Arial"/>
                <a:ea typeface="ＭＳ Ｐゴシック" charset="0"/>
                <a:cs typeface="Arial"/>
              </a:defRPr>
            </a:lvl1pPr>
            <a:lvl2pPr marL="0" indent="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2pPr>
            <a:lvl3pPr marL="982663" indent="-271463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3pPr>
            <a:lvl4pPr marL="1338263" indent="-2540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4pPr>
            <a:lvl5pPr marL="1795463" indent="-3556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5pPr>
            <a:lvl6pPr marL="3575007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008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009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5011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for GA</a:t>
            </a:r>
          </a:p>
        </p:txBody>
      </p:sp>
      <p:sp>
        <p:nvSpPr>
          <p:cNvPr id="65" name="tex1">
            <a:extLst>
              <a:ext uri="{FF2B5EF4-FFF2-40B4-BE49-F238E27FC236}">
                <a16:creationId xmlns:a16="http://schemas.microsoft.com/office/drawing/2014/main" id="{51851F67-4CE3-4EAF-9607-3ADA703B9FBA}"/>
              </a:ext>
            </a:extLst>
          </p:cNvPr>
          <p:cNvSpPr txBox="1">
            <a:spLocks/>
          </p:cNvSpPr>
          <p:nvPr/>
        </p:nvSpPr>
        <p:spPr>
          <a:xfrm>
            <a:off x="5429848" y="1658150"/>
            <a:ext cx="2612823" cy="56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kern="1200" cap="none" spc="-70">
                <a:solidFill>
                  <a:srgbClr val="868686"/>
                </a:solidFill>
                <a:latin typeface="Arial"/>
                <a:ea typeface="ＭＳ Ｐゴシック" charset="0"/>
                <a:cs typeface="Arial"/>
              </a:defRPr>
            </a:lvl1pPr>
            <a:lvl2pPr marL="0" indent="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2pPr>
            <a:lvl3pPr marL="982663" indent="-271463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3pPr>
            <a:lvl4pPr marL="1338263" indent="-2540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4pPr>
            <a:lvl5pPr marL="1795463" indent="-3556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5pPr>
            <a:lvl6pPr marL="3575007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008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009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5011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Genotype</a:t>
            </a:r>
          </a:p>
        </p:txBody>
      </p:sp>
      <p:sp>
        <p:nvSpPr>
          <p:cNvPr id="66" name="tex1">
            <a:extLst>
              <a:ext uri="{FF2B5EF4-FFF2-40B4-BE49-F238E27FC236}">
                <a16:creationId xmlns:a16="http://schemas.microsoft.com/office/drawing/2014/main" id="{E585E233-CD36-47E4-80D1-AB3042B21E0E}"/>
              </a:ext>
            </a:extLst>
          </p:cNvPr>
          <p:cNvSpPr txBox="1">
            <a:spLocks/>
          </p:cNvSpPr>
          <p:nvPr/>
        </p:nvSpPr>
        <p:spPr>
          <a:xfrm>
            <a:off x="5348847" y="3598614"/>
            <a:ext cx="2612823" cy="56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kern="1200" cap="none" spc="-70">
                <a:solidFill>
                  <a:srgbClr val="868686"/>
                </a:solidFill>
                <a:latin typeface="Arial"/>
                <a:ea typeface="ＭＳ Ｐゴシック" charset="0"/>
                <a:cs typeface="Arial"/>
              </a:defRPr>
            </a:lvl1pPr>
            <a:lvl2pPr marL="0" indent="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2pPr>
            <a:lvl3pPr marL="982663" indent="-271463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3pPr>
            <a:lvl4pPr marL="1338263" indent="-2540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4pPr>
            <a:lvl5pPr marL="1795463" indent="-3556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5pPr>
            <a:lvl6pPr marL="3575007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008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009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5011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Phenotype</a:t>
            </a:r>
          </a:p>
        </p:txBody>
      </p:sp>
      <p:sp>
        <p:nvSpPr>
          <p:cNvPr id="67" name="tex1">
            <a:extLst>
              <a:ext uri="{FF2B5EF4-FFF2-40B4-BE49-F238E27FC236}">
                <a16:creationId xmlns:a16="http://schemas.microsoft.com/office/drawing/2014/main" id="{D46C6C23-0981-4612-85E0-44C10EC7DE12}"/>
              </a:ext>
            </a:extLst>
          </p:cNvPr>
          <p:cNvSpPr txBox="1">
            <a:spLocks/>
          </p:cNvSpPr>
          <p:nvPr/>
        </p:nvSpPr>
        <p:spPr>
          <a:xfrm>
            <a:off x="5537146" y="6757438"/>
            <a:ext cx="2612823" cy="56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kern="1200" cap="none" spc="-70">
                <a:solidFill>
                  <a:srgbClr val="868686"/>
                </a:solidFill>
                <a:latin typeface="Arial"/>
                <a:ea typeface="ＭＳ Ｐゴシック" charset="0"/>
                <a:cs typeface="Arial"/>
              </a:defRPr>
            </a:lvl1pPr>
            <a:lvl2pPr marL="0" indent="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2pPr>
            <a:lvl3pPr marL="982663" indent="-271463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3pPr>
            <a:lvl4pPr marL="1338263" indent="-2540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4pPr>
            <a:lvl5pPr marL="1795463" indent="-3556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5pPr>
            <a:lvl6pPr marL="3575007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008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009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5011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Fitness</a:t>
            </a:r>
          </a:p>
        </p:txBody>
      </p:sp>
      <p:sp>
        <p:nvSpPr>
          <p:cNvPr id="68" name="tex1">
            <a:extLst>
              <a:ext uri="{FF2B5EF4-FFF2-40B4-BE49-F238E27FC236}">
                <a16:creationId xmlns:a16="http://schemas.microsoft.com/office/drawing/2014/main" id="{7F205BD4-29E4-4DD3-AC44-CB0E8536E18C}"/>
              </a:ext>
            </a:extLst>
          </p:cNvPr>
          <p:cNvSpPr txBox="1">
            <a:spLocks/>
          </p:cNvSpPr>
          <p:nvPr/>
        </p:nvSpPr>
        <p:spPr>
          <a:xfrm>
            <a:off x="455737" y="3694442"/>
            <a:ext cx="2612823" cy="56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49288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 sz="2800" b="1" i="0" kern="1200" cap="none" spc="-70">
                <a:solidFill>
                  <a:srgbClr val="868686"/>
                </a:solidFill>
                <a:latin typeface="Arial"/>
                <a:ea typeface="ＭＳ Ｐゴシック" charset="0"/>
                <a:cs typeface="Arial"/>
              </a:defRPr>
            </a:lvl1pPr>
            <a:lvl2pPr marL="0" indent="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0" i="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2pPr>
            <a:lvl3pPr marL="982663" indent="-271463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92000"/>
              <a:buFont typeface="Arial"/>
              <a:buChar char="•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3pPr>
            <a:lvl4pPr marL="1338263" indent="-2540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4pPr>
            <a:lvl5pPr marL="1795463" indent="-355600" algn="l" defTabSz="649288" rtl="0" fontAlgn="base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2800" kern="1200" spc="-7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defRPr>
            </a:lvl5pPr>
            <a:lvl6pPr marL="3575007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008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009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5011" indent="-325001" algn="l" defTabSz="65000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Generation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E415475-E267-4208-A868-B485A5AC1EBD}"/>
              </a:ext>
            </a:extLst>
          </p:cNvPr>
          <p:cNvSpPr/>
          <p:nvPr/>
        </p:nvSpPr>
        <p:spPr>
          <a:xfrm>
            <a:off x="1737360" y="1544824"/>
            <a:ext cx="3701402" cy="9632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4C00D68-8F8A-4E62-939C-D0ABE88F493C}"/>
              </a:ext>
            </a:extLst>
          </p:cNvPr>
          <p:cNvSpPr/>
          <p:nvPr/>
        </p:nvSpPr>
        <p:spPr>
          <a:xfrm>
            <a:off x="2394920" y="3455588"/>
            <a:ext cx="2536761" cy="8504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6F41027-2A59-40D3-B061-F74BB8992DFE}"/>
              </a:ext>
            </a:extLst>
          </p:cNvPr>
          <p:cNvSpPr/>
          <p:nvPr/>
        </p:nvSpPr>
        <p:spPr>
          <a:xfrm>
            <a:off x="1452418" y="5204799"/>
            <a:ext cx="4540486" cy="6778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874312A-029D-4822-8050-1AD4E3EFDE60}"/>
              </a:ext>
            </a:extLst>
          </p:cNvPr>
          <p:cNvSpPr/>
          <p:nvPr/>
        </p:nvSpPr>
        <p:spPr>
          <a:xfrm>
            <a:off x="9711660" y="6100671"/>
            <a:ext cx="1131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deviation</a:t>
            </a:r>
            <a:endParaRPr lang="en-US" sz="20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7E50822-F098-41B8-BF8E-30B5AE2E3596}"/>
              </a:ext>
            </a:extLst>
          </p:cNvPr>
          <p:cNvSpPr/>
          <p:nvPr/>
        </p:nvSpPr>
        <p:spPr>
          <a:xfrm>
            <a:off x="7859448" y="841646"/>
            <a:ext cx="737702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start</a:t>
            </a:r>
            <a:endParaRPr 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64345EC-A55B-4254-9CA7-86D65880D5CD}"/>
              </a:ext>
            </a:extLst>
          </p:cNvPr>
          <p:cNvCxnSpPr>
            <a:cxnSpLocks/>
          </p:cNvCxnSpPr>
          <p:nvPr/>
        </p:nvCxnSpPr>
        <p:spPr>
          <a:xfrm flipV="1">
            <a:off x="8592343" y="451780"/>
            <a:ext cx="0" cy="92196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8F7F87A-9C19-4CC3-A703-2F80A4772808}"/>
              </a:ext>
            </a:extLst>
          </p:cNvPr>
          <p:cNvSpPr/>
          <p:nvPr/>
        </p:nvSpPr>
        <p:spPr>
          <a:xfrm>
            <a:off x="8666531" y="21064"/>
            <a:ext cx="686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z</a:t>
            </a:r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9A8F4A2-F80C-4E80-91D2-D3B7303A0E17}"/>
              </a:ext>
            </a:extLst>
          </p:cNvPr>
          <p:cNvSpPr/>
          <p:nvPr/>
        </p:nvSpPr>
        <p:spPr>
          <a:xfrm>
            <a:off x="9809024" y="957112"/>
            <a:ext cx="686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Y</a:t>
            </a:r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E38F53E-E54A-42F8-85C4-8E75FF9BABFE}"/>
              </a:ext>
            </a:extLst>
          </p:cNvPr>
          <p:cNvSpPr/>
          <p:nvPr/>
        </p:nvSpPr>
        <p:spPr>
          <a:xfrm>
            <a:off x="7450407" y="1854199"/>
            <a:ext cx="686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70" dirty="0">
                <a:solidFill>
                  <a:srgbClr val="504C4C"/>
                </a:solidFill>
                <a:latin typeface="Arial"/>
                <a:ea typeface="ＭＳ Ｐゴシック" charset="0"/>
                <a:cs typeface="Arial"/>
              </a:rPr>
              <a:t>X</a:t>
            </a:r>
            <a:endParaRPr 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313056A-C916-4B51-B874-8CF7EB763DB0}"/>
              </a:ext>
            </a:extLst>
          </p:cNvPr>
          <p:cNvSpPr/>
          <p:nvPr/>
        </p:nvSpPr>
        <p:spPr>
          <a:xfrm>
            <a:off x="9114753" y="6550250"/>
            <a:ext cx="119556" cy="1195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0F3CAC8-0853-46BE-8B60-D318F34A331E}"/>
              </a:ext>
            </a:extLst>
          </p:cNvPr>
          <p:cNvSpPr/>
          <p:nvPr/>
        </p:nvSpPr>
        <p:spPr>
          <a:xfrm>
            <a:off x="11264317" y="4551446"/>
            <a:ext cx="119556" cy="1195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32AF53E9-F358-41CA-B1BE-084F45E02B73}"/>
              </a:ext>
            </a:extLst>
          </p:cNvPr>
          <p:cNvSpPr/>
          <p:nvPr/>
        </p:nvSpPr>
        <p:spPr>
          <a:xfrm>
            <a:off x="11787008" y="5532189"/>
            <a:ext cx="119556" cy="1195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762032" y="2940049"/>
            <a:ext cx="11591893" cy="3708945"/>
          </a:xfrm>
        </p:spPr>
        <p:txBody>
          <a:bodyPr/>
          <a:lstStyle/>
          <a:p>
            <a:r>
              <a:rPr lang="en-US" sz="2400" dirty="0"/>
              <a:t>References (original formulation)</a:t>
            </a:r>
          </a:p>
          <a:p>
            <a:pPr lvl="1"/>
            <a:r>
              <a:rPr lang="en-US" sz="2400" dirty="0"/>
              <a:t>C.A. </a:t>
            </a:r>
            <a:r>
              <a:rPr lang="en-US" sz="2400" dirty="0" err="1"/>
              <a:t>Johancsik</a:t>
            </a:r>
            <a:r>
              <a:rPr lang="en-US" sz="2400" dirty="0"/>
              <a:t> 1984, Torque and Drag in Directional Wells-Prediction and Measurement.</a:t>
            </a:r>
          </a:p>
          <a:p>
            <a:pPr lvl="1"/>
            <a:endParaRPr lang="en-US" sz="2400" dirty="0"/>
          </a:p>
          <a:p>
            <a:r>
              <a:rPr lang="en-US" sz="2400" dirty="0"/>
              <a:t>Acknowledgement</a:t>
            </a:r>
          </a:p>
          <a:p>
            <a:pPr lvl="1"/>
            <a:r>
              <a:rPr lang="en-US" sz="2400" dirty="0"/>
              <a:t>Upstream Petroleum Research and Consulting Inc. (</a:t>
            </a:r>
            <a:r>
              <a:rPr lang="en-US" sz="2400" dirty="0" err="1"/>
              <a:t>UPRC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762863"/>
      </p:ext>
    </p:extLst>
  </p:cSld>
  <p:clrMapOvr>
    <a:masterClrMapping/>
  </p:clrMapOvr>
</p:sld>
</file>

<file path=ppt/theme/theme1.xml><?xml version="1.0" encoding="utf-8"?>
<a:theme xmlns:a="http://schemas.openxmlformats.org/drawingml/2006/main" name="Grey Corporate 2012">
  <a:themeElements>
    <a:clrScheme name="ClaretWhite">
      <a:dk1>
        <a:srgbClr val="FFFFFE"/>
      </a:dk1>
      <a:lt1>
        <a:srgbClr val="6C0421"/>
      </a:lt1>
      <a:dk2>
        <a:srgbClr val="6C0421"/>
      </a:dk2>
      <a:lt2>
        <a:srgbClr val="FFFFFE"/>
      </a:lt2>
      <a:accent1>
        <a:srgbClr val="6C0421"/>
      </a:accent1>
      <a:accent2>
        <a:srgbClr val="FFFFFE"/>
      </a:accent2>
      <a:accent3>
        <a:srgbClr val="6C706F"/>
      </a:accent3>
      <a:accent4>
        <a:srgbClr val="0D0D0D"/>
      </a:accent4>
      <a:accent5>
        <a:srgbClr val="FFFFFE"/>
      </a:accent5>
      <a:accent6>
        <a:srgbClr val="FFFFFE"/>
      </a:accent6>
      <a:hlink>
        <a:srgbClr val="0D0D0D"/>
      </a:hlink>
      <a:folHlink>
        <a:srgbClr val="0D0D0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Corporate 2012.pot</Template>
  <TotalTime>2005</TotalTime>
  <Words>267</Words>
  <Application>Microsoft Office PowerPoint</Application>
  <PresentationFormat>自定义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ＭＳ Ｐゴシック</vt:lpstr>
      <vt:lpstr>微软雅黑</vt:lpstr>
      <vt:lpstr>Arial</vt:lpstr>
      <vt:lpstr>Calibri</vt:lpstr>
      <vt:lpstr>Grey Corporate 2012</vt:lpstr>
      <vt:lpstr>Evolutionary computing (CS6776) term project: </vt:lpstr>
      <vt:lpstr>PowerPoint 演示文稿</vt:lpstr>
      <vt:lpstr>Problem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Molly Baker</dc:creator>
  <cp:lastModifiedBy>larry liu</cp:lastModifiedBy>
  <cp:revision>140</cp:revision>
  <cp:lastPrinted>2012-12-19T19:03:42Z</cp:lastPrinted>
  <dcterms:created xsi:type="dcterms:W3CDTF">2012-11-27T14:55:46Z</dcterms:created>
  <dcterms:modified xsi:type="dcterms:W3CDTF">2018-03-27T01:20:47Z</dcterms:modified>
</cp:coreProperties>
</file>