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77" r:id="rId11"/>
    <p:sldId id="270" r:id="rId12"/>
    <p:sldId id="271" r:id="rId13"/>
    <p:sldId id="272" r:id="rId14"/>
    <p:sldId id="273" r:id="rId15"/>
    <p:sldId id="261" r:id="rId16"/>
    <p:sldId id="274" r:id="rId17"/>
    <p:sldId id="275" r:id="rId18"/>
    <p:sldId id="262" r:id="rId19"/>
    <p:sldId id="276" r:id="rId20"/>
    <p:sldId id="263" r:id="rId21"/>
    <p:sldId id="26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0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8D997DC-2900-4D45-9F7D-D753E7E19EAC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9943D9E-0BEA-408C-9642-98692E617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68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7DC-2900-4D45-9F7D-D753E7E19EAC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3D9E-0BEA-408C-9642-98692E617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21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7DC-2900-4D45-9F7D-D753E7E19EAC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3D9E-0BEA-408C-9642-98692E617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847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7DC-2900-4D45-9F7D-D753E7E19EAC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3D9E-0BEA-408C-9642-98692E617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30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7DC-2900-4D45-9F7D-D753E7E19EAC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3D9E-0BEA-408C-9642-98692E617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94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7DC-2900-4D45-9F7D-D753E7E19EAC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3D9E-0BEA-408C-9642-98692E617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079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7DC-2900-4D45-9F7D-D753E7E19EAC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3D9E-0BEA-408C-9642-98692E617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437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8D997DC-2900-4D45-9F7D-D753E7E19EAC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3D9E-0BEA-408C-9642-98692E617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184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8D997DC-2900-4D45-9F7D-D753E7E19EAC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3D9E-0BEA-408C-9642-98692E617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74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7DC-2900-4D45-9F7D-D753E7E19EAC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3D9E-0BEA-408C-9642-98692E617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22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7DC-2900-4D45-9F7D-D753E7E19EAC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3D9E-0BEA-408C-9642-98692E617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80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7DC-2900-4D45-9F7D-D753E7E19EAC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3D9E-0BEA-408C-9642-98692E617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90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7DC-2900-4D45-9F7D-D753E7E19EAC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3D9E-0BEA-408C-9642-98692E617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09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7DC-2900-4D45-9F7D-D753E7E19EAC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3D9E-0BEA-408C-9642-98692E617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635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7DC-2900-4D45-9F7D-D753E7E19EAC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3D9E-0BEA-408C-9642-98692E617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4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7DC-2900-4D45-9F7D-D753E7E19EAC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3D9E-0BEA-408C-9642-98692E617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97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7DC-2900-4D45-9F7D-D753E7E19EAC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3D9E-0BEA-408C-9642-98692E617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80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8D997DC-2900-4D45-9F7D-D753E7E19EAC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9943D9E-0BEA-408C-9642-98692E617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01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51B14A-4A66-40F9-8DC2-AF8BEA137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607591"/>
            <a:ext cx="8144134" cy="1642818"/>
          </a:xfrm>
        </p:spPr>
        <p:txBody>
          <a:bodyPr/>
          <a:lstStyle/>
          <a:p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期末软件测试項目</a:t>
            </a:r>
            <a:b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{</a:t>
            </a:r>
            <a:r>
              <a:rPr lang="zh-CN" altLang="en-US" u="sng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书店管理系统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}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测试计划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D76E29B-86C3-07AB-CAAF-C862CA18F5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7795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507B7-E0F5-4DEC-3F9E-85FBBF0B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C9531BB-6163-B20F-443F-7188E4883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028" y="3337696"/>
            <a:ext cx="4658375" cy="281026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9664AF8-4851-84B4-C7F4-D3FAD8CF6F3E}"/>
              </a:ext>
            </a:extLst>
          </p:cNvPr>
          <p:cNvSpPr txBox="1"/>
          <p:nvPr/>
        </p:nvSpPr>
        <p:spPr>
          <a:xfrm>
            <a:off x="1055649" y="241609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执行结果：</a:t>
            </a:r>
          </a:p>
        </p:txBody>
      </p:sp>
    </p:spTree>
    <p:extLst>
      <p:ext uri="{BB962C8B-B14F-4D97-AF65-F5344CB8AC3E}">
        <p14:creationId xmlns:p14="http://schemas.microsoft.com/office/powerpoint/2010/main" val="1450401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29D75-7377-58F7-91C5-1C6126F88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集成测试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F1167C5F-E1C0-F4BF-02C7-72CAEABD4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1F189EE-EA80-37BD-70D1-2769BEA2C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10" y="2083607"/>
            <a:ext cx="5904290" cy="393619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D8A1059-A9CD-A143-52B7-5DC69D713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83606"/>
            <a:ext cx="5658735" cy="393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85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A3F22-7711-3798-4F54-287D9E8C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102EC1-CB31-CE8D-4A37-1F5A1990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AD589EE-B94A-6D84-BC4F-0FE2EB842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32" y="2027392"/>
            <a:ext cx="5717368" cy="41355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7DB7664-7F62-7022-2298-60B4A144D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27392"/>
            <a:ext cx="5239305" cy="247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02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32FA3-4D2B-966A-FCF8-80C295479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9098A-D5E1-3D9F-86EA-DE37475BA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970049"/>
            <a:ext cx="10249026" cy="4049751"/>
          </a:xfrm>
        </p:spPr>
        <p:txBody>
          <a:bodyPr>
            <a:normAutofit/>
          </a:bodyPr>
          <a:lstStyle/>
          <a:p>
            <a:pPr algn="just"/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74C0B5-7CF7-FC21-E8DF-3715F6E1C257}"/>
              </a:ext>
            </a:extLst>
          </p:cNvPr>
          <p:cNvSpPr txBox="1"/>
          <p:nvPr/>
        </p:nvSpPr>
        <p:spPr>
          <a:xfrm>
            <a:off x="301257" y="2207941"/>
            <a:ext cx="52629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（一）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addTest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测试目的：验证用户添加操作是否成功。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测试代码：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测试分析：模拟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请求参数，包括用户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用户名、密码、电子邮件、电话和是否为管理员。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assertEquals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(1, flag);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断言检查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UserAddServlet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getFlag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方法返回值是否为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，表示添加成功。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8BAFA5-2D28-C97C-5E21-74823D4710D3}"/>
              </a:ext>
            </a:extLst>
          </p:cNvPr>
          <p:cNvSpPr txBox="1"/>
          <p:nvPr/>
        </p:nvSpPr>
        <p:spPr>
          <a:xfrm>
            <a:off x="272681" y="4267200"/>
            <a:ext cx="52629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（二）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sz="1800" b="1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addWrongTest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测试目的：验证添加已有用户是否失败</a:t>
            </a:r>
          </a:p>
          <a:p>
            <a:pPr algn="just">
              <a:tabLst>
                <a:tab pos="1041400" algn="l"/>
              </a:tabLst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测试代码： 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测试分析：模拟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请求参数，包括用户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用户名、密码、电子邮件、电话和是否为管理员。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assertEquals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(1, flag);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断言检查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UserAddServlet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getFlag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方法返回值是否为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，表示添加失败。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991742-C76E-F235-6C74-7BF039E3DFC1}"/>
              </a:ext>
            </a:extLst>
          </p:cNvPr>
          <p:cNvSpPr txBox="1"/>
          <p:nvPr/>
        </p:nvSpPr>
        <p:spPr>
          <a:xfrm>
            <a:off x="5347800" y="2207941"/>
            <a:ext cx="55171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（三）</a:t>
            </a:r>
            <a:r>
              <a:rPr lang="en-US" altLang="zh-CN" sz="1800" b="1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updateTest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测试目的：验证用户信息更新操作是否成功。</a:t>
            </a:r>
          </a:p>
          <a:p>
            <a:pPr algn="just">
              <a:tabLst>
                <a:tab pos="1041400" algn="l"/>
              </a:tabLst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测试代码： 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测试分析：模拟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请求参数，包括用户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用户名、密码、电子邮件、电话和是否为管理员。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assertEquals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(1, flag);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断言检查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UpdateUserServlet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getFlag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方法返回值是否为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，表示更新成功。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C68E4EE-1E32-6267-A57D-6205ABA42C11}"/>
              </a:ext>
            </a:extLst>
          </p:cNvPr>
          <p:cNvSpPr txBox="1"/>
          <p:nvPr/>
        </p:nvSpPr>
        <p:spPr>
          <a:xfrm>
            <a:off x="5267575" y="4277892"/>
            <a:ext cx="54427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（四）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sz="1800" b="1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deleteTest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测试目的：验证用户删除操作是否成功。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测试代码： 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测试分析：模拟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请求参数，仅包括用户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assertEquals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(1, flag);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断言检查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DeleteUserServlet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getFlag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方法返回值是否为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，表示删除成功。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6096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6C8A6-5533-8E8A-B9AC-5F3D5389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44FB847-BBB8-B75A-1DFC-8FCCED983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083" y="3374107"/>
            <a:ext cx="4648849" cy="203863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5AEF92B-FF85-0A98-0019-6651C48C869E}"/>
              </a:ext>
            </a:extLst>
          </p:cNvPr>
          <p:cNvSpPr txBox="1"/>
          <p:nvPr/>
        </p:nvSpPr>
        <p:spPr>
          <a:xfrm>
            <a:off x="1063083" y="27432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执行结果：</a:t>
            </a:r>
          </a:p>
        </p:txBody>
      </p:sp>
    </p:spTree>
    <p:extLst>
      <p:ext uri="{BB962C8B-B14F-4D97-AF65-F5344CB8AC3E}">
        <p14:creationId xmlns:p14="http://schemas.microsoft.com/office/powerpoint/2010/main" val="1157488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18C719-DE38-40AF-AAAD-8E126510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5.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系统功能测试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732357-11F3-4BD5-848D-6126C4C85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206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系統測試在集成測試之後和驗收測試之前進行</a:t>
            </a:r>
            <a:endParaRPr lang="en-US" altLang="zh-TW" dirty="0">
              <a:solidFill>
                <a:srgbClr val="002060"/>
              </a:solidFill>
              <a:highlight>
                <a:srgbClr val="FFFF00"/>
              </a:highlight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CN" altLang="en-US" dirty="0">
                <a:solidFill>
                  <a:srgbClr val="00206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用黑盒测试方法测试</a:t>
            </a:r>
            <a:endParaRPr lang="en-US" altLang="zh-CN" dirty="0">
              <a:solidFill>
                <a:srgbClr val="00206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CN" altLang="en-US" dirty="0">
                <a:solidFill>
                  <a:srgbClr val="00206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用</a:t>
            </a:r>
            <a:r>
              <a:rPr lang="en-US" altLang="zh-CN" dirty="0">
                <a:solidFill>
                  <a:srgbClr val="00206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selenium</a:t>
            </a:r>
            <a:r>
              <a:rPr lang="zh-CN" altLang="en-US" dirty="0">
                <a:solidFill>
                  <a:srgbClr val="00206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工具测试</a:t>
            </a:r>
            <a:endParaRPr lang="en-US" altLang="zh-CN" dirty="0">
              <a:solidFill>
                <a:srgbClr val="00206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CN" altLang="en-US" dirty="0">
                <a:solidFill>
                  <a:srgbClr val="00206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通过编写</a:t>
            </a:r>
            <a:r>
              <a:rPr lang="en-US" altLang="zh-CN" dirty="0">
                <a:solidFill>
                  <a:srgbClr val="00206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selenium</a:t>
            </a:r>
            <a:r>
              <a:rPr lang="zh-CN" altLang="en-US" dirty="0">
                <a:solidFill>
                  <a:srgbClr val="00206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脚本，实现对系统功能的自动化测试</a:t>
            </a:r>
            <a:endParaRPr lang="zh-TW" altLang="en-US" dirty="0">
              <a:solidFill>
                <a:srgbClr val="00206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4397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E5BC8-5FE8-9F44-5A15-E72144A20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F723F83-1526-50A9-8F0C-FE2DE6ACF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598" y="3169810"/>
            <a:ext cx="8824913" cy="284867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3236879-4470-80EE-A2D6-3E76CA510DEE}"/>
              </a:ext>
            </a:extLst>
          </p:cNvPr>
          <p:cNvSpPr txBox="1"/>
          <p:nvPr/>
        </p:nvSpPr>
        <p:spPr>
          <a:xfrm>
            <a:off x="854927" y="2334322"/>
            <a:ext cx="2854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图书详情功能：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测试用例：</a:t>
            </a:r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DAD8B6-B6E0-710D-3AED-EBEFB8E21CB9}"/>
              </a:ext>
            </a:extLst>
          </p:cNvPr>
          <p:cNvSpPr txBox="1"/>
          <p:nvPr/>
        </p:nvSpPr>
        <p:spPr>
          <a:xfrm>
            <a:off x="828598" y="6225786"/>
            <a:ext cx="5493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测试图书的显示信息是否正常，用户能否留言等功能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834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DA3CB-87E3-8108-8A9C-3061CE33F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AC5AC67-266B-64A6-0B56-1A599DA8F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195" y="2387260"/>
            <a:ext cx="3157648" cy="413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32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F76B3-654F-44C1-B64C-CF11C478E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6.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性能测试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F2BE78-AA20-4FA3-858B-D335F0160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921744" cy="3599316"/>
          </a:xfrm>
        </p:spPr>
        <p:txBody>
          <a:bodyPr/>
          <a:lstStyle/>
          <a:p>
            <a:r>
              <a:rPr lang="zh-TW" altLang="en-US" dirty="0">
                <a:solidFill>
                  <a:srgbClr val="00206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用</a:t>
            </a:r>
            <a:r>
              <a:rPr lang="en-US" altLang="zh-TW" dirty="0">
                <a:solidFill>
                  <a:srgbClr val="00206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JMeter</a:t>
            </a:r>
            <a:r>
              <a:rPr lang="zh-TW" altLang="en-US" dirty="0">
                <a:solidFill>
                  <a:srgbClr val="00206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进行性能测试规划</a:t>
            </a:r>
            <a:endParaRPr lang="en-US" altLang="zh-TW" dirty="0">
              <a:solidFill>
                <a:srgbClr val="00206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CN" altLang="en-US" dirty="0">
                <a:solidFill>
                  <a:srgbClr val="00206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用</a:t>
            </a:r>
            <a:r>
              <a:rPr lang="zh-TW" altLang="en-US" dirty="0">
                <a:solidFill>
                  <a:srgbClr val="00206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线程组</a:t>
            </a:r>
            <a:r>
              <a:rPr lang="zh-CN" altLang="en-US" dirty="0">
                <a:solidFill>
                  <a:srgbClr val="00206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模仿</a:t>
            </a:r>
            <a:r>
              <a:rPr lang="zh-TW" altLang="en-US" dirty="0">
                <a:solidFill>
                  <a:srgbClr val="00206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不同用户行为，并发访问</a:t>
            </a:r>
            <a:endParaRPr lang="en-US" altLang="zh-TW" dirty="0">
              <a:solidFill>
                <a:srgbClr val="00206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CN" altLang="en-US" dirty="0">
                <a:solidFill>
                  <a:srgbClr val="00206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负载和压力测试至少</a:t>
            </a:r>
            <a:r>
              <a:rPr lang="en-US" altLang="zh-CN" dirty="0">
                <a:solidFill>
                  <a:srgbClr val="00206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200</a:t>
            </a:r>
            <a:r>
              <a:rPr lang="zh-CN" altLang="en-US" dirty="0">
                <a:solidFill>
                  <a:srgbClr val="00206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人以上</a:t>
            </a:r>
            <a:endParaRPr lang="en-US" altLang="zh-TW" dirty="0">
              <a:solidFill>
                <a:srgbClr val="00206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>
                <a:solidFill>
                  <a:srgbClr val="00206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最后用</a:t>
            </a:r>
            <a:r>
              <a:rPr lang="zh-TW" altLang="en-US" dirty="0">
                <a:solidFill>
                  <a:srgbClr val="00206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命令模式</a:t>
            </a:r>
            <a:r>
              <a:rPr lang="en-US" altLang="zh-TW" dirty="0">
                <a:solidFill>
                  <a:srgbClr val="00206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(CLI)</a:t>
            </a:r>
            <a:r>
              <a:rPr lang="zh-TW" altLang="en-US" dirty="0">
                <a:solidFill>
                  <a:srgbClr val="00206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执行</a:t>
            </a:r>
            <a:endParaRPr lang="en-US" altLang="zh-TW" dirty="0">
              <a:solidFill>
                <a:srgbClr val="00206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dirty="0">
                <a:solidFill>
                  <a:srgbClr val="00206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结果用</a:t>
            </a:r>
            <a:r>
              <a:rPr lang="en-US" altLang="zh-TW" dirty="0">
                <a:solidFill>
                  <a:srgbClr val="00206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1.</a:t>
            </a:r>
            <a:r>
              <a:rPr lang="zh-TW" altLang="en-US" dirty="0">
                <a:solidFill>
                  <a:srgbClr val="00206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结果树统计表 </a:t>
            </a:r>
            <a:r>
              <a:rPr lang="en-US" altLang="zh-TW" dirty="0">
                <a:solidFill>
                  <a:srgbClr val="00206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2.</a:t>
            </a:r>
            <a:r>
              <a:rPr lang="zh-TW" altLang="en-US" dirty="0">
                <a:solidFill>
                  <a:srgbClr val="00206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时间图表呈现</a:t>
            </a:r>
          </a:p>
        </p:txBody>
      </p:sp>
    </p:spTree>
    <p:extLst>
      <p:ext uri="{BB962C8B-B14F-4D97-AF65-F5344CB8AC3E}">
        <p14:creationId xmlns:p14="http://schemas.microsoft.com/office/powerpoint/2010/main" val="2898584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233B4-A239-652B-BCF8-A6B9B7AD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96CC28C-0A5B-6D53-85DA-23374503C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181" y="3146193"/>
            <a:ext cx="6957999" cy="34163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866D870-62FA-C2D6-298D-C9580A60ECFA}"/>
              </a:ext>
            </a:extLst>
          </p:cNvPr>
          <p:cNvSpPr txBox="1"/>
          <p:nvPr/>
        </p:nvSpPr>
        <p:spPr>
          <a:xfrm>
            <a:off x="847493" y="23491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执行结果：</a:t>
            </a:r>
          </a:p>
        </p:txBody>
      </p:sp>
    </p:spTree>
    <p:extLst>
      <p:ext uri="{BB962C8B-B14F-4D97-AF65-F5344CB8AC3E}">
        <p14:creationId xmlns:p14="http://schemas.microsoft.com/office/powerpoint/2010/main" val="91038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301FB5-5D13-4A96-82B8-E6E279699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697584"/>
            <a:ext cx="9613861" cy="1080938"/>
          </a:xfrm>
        </p:spPr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1.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软件项目介绍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F78EEC-48CB-4590-A889-FE454296A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223653" cy="4319566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本书店管理系统包括用户注册与登录、书籍信息管理、借阅管理、用户留言、用户权限管理等功能。是一个基于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JSP+Servlets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实现的书店管理系统。</a:t>
            </a: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系统分为管理员、读者两个登录角色，一共是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个功能模块，包括书籍管理、用户管理、借阅管理、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图书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详情、书架管理、找回密码、用户注册、用户登录这几个模块</a:t>
            </a: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书籍管理：包括添加书籍、删除书籍、修改书籍信息、查询书籍等功能。</a:t>
            </a: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用户管理：可以对读者或管理员信息的修改和删除，增加用户，修改用户管理权限。完成用户登录，注册和退出功能。</a:t>
            </a: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借阅管理：记录读者的借书行为，包括借书时间、图书信息等，以及处理读者的还书行为，更新图书库存状态。</a:t>
            </a:r>
          </a:p>
          <a:p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图书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详情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：读者可以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查看图书详情，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在书底下留下评论</a:t>
            </a: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书架管理：读者可以添加图书到自己的书架中</a:t>
            </a: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找回密码：允许读者或管理员通过账号找回密码。</a:t>
            </a: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用户注册：允许用户在登录界面注册账号</a:t>
            </a: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用户登录：运行用户在登录界面登录自己的账号</a:t>
            </a:r>
          </a:p>
        </p:txBody>
      </p:sp>
    </p:spTree>
    <p:extLst>
      <p:ext uri="{BB962C8B-B14F-4D97-AF65-F5344CB8AC3E}">
        <p14:creationId xmlns:p14="http://schemas.microsoft.com/office/powerpoint/2010/main" val="2154473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E2F7FD-E9A6-42C1-BA7D-D2C841FF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7.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非性能测试</a:t>
            </a:r>
          </a:p>
        </p:txBody>
      </p:sp>
    </p:spTree>
    <p:extLst>
      <p:ext uri="{BB962C8B-B14F-4D97-AF65-F5344CB8AC3E}">
        <p14:creationId xmlns:p14="http://schemas.microsoft.com/office/powerpoint/2010/main" val="2519552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E4318-6C7E-496E-9063-84891FBA5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8.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验收测试</a:t>
            </a:r>
          </a:p>
        </p:txBody>
      </p:sp>
    </p:spTree>
    <p:extLst>
      <p:ext uri="{BB962C8B-B14F-4D97-AF65-F5344CB8AC3E}">
        <p14:creationId xmlns:p14="http://schemas.microsoft.com/office/powerpoint/2010/main" val="55742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D032C0-F78F-41FB-8B91-45B7B0186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2.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软件需求分析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  <a:sym typeface="Wingdings" panose="05000000000000000000" pitchFamily="2" charset="2"/>
              </a:rPr>
              <a:t>软件规格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  <a:sym typeface="Wingdings" panose="05000000000000000000" pitchFamily="2" charset="2"/>
              </a:rPr>
              <a:t>)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F1A161-6D67-4667-9440-D6CCE973E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370" y="2227699"/>
            <a:ext cx="11649939" cy="4630301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effectLst/>
              </a:rPr>
              <a:t>作为书店的经营者，我们委托软件开发公司开发一套书店管理系统，需求如下： 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系统必须支持管理员对图书的增删改查操作。 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系统必须支持管理员对用户的增删改查操作。 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需要有读者注册</a:t>
            </a:r>
            <a:r>
              <a:rPr lang="zh-CN" altLang="en-US" dirty="0"/>
              <a:t>、</a:t>
            </a:r>
            <a:r>
              <a:rPr lang="zh-CN" altLang="en-US" dirty="0">
                <a:effectLst/>
              </a:rPr>
              <a:t>登录和退出功能，支持权限管理。 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系统应记录每本书的借阅情况。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 应支持用户查找登录密码。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应支持读者在书籍底下留言</a:t>
            </a:r>
            <a:endParaRPr lang="en-US" altLang="zh-CN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CN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应支持读者收藏书籍到自己的书架当中</a:t>
            </a:r>
            <a:endParaRPr lang="en-US" altLang="zh-CN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CN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应支持读者通过书名查找书籍</a:t>
            </a:r>
            <a:endParaRPr lang="en-US" altLang="zh-CN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CN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安装条件：</a:t>
            </a:r>
            <a:r>
              <a:rPr lang="en-US" altLang="zh-CN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win7</a:t>
            </a:r>
            <a:r>
              <a:rPr lang="zh-CN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以上可用、</a:t>
            </a:r>
            <a:r>
              <a:rPr lang="en-US" altLang="zh-CN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8GB</a:t>
            </a:r>
            <a:r>
              <a:rPr lang="zh-CN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内存、硬盘空间</a:t>
            </a:r>
            <a:r>
              <a:rPr lang="en-US" altLang="zh-CN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1GB</a:t>
            </a:r>
            <a:r>
              <a:rPr lang="zh-CN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</a:t>
            </a:r>
            <a:r>
              <a:rPr lang="en-US" altLang="zh-CN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JDK8</a:t>
            </a:r>
            <a:r>
              <a:rPr lang="zh-CN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以上、</a:t>
            </a:r>
            <a:r>
              <a:rPr lang="en-US" altLang="zh-CN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TomCat8</a:t>
            </a:r>
            <a:r>
              <a:rPr lang="zh-CN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以上</a:t>
            </a:r>
            <a:endParaRPr lang="en-US" altLang="zh-CN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CN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效能：支持</a:t>
            </a:r>
            <a:r>
              <a:rPr lang="en-US" altLang="zh-CN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200</a:t>
            </a:r>
            <a:r>
              <a:rPr lang="zh-CN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人以上同时操作</a:t>
            </a:r>
            <a:endParaRPr lang="en-US" altLang="zh-CN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CN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UI</a:t>
            </a:r>
            <a:r>
              <a:rPr lang="zh-CN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：简洁易懂</a:t>
            </a:r>
            <a:endParaRPr lang="en-US" altLang="zh-CN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483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5D266D-7F2A-4D43-A854-0EE5E21A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3.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展开软件架构设计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9EA361DC-203A-2C28-7FD1-655E1C081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271" y="2431733"/>
            <a:ext cx="8873950" cy="3956282"/>
          </a:xfrm>
        </p:spPr>
      </p:pic>
    </p:spTree>
    <p:extLst>
      <p:ext uri="{BB962C8B-B14F-4D97-AF65-F5344CB8AC3E}">
        <p14:creationId xmlns:p14="http://schemas.microsoft.com/office/powerpoint/2010/main" val="1905681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714E26-90B4-4137-A7FC-57F9E42A5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869692" cy="1080938"/>
          </a:xfrm>
        </p:spPr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4.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开发测试计划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静态评审、单元测试与集成测试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EE2FAF-42BC-4A46-BE18-87A070BB5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46" y="2140519"/>
            <a:ext cx="5431168" cy="4394246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00206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对各功能模块准备测试计划</a:t>
            </a:r>
            <a:r>
              <a:rPr lang="zh-TW" altLang="en-US" dirty="0">
                <a:solidFill>
                  <a:srgbClr val="00206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  <a:sym typeface="Wingdings" panose="05000000000000000000" pitchFamily="2" charset="2"/>
              </a:rPr>
              <a:t>：</a:t>
            </a:r>
            <a:endParaRPr lang="en-US" altLang="zh-TW" dirty="0">
              <a:solidFill>
                <a:srgbClr val="002060"/>
              </a:solidFill>
              <a:latin typeface="Adobe 黑体 Std R" panose="020B0400000000000000" pitchFamily="34" charset="-128"/>
              <a:ea typeface="Adobe 黑体 Std R" panose="020B0400000000000000" pitchFamily="34" charset="-128"/>
              <a:sym typeface="Wingdings" panose="05000000000000000000" pitchFamily="2" charset="2"/>
            </a:endParaRPr>
          </a:p>
          <a:p>
            <a:r>
              <a:rPr lang="en-US" altLang="zh-TW" dirty="0">
                <a:solidFill>
                  <a:srgbClr val="00206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  <a:sym typeface="Wingdings" panose="05000000000000000000" pitchFamily="2" charset="2"/>
              </a:rPr>
              <a:t>1.</a:t>
            </a:r>
            <a:r>
              <a:rPr lang="zh-TW" altLang="en-US" dirty="0">
                <a:solidFill>
                  <a:srgbClr val="00206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  <a:sym typeface="Wingdings" panose="05000000000000000000" pitchFamily="2" charset="2"/>
              </a:rPr>
              <a:t>代码静态评审</a:t>
            </a:r>
            <a:endParaRPr lang="en-US" altLang="zh-TW" dirty="0">
              <a:solidFill>
                <a:srgbClr val="002060"/>
              </a:solidFill>
              <a:latin typeface="Adobe 黑体 Std R" panose="020B0400000000000000" pitchFamily="34" charset="-128"/>
              <a:ea typeface="Adobe 黑体 Std R" panose="020B0400000000000000" pitchFamily="34" charset="-128"/>
              <a:sym typeface="Wingdings" panose="05000000000000000000" pitchFamily="2" charset="2"/>
            </a:endParaRPr>
          </a:p>
          <a:p>
            <a:r>
              <a:rPr lang="zh-CN" altLang="en-US" dirty="0">
                <a:solidFill>
                  <a:srgbClr val="00206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  <a:sym typeface="Wingdings" panose="05000000000000000000" pitchFamily="2" charset="2"/>
              </a:rPr>
              <a:t>使用</a:t>
            </a:r>
            <a:r>
              <a:rPr lang="en-US" altLang="zh-CN" dirty="0" err="1">
                <a:solidFill>
                  <a:srgbClr val="00206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  <a:sym typeface="Wingdings" panose="05000000000000000000" pitchFamily="2" charset="2"/>
              </a:rPr>
              <a:t>SonarLint</a:t>
            </a:r>
            <a:r>
              <a:rPr lang="zh-CN" altLang="en-US" dirty="0">
                <a:solidFill>
                  <a:srgbClr val="00206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  <a:sym typeface="Wingdings" panose="05000000000000000000" pitchFamily="2" charset="2"/>
              </a:rPr>
              <a:t>工具来对代码进行静态评审</a:t>
            </a:r>
            <a:endParaRPr lang="en-US" altLang="zh-TW" dirty="0">
              <a:solidFill>
                <a:srgbClr val="002060"/>
              </a:solidFill>
              <a:latin typeface="Adobe 黑体 Std R" panose="020B0400000000000000" pitchFamily="34" charset="-128"/>
              <a:ea typeface="Adobe 黑体 Std R" panose="020B0400000000000000" pitchFamily="34" charset="-128"/>
              <a:sym typeface="Wingdings" panose="05000000000000000000" pitchFamily="2" charset="2"/>
            </a:endParaRPr>
          </a:p>
          <a:p>
            <a:r>
              <a:rPr lang="en-US" altLang="zh-TW" dirty="0">
                <a:solidFill>
                  <a:srgbClr val="00206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  <a:sym typeface="Wingdings" panose="05000000000000000000" pitchFamily="2" charset="2"/>
              </a:rPr>
              <a:t>2.</a:t>
            </a:r>
            <a:r>
              <a:rPr lang="zh-TW" altLang="en-US" dirty="0">
                <a:solidFill>
                  <a:srgbClr val="00206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  <a:sym typeface="Wingdings" panose="05000000000000000000" pitchFamily="2" charset="2"/>
              </a:rPr>
              <a:t>单元</a:t>
            </a:r>
            <a:r>
              <a:rPr lang="zh-TW" altLang="en-US" dirty="0">
                <a:solidFill>
                  <a:srgbClr val="00206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测试</a:t>
            </a:r>
            <a:endParaRPr lang="en-US" altLang="zh-TW" dirty="0">
              <a:solidFill>
                <a:srgbClr val="00206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dirty="0">
                <a:solidFill>
                  <a:srgbClr val="00206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3.</a:t>
            </a:r>
            <a:r>
              <a:rPr lang="zh-TW" altLang="en-US" dirty="0">
                <a:solidFill>
                  <a:srgbClr val="00206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集成测试至少做一组</a:t>
            </a:r>
            <a:r>
              <a:rPr lang="en-US" altLang="zh-TW" dirty="0">
                <a:solidFill>
                  <a:srgbClr val="00206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dirty="0">
                <a:solidFill>
                  <a:srgbClr val="00206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下到上或上到下</a:t>
            </a:r>
            <a:r>
              <a:rPr lang="en-US" altLang="zh-TW" dirty="0">
                <a:solidFill>
                  <a:srgbClr val="00206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  <a:r>
              <a:rPr lang="zh-TW" altLang="en-US" dirty="0">
                <a:solidFill>
                  <a:srgbClr val="00206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：</a:t>
            </a:r>
            <a:endParaRPr lang="en-US" altLang="zh-TW" dirty="0">
              <a:solidFill>
                <a:srgbClr val="00206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CN" altLang="en-US" dirty="0">
                <a:solidFill>
                  <a:srgbClr val="00206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书籍管理模块</a:t>
            </a:r>
            <a:r>
              <a:rPr lang="en-US" altLang="zh-TW" dirty="0">
                <a:solidFill>
                  <a:srgbClr val="00206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+DAO+JDBC-&gt;JSP</a:t>
            </a:r>
            <a:endParaRPr lang="zh-TW" altLang="en-US" dirty="0">
              <a:solidFill>
                <a:srgbClr val="00206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EB7E31-B65F-3250-026A-96B9A77FB214}"/>
              </a:ext>
            </a:extLst>
          </p:cNvPr>
          <p:cNvSpPr txBox="1"/>
          <p:nvPr/>
        </p:nvSpPr>
        <p:spPr>
          <a:xfrm>
            <a:off x="3259275" y="5116894"/>
            <a:ext cx="4619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图书管理模块：</a:t>
            </a:r>
            <a:endParaRPr lang="en-US" altLang="zh-CN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CN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条件：实现对图书的管理</a:t>
            </a:r>
            <a:endParaRPr lang="en-US" altLang="zh-CN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CN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测试用例</a:t>
            </a:r>
            <a:r>
              <a:rPr lang="en-US" altLang="zh-CN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</a:t>
            </a:r>
            <a:r>
              <a:rPr lang="zh-CN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：增加书籍</a:t>
            </a:r>
            <a:endParaRPr lang="en-US" altLang="zh-CN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CN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测试用例</a:t>
            </a:r>
            <a:r>
              <a:rPr lang="en-US" altLang="zh-CN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</a:t>
            </a:r>
            <a:r>
              <a:rPr lang="zh-CN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：更改书籍信息</a:t>
            </a:r>
            <a:endParaRPr lang="en-US" altLang="zh-CN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CN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测试用例</a:t>
            </a:r>
            <a:r>
              <a:rPr lang="en-US" altLang="zh-CN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3</a:t>
            </a:r>
            <a:r>
              <a:rPr lang="zh-CN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：删除书籍</a:t>
            </a:r>
            <a:endParaRPr lang="en-US" altLang="zh-CN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147884-D3F9-10DB-38A7-64D338227494}"/>
              </a:ext>
            </a:extLst>
          </p:cNvPr>
          <p:cNvSpPr txBox="1"/>
          <p:nvPr/>
        </p:nvSpPr>
        <p:spPr>
          <a:xfrm>
            <a:off x="6314236" y="5089109"/>
            <a:ext cx="4235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用户登录模块：</a:t>
            </a:r>
            <a:endParaRPr lang="en-US" altLang="zh-CN" dirty="0"/>
          </a:p>
          <a:p>
            <a:r>
              <a:rPr lang="zh-CN" altLang="en-US" dirty="0"/>
              <a:t>条件：实现用户登录系统</a:t>
            </a:r>
            <a:endParaRPr lang="en-US" altLang="zh-CN" dirty="0"/>
          </a:p>
          <a:p>
            <a:r>
              <a:rPr lang="zh-CN" altLang="en-US" dirty="0"/>
              <a:t>测试用例</a:t>
            </a:r>
            <a:r>
              <a:rPr lang="en-US" altLang="zh-CN" dirty="0"/>
              <a:t>1</a:t>
            </a:r>
            <a:r>
              <a:rPr lang="zh-CN" altLang="en-US" dirty="0"/>
              <a:t>：登录管理员账号</a:t>
            </a:r>
            <a:endParaRPr lang="en-US" altLang="zh-CN" dirty="0"/>
          </a:p>
          <a:p>
            <a:r>
              <a:rPr lang="zh-CN" altLang="en-US" dirty="0"/>
              <a:t>测试用例</a:t>
            </a:r>
            <a:r>
              <a:rPr lang="en-US" altLang="zh-CN" dirty="0"/>
              <a:t>2</a:t>
            </a:r>
            <a:r>
              <a:rPr lang="zh-CN" altLang="en-US" dirty="0"/>
              <a:t>：登录读者账号</a:t>
            </a:r>
            <a:endParaRPr lang="en-US" altLang="zh-CN" dirty="0"/>
          </a:p>
          <a:p>
            <a:r>
              <a:rPr lang="zh-CN" altLang="en-US" dirty="0"/>
              <a:t>测试用例</a:t>
            </a:r>
            <a:r>
              <a:rPr lang="en-US" altLang="zh-CN" dirty="0"/>
              <a:t>3</a:t>
            </a:r>
            <a:r>
              <a:rPr lang="zh-CN" altLang="en-US" dirty="0"/>
              <a:t>：登录读者账号失败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78770E-A7AC-4DBF-5B6A-C967BB003D71}"/>
              </a:ext>
            </a:extLst>
          </p:cNvPr>
          <p:cNvSpPr txBox="1"/>
          <p:nvPr/>
        </p:nvSpPr>
        <p:spPr>
          <a:xfrm>
            <a:off x="244129" y="5089109"/>
            <a:ext cx="28520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用户</a:t>
            </a:r>
            <a:r>
              <a:rPr lang="zh-CN" altLang="en-US" sz="1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管理</a:t>
            </a:r>
            <a:r>
              <a:rPr lang="zh-TW" altLang="en-US" sz="1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模块</a:t>
            </a:r>
            <a:r>
              <a:rPr lang="zh-CN" altLang="en-US" sz="1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：</a:t>
            </a:r>
            <a:endParaRPr lang="en-US" altLang="zh-TW" sz="18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sz="1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条件：</a:t>
            </a:r>
            <a:r>
              <a:rPr lang="zh-CN" altLang="en-US" sz="1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实现对用户的管理</a:t>
            </a:r>
            <a:endParaRPr lang="en-US" altLang="zh-CN" sz="18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sz="1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测试用例</a:t>
            </a:r>
            <a:r>
              <a:rPr lang="en-US" altLang="zh-TW" sz="1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</a:t>
            </a:r>
            <a:r>
              <a:rPr lang="zh-TW" altLang="en-US" sz="1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：</a:t>
            </a:r>
            <a:r>
              <a:rPr lang="zh-CN" altLang="en-US" sz="1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添加正确信息</a:t>
            </a:r>
            <a:endParaRPr lang="en-US" altLang="zh-CN" sz="18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sz="1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测试用例</a:t>
            </a:r>
            <a:r>
              <a:rPr lang="en-US" altLang="zh-TW" sz="1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</a:t>
            </a:r>
            <a:r>
              <a:rPr lang="zh-TW" altLang="en-US" sz="1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：</a:t>
            </a:r>
            <a:r>
              <a:rPr lang="zh-CN" altLang="en-US" sz="1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添加错误信息</a:t>
            </a:r>
            <a:endParaRPr lang="en-US" altLang="zh-CN" sz="18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sz="1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测试用例</a:t>
            </a:r>
            <a:r>
              <a:rPr lang="en-US" altLang="zh-TW" sz="1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3</a:t>
            </a:r>
            <a:r>
              <a:rPr lang="zh-TW" altLang="en-US" sz="1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：</a:t>
            </a:r>
            <a:r>
              <a:rPr lang="zh-CN" altLang="en-US" sz="1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更新用户信息</a:t>
            </a:r>
            <a:endParaRPr lang="en-US" altLang="zh-CN" sz="18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CN" altLang="en-US" sz="1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测试用例</a:t>
            </a:r>
            <a:r>
              <a:rPr lang="en-US" altLang="zh-CN" sz="1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4</a:t>
            </a:r>
            <a:r>
              <a:rPr lang="zh-CN" altLang="en-US" sz="1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：删除用户信息</a:t>
            </a:r>
            <a:endParaRPr lang="en-US" altLang="zh-CN" sz="18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52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95991-2469-211D-C09E-CD96E19FE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静态评审</a:t>
            </a:r>
          </a:p>
        </p:txBody>
      </p:sp>
      <p:pic>
        <p:nvPicPr>
          <p:cNvPr id="4" name="内容占位符 3" descr="文本&#10;&#10;低可信度描述已自动生成">
            <a:extLst>
              <a:ext uri="{FF2B5EF4-FFF2-40B4-BE49-F238E27FC236}">
                <a16:creationId xmlns:a16="http://schemas.microsoft.com/office/drawing/2014/main" id="{C0AFFA99-D7DD-B6B3-8C5B-7B00D6DD9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1779405"/>
            <a:ext cx="7209145" cy="189754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920825D-E055-E753-0260-903DBD3E71CB}"/>
              </a:ext>
            </a:extLst>
          </p:cNvPr>
          <p:cNvSpPr txBox="1"/>
          <p:nvPr/>
        </p:nvSpPr>
        <p:spPr>
          <a:xfrm>
            <a:off x="1154954" y="3858322"/>
            <a:ext cx="9522159" cy="3172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21, 15) Remove this misleading mutable servlet instance field or make it "static" and/or "final"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zh-CN" altLang="zh-CN" sz="1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行有一个可变且可能引起误解的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Servlet 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实例字段。建议移除它，或者将其声明为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static 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final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(39, 10) This block of commented-out lines of code should be removed.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zh-CN" altLang="zh-CN" sz="1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39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行有一段被注释掉的代码块。建议移除它。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(65, 14) This block of commented-out lines of code should be removed.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zh-CN" altLang="zh-CN" sz="1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65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行有一段被注释掉的代码块。建议移除它。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(21, 15) Make flag a static final constant or non-public and provide accessors if needed.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zh-CN" altLang="zh-CN" sz="1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行的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flag 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应该被声明为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static final 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常量，或者如果不是公共的，提供访问器方法</a:t>
            </a:r>
            <a:r>
              <a:rPr lang="zh-CN" altLang="zh-CN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39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3B622-AB37-6DFD-B201-4523726AD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22834C7-0373-3227-EB5C-0707E165E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209" y="1720850"/>
            <a:ext cx="7630732" cy="34163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63F0286-4600-659D-5C2D-D13BDFC8CA13}"/>
              </a:ext>
            </a:extLst>
          </p:cNvPr>
          <p:cNvSpPr txBox="1"/>
          <p:nvPr/>
        </p:nvSpPr>
        <p:spPr>
          <a:xfrm>
            <a:off x="668616" y="5003180"/>
            <a:ext cx="9522159" cy="1770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(25, 15) Remove this misleading mutable servlet instance field or make it "static" and/or "final"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zh-CN" altLang="zh-CN" sz="1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行有一个可变且可能引起误解的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Servlet 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实例字段。建议移除它，或者将其声明为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static 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final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(59, 10) This block of commented-out lines of code should be removed. [+7 locations]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zh-CN" altLang="zh-CN" sz="1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59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行开始有一段被注释掉的代码块，建议移除。这个问题在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个不同的位置被标记</a:t>
            </a:r>
            <a:r>
              <a:rPr lang="zh-CN" altLang="zh-CN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0979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78D28-24AC-5F46-2BCD-0155CE9A4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30B396-55BF-83F3-0796-FF69373CF7B6}"/>
              </a:ext>
            </a:extLst>
          </p:cNvPr>
          <p:cNvSpPr txBox="1"/>
          <p:nvPr/>
        </p:nvSpPr>
        <p:spPr>
          <a:xfrm>
            <a:off x="743414" y="2096430"/>
            <a:ext cx="58913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（一）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addTest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测试目的：验证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BookAddServlet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是否能够成功添加书籍。</a:t>
            </a: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测试代码：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A327C2-ADD0-B693-86E4-C1A2A3F0CE8C}"/>
              </a:ext>
            </a:extLst>
          </p:cNvPr>
          <p:cNvSpPr txBox="1"/>
          <p:nvPr/>
        </p:nvSpPr>
        <p:spPr>
          <a:xfrm>
            <a:off x="4876760" y="3869989"/>
            <a:ext cx="72378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测试分析：模拟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请求参数，包括书籍的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、名称、价格、作者、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出版社、分类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和链接。通过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assertEquals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(1, flag);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断言检查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BookAddServlet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getFlag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方法返回值是否为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dirty="0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28B395D6-3115-3D82-1963-238FC2D73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713" y="3062352"/>
            <a:ext cx="4607469" cy="2676809"/>
          </a:xfrm>
        </p:spPr>
      </p:pic>
    </p:spTree>
    <p:extLst>
      <p:ext uri="{BB962C8B-B14F-4D97-AF65-F5344CB8AC3E}">
        <p14:creationId xmlns:p14="http://schemas.microsoft.com/office/powerpoint/2010/main" val="3502316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D96CB-F4B1-9850-3BF9-A4D98890E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DD570A-697B-B196-825C-EBF380CC1325}"/>
              </a:ext>
            </a:extLst>
          </p:cNvPr>
          <p:cNvSpPr txBox="1"/>
          <p:nvPr/>
        </p:nvSpPr>
        <p:spPr>
          <a:xfrm>
            <a:off x="512956" y="2228671"/>
            <a:ext cx="66223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（二）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updateTest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测试目的：验证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UpdateBookServlet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是否能够成功更新书籍信息。</a:t>
            </a: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测试代码：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D13AF0-DA57-0E0D-F422-B6CD2676B68A}"/>
              </a:ext>
            </a:extLst>
          </p:cNvPr>
          <p:cNvSpPr txBox="1"/>
          <p:nvPr/>
        </p:nvSpPr>
        <p:spPr>
          <a:xfrm>
            <a:off x="6843154" y="3746809"/>
            <a:ext cx="53783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测试分析：模拟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请求参数，包括更新后的书籍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信息。通过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assertEquals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(1, flag);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断言检查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UpdateBookServlet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getFlag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方法返回值是否为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表示更新成功。</a:t>
            </a:r>
          </a:p>
          <a:p>
            <a:endParaRPr lang="zh-CN" altLang="en-US" dirty="0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0B83ECA1-0A4B-6398-1905-2C1150E03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956" y="3109022"/>
            <a:ext cx="5793901" cy="3416300"/>
          </a:xfrm>
        </p:spPr>
      </p:pic>
    </p:spTree>
    <p:extLst>
      <p:ext uri="{BB962C8B-B14F-4D97-AF65-F5344CB8AC3E}">
        <p14:creationId xmlns:p14="http://schemas.microsoft.com/office/powerpoint/2010/main" val="2194605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1285</TotalTime>
  <Words>1305</Words>
  <Application>Microsoft Office PowerPoint</Application>
  <PresentationFormat>宽屏</PresentationFormat>
  <Paragraphs>123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Adobe 黑体 Std R</vt:lpstr>
      <vt:lpstr>等线</vt:lpstr>
      <vt:lpstr>Arial</vt:lpstr>
      <vt:lpstr>Calibri</vt:lpstr>
      <vt:lpstr>Century Gothic</vt:lpstr>
      <vt:lpstr>Courier New</vt:lpstr>
      <vt:lpstr>Times New Roman</vt:lpstr>
      <vt:lpstr>Wingdings 3</vt:lpstr>
      <vt:lpstr>离子会议室</vt:lpstr>
      <vt:lpstr>期末软件测试項目 {书店管理系统}测试计划</vt:lpstr>
      <vt:lpstr>1.软件项目介绍</vt:lpstr>
      <vt:lpstr>2.软件需求分析(软件规格)</vt:lpstr>
      <vt:lpstr>3.展开软件架构设计</vt:lpstr>
      <vt:lpstr>4.开发测试计划(静态评审、单元测试与集成测试)</vt:lpstr>
      <vt:lpstr>静态评审</vt:lpstr>
      <vt:lpstr>PowerPoint 演示文稿</vt:lpstr>
      <vt:lpstr>单元测试</vt:lpstr>
      <vt:lpstr>PowerPoint 演示文稿</vt:lpstr>
      <vt:lpstr>PowerPoint 演示文稿</vt:lpstr>
      <vt:lpstr>集成测试</vt:lpstr>
      <vt:lpstr>PowerPoint 演示文稿</vt:lpstr>
      <vt:lpstr>PowerPoint 演示文稿</vt:lpstr>
      <vt:lpstr>PowerPoint 演示文稿</vt:lpstr>
      <vt:lpstr>5.系统功能测试</vt:lpstr>
      <vt:lpstr>PowerPoint 演示文稿</vt:lpstr>
      <vt:lpstr>PowerPoint 演示文稿</vt:lpstr>
      <vt:lpstr>6.性能测试</vt:lpstr>
      <vt:lpstr>PowerPoint 演示文稿</vt:lpstr>
      <vt:lpstr>7.非性能测试</vt:lpstr>
      <vt:lpstr>8.验收测试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期末软件测试項目 {题目名称}测试计划</dc:title>
  <dc:creator>asus</dc:creator>
  <cp:lastModifiedBy>yanqi guo</cp:lastModifiedBy>
  <cp:revision>48</cp:revision>
  <dcterms:created xsi:type="dcterms:W3CDTF">2024-11-26T06:47:45Z</dcterms:created>
  <dcterms:modified xsi:type="dcterms:W3CDTF">2024-12-17T02:09:26Z</dcterms:modified>
</cp:coreProperties>
</file>