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7" r:id="rId13"/>
    <p:sldId id="268" r:id="rId14"/>
    <p:sldId id="270" r:id="rId15"/>
    <p:sldId id="273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19" autoAdjust="0"/>
  </p:normalViewPr>
  <p:slideViewPr>
    <p:cSldViewPr>
      <p:cViewPr varScale="1">
        <p:scale>
          <a:sx n="53" d="100"/>
          <a:sy n="53" d="100"/>
        </p:scale>
        <p:origin x="1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9.png"/><Relationship Id="rId7" Type="http://schemas.openxmlformats.org/officeDocument/2006/relationships/image" Target="../media/image9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8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98.png"/><Relationship Id="rId7" Type="http://schemas.openxmlformats.org/officeDocument/2006/relationships/image" Target="../media/image8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29.png"/><Relationship Id="rId4" Type="http://schemas.openxmlformats.org/officeDocument/2006/relationships/image" Target="../media/image99.png"/><Relationship Id="rId9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8.png"/><Relationship Id="rId7" Type="http://schemas.openxmlformats.org/officeDocument/2006/relationships/image" Target="../media/image10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107.svg"/><Relationship Id="rId5" Type="http://schemas.openxmlformats.org/officeDocument/2006/relationships/image" Target="../media/image102.png"/><Relationship Id="rId10" Type="http://schemas.openxmlformats.org/officeDocument/2006/relationships/image" Target="../media/image106.png"/><Relationship Id="rId4" Type="http://schemas.openxmlformats.org/officeDocument/2006/relationships/image" Target="../media/image99.png"/><Relationship Id="rId9" Type="http://schemas.openxmlformats.org/officeDocument/2006/relationships/image" Target="../media/image10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98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29.png"/><Relationship Id="rId10" Type="http://schemas.openxmlformats.org/officeDocument/2006/relationships/image" Target="../media/image112.png"/><Relationship Id="rId4" Type="http://schemas.openxmlformats.org/officeDocument/2006/relationships/image" Target="../media/image99.png"/><Relationship Id="rId9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98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29.png"/><Relationship Id="rId10" Type="http://schemas.openxmlformats.org/officeDocument/2006/relationships/image" Target="../media/image112.png"/><Relationship Id="rId4" Type="http://schemas.openxmlformats.org/officeDocument/2006/relationships/image" Target="../media/image99.png"/><Relationship Id="rId9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29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29.png"/><Relationship Id="rId3" Type="http://schemas.openxmlformats.org/officeDocument/2006/relationships/image" Target="../media/image50.png"/><Relationship Id="rId21" Type="http://schemas.openxmlformats.org/officeDocument/2006/relationships/image" Target="../media/image66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3.png"/><Relationship Id="rId2" Type="http://schemas.openxmlformats.org/officeDocument/2006/relationships/image" Target="../media/image25.png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27.png"/><Relationship Id="rId10" Type="http://schemas.openxmlformats.org/officeDocument/2006/relationships/image" Target="../media/image57.png"/><Relationship Id="rId19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29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25.png"/><Relationship Id="rId9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29.png"/><Relationship Id="rId7" Type="http://schemas.openxmlformats.org/officeDocument/2006/relationships/image" Target="../media/image8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83.svg"/><Relationship Id="rId5" Type="http://schemas.openxmlformats.org/officeDocument/2006/relationships/image" Target="../media/image85.png"/><Relationship Id="rId10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211" y="3021365"/>
            <a:ext cx="17221293" cy="8211285"/>
            <a:chOff x="532211" y="3021365"/>
            <a:chExt cx="17221293" cy="82112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211" y="3021365"/>
              <a:ext cx="17221293" cy="82112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270" y="6303051"/>
            <a:ext cx="10279679" cy="9915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744" y="8444182"/>
            <a:ext cx="1842641" cy="5418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3769" y="6910921"/>
            <a:ext cx="9822637" cy="16695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81F6F42C-6000-4BAE-AE73-6C859983C51D}"/>
              </a:ext>
            </a:extLst>
          </p:cNvPr>
          <p:cNvGrpSpPr/>
          <p:nvPr/>
        </p:nvGrpSpPr>
        <p:grpSpPr>
          <a:xfrm>
            <a:off x="-1137938" y="5004221"/>
            <a:ext cx="10789112" cy="6235279"/>
            <a:chOff x="-1020439" y="125464"/>
            <a:chExt cx="12342857" cy="7371429"/>
          </a:xfrm>
        </p:grpSpPr>
        <p:pic>
          <p:nvPicPr>
            <p:cNvPr id="18" name="Object 32">
              <a:extLst>
                <a:ext uri="{FF2B5EF4-FFF2-40B4-BE49-F238E27FC236}">
                  <a16:creationId xmlns:a16="http://schemas.microsoft.com/office/drawing/2014/main" id="{BBA1C17B-27B9-4067-AB10-3B66B2AA0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20439" y="125464"/>
              <a:ext cx="12342857" cy="7371429"/>
            </a:xfrm>
            <a:prstGeom prst="rect">
              <a:avLst/>
            </a:prstGeom>
          </p:spPr>
        </p:pic>
        <p:pic>
          <p:nvPicPr>
            <p:cNvPr id="19" name="Object 33">
              <a:extLst>
                <a:ext uri="{FF2B5EF4-FFF2-40B4-BE49-F238E27FC236}">
                  <a16:creationId xmlns:a16="http://schemas.microsoft.com/office/drawing/2014/main" id="{92A430F2-946C-44FD-B1AE-1B18E4D8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902" y="1732710"/>
              <a:ext cx="6171429" cy="3682678"/>
            </a:xfrm>
            <a:prstGeom prst="rect">
              <a:avLst/>
            </a:prstGeom>
          </p:spPr>
        </p:pic>
      </p:grpSp>
      <p:grpSp>
        <p:nvGrpSpPr>
          <p:cNvPr id="20" name="그룹 1007">
            <a:extLst>
              <a:ext uri="{FF2B5EF4-FFF2-40B4-BE49-F238E27FC236}">
                <a16:creationId xmlns:a16="http://schemas.microsoft.com/office/drawing/2014/main" id="{971A72E8-D7A8-49E4-BDEA-957378DEFC70}"/>
              </a:ext>
            </a:extLst>
          </p:cNvPr>
          <p:cNvGrpSpPr/>
          <p:nvPr/>
        </p:nvGrpSpPr>
        <p:grpSpPr>
          <a:xfrm>
            <a:off x="1338370" y="2619416"/>
            <a:ext cx="5367229" cy="3223005"/>
            <a:chOff x="1824902" y="5614434"/>
            <a:chExt cx="6171429" cy="3465495"/>
          </a:xfrm>
        </p:grpSpPr>
        <p:pic>
          <p:nvPicPr>
            <p:cNvPr id="21" name="Object 28">
              <a:extLst>
                <a:ext uri="{FF2B5EF4-FFF2-40B4-BE49-F238E27FC236}">
                  <a16:creationId xmlns:a16="http://schemas.microsoft.com/office/drawing/2014/main" id="{3B7E0624-40D4-4DC3-B3FF-BF029CC73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34615" y="4107299"/>
              <a:ext cx="12342857" cy="6933333"/>
            </a:xfrm>
            <a:prstGeom prst="rect">
              <a:avLst/>
            </a:prstGeom>
          </p:spPr>
        </p:pic>
        <p:pic>
          <p:nvPicPr>
            <p:cNvPr id="22" name="Object 29">
              <a:extLst>
                <a:ext uri="{FF2B5EF4-FFF2-40B4-BE49-F238E27FC236}">
                  <a16:creationId xmlns:a16="http://schemas.microsoft.com/office/drawing/2014/main" id="{BD4F9257-0914-498A-B6AA-05E3A5DCE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4902" y="5614434"/>
              <a:ext cx="6171429" cy="346549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5E1707-CA66-44C6-BEFC-F43D223CA69B}"/>
              </a:ext>
            </a:extLst>
          </p:cNvPr>
          <p:cNvSpPr txBox="1"/>
          <p:nvPr/>
        </p:nvSpPr>
        <p:spPr>
          <a:xfrm>
            <a:off x="828376" y="283512"/>
            <a:ext cx="8315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2.3.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이태원 업종별 </a:t>
            </a:r>
            <a:r>
              <a:rPr lang="ko-KR" altLang="en-US" sz="4000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매출증감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분석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32905B-F1A0-493C-A98A-861EE3C96DD4}"/>
              </a:ext>
            </a:extLst>
          </p:cNvPr>
          <p:cNvSpPr/>
          <p:nvPr/>
        </p:nvSpPr>
        <p:spPr>
          <a:xfrm>
            <a:off x="917807" y="1485900"/>
            <a:ext cx="6196101" cy="8382000"/>
          </a:xfrm>
          <a:prstGeom prst="roundRect">
            <a:avLst>
              <a:gd name="adj" fmla="val 9405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CC3483-1CBA-4E83-8356-BEF9474D2717}"/>
              </a:ext>
            </a:extLst>
          </p:cNvPr>
          <p:cNvSpPr txBox="1"/>
          <p:nvPr/>
        </p:nvSpPr>
        <p:spPr>
          <a:xfrm>
            <a:off x="9390973" y="3408502"/>
            <a:ext cx="7558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모든 업종의 매출액이 감소했을 것이란 예상과 다르게 </a:t>
            </a:r>
            <a:r>
              <a:rPr lang="ko-KR" altLang="en-US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일부 업종의 경우 매출액이 증가함</a:t>
            </a:r>
            <a:endParaRPr lang="en-US" altLang="ko-KR" sz="2800" dirty="0">
              <a:solidFill>
                <a:srgbClr val="FFFF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E8CDEE-C0B1-4FD6-9789-112896D5D17F}"/>
              </a:ext>
            </a:extLst>
          </p:cNvPr>
          <p:cNvSpPr txBox="1"/>
          <p:nvPr/>
        </p:nvSpPr>
        <p:spPr>
          <a:xfrm>
            <a:off x="1196457" y="1769219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업종별 </a:t>
            </a:r>
            <a:r>
              <a:rPr lang="ko-KR" altLang="en-US" sz="28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매출증감액과</a:t>
            </a:r>
            <a:r>
              <a:rPr lang="en-US" altLang="ko-KR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증감율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7" name="그래픽 26" descr="오른쪽을 가리키는 검지">
            <a:extLst>
              <a:ext uri="{FF2B5EF4-FFF2-40B4-BE49-F238E27FC236}">
                <a16:creationId xmlns:a16="http://schemas.microsoft.com/office/drawing/2014/main" id="{95826DBC-96BB-4FD7-B1BB-B0367F6336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1045" y="4770900"/>
            <a:ext cx="1850491" cy="1850491"/>
          </a:xfrm>
          <a:prstGeom prst="rect">
            <a:avLst/>
          </a:prstGeom>
        </p:spPr>
      </p:pic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E181D91-31F5-4B56-943F-52789B62E499}"/>
              </a:ext>
            </a:extLst>
          </p:cNvPr>
          <p:cNvSpPr/>
          <p:nvPr/>
        </p:nvSpPr>
        <p:spPr>
          <a:xfrm rot="10800000">
            <a:off x="12165620" y="4983610"/>
            <a:ext cx="1850491" cy="1371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2EE97A-6A8F-4457-B45A-343653E78F0E}"/>
              </a:ext>
            </a:extLst>
          </p:cNvPr>
          <p:cNvSpPr txBox="1"/>
          <p:nvPr/>
        </p:nvSpPr>
        <p:spPr>
          <a:xfrm>
            <a:off x="9370191" y="7362286"/>
            <a:ext cx="755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업종별 매출 차이를 확인하고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유사한 특성을 지니는 업종을 구분하기 위해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클러스터링</a:t>
            </a: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진행</a:t>
            </a:r>
            <a:endParaRPr lang="en-US" altLang="ko-KR" sz="2800" dirty="0">
              <a:solidFill>
                <a:srgbClr val="FFFF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700" y="6929450"/>
            <a:ext cx="472370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81360" y="2640931"/>
            <a:ext cx="7998912" cy="6845872"/>
            <a:chOff x="9481360" y="2640931"/>
            <a:chExt cx="7998912" cy="68458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1360" y="2640931"/>
              <a:ext cx="7998912" cy="684587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68560" y="3736847"/>
            <a:ext cx="2691060" cy="10514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89E26C-5CDA-43F1-8994-732B0793DB16}"/>
              </a:ext>
            </a:extLst>
          </p:cNvPr>
          <p:cNvSpPr txBox="1"/>
          <p:nvPr/>
        </p:nvSpPr>
        <p:spPr>
          <a:xfrm>
            <a:off x="828376" y="283512"/>
            <a:ext cx="719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2.4.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분석 결과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26" y="2928922"/>
            <a:ext cx="466004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42812" y="1405213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K-means  Clustering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85754" y="3000360"/>
            <a:ext cx="928694" cy="7143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85754" y="4500558"/>
            <a:ext cx="1285884" cy="9286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500266" y="4643434"/>
            <a:ext cx="2286016" cy="9286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928894" y="6929450"/>
            <a:ext cx="2000264" cy="15001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85754" y="8429648"/>
            <a:ext cx="2786082" cy="1214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65220" y="3395269"/>
            <a:ext cx="3786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 손실액 기준 업종 상위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종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양식음식점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일반의류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커피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한식음식점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호프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간이주점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7126" y="2143104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전년도 대비 매출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증감액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폐업점포수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간의 관계를 통해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업종에 대해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군집화 시행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n_clusters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9780" y="6099866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전년도 대비 매출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증감액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유동인구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간의 관계를 통해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지역에 대해 군집화 시행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n_clusters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3)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0662" y="7215202"/>
            <a:ext cx="37862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 손실액 기준 지역 상위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종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 용산구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이태원역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발달상권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관광특구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관광특구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0A3882-E01E-4336-A929-0D2F83D673DD}"/>
              </a:ext>
            </a:extLst>
          </p:cNvPr>
          <p:cNvSpPr txBox="1"/>
          <p:nvPr/>
        </p:nvSpPr>
        <p:spPr>
          <a:xfrm>
            <a:off x="10164769" y="5114981"/>
            <a:ext cx="7101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클러스터링을 통해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업종은 고위험군</a:t>
            </a:r>
            <a:r>
              <a:rPr lang="en-US" altLang="ko-KR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중위험군</a:t>
            </a:r>
            <a:r>
              <a:rPr lang="en-US" altLang="ko-KR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 err="1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저위험군</a:t>
            </a:r>
            <a:r>
              <a:rPr lang="ko-KR" altLang="en-US" sz="2000" dirty="0" err="1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</a:t>
            </a:r>
            <a:r>
              <a:rPr lang="ko-KR" altLang="en-US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분류</a:t>
            </a:r>
            <a:endParaRPr lang="en-US" altLang="ko-KR" sz="200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상권의 경우</a:t>
            </a:r>
            <a:r>
              <a:rPr lang="en-US" altLang="ko-KR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white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피해정도가 큰 상위 </a:t>
            </a:r>
            <a:r>
              <a:rPr lang="en-US" altLang="ko-KR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상권은 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충격상권</a:t>
            </a:r>
            <a:r>
              <a:rPr lang="en-US" altLang="ko-KR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FFFF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매출을 유지하거나 이익을 낸 상권은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선방상권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</a:t>
            </a:r>
            <a:r>
              <a:rPr lang="ko-KR" altLang="en-US" sz="20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분류</a:t>
            </a:r>
            <a:r>
              <a:rPr lang="en-US" altLang="ko-KR" sz="2000" dirty="0">
                <a:solidFill>
                  <a:prstClr val="white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445552" y="925756"/>
            <a:ext cx="1686544" cy="3272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008" y="48749"/>
            <a:ext cx="5334238" cy="10697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9522" y="2744736"/>
            <a:ext cx="6838095" cy="3090689"/>
            <a:chOff x="1089524" y="3608157"/>
            <a:chExt cx="6838095" cy="30906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524" y="3608157"/>
              <a:ext cx="6838095" cy="309068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A798862-D54A-4139-905F-F2FDE1948021}"/>
              </a:ext>
            </a:extLst>
          </p:cNvPr>
          <p:cNvSpPr txBox="1"/>
          <p:nvPr/>
        </p:nvSpPr>
        <p:spPr>
          <a:xfrm>
            <a:off x="2145497" y="1932651"/>
            <a:ext cx="472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현행 경영위기업종 선정기준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BAE42-12D1-41CC-88CE-DCF775C08672}"/>
              </a:ext>
            </a:extLst>
          </p:cNvPr>
          <p:cNvSpPr txBox="1"/>
          <p:nvPr/>
        </p:nvSpPr>
        <p:spPr>
          <a:xfrm>
            <a:off x="11513457" y="1804447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경영위기업자 선정기준 제안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1A6E2D-0F95-4350-93B5-F822065CB9F4}"/>
              </a:ext>
            </a:extLst>
          </p:cNvPr>
          <p:cNvSpPr txBox="1"/>
          <p:nvPr/>
        </p:nvSpPr>
        <p:spPr>
          <a:xfrm>
            <a:off x="668028" y="6472017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선정기준 </a:t>
            </a:r>
            <a:endParaRPr lang="en-US" altLang="ko-KR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설명 </a:t>
            </a:r>
            <a:r>
              <a:rPr lang="en-US" altLang="ko-KR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매출액 기준 감소율에 따라 차등 지급</a:t>
            </a:r>
            <a:endParaRPr lang="en-US" altLang="ko-KR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한계 </a:t>
            </a:r>
            <a:r>
              <a:rPr lang="en-US" altLang="ko-KR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업종별</a:t>
            </a:r>
            <a:r>
              <a:rPr lang="en-US" altLang="ko-KR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상권별</a:t>
            </a:r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특성을 반영하지 못함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0FBD7-1729-44C9-8742-485E24BA0CD6}"/>
              </a:ext>
            </a:extLst>
          </p:cNvPr>
          <p:cNvSpPr txBox="1"/>
          <p:nvPr/>
        </p:nvSpPr>
        <p:spPr>
          <a:xfrm>
            <a:off x="10041212" y="6512316"/>
            <a:ext cx="7330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선정기준 </a:t>
            </a:r>
            <a:endParaRPr lang="en-US" altLang="ko-KR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설명 </a:t>
            </a:r>
            <a:r>
              <a:rPr lang="en-US" altLang="ko-KR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업종과</a:t>
            </a:r>
            <a:r>
              <a:rPr lang="en-US" altLang="ko-KR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상권 기준</a:t>
            </a:r>
            <a:r>
              <a:rPr lang="en-US" altLang="ko-KR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각 영역 별 점수를 합산하여 지원금 산정</a:t>
            </a:r>
            <a:endParaRPr lang="en-US" altLang="ko-KR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비교우위 </a:t>
            </a:r>
            <a:r>
              <a:rPr lang="en-US" altLang="ko-KR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기존 제도가 반영하지 못한 특성 반영</a:t>
            </a:r>
            <a:endParaRPr lang="en-US" altLang="ko-KR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18" name="그래픽 17" descr="오른쪽을 가리키는 검지">
            <a:extLst>
              <a:ext uri="{FF2B5EF4-FFF2-40B4-BE49-F238E27FC236}">
                <a16:creationId xmlns:a16="http://schemas.microsoft.com/office/drawing/2014/main" id="{CA0FFF24-3843-4CA4-B259-DE66AF91E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9736" y="6008436"/>
            <a:ext cx="1850491" cy="18504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7ECEEE-3060-4F83-A3ED-C1366BA1A576}"/>
              </a:ext>
            </a:extLst>
          </p:cNvPr>
          <p:cNvSpPr txBox="1"/>
          <p:nvPr/>
        </p:nvSpPr>
        <p:spPr>
          <a:xfrm>
            <a:off x="709592" y="263994"/>
            <a:ext cx="7824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결론 </a:t>
            </a:r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–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지원금 대상 기준 제안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FEFF64CD-BBDB-4C27-95E6-699847D7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18977"/>
              </p:ext>
            </p:extLst>
          </p:nvPr>
        </p:nvGraphicFramePr>
        <p:xfrm>
          <a:off x="3010127" y="8115300"/>
          <a:ext cx="12192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15440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06933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점수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지원금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98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포인트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200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만원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46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-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포인트 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250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만원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45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포인트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300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만원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5716"/>
                  </a:ext>
                </a:extLst>
              </a:tr>
            </a:tbl>
          </a:graphicData>
        </a:graphic>
      </p:graphicFrame>
      <p:pic>
        <p:nvPicPr>
          <p:cNvPr id="25" name="Object 8">
            <a:extLst>
              <a:ext uri="{FF2B5EF4-FFF2-40B4-BE49-F238E27FC236}">
                <a16:creationId xmlns:a16="http://schemas.microsoft.com/office/drawing/2014/main" id="{A917F42A-5FB1-4F57-BF0D-B4A5E9CF3A8E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44589" y="971880"/>
            <a:ext cx="15874285" cy="66100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445552" y="925756"/>
            <a:ext cx="1686544" cy="3272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008" y="48749"/>
            <a:ext cx="5334238" cy="10697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6494" y="8888857"/>
            <a:ext cx="7968389" cy="3735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7ED4592-C480-4BF0-B020-47F3069235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54" y="3644943"/>
            <a:ext cx="3416145" cy="2997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래픽 11" descr="전구 및 기어">
            <a:extLst>
              <a:ext uri="{FF2B5EF4-FFF2-40B4-BE49-F238E27FC236}">
                <a16:creationId xmlns:a16="http://schemas.microsoft.com/office/drawing/2014/main" id="{79A883CE-44B0-4B13-BC7D-05B2E9D8F0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5630" y="1800011"/>
            <a:ext cx="1172847" cy="1172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4F2F9A-D634-47D2-BD9B-B2CC39648C9B}"/>
              </a:ext>
            </a:extLst>
          </p:cNvPr>
          <p:cNvSpPr txBox="1"/>
          <p:nvPr/>
        </p:nvSpPr>
        <p:spPr>
          <a:xfrm>
            <a:off x="11615884" y="2281672"/>
            <a:ext cx="491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연구 한계점은</a:t>
            </a:r>
            <a:r>
              <a:rPr lang="en-US" altLang="ko-KR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? </a:t>
            </a:r>
            <a:endParaRPr lang="ko-KR" altLang="en-US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0D81D94-18B9-4B41-8502-FE617BF3FCF9}"/>
              </a:ext>
            </a:extLst>
          </p:cNvPr>
          <p:cNvSpPr/>
          <p:nvPr/>
        </p:nvSpPr>
        <p:spPr>
          <a:xfrm>
            <a:off x="670483" y="3271484"/>
            <a:ext cx="8778318" cy="64008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DF4EC-AEC6-42F8-A675-C69FC79F2151}"/>
              </a:ext>
            </a:extLst>
          </p:cNvPr>
          <p:cNvSpPr txBox="1"/>
          <p:nvPr/>
        </p:nvSpPr>
        <p:spPr>
          <a:xfrm>
            <a:off x="889188" y="7482394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골목상권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슈퍼마켓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하고 있는 자영업자 </a:t>
            </a:r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0765FA-09C3-403E-83F7-AA0233CA2790}"/>
              </a:ext>
            </a:extLst>
          </p:cNvPr>
          <p:cNvSpPr txBox="1"/>
          <p:nvPr/>
        </p:nvSpPr>
        <p:spPr>
          <a:xfrm>
            <a:off x="5216093" y="5227595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+1 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골목상권 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BAE3C-1688-4D6C-9907-924BBD84E511}"/>
              </a:ext>
            </a:extLst>
          </p:cNvPr>
          <p:cNvSpPr txBox="1"/>
          <p:nvPr/>
        </p:nvSpPr>
        <p:spPr>
          <a:xfrm>
            <a:off x="4574242" y="5913391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+2 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슈퍼마켓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2EAA24-49B5-4D2F-8AF4-67404630A3CA}"/>
              </a:ext>
            </a:extLst>
          </p:cNvPr>
          <p:cNvSpPr txBox="1"/>
          <p:nvPr/>
        </p:nvSpPr>
        <p:spPr>
          <a:xfrm>
            <a:off x="5245121" y="3957152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지원금 알아보기</a:t>
            </a:r>
            <a:endParaRPr lang="en-US" altLang="ko-KR" sz="3200" b="1" i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706306-CF2C-4897-A2E5-BBD12DBED3D1}"/>
              </a:ext>
            </a:extLst>
          </p:cNvPr>
          <p:cNvCxnSpPr/>
          <p:nvPr/>
        </p:nvCxnSpPr>
        <p:spPr>
          <a:xfrm>
            <a:off x="5508672" y="6819900"/>
            <a:ext cx="345344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290352-48A8-4391-81FB-5A8A67104AA1}"/>
              </a:ext>
            </a:extLst>
          </p:cNvPr>
          <p:cNvSpPr txBox="1"/>
          <p:nvPr/>
        </p:nvSpPr>
        <p:spPr>
          <a:xfrm>
            <a:off x="5092088" y="7437914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합계 </a:t>
            </a:r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3pts</a:t>
            </a:r>
          </a:p>
          <a:p>
            <a:pPr algn="ctr"/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지원금 </a:t>
            </a:r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250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만원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4" name="그래픽 23" descr="퍼즐 조각">
            <a:extLst>
              <a:ext uri="{FF2B5EF4-FFF2-40B4-BE49-F238E27FC236}">
                <a16:creationId xmlns:a16="http://schemas.microsoft.com/office/drawing/2014/main" id="{3699ECD1-34E6-48CE-936E-5670710A2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3200" y="1719686"/>
            <a:ext cx="1333498" cy="13334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8009938-F6CA-48E8-AE70-7A2064138B97}"/>
              </a:ext>
            </a:extLst>
          </p:cNvPr>
          <p:cNvSpPr txBox="1"/>
          <p:nvPr/>
        </p:nvSpPr>
        <p:spPr>
          <a:xfrm>
            <a:off x="2019526" y="2281672"/>
            <a:ext cx="491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활용 예시 </a:t>
            </a:r>
            <a:r>
              <a:rPr lang="en-US" altLang="ko-KR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나의 지원금은</a:t>
            </a:r>
            <a:r>
              <a:rPr lang="en-US" altLang="ko-KR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? </a:t>
            </a:r>
            <a:endParaRPr lang="ko-KR" altLang="en-US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C568EEF-EFDF-4F56-AAA3-5FB28E87A96C}"/>
              </a:ext>
            </a:extLst>
          </p:cNvPr>
          <p:cNvSpPr/>
          <p:nvPr/>
        </p:nvSpPr>
        <p:spPr>
          <a:xfrm>
            <a:off x="10455301" y="3251600"/>
            <a:ext cx="7031600" cy="64008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027155-631C-4349-8D0F-617821CC5D59}"/>
              </a:ext>
            </a:extLst>
          </p:cNvPr>
          <p:cNvSpPr txBox="1"/>
          <p:nvPr/>
        </p:nvSpPr>
        <p:spPr>
          <a:xfrm>
            <a:off x="10393830" y="4189494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판단 </a:t>
            </a:r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Features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적음 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D2A376-1D7D-4F58-9741-F377F56BDE31}"/>
              </a:ext>
            </a:extLst>
          </p:cNvPr>
          <p:cNvSpPr txBox="1"/>
          <p:nvPr/>
        </p:nvSpPr>
        <p:spPr>
          <a:xfrm>
            <a:off x="9752587" y="5143500"/>
            <a:ext cx="7191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기준 간 가중치 분석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8BA22-17F5-4A5C-85EB-66D6ADB0B507}"/>
              </a:ext>
            </a:extLst>
          </p:cNvPr>
          <p:cNvSpPr txBox="1"/>
          <p:nvPr/>
        </p:nvSpPr>
        <p:spPr>
          <a:xfrm>
            <a:off x="9946695" y="6144661"/>
            <a:ext cx="7191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영업자의 개별특성을 제외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2A65BFF-4E84-420D-B848-AEDB5DE64711}"/>
              </a:ext>
            </a:extLst>
          </p:cNvPr>
          <p:cNvCxnSpPr>
            <a:cxnSpLocks/>
          </p:cNvCxnSpPr>
          <p:nvPr/>
        </p:nvCxnSpPr>
        <p:spPr>
          <a:xfrm>
            <a:off x="11201400" y="7482394"/>
            <a:ext cx="54864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A63128-8D15-4D4F-8F48-33FED1D0626A}"/>
              </a:ext>
            </a:extLst>
          </p:cNvPr>
          <p:cNvSpPr txBox="1"/>
          <p:nvPr/>
        </p:nvSpPr>
        <p:spPr>
          <a:xfrm>
            <a:off x="10329103" y="8044150"/>
            <a:ext cx="7191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 세 가지를 함께 연구한다면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향상된 판단기준 제시 가능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3B9BA4-3AD5-41F0-8BDE-5703848547F7}"/>
              </a:ext>
            </a:extLst>
          </p:cNvPr>
          <p:cNvSpPr txBox="1"/>
          <p:nvPr/>
        </p:nvSpPr>
        <p:spPr>
          <a:xfrm>
            <a:off x="709592" y="263994"/>
            <a:ext cx="7824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결론 </a:t>
            </a:r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–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활용 예시 및 한계점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445552" y="925756"/>
            <a:ext cx="1686544" cy="3272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008" y="48749"/>
            <a:ext cx="5334238" cy="10697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751" y="211731"/>
            <a:ext cx="5972727" cy="1051402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FF98213A-64AF-441C-8816-CA9F15D6E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67437"/>
              </p:ext>
            </p:extLst>
          </p:nvPr>
        </p:nvGraphicFramePr>
        <p:xfrm>
          <a:off x="582068" y="2628900"/>
          <a:ext cx="12192000" cy="6827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09385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22042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82775347"/>
                    </a:ext>
                  </a:extLst>
                </a:gridCol>
              </a:tblGrid>
              <a:tr h="405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데이터명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출처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URL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631711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서울시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상권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추정매출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http://data.seoul.go.kr/dataList/OA-15572/A/1/datasetView.do;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76220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서울시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상권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생활인구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http://data.seoul.go.kr/dataList/OA-15568/S/1/datasetView.do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96552"/>
                  </a:ext>
                </a:extLst>
              </a:tr>
              <a:tr h="1318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상권별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소규모 상가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공실률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한국부동산원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「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상업용부동산임대동향조사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」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https://kosis.kr/statHtml/statHtml.do?orgId=408&amp;tblId=DT_40801_N4203_01&amp;conn_path=I3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22235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서울시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개폐업수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https://golmok.seoul.go.kr/businessAreaAnalysis.do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070702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코로나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19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확산이 서울 지역에 미친 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경제적 손실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주재욱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노승철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윤종진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서울연구원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https://www.dbpia.co.kr/journal/articleDetail?nodeId=NODE10553987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870407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2020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대한민국자영업보고서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김기식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박선나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더미래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연구소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http://themirae.org/download/?uid=154&amp;mod=document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47140"/>
                  </a:ext>
                </a:extLst>
              </a:tr>
              <a:tr h="411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이태원 지역의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젠트리피케이션은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‘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누구’에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의해서 ‘어떻게’ 일어나는가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경신원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정규리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서울연구원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https://www.si.re.kr/node/62270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11572"/>
                  </a:ext>
                </a:extLst>
              </a:tr>
              <a:tr h="411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자영업에 관한 유인가설과 구축가설에 대한 검증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월간 단기패널을 이용한 실증분석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김기승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조준모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한국국제경제학회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https://kiss.kstudy.com/thesis/thesis-view.asp?key=2558125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3132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26FA88-49F2-4F10-BA4C-604577D2314B}"/>
              </a:ext>
            </a:extLst>
          </p:cNvPr>
          <p:cNvSpPr txBox="1"/>
          <p:nvPr/>
        </p:nvSpPr>
        <p:spPr>
          <a:xfrm>
            <a:off x="10821124" y="1932651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분석도구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BF367-D54B-4B5D-B480-DC71675099E9}"/>
              </a:ext>
            </a:extLst>
          </p:cNvPr>
          <p:cNvSpPr txBox="1"/>
          <p:nvPr/>
        </p:nvSpPr>
        <p:spPr>
          <a:xfrm>
            <a:off x="-1361772" y="1827039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활용 데이터 목록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8336A48-DEF9-4221-91AC-96C9AC84C2AC}"/>
              </a:ext>
            </a:extLst>
          </p:cNvPr>
          <p:cNvSpPr/>
          <p:nvPr/>
        </p:nvSpPr>
        <p:spPr>
          <a:xfrm>
            <a:off x="13692702" y="3076926"/>
            <a:ext cx="1471098" cy="13807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7CCF20-A264-4919-94D9-20DEC08C170A}"/>
              </a:ext>
            </a:extLst>
          </p:cNvPr>
          <p:cNvSpPr/>
          <p:nvPr/>
        </p:nvSpPr>
        <p:spPr>
          <a:xfrm>
            <a:off x="13710077" y="6515100"/>
            <a:ext cx="1471098" cy="1380774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014092E-280C-427B-B1F4-DD3B2C80F180}"/>
              </a:ext>
            </a:extLst>
          </p:cNvPr>
          <p:cNvSpPr/>
          <p:nvPr/>
        </p:nvSpPr>
        <p:spPr>
          <a:xfrm>
            <a:off x="15437307" y="4838700"/>
            <a:ext cx="1471098" cy="1380774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7824E98-0E96-48E2-8817-3D15745CAAF1}"/>
              </a:ext>
            </a:extLst>
          </p:cNvPr>
          <p:cNvSpPr/>
          <p:nvPr/>
        </p:nvSpPr>
        <p:spPr>
          <a:xfrm>
            <a:off x="13660045" y="4838700"/>
            <a:ext cx="1471098" cy="1380774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BD2095-F7E2-4FF7-A667-FF162F0497A5}"/>
              </a:ext>
            </a:extLst>
          </p:cNvPr>
          <p:cNvSpPr/>
          <p:nvPr/>
        </p:nvSpPr>
        <p:spPr>
          <a:xfrm>
            <a:off x="15437307" y="3028507"/>
            <a:ext cx="1471098" cy="1380774"/>
          </a:xfrm>
          <a:prstGeom prst="ellipse">
            <a:avLst/>
          </a:prstGeom>
          <a:blipFill>
            <a:blip r:embed="rId1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E85B633-AF03-4FFF-8896-944004F9C37B}"/>
              </a:ext>
            </a:extLst>
          </p:cNvPr>
          <p:cNvSpPr/>
          <p:nvPr/>
        </p:nvSpPr>
        <p:spPr>
          <a:xfrm>
            <a:off x="15437307" y="6515100"/>
            <a:ext cx="1471098" cy="1380774"/>
          </a:xfrm>
          <a:prstGeom prst="ellipse">
            <a:avLst/>
          </a:prstGeom>
          <a:blipFill>
            <a:blip r:embed="rId1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445552" y="925756"/>
            <a:ext cx="1686544" cy="3272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3008" y="48749"/>
            <a:ext cx="5334238" cy="10697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751" y="211731"/>
            <a:ext cx="5972727" cy="1051402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FF98213A-64AF-441C-8816-CA9F15D6E78A}"/>
              </a:ext>
            </a:extLst>
          </p:cNvPr>
          <p:cNvGraphicFramePr>
            <a:graphicFrameLocks noGrp="1"/>
          </p:cNvGraphicFramePr>
          <p:nvPr/>
        </p:nvGraphicFramePr>
        <p:xfrm>
          <a:off x="582068" y="2628900"/>
          <a:ext cx="12192000" cy="6827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09385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22042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82775347"/>
                    </a:ext>
                  </a:extLst>
                </a:gridCol>
              </a:tblGrid>
              <a:tr h="405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데이터명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출처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URL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631711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서울시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상권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추정매출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http://data.seoul.go.kr/dataList/OA-15572/A/1/datasetView.do;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76220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서울시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상권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생활인구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http://data.seoul.go.kr/dataList/OA-15568/S/1/datasetView.do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96552"/>
                  </a:ext>
                </a:extLst>
              </a:tr>
              <a:tr h="1318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상권별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소규모 상가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공실률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한국부동산원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「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상업용부동산임대동향조사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」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https://kosis.kr/statHtml/statHtml.do?orgId=408&amp;tblId=DT_40801_N4203_01&amp;conn_path=I3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22235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서울시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개폐업수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우리마을가게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상권분석서비스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https://golmok.seoul.go.kr/businessAreaAnalysis.do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070702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코로나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19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확산이 서울 지역에 미친 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경제적 손실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주재욱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노승철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윤종진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서울연구원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https://www.dbpia.co.kr/journal/articleDetail?nodeId=NODE10553987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870407"/>
                  </a:ext>
                </a:extLst>
              </a:tr>
              <a:tr h="70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2020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대한민국자영업보고서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김기식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박선나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더미래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연구소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http://themirae.org/download/?uid=154&amp;mod=document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47140"/>
                  </a:ext>
                </a:extLst>
              </a:tr>
              <a:tr h="411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이태원 지역의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젠트리피케이션은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‘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누구’에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의해서 ‘어떻게’ 일어나는가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경신원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정규리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서울연구원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https://www.si.re.kr/node/62270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11572"/>
                  </a:ext>
                </a:extLst>
              </a:tr>
              <a:tr h="411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자영업에 관한 유인가설과 구축가설에 대한 검증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월간 단기패널을 이용한 실증분석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김기승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조준모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한국국제경제학회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https://kiss.kstudy.com/thesis/thesis-view.asp?key=2558125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3132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26FA88-49F2-4F10-BA4C-604577D2314B}"/>
              </a:ext>
            </a:extLst>
          </p:cNvPr>
          <p:cNvSpPr txBox="1"/>
          <p:nvPr/>
        </p:nvSpPr>
        <p:spPr>
          <a:xfrm>
            <a:off x="10821124" y="1932651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분석도구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BF367-D54B-4B5D-B480-DC71675099E9}"/>
              </a:ext>
            </a:extLst>
          </p:cNvPr>
          <p:cNvSpPr txBox="1"/>
          <p:nvPr/>
        </p:nvSpPr>
        <p:spPr>
          <a:xfrm>
            <a:off x="-1361772" y="1827039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활용 데이터 목록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8336A48-DEF9-4221-91AC-96C9AC84C2AC}"/>
              </a:ext>
            </a:extLst>
          </p:cNvPr>
          <p:cNvSpPr/>
          <p:nvPr/>
        </p:nvSpPr>
        <p:spPr>
          <a:xfrm>
            <a:off x="13692702" y="3076926"/>
            <a:ext cx="1471098" cy="13807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7CCF20-A264-4919-94D9-20DEC08C170A}"/>
              </a:ext>
            </a:extLst>
          </p:cNvPr>
          <p:cNvSpPr/>
          <p:nvPr/>
        </p:nvSpPr>
        <p:spPr>
          <a:xfrm>
            <a:off x="13710077" y="6515100"/>
            <a:ext cx="1471098" cy="1380774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014092E-280C-427B-B1F4-DD3B2C80F180}"/>
              </a:ext>
            </a:extLst>
          </p:cNvPr>
          <p:cNvSpPr/>
          <p:nvPr/>
        </p:nvSpPr>
        <p:spPr>
          <a:xfrm>
            <a:off x="15437307" y="4838700"/>
            <a:ext cx="1471098" cy="1380774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7824E98-0E96-48E2-8817-3D15745CAAF1}"/>
              </a:ext>
            </a:extLst>
          </p:cNvPr>
          <p:cNvSpPr/>
          <p:nvPr/>
        </p:nvSpPr>
        <p:spPr>
          <a:xfrm>
            <a:off x="13660045" y="4838700"/>
            <a:ext cx="1471098" cy="1380774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BD2095-F7E2-4FF7-A667-FF162F0497A5}"/>
              </a:ext>
            </a:extLst>
          </p:cNvPr>
          <p:cNvSpPr/>
          <p:nvPr/>
        </p:nvSpPr>
        <p:spPr>
          <a:xfrm>
            <a:off x="15437307" y="3028507"/>
            <a:ext cx="1471098" cy="1380774"/>
          </a:xfrm>
          <a:prstGeom prst="ellipse">
            <a:avLst/>
          </a:prstGeom>
          <a:blipFill>
            <a:blip r:embed="rId1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E85B633-AF03-4FFF-8896-944004F9C37B}"/>
              </a:ext>
            </a:extLst>
          </p:cNvPr>
          <p:cNvSpPr/>
          <p:nvPr/>
        </p:nvSpPr>
        <p:spPr>
          <a:xfrm>
            <a:off x="15437307" y="6515100"/>
            <a:ext cx="1471098" cy="1380774"/>
          </a:xfrm>
          <a:prstGeom prst="ellipse">
            <a:avLst/>
          </a:prstGeom>
          <a:blipFill>
            <a:blip r:embed="rId1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12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9876" y="2163087"/>
            <a:ext cx="489434" cy="493590"/>
            <a:chOff x="10579876" y="3035031"/>
            <a:chExt cx="489434" cy="4935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9876" y="3035031"/>
              <a:ext cx="489434" cy="4935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3355" y="2235439"/>
            <a:ext cx="427976" cy="3974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02484" y="2128768"/>
            <a:ext cx="3290848" cy="6056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348190" y="2873447"/>
            <a:ext cx="489434" cy="493590"/>
            <a:chOff x="11348190" y="3745391"/>
            <a:chExt cx="489434" cy="4935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8190" y="3745391"/>
              <a:ext cx="489434" cy="4935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4307" y="2945801"/>
            <a:ext cx="402742" cy="3974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70799" y="2839131"/>
            <a:ext cx="2890257" cy="6056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48190" y="3767006"/>
            <a:ext cx="489434" cy="493590"/>
            <a:chOff x="11348190" y="4638950"/>
            <a:chExt cx="489434" cy="4935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8190" y="4638950"/>
              <a:ext cx="489434" cy="4935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34307" y="3839363"/>
            <a:ext cx="402742" cy="39745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70799" y="3732693"/>
            <a:ext cx="1863985" cy="6056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60828" y="4575955"/>
            <a:ext cx="489434" cy="493590"/>
            <a:chOff x="10560828" y="5447899"/>
            <a:chExt cx="489434" cy="4935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0828" y="5447899"/>
              <a:ext cx="489434" cy="49359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64307" y="4648315"/>
            <a:ext cx="413844" cy="39745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83436" y="4541645"/>
            <a:ext cx="925464" cy="6056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348190" y="5303342"/>
            <a:ext cx="489434" cy="493590"/>
            <a:chOff x="11348190" y="6175286"/>
            <a:chExt cx="489434" cy="4935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48190" y="6175286"/>
              <a:ext cx="489434" cy="49359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51641" y="5375697"/>
            <a:ext cx="471117" cy="3974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98923" y="8115300"/>
            <a:ext cx="489434" cy="493590"/>
            <a:chOff x="10598923" y="7847053"/>
            <a:chExt cx="489434" cy="49359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8923" y="7847053"/>
              <a:ext cx="489434" cy="49359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17240" y="8147792"/>
            <a:ext cx="471117" cy="39745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221531" y="8119277"/>
            <a:ext cx="925464" cy="60562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-59627" y="-119255"/>
            <a:ext cx="7220869" cy="10643478"/>
            <a:chOff x="-59627" y="-119255"/>
            <a:chExt cx="7220869" cy="1064347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59627" y="-119255"/>
              <a:ext cx="7220869" cy="106434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03633" y="1919497"/>
            <a:ext cx="3694348" cy="4925863"/>
            <a:chOff x="1703633" y="1919497"/>
            <a:chExt cx="3694348" cy="492586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3633" y="1919497"/>
              <a:ext cx="3694348" cy="492586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3296" y="7435372"/>
            <a:ext cx="6745325" cy="88812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826365" y="800100"/>
            <a:ext cx="2855294" cy="108187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579876" y="8879058"/>
            <a:ext cx="489434" cy="493590"/>
            <a:chOff x="10579876" y="8610811"/>
            <a:chExt cx="489434" cy="49359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9876" y="8610811"/>
              <a:ext cx="489434" cy="49359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583355" y="8951416"/>
            <a:ext cx="471117" cy="39745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202484" y="8881277"/>
            <a:ext cx="4805668" cy="60562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367238" y="5939816"/>
            <a:ext cx="489434" cy="493590"/>
            <a:chOff x="11367238" y="7011533"/>
            <a:chExt cx="489434" cy="49359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67238" y="7011533"/>
              <a:ext cx="489434" cy="493590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370688" y="6012171"/>
            <a:ext cx="471117" cy="397455"/>
          </a:xfrm>
          <a:prstGeom prst="rect">
            <a:avLst/>
          </a:prstGeom>
        </p:spPr>
      </p:pic>
      <p:grpSp>
        <p:nvGrpSpPr>
          <p:cNvPr id="55" name="그룹 1006">
            <a:extLst>
              <a:ext uri="{FF2B5EF4-FFF2-40B4-BE49-F238E27FC236}">
                <a16:creationId xmlns:a16="http://schemas.microsoft.com/office/drawing/2014/main" id="{B8CE9A0D-9B3E-4B19-AE5A-9781028F0028}"/>
              </a:ext>
            </a:extLst>
          </p:cNvPr>
          <p:cNvGrpSpPr/>
          <p:nvPr/>
        </p:nvGrpSpPr>
        <p:grpSpPr>
          <a:xfrm>
            <a:off x="11353800" y="6591300"/>
            <a:ext cx="489434" cy="493590"/>
            <a:chOff x="10598923" y="7847053"/>
            <a:chExt cx="489434" cy="493590"/>
          </a:xfrm>
        </p:grpSpPr>
        <p:pic>
          <p:nvPicPr>
            <p:cNvPr id="56" name="Object 27">
              <a:extLst>
                <a:ext uri="{FF2B5EF4-FFF2-40B4-BE49-F238E27FC236}">
                  <a16:creationId xmlns:a16="http://schemas.microsoft.com/office/drawing/2014/main" id="{2D4D59AA-7503-4330-8B2D-1C977689A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8923" y="7847053"/>
              <a:ext cx="489434" cy="493590"/>
            </a:xfrm>
            <a:prstGeom prst="rect">
              <a:avLst/>
            </a:prstGeom>
          </p:spPr>
        </p:pic>
      </p:grpSp>
      <p:pic>
        <p:nvPicPr>
          <p:cNvPr id="57" name="Object 29">
            <a:extLst>
              <a:ext uri="{FF2B5EF4-FFF2-40B4-BE49-F238E27FC236}">
                <a16:creationId xmlns:a16="http://schemas.microsoft.com/office/drawing/2014/main" id="{B7C78ACD-F861-4826-B58F-AEAE61F1E7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72117" y="6670419"/>
            <a:ext cx="471117" cy="397455"/>
          </a:xfrm>
          <a:prstGeom prst="rect">
            <a:avLst/>
          </a:prstGeom>
        </p:spPr>
      </p:pic>
      <p:grpSp>
        <p:nvGrpSpPr>
          <p:cNvPr id="58" name="그룹 1009">
            <a:extLst>
              <a:ext uri="{FF2B5EF4-FFF2-40B4-BE49-F238E27FC236}">
                <a16:creationId xmlns:a16="http://schemas.microsoft.com/office/drawing/2014/main" id="{A23DC135-9129-486A-B915-9F4029A7FCA2}"/>
              </a:ext>
            </a:extLst>
          </p:cNvPr>
          <p:cNvGrpSpPr/>
          <p:nvPr/>
        </p:nvGrpSpPr>
        <p:grpSpPr>
          <a:xfrm>
            <a:off x="11359480" y="7187487"/>
            <a:ext cx="489434" cy="493590"/>
            <a:chOff x="10579876" y="8610811"/>
            <a:chExt cx="489434" cy="493590"/>
          </a:xfrm>
        </p:grpSpPr>
        <p:pic>
          <p:nvPicPr>
            <p:cNvPr id="59" name="Object 40">
              <a:extLst>
                <a:ext uri="{FF2B5EF4-FFF2-40B4-BE49-F238E27FC236}">
                  <a16:creationId xmlns:a16="http://schemas.microsoft.com/office/drawing/2014/main" id="{6B32F912-19F6-4E58-915D-CFE59C1D9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9876" y="8610811"/>
              <a:ext cx="489434" cy="493590"/>
            </a:xfrm>
            <a:prstGeom prst="rect">
              <a:avLst/>
            </a:prstGeom>
          </p:spPr>
        </p:pic>
      </p:grpSp>
      <p:pic>
        <p:nvPicPr>
          <p:cNvPr id="60" name="Object 42">
            <a:extLst>
              <a:ext uri="{FF2B5EF4-FFF2-40B4-BE49-F238E27FC236}">
                <a16:creationId xmlns:a16="http://schemas.microsoft.com/office/drawing/2014/main" id="{8FD82731-F0BF-495C-96BD-AF4D5B63AE24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362959" y="7259845"/>
            <a:ext cx="471117" cy="3974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0FCC6A-0667-4290-AEFD-C9AA5CE84927}"/>
              </a:ext>
            </a:extLst>
          </p:cNvPr>
          <p:cNvSpPr txBox="1"/>
          <p:nvPr/>
        </p:nvSpPr>
        <p:spPr>
          <a:xfrm>
            <a:off x="11970798" y="5298235"/>
            <a:ext cx="289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현황 시각화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39B038-328A-49A0-BFE4-05BEE951FBDD}"/>
              </a:ext>
            </a:extLst>
          </p:cNvPr>
          <p:cNvSpPr txBox="1"/>
          <p:nvPr/>
        </p:nvSpPr>
        <p:spPr>
          <a:xfrm>
            <a:off x="11970797" y="5977895"/>
            <a:ext cx="349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지역별 매출 분석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8183A4-B1AF-4123-9CF5-365F1B2FC72D}"/>
              </a:ext>
            </a:extLst>
          </p:cNvPr>
          <p:cNvSpPr txBox="1"/>
          <p:nvPr/>
        </p:nvSpPr>
        <p:spPr>
          <a:xfrm>
            <a:off x="11963870" y="6591300"/>
            <a:ext cx="349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업종별 매출 분석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9ECAD4-5919-45D8-8224-A4D4B290A0CD}"/>
              </a:ext>
            </a:extLst>
          </p:cNvPr>
          <p:cNvSpPr txBox="1"/>
          <p:nvPr/>
        </p:nvSpPr>
        <p:spPr>
          <a:xfrm>
            <a:off x="11970797" y="7218744"/>
            <a:ext cx="349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 결과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4841" y="2563012"/>
            <a:ext cx="2857894" cy="3735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83478" y="7558732"/>
            <a:ext cx="3257048" cy="260564"/>
            <a:chOff x="7183478" y="7558732"/>
            <a:chExt cx="3257048" cy="26056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3478" y="7558732"/>
              <a:ext cx="3257048" cy="2605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95240" y="8045497"/>
            <a:ext cx="11836339" cy="15689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94484" y="2079857"/>
            <a:ext cx="7158844" cy="2338556"/>
            <a:chOff x="5194484" y="2079857"/>
            <a:chExt cx="7158844" cy="23385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173" y="1061069"/>
              <a:ext cx="14323810" cy="468571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4484" y="2079857"/>
              <a:ext cx="7158844" cy="23385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77372" y="5444792"/>
            <a:ext cx="12899373" cy="18277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88240" y="4882293"/>
            <a:ext cx="3257048" cy="260564"/>
            <a:chOff x="7088240" y="4882293"/>
            <a:chExt cx="3257048" cy="2605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8240" y="4882293"/>
              <a:ext cx="3257048" cy="26056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6CACDF-D0D7-4F8B-A185-606E4DAD718F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프로젝트 배경 및 목표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1904" y="4176644"/>
            <a:ext cx="3923810" cy="2808934"/>
            <a:chOff x="1041904" y="4176644"/>
            <a:chExt cx="3923810" cy="28089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6181" y="2950463"/>
              <a:ext cx="7857143" cy="561904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1904" y="4176644"/>
              <a:ext cx="3923810" cy="280893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6354" y="1590912"/>
            <a:ext cx="5556204" cy="105140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6353" y="2902154"/>
            <a:ext cx="5496403" cy="10768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96392" y="2902154"/>
            <a:ext cx="5696626" cy="10768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95174" y="2902154"/>
            <a:ext cx="4202376" cy="10768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06194" y="4086005"/>
            <a:ext cx="5248857" cy="1156493"/>
            <a:chOff x="12206194" y="4086005"/>
            <a:chExt cx="5248857" cy="11564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3108" y="3580539"/>
              <a:ext cx="10504762" cy="231428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6194" y="4086005"/>
              <a:ext cx="5248857" cy="115649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83334" y="7190324"/>
            <a:ext cx="5252394" cy="9922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42105" y="4124101"/>
            <a:ext cx="5191714" cy="2880621"/>
            <a:chOff x="6342105" y="4124101"/>
            <a:chExt cx="5191714" cy="288062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0128" y="2864504"/>
              <a:ext cx="10390476" cy="576190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2105" y="4124101"/>
              <a:ext cx="5191714" cy="288062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9249" y="7295088"/>
            <a:ext cx="4620244" cy="53842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29209" y="7295088"/>
            <a:ext cx="5419439" cy="5384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06194" y="5346617"/>
            <a:ext cx="5248857" cy="1658105"/>
            <a:chOff x="12206194" y="5346617"/>
            <a:chExt cx="5248857" cy="165810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85849" y="4616749"/>
              <a:ext cx="10504762" cy="332381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206194" y="5346617"/>
              <a:ext cx="5248857" cy="16581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77622" y="5242498"/>
            <a:ext cx="1426187" cy="1476510"/>
            <a:chOff x="13177622" y="5242498"/>
            <a:chExt cx="1426187" cy="147651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77622" y="5242498"/>
              <a:ext cx="1426187" cy="147651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559401" y="8394534"/>
            <a:ext cx="9998329" cy="12551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8DF8AD9-A4A1-43A2-ACE0-79A464A3A1DA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1.1.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프로젝트 지역 선정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8576" y="2366493"/>
            <a:ext cx="3981905" cy="3873521"/>
            <a:chOff x="1458576" y="2366493"/>
            <a:chExt cx="3981905" cy="38735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8594" y="676466"/>
              <a:ext cx="7971429" cy="7752381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8576" y="2366493"/>
              <a:ext cx="3981905" cy="38735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86340" y="6479716"/>
            <a:ext cx="3257048" cy="260564"/>
            <a:chOff x="1886340" y="6479716"/>
            <a:chExt cx="3257048" cy="2605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340" y="6479716"/>
              <a:ext cx="3257048" cy="26056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1954" y="8138544"/>
            <a:ext cx="4202300" cy="170280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1511" y="7112528"/>
            <a:ext cx="3880247" cy="6856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74489" y="2344724"/>
            <a:ext cx="3838548" cy="3838548"/>
            <a:chOff x="7074489" y="2344724"/>
            <a:chExt cx="3838548" cy="38385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1227" y="671462"/>
              <a:ext cx="7685714" cy="768571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4489" y="2344724"/>
              <a:ext cx="3838548" cy="3838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65239" y="6479386"/>
            <a:ext cx="3257048" cy="260564"/>
            <a:chOff x="7365239" y="6479386"/>
            <a:chExt cx="3257048" cy="2605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5239" y="6479386"/>
              <a:ext cx="3257048" cy="26056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83709" y="8138544"/>
            <a:ext cx="3944700" cy="118015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19152" y="7141105"/>
            <a:ext cx="3037932" cy="6856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993726" y="2310710"/>
            <a:ext cx="3873521" cy="3873521"/>
            <a:chOff x="12993726" y="2310710"/>
            <a:chExt cx="3873521" cy="38735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03699" y="620683"/>
              <a:ext cx="7752381" cy="775238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93726" y="2310710"/>
              <a:ext cx="3873521" cy="38735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05437" y="6479716"/>
            <a:ext cx="3257048" cy="260564"/>
            <a:chOff x="13305437" y="6479716"/>
            <a:chExt cx="3257048" cy="26056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305437" y="6479716"/>
              <a:ext cx="3257048" cy="26056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433812" y="8120631"/>
            <a:ext cx="3277988" cy="148491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70083" y="7131581"/>
            <a:ext cx="3010086" cy="68569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79975" y="2933701"/>
            <a:ext cx="2739104" cy="2739104"/>
            <a:chOff x="2079975" y="2933701"/>
            <a:chExt cx="2739104" cy="27391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79975" y="2933701"/>
              <a:ext cx="2739104" cy="27391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50573" y="2960063"/>
            <a:ext cx="2686379" cy="2686379"/>
            <a:chOff x="7650573" y="2960063"/>
            <a:chExt cx="2686379" cy="268637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50573" y="2960063"/>
              <a:ext cx="2686379" cy="26863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305437" y="2711292"/>
            <a:ext cx="3105411" cy="3105411"/>
            <a:chOff x="13305437" y="2711292"/>
            <a:chExt cx="3105411" cy="310541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305437" y="2711292"/>
              <a:ext cx="3105411" cy="310541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602033F-6F36-459A-A9F5-6FB026B66AE6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1.2.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설명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06509" y="3213729"/>
            <a:ext cx="4498548" cy="4765183"/>
            <a:chOff x="8706509" y="3213729"/>
            <a:chExt cx="4498548" cy="47651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6509" y="3213729"/>
              <a:ext cx="4498548" cy="47651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5855" y="3185158"/>
            <a:ext cx="5342411" cy="5001352"/>
            <a:chOff x="675855" y="3185158"/>
            <a:chExt cx="5342411" cy="50013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855" y="3185158"/>
              <a:ext cx="5342411" cy="50013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24177" y="3766278"/>
            <a:ext cx="1781125" cy="1644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82922" y="3139452"/>
            <a:ext cx="4564770" cy="5001352"/>
            <a:chOff x="5082922" y="3139452"/>
            <a:chExt cx="4564770" cy="50013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2922" y="3139452"/>
              <a:ext cx="4564770" cy="5001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49054" y="3185158"/>
            <a:ext cx="4181504" cy="4765183"/>
            <a:chOff x="12272137" y="3235498"/>
            <a:chExt cx="4181504" cy="476518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2137" y="3235498"/>
              <a:ext cx="4181504" cy="476518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68938" y="3722741"/>
            <a:ext cx="1781125" cy="164430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47932" y="3766278"/>
            <a:ext cx="1781125" cy="164430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45514" y="3766278"/>
            <a:ext cx="1781125" cy="16443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76568" y="1854003"/>
            <a:ext cx="4063089" cy="10514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399616-0DAC-4C96-95D7-8B40E3A393C4}"/>
              </a:ext>
            </a:extLst>
          </p:cNvPr>
          <p:cNvSpPr txBox="1"/>
          <p:nvPr/>
        </p:nvSpPr>
        <p:spPr>
          <a:xfrm>
            <a:off x="709593" y="263994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분석 개요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4744C1-78DA-495F-92AF-A2D529E5346C}"/>
              </a:ext>
            </a:extLst>
          </p:cNvPr>
          <p:cNvSpPr txBox="1"/>
          <p:nvPr/>
        </p:nvSpPr>
        <p:spPr>
          <a:xfrm>
            <a:off x="1477208" y="6362700"/>
            <a:ext cx="3605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현황 시각화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82931-C038-49AB-9B0F-8800919EB21C}"/>
              </a:ext>
            </a:extLst>
          </p:cNvPr>
          <p:cNvSpPr txBox="1"/>
          <p:nvPr/>
        </p:nvSpPr>
        <p:spPr>
          <a:xfrm>
            <a:off x="5381008" y="6222891"/>
            <a:ext cx="3605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 증감 분석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지역으로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FC0CD0-C8F9-4E9E-8C79-B7582E4031AB}"/>
              </a:ext>
            </a:extLst>
          </p:cNvPr>
          <p:cNvSpPr txBox="1"/>
          <p:nvPr/>
        </p:nvSpPr>
        <p:spPr>
          <a:xfrm>
            <a:off x="8986722" y="6222891"/>
            <a:ext cx="3605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 증감 분석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업종으로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E7BDD7-BF28-4B9C-9DA6-C194A3BF3618}"/>
              </a:ext>
            </a:extLst>
          </p:cNvPr>
          <p:cNvSpPr txBox="1"/>
          <p:nvPr/>
        </p:nvSpPr>
        <p:spPr>
          <a:xfrm>
            <a:off x="12636949" y="6196781"/>
            <a:ext cx="3605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</a:t>
            </a:r>
            <a:r>
              <a:rPr lang="en-US" altLang="ko-KR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</a:t>
            </a:r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군집분석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7148" y="8203144"/>
            <a:ext cx="6006722" cy="10768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" y="3336573"/>
            <a:ext cx="6547419" cy="396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F212A7-DF22-4682-B542-5E2E89E208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5"/>
          <a:stretch/>
        </p:blipFill>
        <p:spPr>
          <a:xfrm>
            <a:off x="10673780" y="3336573"/>
            <a:ext cx="6547420" cy="396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3F4C03-9D33-43A2-921A-F52D19971436}"/>
              </a:ext>
            </a:extLst>
          </p:cNvPr>
          <p:cNvSpPr txBox="1"/>
          <p:nvPr/>
        </p:nvSpPr>
        <p:spPr>
          <a:xfrm>
            <a:off x="10351781" y="8326069"/>
            <a:ext cx="719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유동인구가 줄어드는 정도는</a:t>
            </a:r>
            <a:endParaRPr lang="en-US" altLang="ko-KR" sz="2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상권 별로 상이한 양상을 나타낸다</a:t>
            </a:r>
            <a:r>
              <a:rPr lang="en-US" altLang="ko-KR" sz="2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E2E8EC-8B10-46AE-A48C-04E832C5927C}"/>
              </a:ext>
            </a:extLst>
          </p:cNvPr>
          <p:cNvSpPr txBox="1"/>
          <p:nvPr/>
        </p:nvSpPr>
        <p:spPr>
          <a:xfrm>
            <a:off x="-228600" y="330045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2.1.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이태원 현황 시각화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4B99D5-0CE1-44B0-808B-826E0D21FE1E}"/>
              </a:ext>
            </a:extLst>
          </p:cNvPr>
          <p:cNvSpPr txBox="1"/>
          <p:nvPr/>
        </p:nvSpPr>
        <p:spPr>
          <a:xfrm>
            <a:off x="744800" y="2102862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코로나 추세 및 용산구 유동인구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4AFA1-FB49-4156-9401-A61F7BEFA84F}"/>
              </a:ext>
            </a:extLst>
          </p:cNvPr>
          <p:cNvSpPr txBox="1"/>
          <p:nvPr/>
        </p:nvSpPr>
        <p:spPr>
          <a:xfrm>
            <a:off x="10074688" y="2102862"/>
            <a:ext cx="7926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2019-2020</a:t>
            </a:r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상권별</a:t>
            </a:r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유동인구 감소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574E75F-06B1-4631-AA58-42F041BE7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930530"/>
            <a:ext cx="5029200" cy="3260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0375C7-9492-4D04-AC40-A399EBE2CB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226201"/>
            <a:ext cx="5029200" cy="3260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1BF6356-A6AC-438A-8727-BF67F86F7A56}"/>
              </a:ext>
            </a:extLst>
          </p:cNvPr>
          <p:cNvSpPr/>
          <p:nvPr/>
        </p:nvSpPr>
        <p:spPr>
          <a:xfrm>
            <a:off x="10134600" y="2933700"/>
            <a:ext cx="5867400" cy="29718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86F286-4683-4DB2-871D-87FAD0F51591}"/>
              </a:ext>
            </a:extLst>
          </p:cNvPr>
          <p:cNvSpPr txBox="1"/>
          <p:nvPr/>
        </p:nvSpPr>
        <p:spPr>
          <a:xfrm>
            <a:off x="-228600" y="330045"/>
            <a:ext cx="719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2.1.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이태원 현황 시각화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99B0-2D98-4571-88AD-7B06615CD5BE}"/>
              </a:ext>
            </a:extLst>
          </p:cNvPr>
          <p:cNvSpPr txBox="1"/>
          <p:nvPr/>
        </p:nvSpPr>
        <p:spPr>
          <a:xfrm>
            <a:off x="519091" y="1816244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이태원 </a:t>
            </a:r>
            <a:r>
              <a:rPr lang="en-US" altLang="ko-KR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1,2</a:t>
            </a:r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동의 외식업</a:t>
            </a:r>
            <a:r>
              <a:rPr lang="en-US" altLang="ko-KR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소매업 </a:t>
            </a:r>
            <a:r>
              <a:rPr lang="ko-KR" altLang="en-US" sz="3200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폐업률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735EE6-DECD-4A77-8B81-160DD0177F14}"/>
              </a:ext>
            </a:extLst>
          </p:cNvPr>
          <p:cNvSpPr txBox="1"/>
          <p:nvPr/>
        </p:nvSpPr>
        <p:spPr>
          <a:xfrm>
            <a:off x="9472591" y="1816244"/>
            <a:ext cx="719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서울시 주요상권 </a:t>
            </a:r>
            <a:r>
              <a:rPr lang="ko-KR" altLang="en-US" sz="3200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공실율</a:t>
            </a:r>
            <a:endParaRPr lang="en-US" altLang="ko-KR" sz="32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634F50-852B-4B2A-9189-C43EC3877CC2}"/>
              </a:ext>
            </a:extLst>
          </p:cNvPr>
          <p:cNvSpPr txBox="1"/>
          <p:nvPr/>
        </p:nvSpPr>
        <p:spPr>
          <a:xfrm>
            <a:off x="9473556" y="7408926"/>
            <a:ext cx="82198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△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코로나로 인한 두드러진 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증가는 보이지 않음</a:t>
            </a:r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△ 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년도 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분기에 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상승하긴 했으나 다시 정상수치로 돌아옴</a:t>
            </a:r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△ 서울시 모든 주요 상권에선 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년도 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분기를 기준으로 </a:t>
            </a:r>
            <a:r>
              <a:rPr lang="ko-KR" altLang="en-US" sz="20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공실률이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상승함</a:t>
            </a:r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5" name="그래픽 24" descr="오른쪽을 가리키는 검지">
            <a:extLst>
              <a:ext uri="{FF2B5EF4-FFF2-40B4-BE49-F238E27FC236}">
                <a16:creationId xmlns:a16="http://schemas.microsoft.com/office/drawing/2014/main" id="{0D373F02-D46E-4744-86AD-3AA292C3A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7408926"/>
            <a:ext cx="1850491" cy="18504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558" y="9672284"/>
            <a:ext cx="1471098" cy="38312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42498" y="1506880"/>
            <a:ext cx="4484996" cy="548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38741"/>
            <a:ext cx="18285714" cy="1290838"/>
            <a:chOff x="0" y="-38741"/>
            <a:chExt cx="18285714" cy="12908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-38741"/>
              <a:ext cx="18285714" cy="12908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62704" y="723900"/>
            <a:ext cx="11051529" cy="6600342"/>
            <a:chOff x="-1648503" y="2378995"/>
            <a:chExt cx="12828571" cy="8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648503" y="2378995"/>
              <a:ext cx="12828571" cy="817142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4406" y="4160001"/>
              <a:ext cx="6410118" cy="40846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7809" y="6236693"/>
            <a:ext cx="5436096" cy="3299350"/>
            <a:chOff x="10896037" y="4160000"/>
            <a:chExt cx="6281000" cy="408469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19794" y="2378995"/>
              <a:ext cx="12571429" cy="8171429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96037" y="4160000"/>
              <a:ext cx="6281000" cy="40846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57400" y="5651433"/>
            <a:ext cx="4626558" cy="5485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F51464-676B-45F1-BCCD-5A98525FA35D}"/>
              </a:ext>
            </a:extLst>
          </p:cNvPr>
          <p:cNvSpPr txBox="1"/>
          <p:nvPr/>
        </p:nvSpPr>
        <p:spPr>
          <a:xfrm>
            <a:off x="828376" y="283512"/>
            <a:ext cx="778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2.2. 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이태원 지역별 </a:t>
            </a:r>
            <a:r>
              <a:rPr lang="ko-KR" altLang="en-US" sz="4000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매출증감</a:t>
            </a:r>
            <a:r>
              <a:rPr lang="ko-KR" altLang="en-US" sz="40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분석</a:t>
            </a:r>
            <a:endParaRPr lang="en-US" altLang="ko-KR" sz="40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DF2E3-B922-41C1-B6D2-C786A1A6383F}"/>
              </a:ext>
            </a:extLst>
          </p:cNvPr>
          <p:cNvSpPr txBox="1"/>
          <p:nvPr/>
        </p:nvSpPr>
        <p:spPr>
          <a:xfrm>
            <a:off x="10000059" y="3444507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지역을 </a:t>
            </a:r>
            <a:r>
              <a:rPr lang="ko-KR" altLang="en-US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상권과 행정동 </a:t>
            </a:r>
            <a:r>
              <a:rPr lang="ko-KR" altLang="en-US" sz="28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</a:t>
            </a: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구분하여 분석 진행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B0D1486-E12D-4236-9D83-625462D0FC39}"/>
              </a:ext>
            </a:extLst>
          </p:cNvPr>
          <p:cNvSpPr/>
          <p:nvPr/>
        </p:nvSpPr>
        <p:spPr>
          <a:xfrm>
            <a:off x="917807" y="1485900"/>
            <a:ext cx="6196101" cy="8382000"/>
          </a:xfrm>
          <a:prstGeom prst="roundRect">
            <a:avLst>
              <a:gd name="adj" fmla="val 9405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4FB79A-78D8-4E34-89B2-F32C4D6C7A82}"/>
              </a:ext>
            </a:extLst>
          </p:cNvPr>
          <p:cNvSpPr txBox="1"/>
          <p:nvPr/>
        </p:nvSpPr>
        <p:spPr>
          <a:xfrm>
            <a:off x="9363101" y="6757510"/>
            <a:ext cx="7397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행정동</a:t>
            </a:r>
            <a:r>
              <a:rPr lang="en-US" altLang="ko-KR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모두 그래프의 양상이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크게 두 가지로 나뉘어 짐을 확인하고</a:t>
            </a:r>
            <a:r>
              <a:rPr lang="en-US" altLang="ko-KR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특성 구분을 위해 </a:t>
            </a:r>
            <a:r>
              <a:rPr lang="ko-KR" altLang="en-US" sz="2800" dirty="0">
                <a:solidFill>
                  <a:srgbClr val="FFFF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클러스터링</a:t>
            </a:r>
            <a:r>
              <a:rPr lang="ko-KR" altLang="en-US" sz="2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진행</a:t>
            </a:r>
            <a:endParaRPr lang="en-US" altLang="ko-KR" sz="2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6" name="그래픽 25" descr="오른쪽을 가리키는 검지">
            <a:extLst>
              <a:ext uri="{FF2B5EF4-FFF2-40B4-BE49-F238E27FC236}">
                <a16:creationId xmlns:a16="http://schemas.microsoft.com/office/drawing/2014/main" id="{A0B82F15-0483-4BE4-A8BE-57516AE01A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1045" y="4770900"/>
            <a:ext cx="1850491" cy="1850491"/>
          </a:xfrm>
          <a:prstGeom prst="rect">
            <a:avLst/>
          </a:prstGeom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97EF22BE-050A-4D00-87DC-D869F7336B15}"/>
              </a:ext>
            </a:extLst>
          </p:cNvPr>
          <p:cNvSpPr/>
          <p:nvPr/>
        </p:nvSpPr>
        <p:spPr>
          <a:xfrm rot="10800000">
            <a:off x="12136778" y="4991100"/>
            <a:ext cx="1850491" cy="1371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924</Words>
  <Application>Microsoft Office PowerPoint</Application>
  <PresentationFormat>사용자 지정</PresentationFormat>
  <Paragraphs>168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에스코어 드림 3 Light</vt:lpstr>
      <vt:lpstr>에스코어 드림 4 Regular</vt:lpstr>
      <vt:lpstr>에스코어 드림 9 Black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민성</cp:lastModifiedBy>
  <cp:revision>11</cp:revision>
  <dcterms:created xsi:type="dcterms:W3CDTF">2021-07-19T16:15:22Z</dcterms:created>
  <dcterms:modified xsi:type="dcterms:W3CDTF">2021-07-19T15:02:41Z</dcterms:modified>
</cp:coreProperties>
</file>