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9" r:id="rId2"/>
    <p:sldId id="651" r:id="rId3"/>
    <p:sldId id="652" r:id="rId4"/>
    <p:sldId id="653" r:id="rId5"/>
    <p:sldId id="65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D0E83-02A4-4D8A-B138-E80DA9B7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73848-9B2D-4706-B8F1-C45EAA36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5C8D9-E354-4358-8932-0E96957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B6DC4-1E50-4102-812E-4207093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F1D79-F863-4FA3-B222-6FBAD129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9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27E97-957C-4CA0-94E8-40BF31EF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A85EF-9F6E-4F85-85C8-648DBEBB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91548-96DA-427D-A589-BA4E4744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DF048-3063-4D86-91DC-AAB87FB6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80B99-79F1-435E-B2A0-B7307433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2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FBD27F-B3B0-430F-8ADA-D8D19E96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BEB92-3554-4F45-87EA-81351424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2F0DE-A1EC-42A8-9901-C5581D3E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C6077-0B6E-4ADF-A07F-50A7F6F2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08CC6-D026-474C-A322-41E421E7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7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5"/>
          <a:stretch>
            <a:fillRect/>
          </a:stretch>
        </p:blipFill>
        <p:spPr>
          <a:xfrm>
            <a:off x="10413983" y="1"/>
            <a:ext cx="1302771" cy="969420"/>
          </a:xfrm>
          <a:prstGeom prst="rect">
            <a:avLst/>
          </a:prstGeom>
        </p:spPr>
      </p:pic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357584" y="1272320"/>
            <a:ext cx="11353337" cy="5133011"/>
          </a:xfrm>
        </p:spPr>
        <p:txBody>
          <a:bodyPr anchor="ctr"/>
          <a:lstStyle>
            <a:lvl1pPr marL="0" indent="0" algn="ctr">
              <a:buNone/>
              <a:defRPr sz="266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4175" indent="0">
              <a:buNone/>
              <a:defRPr sz="2400"/>
            </a:lvl2pPr>
            <a:lvl3pPr marL="767715" indent="0">
              <a:buNone/>
              <a:defRPr sz="2000"/>
            </a:lvl3pPr>
            <a:lvl4pPr marL="1152525" indent="0">
              <a:buNone/>
              <a:defRPr sz="1735"/>
            </a:lvl4pPr>
            <a:lvl5pPr marL="1536065" indent="0">
              <a:buNone/>
              <a:defRPr sz="1735"/>
            </a:lvl5pPr>
            <a:lvl6pPr marL="1920240" indent="0">
              <a:buNone/>
              <a:defRPr sz="1735"/>
            </a:lvl6pPr>
            <a:lvl7pPr marL="2304415" indent="0">
              <a:buNone/>
              <a:defRPr sz="1735"/>
            </a:lvl7pPr>
            <a:lvl8pPr marL="2687955" indent="0">
              <a:buNone/>
              <a:defRPr sz="1735"/>
            </a:lvl8pPr>
            <a:lvl9pPr marL="3072765" indent="0">
              <a:buNone/>
              <a:defRPr sz="1735"/>
            </a:lvl9pPr>
          </a:lstStyle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583" y="306161"/>
            <a:ext cx="7776864" cy="441808"/>
          </a:xfrm>
        </p:spPr>
        <p:txBody>
          <a:bodyPr>
            <a:noAutofit/>
          </a:bodyPr>
          <a:lstStyle>
            <a:lvl1pPr algn="l">
              <a:defRPr sz="2935" b="1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0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780D-54AF-4C4C-82BF-7049A65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4243B-85B4-4702-B115-B4CA3885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AC35-A969-4EFD-BCA0-C670CE0B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5D3FC-D7C6-4522-B221-ED429A36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A7703-68B4-4090-8E9D-A36065F2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BF26-E34E-4846-A115-7E358466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58A4A-80A1-4EB8-AB4C-295DD0FF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AD1DC-851F-47B9-9188-346BED03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CD82D-F880-4EDC-A523-CE6A7EFA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25B3-D190-4B82-9998-92E32887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6093-EF28-4934-9E09-798E177E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BA888-5E68-4AD8-8B21-D140F080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3824B-8671-451A-BAE4-8A84952F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0EA35-3CBC-42D7-9F50-107BF8A9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B046-578A-4D3B-8F36-4F69EDB7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126DA-E0A5-4108-A62F-165277B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1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4506-36B7-4E6E-B1F3-67333C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907C5-EDBD-4CA7-B113-B100AD6E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6DF0A-7A68-416B-8B22-B5B7E46E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08523-73BC-4C2D-98C7-C9B170BED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5CC27-1915-4156-AB7C-5AE670248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4ED5D5-5ECD-4033-BBCC-20E3E164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2493D8-D4C4-4929-B21D-937372E4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4E4C8-C37F-42E6-AFF7-96BF0F3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9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708E-958B-4F99-8153-284C230A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496A5A-FB44-4624-A89E-8309F9D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33214-537C-48B0-8FDA-A67F2770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80782-4DCD-45F4-B705-0726D5E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59145-2BE0-4E0B-A1A4-6F2638BF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5887B-2FAB-4C3B-83FA-1531D33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7ECBC-5E1C-4E3E-9792-C0AE9732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BF25-5D60-41BF-81DE-791460D1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AEA0-37DF-4153-BE27-C06EBD55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4B575-0CC9-427D-AED7-DA115619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65850-99D8-4D8F-AC41-98DDDA2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0B27D-8DC3-4885-B8FD-BE4A3E12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21B5B-014A-4B4C-BF70-D7C4C11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FAD4-8C46-41EA-B6FB-5A32B7F5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0BC20-75D4-4900-9F63-5613142AA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02C8-9783-459C-A779-CC96A773F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A9B87-FB5C-419D-81EF-C95AE67A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2E601-9443-445F-9CFF-13303124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5D818-A64E-4935-879F-9F3D5414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7B260C-233E-4CEF-8249-62E82260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0DBCC-975A-4AB9-AE2C-47CE29A4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F56CD-F245-424F-9DBD-349613EA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C76D-E12C-4A93-8A5D-5955C0986D1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D7D08-B99B-4BA6-8928-0C5F3AE7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7C4C7-E68D-4C33-9310-0348EEF01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9CD7-9F22-42E2-A718-AC1AE6D8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49" y="162228"/>
            <a:ext cx="7776864" cy="441808"/>
          </a:xfrm>
        </p:spPr>
        <p:txBody>
          <a:bodyPr/>
          <a:lstStyle/>
          <a:p>
            <a:r>
              <a:rPr lang="zh-CN" dirty="0"/>
              <a:t>电子看板人机交互设计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1" y="1014307"/>
            <a:ext cx="2163233" cy="2169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28" y="3264747"/>
            <a:ext cx="11032913" cy="403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设计说明：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）针对每块看板，系统自动生成二维码，并每分钟进行变更（防止恶意行为），二维码显示在电子看板中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）开发看板控制页面，参观者通过看板二维码扫描即可跳转至看板控制界面（网页）进行看板控制操作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）单一看板只能有一人进行操控，扫描二维码跳转至看板控制界面并登陆（考虑参观者操控便捷性，仅按钮确认， 无需账号密码）后，将上一任操控者踢出</a:t>
            </a:r>
          </a:p>
          <a:p>
            <a:pPr fontAlgn="auto">
              <a:lnSpc>
                <a:spcPct val="150000"/>
              </a:lnSpc>
            </a:pP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）在看板操控界面，点击相应的钻层按钮，即可控制看板相应模块内容变化，实现人机交互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081" y="1918547"/>
            <a:ext cx="1438487" cy="580813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2499360" y="2016760"/>
            <a:ext cx="672253" cy="384387"/>
          </a:xfrm>
          <a:prstGeom prst="right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右箭头 9"/>
          <p:cNvSpPr/>
          <p:nvPr/>
        </p:nvSpPr>
        <p:spPr>
          <a:xfrm>
            <a:off x="5469467" y="2016760"/>
            <a:ext cx="672253" cy="384387"/>
          </a:xfrm>
          <a:prstGeom prst="right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878494" y="1672167"/>
            <a:ext cx="2032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rPr>
              <a:t>页面跳转并登陆</a:t>
            </a:r>
          </a:p>
        </p:txBody>
      </p:sp>
      <p:sp>
        <p:nvSpPr>
          <p:cNvPr id="14" name="右箭头 13"/>
          <p:cNvSpPr/>
          <p:nvPr/>
        </p:nvSpPr>
        <p:spPr>
          <a:xfrm>
            <a:off x="8984827" y="2016760"/>
            <a:ext cx="672253" cy="384387"/>
          </a:xfrm>
          <a:prstGeom prst="right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8227061" y="1607821"/>
            <a:ext cx="23596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rPr>
              <a:t>相应钻层按钮点击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471747" y="2401147"/>
            <a:ext cx="23596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rPr>
              <a:t>看板内容变更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302240" y="1576493"/>
            <a:ext cx="1696720" cy="1044787"/>
            <a:chOff x="12168" y="1862"/>
            <a:chExt cx="2004" cy="1234"/>
          </a:xfrm>
        </p:grpSpPr>
        <p:graphicFrame>
          <p:nvGraphicFramePr>
            <p:cNvPr id="16" name="对象 15"/>
            <p:cNvGraphicFramePr/>
            <p:nvPr/>
          </p:nvGraphicFramePr>
          <p:xfrm>
            <a:off x="12168" y="1862"/>
            <a:ext cx="2004" cy="1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5" imgW="1847850" imgH="1066800" progId="Paint.Picture">
                    <p:embed/>
                  </p:oleObj>
                </mc:Choice>
                <mc:Fallback>
                  <p:oleObj r:id="rId5" imgW="1847850" imgH="1066800" progId="Paint.Picture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68" y="1862"/>
                          <a:ext cx="2004" cy="1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2" name="图片 212" descr="3646479831612096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68" y="1862"/>
              <a:ext cx="1940" cy="1179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6810587" y="427567"/>
            <a:ext cx="2032847" cy="2898140"/>
            <a:chOff x="8027" y="768"/>
            <a:chExt cx="2401" cy="3423"/>
          </a:xfrm>
        </p:grpSpPr>
        <p:graphicFrame>
          <p:nvGraphicFramePr>
            <p:cNvPr id="12" name="对象 11"/>
            <p:cNvGraphicFramePr/>
            <p:nvPr/>
          </p:nvGraphicFramePr>
          <p:xfrm>
            <a:off x="8027" y="768"/>
            <a:ext cx="1777" cy="3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8" imgW="2673350" imgH="5022850" progId="Paint.Picture">
                    <p:embed/>
                  </p:oleObj>
                </mc:Choice>
                <mc:Fallback>
                  <p:oleObj r:id="rId8" imgW="2673350" imgH="5022850" progId="Paint.Picture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027" y="768"/>
                          <a:ext cx="1777" cy="3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/>
            <p:cNvSpPr txBox="1"/>
            <p:nvPr/>
          </p:nvSpPr>
          <p:spPr>
            <a:xfrm>
              <a:off x="8163" y="1397"/>
              <a:ext cx="2265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车间综合看板控制界面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327" y="1798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质量问题查询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963" y="1798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327" y="238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质量问题查询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327" y="2956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质量问题查询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963" y="238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963" y="295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49" y="162228"/>
            <a:ext cx="7776864" cy="441808"/>
          </a:xfrm>
        </p:spPr>
        <p:txBody>
          <a:bodyPr/>
          <a:lstStyle/>
          <a:p>
            <a:r>
              <a:rPr lang="zh-CN" dirty="0"/>
              <a:t>车间综合看板</a:t>
            </a:r>
            <a:r>
              <a:rPr lang="zh-CN" altLang="en-US" dirty="0"/>
              <a:t>内容</a:t>
            </a:r>
            <a:r>
              <a:rPr lang="zh-CN" dirty="0"/>
              <a:t>设计方案（第一层）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152987" y="721360"/>
            <a:ext cx="9240520" cy="4451773"/>
            <a:chOff x="3769" y="1291"/>
            <a:chExt cx="10914" cy="5258"/>
          </a:xfrm>
        </p:grpSpPr>
        <p:grpSp>
          <p:nvGrpSpPr>
            <p:cNvPr id="43" name="组合 42"/>
            <p:cNvGrpSpPr/>
            <p:nvPr/>
          </p:nvGrpSpPr>
          <p:grpSpPr>
            <a:xfrm>
              <a:off x="3769" y="1291"/>
              <a:ext cx="9875" cy="5258"/>
              <a:chOff x="3691" y="1514"/>
              <a:chExt cx="9875" cy="5258"/>
            </a:xfrm>
          </p:grpSpPr>
          <p:pic>
            <p:nvPicPr>
              <p:cNvPr id="39" name="图片 158" descr="1531097552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" y="1514"/>
                <a:ext cx="7714" cy="43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34" name="直接箭头连接符 33"/>
              <p:cNvCxnSpPr>
                <a:endCxn id="38" idx="0"/>
              </p:cNvCxnSpPr>
              <p:nvPr/>
            </p:nvCxnSpPr>
            <p:spPr>
              <a:xfrm flipH="1">
                <a:off x="4572" y="2350"/>
                <a:ext cx="803" cy="300"/>
              </a:xfrm>
              <a:prstGeom prst="straightConnector1">
                <a:avLst/>
              </a:prstGeom>
              <a:ln>
                <a:solidFill>
                  <a:srgbClr val="010C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5676" y="5436"/>
                <a:ext cx="1075" cy="1085"/>
              </a:xfrm>
              <a:prstGeom prst="straightConnector1">
                <a:avLst/>
              </a:prstGeom>
              <a:ln>
                <a:solidFill>
                  <a:srgbClr val="010C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0629" y="5522"/>
                <a:ext cx="830" cy="886"/>
              </a:xfrm>
              <a:prstGeom prst="straightConnector1">
                <a:avLst/>
              </a:prstGeom>
              <a:ln>
                <a:solidFill>
                  <a:srgbClr val="010C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12773" y="2350"/>
                <a:ext cx="793" cy="453"/>
              </a:xfrm>
              <a:prstGeom prst="straightConnector1">
                <a:avLst/>
              </a:prstGeom>
              <a:ln>
                <a:solidFill>
                  <a:srgbClr val="010C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3691" y="2650"/>
                <a:ext cx="1761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区</a:t>
                </a:r>
              </a:p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（指标数据）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092" y="5965"/>
                <a:ext cx="1761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</a:t>
                </a: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区</a:t>
                </a:r>
              </a:p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（质量数据）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1459" y="6081"/>
                <a:ext cx="1761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</a:t>
                </a: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区</a:t>
                </a:r>
              </a:p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（设备数据）</a:t>
                </a: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2922" y="2684"/>
              <a:ext cx="1761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区</a:t>
              </a:r>
            </a:p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（生产数据）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998807" y="4960620"/>
            <a:ext cx="7938347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设计说明：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第一层分为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个区域，其中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区域为车间关键指标（生产进度、质量、设备绩效），不支持钻层。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区均支持向下一至二层钻取，实现生产、质量、设备问题排查。点击质量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生产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设备问题挖掘按钮后，系统给出钻层筛选选项（如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0-24</a:t>
            </a:r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小时或设备名称选项，选项通过图表横坐标获取），用户选择所需钻取的条件后，点击确认进行钻取。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30387" y="721360"/>
            <a:ext cx="4294293" cy="5872480"/>
            <a:chOff x="548" y="852"/>
            <a:chExt cx="5072" cy="6936"/>
          </a:xfrm>
        </p:grpSpPr>
        <p:grpSp>
          <p:nvGrpSpPr>
            <p:cNvPr id="47" name="组合 46"/>
            <p:cNvGrpSpPr/>
            <p:nvPr/>
          </p:nvGrpSpPr>
          <p:grpSpPr>
            <a:xfrm>
              <a:off x="548" y="852"/>
              <a:ext cx="5073" cy="6936"/>
              <a:chOff x="8027" y="768"/>
              <a:chExt cx="2401" cy="3423"/>
            </a:xfrm>
          </p:grpSpPr>
          <p:graphicFrame>
            <p:nvGraphicFramePr>
              <p:cNvPr id="48" name="对象 47"/>
              <p:cNvGraphicFramePr/>
              <p:nvPr/>
            </p:nvGraphicFramePr>
            <p:xfrm>
              <a:off x="8027" y="768"/>
              <a:ext cx="1777" cy="3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r:id="rId4" imgW="2673350" imgH="5022850" progId="Paint.Picture">
                      <p:embed/>
                    </p:oleObj>
                  </mc:Choice>
                  <mc:Fallback>
                    <p:oleObj r:id="rId4" imgW="2673350" imgH="5022850" progId="Paint.Picture">
                      <p:embed/>
                      <p:pic>
                        <p:nvPicPr>
                          <p:cNvPr id="48" name="对象 4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027" y="768"/>
                            <a:ext cx="1777" cy="34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8163" y="1397"/>
                <a:ext cx="2265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65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车间综合看板控制界面</a:t>
                </a: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8327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质量问题挖掘</a:t>
                </a: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8963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8327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8327" y="2956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8963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963" y="295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148" y="3879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82" y="5091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633" y="781474"/>
            <a:ext cx="254000" cy="183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49" y="162228"/>
            <a:ext cx="7776864" cy="441808"/>
          </a:xfrm>
        </p:spPr>
        <p:txBody>
          <a:bodyPr/>
          <a:lstStyle/>
          <a:p>
            <a:r>
              <a:rPr lang="zh-CN" dirty="0"/>
              <a:t>车间综合看板</a:t>
            </a:r>
            <a:r>
              <a:rPr lang="zh-CN" altLang="en-US" dirty="0"/>
              <a:t>内容</a:t>
            </a:r>
            <a:r>
              <a:rPr lang="zh-CN" dirty="0"/>
              <a:t>设计方案（生产问题钻层）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38761" y="694267"/>
            <a:ext cx="4295236" cy="5872503"/>
            <a:chOff x="8027" y="768"/>
            <a:chExt cx="2401" cy="3423"/>
          </a:xfrm>
        </p:grpSpPr>
        <p:graphicFrame>
          <p:nvGraphicFramePr>
            <p:cNvPr id="2" name="对象 1"/>
            <p:cNvGraphicFramePr/>
            <p:nvPr/>
          </p:nvGraphicFramePr>
          <p:xfrm>
            <a:off x="8027" y="768"/>
            <a:ext cx="1777" cy="3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r:id="rId3" imgW="2673350" imgH="5022850" progId="Paint.Picture">
                    <p:embed/>
                  </p:oleObj>
                </mc:Choice>
                <mc:Fallback>
                  <p:oleObj r:id="rId3" imgW="2673350" imgH="5022850" progId="Paint.Picture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27" y="768"/>
                          <a:ext cx="1777" cy="3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8163" y="1397"/>
              <a:ext cx="226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5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产线综合看板控制界面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327" y="1798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质量问题挖掘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963" y="1798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327" y="238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生产问题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挖掘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327" y="2956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设备问题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挖掘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963" y="238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963" y="2952"/>
              <a:ext cx="504" cy="363"/>
            </a:xfrm>
            <a:prstGeom prst="roundRect">
              <a:avLst/>
            </a:prstGeom>
            <a:noFill/>
            <a:ln w="3175" cmpd="sng">
              <a:solidFill>
                <a:srgbClr val="010C2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07647" y="1622213"/>
            <a:ext cx="3919220" cy="3845560"/>
            <a:chOff x="4037" y="820"/>
            <a:chExt cx="4629" cy="4542"/>
          </a:xfrm>
        </p:grpSpPr>
        <p:sp>
          <p:nvSpPr>
            <p:cNvPr id="16" name="文本框 15"/>
            <p:cNvSpPr txBox="1"/>
            <p:nvPr/>
          </p:nvSpPr>
          <p:spPr>
            <a:xfrm>
              <a:off x="6641" y="2772"/>
              <a:ext cx="2025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生产问题挖掘（并选择钻层时间）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037" y="820"/>
              <a:ext cx="3913" cy="4542"/>
              <a:chOff x="4037" y="820"/>
              <a:chExt cx="3913" cy="4542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" y="820"/>
                <a:ext cx="3913" cy="1946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4037" y="3415"/>
                <a:ext cx="3912" cy="1947"/>
              </a:xfrm>
              <a:prstGeom prst="rect">
                <a:avLst/>
              </a:prstGeom>
              <a:solidFill>
                <a:srgbClr val="020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6387" y="290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下箭头 12"/>
              <p:cNvSpPr/>
              <p:nvPr/>
            </p:nvSpPr>
            <p:spPr>
              <a:xfrm rot="10800000">
                <a:off x="5015" y="290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234" y="2941"/>
                <a:ext cx="916" cy="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</p:grpSp>
      </p:grpSp>
      <p:sp>
        <p:nvSpPr>
          <p:cNvPr id="24" name="下箭头 23"/>
          <p:cNvSpPr/>
          <p:nvPr/>
        </p:nvSpPr>
        <p:spPr>
          <a:xfrm rot="16200000">
            <a:off x="7190740" y="2253827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圆角矩形 24"/>
          <p:cNvSpPr/>
          <p:nvPr/>
        </p:nvSpPr>
        <p:spPr>
          <a:xfrm>
            <a:off x="7821507" y="1623061"/>
            <a:ext cx="3743960" cy="164676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按日显示该产线每小时产量情况（设置基准线，根据当日计划进行小时分布）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821507" y="3686387"/>
            <a:ext cx="3743960" cy="191600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按日显示该产线所选时间点下的每台设备产量情况（发现瓶颈设备），后续可通过设备问题挖掘继续查看设备问题</a:t>
            </a:r>
          </a:p>
        </p:txBody>
      </p:sp>
      <p:sp>
        <p:nvSpPr>
          <p:cNvPr id="27" name="下箭头 26"/>
          <p:cNvSpPr/>
          <p:nvPr/>
        </p:nvSpPr>
        <p:spPr>
          <a:xfrm rot="16200000">
            <a:off x="7190740" y="4450927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647" y="4080934"/>
            <a:ext cx="3196167" cy="134196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83667" y="3806614"/>
            <a:ext cx="143848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设备小时产量</a:t>
            </a:r>
          </a:p>
          <a:p>
            <a:r>
              <a:rPr lang="en-US" altLang="zh-CN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08:00-09:00</a:t>
            </a:r>
            <a:endParaRPr lang="zh-CN" altLang="en-US" sz="935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49" y="162228"/>
            <a:ext cx="7776864" cy="441808"/>
          </a:xfrm>
        </p:spPr>
        <p:txBody>
          <a:bodyPr/>
          <a:lstStyle/>
          <a:p>
            <a:r>
              <a:rPr lang="zh-CN" dirty="0"/>
              <a:t>车间综合看板</a:t>
            </a:r>
            <a:r>
              <a:rPr lang="zh-CN" altLang="en-US" dirty="0"/>
              <a:t>内容</a:t>
            </a:r>
            <a:r>
              <a:rPr lang="zh-CN" dirty="0"/>
              <a:t>设计方案（质量问题钻层）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5174" y="772161"/>
            <a:ext cx="4672753" cy="6018953"/>
            <a:chOff x="4037" y="922"/>
            <a:chExt cx="5519" cy="7109"/>
          </a:xfrm>
        </p:grpSpPr>
        <p:sp>
          <p:nvSpPr>
            <p:cNvPr id="8" name="矩形 7"/>
            <p:cNvSpPr/>
            <p:nvPr/>
          </p:nvSpPr>
          <p:spPr>
            <a:xfrm>
              <a:off x="4037" y="3415"/>
              <a:ext cx="3912" cy="1947"/>
            </a:xfrm>
            <a:prstGeom prst="rect">
              <a:avLst/>
            </a:prstGeom>
            <a:solidFill>
              <a:srgbClr val="020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38" y="6084"/>
              <a:ext cx="3912" cy="1947"/>
            </a:xfrm>
            <a:prstGeom prst="rect">
              <a:avLst/>
            </a:prstGeom>
            <a:solidFill>
              <a:srgbClr val="020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6387" y="2907"/>
              <a:ext cx="340" cy="454"/>
            </a:xfrm>
            <a:prstGeom prst="downArrow">
              <a:avLst/>
            </a:prstGeom>
            <a:solidFill>
              <a:srgbClr val="010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6387" y="5527"/>
              <a:ext cx="340" cy="454"/>
            </a:xfrm>
            <a:prstGeom prst="downArrow">
              <a:avLst/>
            </a:prstGeom>
            <a:solidFill>
              <a:srgbClr val="010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下箭头 12"/>
            <p:cNvSpPr/>
            <p:nvPr/>
          </p:nvSpPr>
          <p:spPr>
            <a:xfrm rot="10800000">
              <a:off x="5015" y="2907"/>
              <a:ext cx="340" cy="454"/>
            </a:xfrm>
            <a:prstGeom prst="downArrow">
              <a:avLst/>
            </a:prstGeom>
            <a:solidFill>
              <a:srgbClr val="010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5015" y="5527"/>
              <a:ext cx="340" cy="454"/>
            </a:xfrm>
            <a:prstGeom prst="downArrow">
              <a:avLst/>
            </a:prstGeom>
            <a:solidFill>
              <a:srgbClr val="010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62" y="2820"/>
              <a:ext cx="2894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质量问题挖掘</a:t>
              </a:r>
            </a:p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（并选择问题设备）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62" y="5440"/>
              <a:ext cx="2894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质量问题挖掘</a:t>
              </a:r>
            </a:p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（并选择问题时间段）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34" y="2941"/>
              <a:ext cx="916" cy="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4" y="5604"/>
              <a:ext cx="916" cy="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" y="922"/>
              <a:ext cx="3912" cy="1908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238760" y="770467"/>
            <a:ext cx="4294293" cy="5872480"/>
            <a:chOff x="548" y="852"/>
            <a:chExt cx="5072" cy="6936"/>
          </a:xfrm>
        </p:grpSpPr>
        <p:grpSp>
          <p:nvGrpSpPr>
            <p:cNvPr id="47" name="组合 46"/>
            <p:cNvGrpSpPr/>
            <p:nvPr/>
          </p:nvGrpSpPr>
          <p:grpSpPr>
            <a:xfrm>
              <a:off x="548" y="852"/>
              <a:ext cx="5073" cy="6936"/>
              <a:chOff x="8027" y="768"/>
              <a:chExt cx="2401" cy="3423"/>
            </a:xfrm>
          </p:grpSpPr>
          <p:graphicFrame>
            <p:nvGraphicFramePr>
              <p:cNvPr id="48" name="对象 47"/>
              <p:cNvGraphicFramePr/>
              <p:nvPr/>
            </p:nvGraphicFramePr>
            <p:xfrm>
              <a:off x="8027" y="768"/>
              <a:ext cx="1777" cy="3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r:id="rId4" imgW="2673350" imgH="5022850" progId="Paint.Picture">
                      <p:embed/>
                    </p:oleObj>
                  </mc:Choice>
                  <mc:Fallback>
                    <p:oleObj r:id="rId4" imgW="2673350" imgH="5022850" progId="Paint.Picture">
                      <p:embed/>
                      <p:pic>
                        <p:nvPicPr>
                          <p:cNvPr id="48" name="对象 4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027" y="768"/>
                            <a:ext cx="1777" cy="34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8163" y="1397"/>
                <a:ext cx="2265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65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车间综合看板控制界面</a:t>
                </a: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8327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质量问题挖掘</a:t>
                </a: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8963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8327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8327" y="2956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8963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963" y="295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148" y="3879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82" y="5091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下箭头 23"/>
          <p:cNvSpPr/>
          <p:nvPr/>
        </p:nvSpPr>
        <p:spPr>
          <a:xfrm rot="16200000">
            <a:off x="7217833" y="1402927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圆角矩形 24"/>
          <p:cNvSpPr/>
          <p:nvPr/>
        </p:nvSpPr>
        <p:spPr>
          <a:xfrm>
            <a:off x="7848600" y="772161"/>
            <a:ext cx="3743960" cy="164676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8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按日显示该产线每道工序合格率情况</a:t>
            </a:r>
          </a:p>
        </p:txBody>
      </p:sp>
      <p:sp>
        <p:nvSpPr>
          <p:cNvPr id="14" name="下箭头 13"/>
          <p:cNvSpPr/>
          <p:nvPr/>
        </p:nvSpPr>
        <p:spPr>
          <a:xfrm rot="16200000">
            <a:off x="7217833" y="3515360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圆角矩形 19"/>
          <p:cNvSpPr/>
          <p:nvPr/>
        </p:nvSpPr>
        <p:spPr>
          <a:xfrm>
            <a:off x="7848600" y="2884594"/>
            <a:ext cx="3743960" cy="164676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8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通过选择的设备，显示该设备当日每小时工序合格率（挖掘工序集中不良时间）</a:t>
            </a:r>
          </a:p>
        </p:txBody>
      </p:sp>
      <p:sp>
        <p:nvSpPr>
          <p:cNvPr id="22" name="下箭头 21"/>
          <p:cNvSpPr/>
          <p:nvPr/>
        </p:nvSpPr>
        <p:spPr>
          <a:xfrm rot="16200000">
            <a:off x="7217833" y="5686213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圆角矩形 22"/>
          <p:cNvSpPr/>
          <p:nvPr/>
        </p:nvSpPr>
        <p:spPr>
          <a:xfrm>
            <a:off x="7848600" y="5055447"/>
            <a:ext cx="3743960" cy="173566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通过选择的时间，获取该设备当日该时间段所有不良类型（挖掘不良时间内不良类型的分布，寻找根源问题）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021" y="3241887"/>
            <a:ext cx="3231727" cy="119549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657514" y="2884594"/>
            <a:ext cx="143848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工序小时合格率</a:t>
            </a:r>
          </a:p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铆合工序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389121" y="5147734"/>
            <a:ext cx="215984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工序不良分布</a:t>
            </a:r>
          </a:p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铆合工序  </a:t>
            </a:r>
            <a:r>
              <a:rPr lang="en-US" altLang="zh-CN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22:00-23:00</a:t>
            </a:r>
            <a:endParaRPr lang="zh-CN" altLang="en-US" sz="935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1140" y="5563447"/>
            <a:ext cx="1119293" cy="1079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499687" y="5495806"/>
            <a:ext cx="1777413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  <a:p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不良：</a:t>
            </a:r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49" y="162228"/>
            <a:ext cx="7776864" cy="441808"/>
          </a:xfrm>
        </p:spPr>
        <p:txBody>
          <a:bodyPr/>
          <a:lstStyle/>
          <a:p>
            <a:r>
              <a:rPr lang="zh-CN" dirty="0"/>
              <a:t>车间综合看板</a:t>
            </a:r>
            <a:r>
              <a:rPr lang="zh-CN" altLang="en-US" dirty="0"/>
              <a:t>内容</a:t>
            </a:r>
            <a:r>
              <a:rPr lang="zh-CN" dirty="0"/>
              <a:t>设计方案（生产问题钻层）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661834" y="694267"/>
            <a:ext cx="4672753" cy="5987627"/>
            <a:chOff x="4357" y="959"/>
            <a:chExt cx="5519" cy="7072"/>
          </a:xfrm>
        </p:grpSpPr>
        <p:sp>
          <p:nvSpPr>
            <p:cNvPr id="16" name="文本框 15"/>
            <p:cNvSpPr txBox="1"/>
            <p:nvPr/>
          </p:nvSpPr>
          <p:spPr>
            <a:xfrm>
              <a:off x="6982" y="2827"/>
              <a:ext cx="2894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设备问题挖掘</a:t>
              </a:r>
            </a:p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（并选择问题设备）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82" y="5393"/>
              <a:ext cx="2894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设备问题挖掘</a:t>
              </a:r>
            </a:p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（并选择问题时间段）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357" y="959"/>
              <a:ext cx="3913" cy="7072"/>
              <a:chOff x="4357" y="959"/>
              <a:chExt cx="3913" cy="70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357" y="3415"/>
                <a:ext cx="3912" cy="1947"/>
              </a:xfrm>
              <a:prstGeom prst="rect">
                <a:avLst/>
              </a:prstGeom>
              <a:solidFill>
                <a:srgbClr val="020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58" y="6084"/>
                <a:ext cx="3912" cy="1947"/>
              </a:xfrm>
              <a:prstGeom prst="rect">
                <a:avLst/>
              </a:prstGeom>
              <a:solidFill>
                <a:srgbClr val="020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6707" y="290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" name="下箭头 11"/>
              <p:cNvSpPr/>
              <p:nvPr/>
            </p:nvSpPr>
            <p:spPr>
              <a:xfrm>
                <a:off x="6707" y="552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下箭头 12"/>
              <p:cNvSpPr/>
              <p:nvPr/>
            </p:nvSpPr>
            <p:spPr>
              <a:xfrm rot="10800000">
                <a:off x="5335" y="290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5" name="下箭头 14"/>
              <p:cNvSpPr/>
              <p:nvPr/>
            </p:nvSpPr>
            <p:spPr>
              <a:xfrm rot="10800000">
                <a:off x="5335" y="5527"/>
                <a:ext cx="340" cy="454"/>
              </a:xfrm>
              <a:prstGeom prst="downArrow">
                <a:avLst/>
              </a:prstGeom>
              <a:solidFill>
                <a:srgbClr val="010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554" y="2941"/>
                <a:ext cx="916" cy="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554" y="5604"/>
                <a:ext cx="916" cy="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8" y="959"/>
                <a:ext cx="3912" cy="1948"/>
              </a:xfrm>
              <a:prstGeom prst="rect">
                <a:avLst/>
              </a:prstGeom>
            </p:spPr>
          </p:pic>
        </p:grpSp>
      </p:grpSp>
      <p:grpSp>
        <p:nvGrpSpPr>
          <p:cNvPr id="59" name="组合 58"/>
          <p:cNvGrpSpPr/>
          <p:nvPr/>
        </p:nvGrpSpPr>
        <p:grpSpPr>
          <a:xfrm>
            <a:off x="238760" y="694267"/>
            <a:ext cx="4294293" cy="5872480"/>
            <a:chOff x="548" y="852"/>
            <a:chExt cx="5072" cy="6936"/>
          </a:xfrm>
        </p:grpSpPr>
        <p:grpSp>
          <p:nvGrpSpPr>
            <p:cNvPr id="47" name="组合 46"/>
            <p:cNvGrpSpPr/>
            <p:nvPr/>
          </p:nvGrpSpPr>
          <p:grpSpPr>
            <a:xfrm>
              <a:off x="548" y="852"/>
              <a:ext cx="5073" cy="6936"/>
              <a:chOff x="8027" y="768"/>
              <a:chExt cx="2401" cy="3423"/>
            </a:xfrm>
          </p:grpSpPr>
          <p:graphicFrame>
            <p:nvGraphicFramePr>
              <p:cNvPr id="48" name="对象 47"/>
              <p:cNvGraphicFramePr/>
              <p:nvPr/>
            </p:nvGraphicFramePr>
            <p:xfrm>
              <a:off x="8027" y="768"/>
              <a:ext cx="1777" cy="3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r:id="rId4" imgW="2673350" imgH="5022850" progId="Paint.Picture">
                      <p:embed/>
                    </p:oleObj>
                  </mc:Choice>
                  <mc:Fallback>
                    <p:oleObj r:id="rId4" imgW="2673350" imgH="5022850" progId="Paint.Picture">
                      <p:embed/>
                      <p:pic>
                        <p:nvPicPr>
                          <p:cNvPr id="48" name="对象 4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027" y="768"/>
                            <a:ext cx="1777" cy="34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8163" y="1397"/>
                <a:ext cx="2265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65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车间综合看板控制界面</a:t>
                </a: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8327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质量问题挖掘</a:t>
                </a: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8963" y="1798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8327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8327" y="2956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设备问题</a:t>
                </a:r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挖掘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8963" y="238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963" y="2952"/>
                <a:ext cx="504" cy="363"/>
              </a:xfrm>
              <a:prstGeom prst="roundRect">
                <a:avLst/>
              </a:prstGeom>
              <a:noFill/>
              <a:ln w="3175" cmpd="sng">
                <a:solidFill>
                  <a:srgbClr val="010C2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</a:t>
                </a:r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148" y="3879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82" y="5091"/>
              <a:ext cx="2416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下箭头 23"/>
          <p:cNvSpPr/>
          <p:nvPr/>
        </p:nvSpPr>
        <p:spPr>
          <a:xfrm rot="16200000">
            <a:off x="7235613" y="1356360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圆角矩形 24"/>
          <p:cNvSpPr/>
          <p:nvPr/>
        </p:nvSpPr>
        <p:spPr>
          <a:xfrm>
            <a:off x="7866380" y="725594"/>
            <a:ext cx="3743960" cy="164676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按日显示该产线设备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22" name="下箭头 21"/>
          <p:cNvSpPr/>
          <p:nvPr/>
        </p:nvSpPr>
        <p:spPr>
          <a:xfrm rot="16200000">
            <a:off x="7235613" y="3438313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圆角矩形 22"/>
          <p:cNvSpPr/>
          <p:nvPr/>
        </p:nvSpPr>
        <p:spPr>
          <a:xfrm>
            <a:off x="7866380" y="2807547"/>
            <a:ext cx="3743960" cy="178308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通过选择的设备，显示该设备当日每小时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数据，挖掘设备问题时间段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7235613" y="5664200"/>
            <a:ext cx="287867" cy="384387"/>
          </a:xfrm>
          <a:prstGeom prst="downArrow">
            <a:avLst/>
          </a:prstGeom>
          <a:solidFill>
            <a:srgbClr val="010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圆角矩形 34"/>
          <p:cNvSpPr/>
          <p:nvPr/>
        </p:nvSpPr>
        <p:spPr>
          <a:xfrm>
            <a:off x="7866380" y="4897967"/>
            <a:ext cx="3743960" cy="1916007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通过选择的时间区间，显示该设备该时间区间内所有报警信息（报警内容、持续时间），报警数据滚动显示，挖掘设备关键报警信息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321" y="3176694"/>
            <a:ext cx="3231727" cy="1195493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657514" y="2807547"/>
            <a:ext cx="143848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设备小时</a:t>
            </a:r>
            <a:r>
              <a:rPr lang="en-US" altLang="zh-CN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endParaRPr lang="zh-CN" altLang="en-US" sz="935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铆合设备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698240" y="5071533"/>
            <a:ext cx="4439920" cy="1875366"/>
            <a:chOff x="4368" y="5990"/>
            <a:chExt cx="8042" cy="2215"/>
          </a:xfrm>
        </p:grpSpPr>
        <p:sp>
          <p:nvSpPr>
            <p:cNvPr id="39" name="文本框 38"/>
            <p:cNvSpPr txBox="1"/>
            <p:nvPr/>
          </p:nvSpPr>
          <p:spPr>
            <a:xfrm>
              <a:off x="4522" y="5990"/>
              <a:ext cx="7425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        报警时间             报警内容            状态           持续时间       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68" y="6376"/>
              <a:ext cx="7725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  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08:24:23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螺杆异常    </a:t>
              </a:r>
              <a:r>
                <a:rPr lang="zh-CN" altLang="en-US" sz="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未解决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10h50min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68" y="6873"/>
              <a:ext cx="8042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B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  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08:18:23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气缸异常    </a:t>
              </a:r>
              <a:r>
                <a:rPr lang="zh-CN" altLang="en-US" sz="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80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已完结 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5h20min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77" y="7396"/>
              <a:ext cx="7716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  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08:18:23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气缸异常    </a:t>
              </a:r>
              <a:r>
                <a:rPr lang="zh-CN" altLang="en-US" sz="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80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已完结  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</a:t>
              </a:r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4h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77" y="7951"/>
              <a:ext cx="7716" cy="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宽屏</PresentationFormat>
  <Paragraphs>99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Bitmap Image</vt:lpstr>
      <vt:lpstr>电子看板人机交互设计</vt:lpstr>
      <vt:lpstr>车间综合看板内容设计方案（第一层）</vt:lpstr>
      <vt:lpstr>车间综合看板内容设计方案（生产问题钻层）</vt:lpstr>
      <vt:lpstr>车间综合看板内容设计方案（质量问题钻层）</vt:lpstr>
      <vt:lpstr>车间综合看板内容设计方案（生产问题钻层）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电子看板人机交互设计</dc:title>
  <dc:creator>杨 波</dc:creator>
  <cp:lastModifiedBy>杨 波</cp:lastModifiedBy>
  <cp:revision>1</cp:revision>
  <dcterms:created xsi:type="dcterms:W3CDTF">2019-06-03T01:54:35Z</dcterms:created>
  <dcterms:modified xsi:type="dcterms:W3CDTF">2019-06-03T01:54:52Z</dcterms:modified>
</cp:coreProperties>
</file>