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minute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Encourage students to download </a:t>
            </a:r>
            <a:r>
              <a:rPr lang="en-GB"/>
              <a:t>PDF version/google drive version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2f75614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2f75614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2f75614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2f75614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2f75614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2f75614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2f75614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2f75614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2f75614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2f75614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2f7561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2f7561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02f75614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02f75614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2f75614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2f75614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f9b12a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f9b12a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minutes (0:3)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beb28018efb99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beb28018efb99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minute (0:47)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f9b12a0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f9b12a0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minutes (0:48)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 to processing to quickly show examples.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(declare/assign, also variable types)</a:t>
            </a:r>
            <a:br>
              <a:rPr lang="en-GB"/>
            </a:br>
            <a:r>
              <a:rPr lang="en-GB"/>
              <a:t>Functions (parameters)</a:t>
            </a:r>
            <a:br>
              <a:rPr lang="en-GB"/>
            </a:br>
            <a:r>
              <a:rPr lang="en-GB"/>
              <a:t>Combine variables and functions </a:t>
            </a:r>
            <a:br>
              <a:rPr lang="en-GB"/>
            </a:br>
            <a:br>
              <a:rPr lang="en-GB"/>
            </a:br>
            <a:r>
              <a:rPr lang="en-GB"/>
              <a:t>Setup/draw blocks (what they do)</a:t>
            </a:r>
            <a:br>
              <a:rPr lang="en-GB"/>
            </a:br>
            <a:r>
              <a:rPr lang="en-GB"/>
              <a:t>Do something like moving a circle across the screen to combine all so far.</a:t>
            </a:r>
            <a:br>
              <a:rPr lang="en-GB"/>
            </a:br>
            <a:br>
              <a:rPr lang="en-GB"/>
            </a:br>
            <a:r>
              <a:rPr lang="en-GB"/>
              <a:t>If statements (what they do)</a:t>
            </a:r>
            <a:br>
              <a:rPr lang="en-GB"/>
            </a:br>
            <a:r>
              <a:rPr lang="en-GB"/>
              <a:t>If variable is greater than screen width, move circle back to the other side</a:t>
            </a:r>
            <a:br>
              <a:rPr lang="en-GB"/>
            </a:b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2f7561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2f7561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2f7561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2f7561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2f7561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2f7561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2f7561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2f7561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2f75614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2f75614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1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2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https://goo.gl/NhGHMb</a:t>
            </a:r>
            <a:endParaRPr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7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8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" name="Google Shape;48;p9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10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2XJTqR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rocessing.org/downlo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cessing.org/reference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Living Data Workshop 1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3609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Link to pdf of slideshow: </a:t>
            </a:r>
            <a:r>
              <a:rPr lang="en-GB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https://bit.ly/2XJTqRl</a:t>
            </a:r>
            <a:r>
              <a:rPr lang="en-GB" sz="3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let us store a value into the computer’s memory, so that we can manipulate it or retrieve it later.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 x = 1;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= x + 1;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println(x);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2381250" y="1152475"/>
            <a:ext cx="645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Create a new variable called </a:t>
            </a:r>
            <a:r>
              <a:rPr lang="en-GB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/>
              <a:t>, and assign it the value of </a:t>
            </a:r>
            <a:r>
              <a:rPr lang="en-GB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-GB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Retrieve the value of </a:t>
            </a:r>
            <a:r>
              <a:rPr lang="en-GB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/>
              <a:t> from memory, add one to it, then store it back into </a:t>
            </a:r>
            <a:r>
              <a:rPr lang="en-GB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/>
              <a:t> again. (The RHS is run before trying to fill the variable).</a:t>
            </a:r>
            <a:br>
              <a:rPr lang="en-GB"/>
            </a:b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Retrieve the value of </a:t>
            </a:r>
            <a:r>
              <a:rPr lang="en-GB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GB"/>
              <a:t> from memory, and show it on screen.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use variables together with other variables: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xPos = (width / 2) * i;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267200" y="1152475"/>
            <a:ext cx="45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Create a new variable called </a:t>
            </a:r>
            <a:r>
              <a:rPr lang="en-GB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xPos</a:t>
            </a:r>
            <a:r>
              <a:rPr lang="en-GB"/>
              <a:t>, and assign it a value by doing a calculation using two other (previously created variables).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Gotchas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496" y="1186050"/>
            <a:ext cx="4936152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311700" y="1295350"/>
            <a:ext cx="4212600" cy="3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Sometimes you will see Processing put a squiggly underline beneath a variable in </a:t>
            </a:r>
            <a:r>
              <a:rPr lang="en-GB">
                <a:solidFill>
                  <a:srgbClr val="FF9900"/>
                </a:solidFill>
              </a:rPr>
              <a:t>orange</a:t>
            </a:r>
            <a:r>
              <a:rPr lang="en-GB"/>
              <a:t>. A message at the bottom of the window will say: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/>
              <a:t>The value of the local variable “x” is not used.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isn’t an error! Processing is pointing out that you have created a variable, but then don’t use it anywhere. You might: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Still be writing some code - </a:t>
            </a:r>
            <a:r>
              <a:rPr b="1" lang="en-GB" sz="1200"/>
              <a:t>just keep going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Have rewritten some code and no-longer use it - </a:t>
            </a:r>
            <a:r>
              <a:rPr b="1" lang="en-GB" sz="1200"/>
              <a:t>decide whether to keep the variable or delete it.</a:t>
            </a:r>
            <a:endParaRPr b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Gotchas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5496" y="1186050"/>
            <a:ext cx="4936152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311700" y="1295350"/>
            <a:ext cx="4212600" cy="3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Sometimes you will see Processing put a squiggly underline beneath a variable in </a:t>
            </a:r>
            <a:r>
              <a:rPr lang="en-GB">
                <a:solidFill>
                  <a:srgbClr val="FF0000"/>
                </a:solidFill>
              </a:rPr>
              <a:t>red</a:t>
            </a:r>
            <a:r>
              <a:rPr lang="en-GB"/>
              <a:t>. A message at the bottom of the window will say: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/>
              <a:t>Duplicate local variable x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</a:t>
            </a:r>
            <a:r>
              <a:rPr b="1" i="1" lang="en-GB"/>
              <a:t>is</a:t>
            </a:r>
            <a:r>
              <a:rPr lang="en-GB"/>
              <a:t> an error! Processing is pointing out that you have created a variable, and then try to create a second variable with the same name.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You may have pasted some code twice - </a:t>
            </a:r>
            <a:r>
              <a:rPr b="1" lang="en-GB" sz="1200"/>
              <a:t>check to see if you have accidentally done this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-GB" sz="1200"/>
              <a:t>Decide on a new name for the variable</a:t>
            </a:r>
            <a:endParaRPr b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Gotchas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5496" y="1186050"/>
            <a:ext cx="4936152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311700" y="1295350"/>
            <a:ext cx="4212600" cy="3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Sometimes you will see Processing put a squiggly underline beneath the data type and variable in </a:t>
            </a:r>
            <a:r>
              <a:rPr lang="en-GB">
                <a:solidFill>
                  <a:srgbClr val="FF0000"/>
                </a:solidFill>
              </a:rPr>
              <a:t>red</a:t>
            </a:r>
            <a:r>
              <a:rPr lang="en-GB"/>
              <a:t>. A message at the bottom of the window will say: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/>
              <a:t>The class “Int” does not exist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</a:t>
            </a:r>
            <a:r>
              <a:rPr b="1" i="1" lang="en-GB"/>
              <a:t>is</a:t>
            </a:r>
            <a:r>
              <a:rPr lang="en-GB"/>
              <a:t> an error! Processing is case-sensitive.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Check the capitalisation on “</a:t>
            </a:r>
            <a:r>
              <a:rPr lang="en-GB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200"/>
              <a:t>” - it should always be in lower case.</a:t>
            </a:r>
            <a:endParaRPr b="1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RGB Colour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Computers represent colour as a proportion of </a:t>
            </a:r>
            <a:r>
              <a:rPr b="1" lang="en-GB">
                <a:solidFill>
                  <a:srgbClr val="FF0000"/>
                </a:solidFill>
              </a:rPr>
              <a:t>red</a:t>
            </a:r>
            <a:r>
              <a:rPr lang="en-GB"/>
              <a:t>, </a:t>
            </a:r>
            <a:r>
              <a:rPr b="1" lang="en-GB">
                <a:solidFill>
                  <a:srgbClr val="6AA84F"/>
                </a:solidFill>
              </a:rPr>
              <a:t>green</a:t>
            </a:r>
            <a:r>
              <a:rPr lang="en-GB"/>
              <a:t> and </a:t>
            </a:r>
            <a:r>
              <a:rPr b="1" lang="en-GB">
                <a:solidFill>
                  <a:srgbClr val="3D85C6"/>
                </a:solidFill>
              </a:rPr>
              <a:t>blue</a:t>
            </a:r>
            <a:r>
              <a:rPr lang="en-GB">
                <a:solidFill>
                  <a:srgbClr val="3D85C6"/>
                </a:solidFill>
              </a:rPr>
              <a:t>.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All other colours can be created by blending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b="1" lang="en-GB">
                <a:solidFill>
                  <a:srgbClr val="FF0000"/>
                </a:solidFill>
              </a:rPr>
              <a:t>R</a:t>
            </a:r>
            <a:r>
              <a:rPr b="1" lang="en-GB">
                <a:solidFill>
                  <a:srgbClr val="6AA84F"/>
                </a:solidFill>
              </a:rPr>
              <a:t>G</a:t>
            </a:r>
            <a:r>
              <a:rPr b="1" lang="en-GB">
                <a:solidFill>
                  <a:srgbClr val="3D85C6"/>
                </a:solidFill>
              </a:rPr>
              <a:t>B</a:t>
            </a:r>
            <a:r>
              <a:rPr lang="en-GB"/>
              <a:t>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Each colour is represented as a number from </a:t>
            </a:r>
            <a:r>
              <a:rPr b="1" lang="en-GB"/>
              <a:t>0</a:t>
            </a:r>
            <a:r>
              <a:rPr lang="en-GB"/>
              <a:t> (none of that colour) to </a:t>
            </a:r>
            <a:r>
              <a:rPr b="1" lang="en-GB"/>
              <a:t>255</a:t>
            </a:r>
            <a:r>
              <a:rPr lang="en-GB"/>
              <a:t> (full intensity).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9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RGB Colour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Black is no color (0, 0, 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Greys are balanced values of RGB colours i.e. </a:t>
            </a:r>
            <a:r>
              <a:rPr lang="en-GB">
                <a:solidFill>
                  <a:srgbClr val="999999"/>
                </a:solidFill>
              </a:rPr>
              <a:t>(128, 128, 128)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White is all of the colours </a:t>
            </a: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(255, 255, 255)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9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017725"/>
            <a:ext cx="3999901" cy="355419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Colour Picker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Trying to guess a colour is hard. That’s why there are tools to help with this.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Processing go to the </a:t>
            </a:r>
            <a:r>
              <a:rPr b="1" lang="en-GB"/>
              <a:t>‘Tools’ </a:t>
            </a:r>
            <a:r>
              <a:rPr lang="en-GB"/>
              <a:t>menu then choose </a:t>
            </a:r>
            <a:r>
              <a:rPr b="1" lang="en-GB"/>
              <a:t>‘Color Selector…’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Once you find the colour you want, read the </a:t>
            </a:r>
            <a:r>
              <a:rPr b="1" lang="en-GB">
                <a:solidFill>
                  <a:srgbClr val="FF0000"/>
                </a:solidFill>
              </a:rPr>
              <a:t>R</a:t>
            </a:r>
            <a:r>
              <a:rPr lang="en-GB"/>
              <a:t> </a:t>
            </a:r>
            <a:r>
              <a:rPr b="1" lang="en-GB">
                <a:solidFill>
                  <a:srgbClr val="6AA84F"/>
                </a:solidFill>
              </a:rPr>
              <a:t>G</a:t>
            </a:r>
            <a:r>
              <a:rPr lang="en-GB"/>
              <a:t> and </a:t>
            </a:r>
            <a:r>
              <a:rPr b="1" lang="en-GB">
                <a:solidFill>
                  <a:srgbClr val="3D85C6"/>
                </a:solidFill>
              </a:rPr>
              <a:t>B</a:t>
            </a:r>
            <a:r>
              <a:rPr lang="en-GB"/>
              <a:t> values ready to put into your code.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125" y="2250575"/>
            <a:ext cx="2627424" cy="21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/>
          <p:nvPr/>
        </p:nvSpPr>
        <p:spPr>
          <a:xfrm>
            <a:off x="7618425" y="3150500"/>
            <a:ext cx="326400" cy="38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workshop...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Processing</a:t>
            </a:r>
            <a:endParaRPr b="1" sz="17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	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Recap </a:t>
            </a:r>
            <a:r>
              <a:rPr i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Coding Train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material;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 	Recap worksheet material (basic shapes, colour, variables etc.);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 	Build example described in the prework from scratch.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286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Processing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app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http://processing.org/download</a:t>
            </a:r>
            <a:r>
              <a:rPr lang="en-GB"/>
              <a:t> (you don’t have to donate)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Follow installation instructions from the Worksheet (take extra care on Windows)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The Coding Train</a:t>
            </a:r>
            <a:r>
              <a:rPr lang="en-GB"/>
              <a:t> recap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Drawing with Pixels</a:t>
            </a:r>
            <a:endParaRPr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Computer graphics coordinate system (0, 0 at top left)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2D </a:t>
            </a:r>
            <a:r>
              <a:rPr lang="en-GB" sz="1400"/>
              <a:t>Primitive</a:t>
            </a:r>
            <a:r>
              <a:rPr lang="en-GB" sz="1400"/>
              <a:t> shapes (</a:t>
            </a: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line</a:t>
            </a:r>
            <a:r>
              <a:rPr lang="en-GB" sz="1400"/>
              <a:t>, </a:t>
            </a: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ellipse</a:t>
            </a:r>
            <a:r>
              <a:rPr lang="en-GB" sz="1400"/>
              <a:t>, </a:t>
            </a: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rect</a:t>
            </a:r>
            <a:r>
              <a:rPr lang="en-GB" sz="1400"/>
              <a:t>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How to Use Processing</a:t>
            </a:r>
            <a:endParaRPr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Syntax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Recovering from errors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RGB Colo(u)r</a:t>
            </a:r>
            <a:endParaRPr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Representing colour as an RGB code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stroke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fill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Processing Reference </a:t>
            </a:r>
            <a:r>
              <a:rPr lang="en-GB" sz="1400"/>
              <a:t>(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https://processing.org/reference/</a:t>
            </a:r>
            <a:r>
              <a:rPr lang="en-GB" sz="1400"/>
              <a:t>)</a:t>
            </a:r>
            <a:endParaRPr sz="14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271" y="1102474"/>
            <a:ext cx="6943475" cy="1930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is also built-in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To look up how a function works, right-click (Ctrl+Click on Mac) on it, then select </a:t>
            </a:r>
            <a:r>
              <a:rPr b="1" lang="en-GB"/>
              <a:t>“Find in Reference”</a:t>
            </a:r>
            <a:endParaRPr b="1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500" y="1152475"/>
            <a:ext cx="39858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Ellipse</a:t>
            </a:r>
            <a:endParaRPr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52475"/>
            <a:ext cx="39999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Wider than it is tall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ellipse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(50, 50, 100, 50)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Taller than it is wide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ellipse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(50, 50, 50, 100)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// Moved to the bottom right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ellipse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(250, 250, 50, 50)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446211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Checkpoint 1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Everyone should: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✓"/>
            </a:pPr>
            <a:r>
              <a:rPr lang="en-GB"/>
              <a:t>Have Processing installed and working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✓"/>
            </a:pPr>
            <a:r>
              <a:rPr lang="en-GB"/>
              <a:t>Know where to find help documentation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✓"/>
            </a:pPr>
            <a:r>
              <a:rPr lang="en-GB"/>
              <a:t>Be able to draw a circle!</a:t>
            </a:r>
            <a:endParaRPr/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thing computers are really good at is doing maths - r</a:t>
            </a:r>
            <a:r>
              <a:rPr lang="en-GB"/>
              <a:t>eally, really fast.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The representation of basic arithmetic might be a little different than what you’re used to: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Addition: +			Subtraction: -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Multiplication: *		Division: /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Check the Reference for more operations.</a:t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