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86" r:id="rId10"/>
    <p:sldId id="287" r:id="rId11"/>
    <p:sldId id="263" r:id="rId12"/>
    <p:sldId id="288" r:id="rId13"/>
    <p:sldId id="264" r:id="rId14"/>
    <p:sldId id="265" r:id="rId15"/>
    <p:sldId id="266" r:id="rId16"/>
    <p:sldId id="289" r:id="rId17"/>
    <p:sldId id="267" r:id="rId18"/>
    <p:sldId id="268" r:id="rId19"/>
    <p:sldId id="269" r:id="rId20"/>
    <p:sldId id="270" r:id="rId21"/>
    <p:sldId id="271" r:id="rId22"/>
    <p:sldId id="272" r:id="rId23"/>
    <p:sldId id="290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91" r:id="rId36"/>
    <p:sldId id="292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Miriam Fixed" panose="020B0509050101010101" pitchFamily="49" charset="-79"/>
      <p:regular r:id="rId47"/>
    </p:embeddedFont>
    <p:embeddedFont>
      <p:font typeface="Robot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1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1jag5fq8nnuafne/Living%20Data%20Workshop%202%20-%202019.pdf?dl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Encourage students to download PDF version/google drive version.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of slideshow is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https://www.dropbox.com/s/1jag5fq8nnuafne/Living%20Data%20Workshop%202%20-%202019.pdf?dl=0</a:t>
            </a:r>
            <a:r>
              <a:rPr lang="en-GB"/>
              <a:t> but may not be the most up to date version. Check here for the latest.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f52187ce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f52187ce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f52187ce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f52187ce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f52187ce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f52187ce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f52187ce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f52187ce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note that trying to store a float into an int won’t work. You’d lose anything after the decimal place, but processing will also throw an error.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f52187ce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5f52187ce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f52187ce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f52187ce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minimum and maximum values in your dataset?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f52187c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f52187ce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f52187ce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f52187ce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f52187ce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5f52187ce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max and min functions are simple in operation, but conceptually pretty hard to get. Make sure to spend time on this.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0ea44f78_1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0ea44f78_1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f9b12a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f9b12a0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0ea44f78_1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0ea44f78_1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max and min functions are simple in operation, but conceptually pretty hard to get. Make sure to spend time on this.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0ea44f78_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0ea44f78_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 this point, you will have to change the size of your sketch.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size(1000, 300)</a:t>
            </a:r>
            <a:r>
              <a:rPr lang="en-GB"/>
              <a:t> works well.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0ea44f78_1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0ea44f78_1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5f52187ce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5f52187ce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f52187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f52187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f52187c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f52187c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f52187ce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5f52187ce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f52187c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f52187c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5f52187ce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5f52187ce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f52187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f52187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f5218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f5218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f52187c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f52187c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f52187c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f52187c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data came from Accupedo on Android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f52187c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f52187c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Headers have to be manually added.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beb28018efb99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beb28018efb99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f0e216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f0e216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https://goo.gl/NhGHMb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LDWS2-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loadTable_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Table_getRowCount_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Table_getFloat_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floa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floa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map_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itunes.apple.com/au/app/qs-access/id920297614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play.google.com/store/apps/details?id=com.corusen.accupedo.te&amp;hl=en_AU" TargetMode="Externa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hyperlink" Target="https://itunes.apple.com/au/app/qs-access/id92029761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play.google.com/store/apps/details?id=com.corusen.accupedo.te&amp;hl=en_AU" TargetMode="Externa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LDWS2-DATA-1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LDWS2-DATA-1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Living Data Workshop 2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11700" y="3609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Link to this slideshow: </a:t>
            </a:r>
            <a:r>
              <a:rPr lang="en-GB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http://bit.ly/LDWS2-19</a:t>
            </a: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4D85-CBE6-4AF5-8611-6FAFD90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j-lt"/>
                <a:cs typeface="Times New Roman" panose="02020603050405020304" pitchFamily="18" charset="0"/>
              </a:rPr>
              <a:t>Look at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C30C-A513-467A-A195-17BE1D9E5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/>
              <a:t>Q: Which of the three datasets have a header, and which ones don’t?</a:t>
            </a:r>
          </a:p>
          <a:p>
            <a:pPr lvl="1"/>
            <a:r>
              <a:rPr lang="en-AU" dirty="0" err="1"/>
              <a:t>ios</a:t>
            </a:r>
            <a:r>
              <a:rPr lang="en-AU" dirty="0"/>
              <a:t>-daily and ios-hourly.csv have headers, android-data.csv does NOT have headers</a:t>
            </a:r>
          </a:p>
          <a:p>
            <a:r>
              <a:rPr lang="en-AU" sz="2400" dirty="0"/>
              <a:t>Q: for the datasets WITH a header, what ARE the headers?</a:t>
            </a:r>
          </a:p>
          <a:p>
            <a:pPr lvl="1"/>
            <a:r>
              <a:rPr lang="en-AU" dirty="0"/>
              <a:t>ios-daily.csv has the headers “Start”, “Finish” “Active Calories (kcal)”, “Heart rate”, “Steps(count)”</a:t>
            </a:r>
          </a:p>
          <a:p>
            <a:pPr lvl="1"/>
            <a:r>
              <a:rPr lang="en-AU" dirty="0"/>
              <a:t>ios-hourly.csv has the headers “Start”, “Finish”, “Heart rate” and “Steps(count)”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79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 (recap)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2036400"/>
            <a:ext cx="29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myData;</a:t>
            </a:r>
            <a:endParaRPr sz="2400"/>
          </a:p>
        </p:txBody>
      </p:sp>
      <p:sp>
        <p:nvSpPr>
          <p:cNvPr id="135" name="Google Shape;135;p20"/>
          <p:cNvSpPr txBox="1"/>
          <p:nvPr/>
        </p:nvSpPr>
        <p:spPr>
          <a:xfrm>
            <a:off x="311700" y="2733700"/>
            <a:ext cx="86580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 = </a:t>
            </a:r>
            <a:r>
              <a:rPr lang="en-GB" sz="2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loadTable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"hours_data.csv"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"header"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725775" y="1339100"/>
            <a:ext cx="271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Create a variable called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with a type of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endParaRPr sz="2400" b="1">
              <a:solidFill>
                <a:schemeClr val="dk2"/>
              </a:solidFill>
            </a:endParaRPr>
          </a:p>
        </p:txBody>
      </p:sp>
      <p:cxnSp>
        <p:nvCxnSpPr>
          <p:cNvPr id="137" name="Google Shape;137;p20"/>
          <p:cNvCxnSpPr>
            <a:stCxn id="136" idx="1"/>
          </p:cNvCxnSpPr>
          <p:nvPr/>
        </p:nvCxnSpPr>
        <p:spPr>
          <a:xfrm flipH="1">
            <a:off x="1457975" y="1625450"/>
            <a:ext cx="1267800" cy="56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0"/>
          <p:cNvSpPr txBox="1"/>
          <p:nvPr/>
        </p:nvSpPr>
        <p:spPr>
          <a:xfrm>
            <a:off x="1621050" y="3676100"/>
            <a:ext cx="2254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Opens a data file on your computer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39" name="Google Shape;139;p20"/>
          <p:cNvCxnSpPr>
            <a:stCxn id="138" idx="0"/>
          </p:cNvCxnSpPr>
          <p:nvPr/>
        </p:nvCxnSpPr>
        <p:spPr>
          <a:xfrm rot="10800000">
            <a:off x="2709900" y="3200600"/>
            <a:ext cx="38400" cy="47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3985450" y="3729925"/>
            <a:ext cx="2254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lang="en-GB" i="1">
                <a:solidFill>
                  <a:schemeClr val="dk1"/>
                </a:solidFill>
              </a:rPr>
              <a:t>name</a:t>
            </a:r>
            <a:r>
              <a:rPr lang="en-GB">
                <a:solidFill>
                  <a:schemeClr val="dk1"/>
                </a:solidFill>
              </a:rPr>
              <a:t> of the file to open.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41" name="Google Shape;141;p20"/>
          <p:cNvCxnSpPr>
            <a:stCxn id="140" idx="0"/>
          </p:cNvCxnSpPr>
          <p:nvPr/>
        </p:nvCxnSpPr>
        <p:spPr>
          <a:xfrm rot="10800000">
            <a:off x="4817500" y="3232825"/>
            <a:ext cx="295200" cy="49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0"/>
          <p:cNvSpPr txBox="1"/>
          <p:nvPr/>
        </p:nvSpPr>
        <p:spPr>
          <a:xfrm>
            <a:off x="6524950" y="3676100"/>
            <a:ext cx="22545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Tells Processing to treat the first-row as </a:t>
            </a:r>
            <a:r>
              <a:rPr lang="en-GB" i="1">
                <a:solidFill>
                  <a:schemeClr val="dk1"/>
                </a:solidFill>
              </a:rPr>
              <a:t>a header</a:t>
            </a:r>
            <a:r>
              <a:rPr lang="en-GB">
                <a:solidFill>
                  <a:schemeClr val="dk1"/>
                </a:solidFill>
              </a:rPr>
              <a:t> instead of as data.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43" name="Google Shape;143;p20"/>
          <p:cNvCxnSpPr>
            <a:stCxn id="142" idx="0"/>
          </p:cNvCxnSpPr>
          <p:nvPr/>
        </p:nvCxnSpPr>
        <p:spPr>
          <a:xfrm rot="10800000">
            <a:off x="7345000" y="3216500"/>
            <a:ext cx="307200" cy="45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105900" y="4247025"/>
            <a:ext cx="22545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Store the loaded data in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" name="Google Shape;145;p20"/>
          <p:cNvCxnSpPr>
            <a:stCxn id="144" idx="0"/>
          </p:cNvCxnSpPr>
          <p:nvPr/>
        </p:nvCxnSpPr>
        <p:spPr>
          <a:xfrm rot="10800000">
            <a:off x="966750" y="3209025"/>
            <a:ext cx="266400" cy="10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20"/>
          <p:cNvSpPr txBox="1"/>
          <p:nvPr/>
        </p:nvSpPr>
        <p:spPr>
          <a:xfrm>
            <a:off x="2971400" y="4779875"/>
            <a:ext cx="6124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Processing Reference: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https://processing.org/reference/loadTable_.html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6380-EB3A-43F6-AC88-FA96E41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loadTable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() </a:t>
            </a:r>
            <a:r>
              <a:rPr lang="en-AU" dirty="0"/>
              <a:t>Syntax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4E0F-5206-4750-9855-D945C5E8D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syntax for the </a:t>
            </a:r>
            <a:r>
              <a:rPr lang="en-AU" dirty="0" err="1"/>
              <a:t>loadTable</a:t>
            </a:r>
            <a:r>
              <a:rPr lang="en-AU" dirty="0"/>
              <a:t> function is: </a:t>
            </a:r>
            <a:r>
              <a:rPr lang="en-AU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loadTable</a:t>
            </a:r>
            <a:r>
              <a:rPr lang="en-AU" sz="1600" dirty="0">
                <a:latin typeface="Miriam Fixed" panose="020B0509050101010101" pitchFamily="49" charset="-79"/>
                <a:cs typeface="Miriam Fixed" panose="020B0509050101010101" pitchFamily="49" charset="-79"/>
              </a:rPr>
              <a:t>(filename, options)</a:t>
            </a:r>
          </a:p>
          <a:p>
            <a:r>
              <a:rPr lang="en-AU" sz="1600" dirty="0">
                <a:latin typeface="+mj-lt"/>
                <a:cs typeface="Miriam Fixed" panose="020B0509050101010101" pitchFamily="49" charset="-79"/>
              </a:rPr>
              <a:t>Go to the processing reference website for </a:t>
            </a:r>
            <a:r>
              <a:rPr lang="en-AU" sz="1600" dirty="0" err="1">
                <a:latin typeface="+mj-lt"/>
                <a:cs typeface="Miriam Fixed" panose="020B0509050101010101" pitchFamily="49" charset="-79"/>
              </a:rPr>
              <a:t>loadTable</a:t>
            </a:r>
            <a:r>
              <a:rPr lang="en-AU" sz="1600" dirty="0">
                <a:latin typeface="+mj-lt"/>
                <a:cs typeface="Miriam Fixed" panose="020B0509050101010101" pitchFamily="49" charset="-79"/>
              </a:rPr>
              <a:t> and answer the following question:</a:t>
            </a:r>
          </a:p>
          <a:p>
            <a:pPr lvl="1"/>
            <a:r>
              <a:rPr lang="en-AU" dirty="0">
                <a:latin typeface="+mj-lt"/>
                <a:cs typeface="Miriam Fixed" panose="020B0509050101010101" pitchFamily="49" charset="-79"/>
              </a:rPr>
              <a:t>What can I replace </a:t>
            </a:r>
            <a:r>
              <a:rPr lang="en-AU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options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AU" dirty="0">
                <a:latin typeface="+mj-lt"/>
                <a:cs typeface="Miriam Fixed" panose="020B0509050101010101" pitchFamily="49" charset="-79"/>
              </a:rPr>
              <a:t>with when I call the </a:t>
            </a:r>
            <a:r>
              <a:rPr lang="en-AU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loadTable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(filename, options) </a:t>
            </a:r>
            <a:r>
              <a:rPr lang="en-AU" dirty="0">
                <a:latin typeface="+mj-lt"/>
                <a:cs typeface="Miriam Fixed" panose="020B0509050101010101" pitchFamily="49" charset="-79"/>
              </a:rPr>
              <a:t>function?</a:t>
            </a:r>
          </a:p>
          <a:p>
            <a:pPr lvl="1"/>
            <a:r>
              <a:rPr lang="en-AU" dirty="0">
                <a:latin typeface="+mj-lt"/>
                <a:cs typeface="Miriam Fixed" panose="020B0509050101010101" pitchFamily="49" charset="-79"/>
              </a:rPr>
              <a:t>Can I leave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options</a:t>
            </a:r>
            <a:r>
              <a:rPr lang="en-AU" dirty="0">
                <a:latin typeface="+mj-lt"/>
                <a:cs typeface="Miriam Fixed" panose="020B0509050101010101" pitchFamily="49" charset="-79"/>
              </a:rPr>
              <a:t> empty?</a:t>
            </a:r>
          </a:p>
          <a:p>
            <a:pPr lvl="1"/>
            <a:r>
              <a:rPr lang="en-AU" dirty="0">
                <a:latin typeface="+mj-lt"/>
                <a:cs typeface="Miriam Fixed" panose="020B0509050101010101" pitchFamily="49" charset="-79"/>
              </a:rPr>
              <a:t>When I type in the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filename</a:t>
            </a:r>
            <a:r>
              <a:rPr lang="en-AU" dirty="0">
                <a:latin typeface="+mj-lt"/>
                <a:cs typeface="Miriam Fixed" panose="020B0509050101010101" pitchFamily="49" charset="-79"/>
              </a:rPr>
              <a:t>, do I need to put in the file type as well?</a:t>
            </a:r>
          </a:p>
          <a:p>
            <a:pPr lvl="1"/>
            <a:r>
              <a:rPr lang="en-AU" dirty="0">
                <a:latin typeface="+mj-lt"/>
                <a:cs typeface="Miriam Fixed" panose="020B0509050101010101" pitchFamily="49" charset="-79"/>
              </a:rPr>
              <a:t>Load up your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android-data.csv </a:t>
            </a:r>
            <a:r>
              <a:rPr lang="en-AU" dirty="0">
                <a:latin typeface="+mj-lt"/>
                <a:cs typeface="Miriam Fixed" panose="020B0509050101010101" pitchFamily="49" charset="-79"/>
              </a:rPr>
              <a:t>file and test to see if it works (press play)</a:t>
            </a:r>
          </a:p>
        </p:txBody>
      </p:sp>
    </p:spTree>
    <p:extLst>
      <p:ext uri="{BB962C8B-B14F-4D97-AF65-F5344CB8AC3E}">
        <p14:creationId xmlns:p14="http://schemas.microsoft.com/office/powerpoint/2010/main" val="121235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go wrong?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788" y="851638"/>
            <a:ext cx="442021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11700" y="1262125"/>
            <a:ext cx="3547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may get this message in the console: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hours_data.csv does not exist or could not be read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Check two things: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Filename is </a:t>
            </a:r>
            <a:r>
              <a:rPr lang="en-GB" i="1">
                <a:solidFill>
                  <a:schemeClr val="dk1"/>
                </a:solidFill>
              </a:rPr>
              <a:t>exactly </a:t>
            </a:r>
            <a:r>
              <a:rPr lang="en-GB">
                <a:solidFill>
                  <a:schemeClr val="dk1"/>
                </a:solidFill>
              </a:rPr>
              <a:t>correct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Does it end with .csv?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No typos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Capitalisation and spaces matter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File has been dragged into Processing </a:t>
            </a:r>
            <a:r>
              <a:rPr lang="en-GB" sz="1200" i="1">
                <a:solidFill>
                  <a:schemeClr val="dk1"/>
                </a:solidFill>
              </a:rPr>
              <a:t>(see Workshop 2 Sheet)</a:t>
            </a:r>
            <a:endParaRPr sz="12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Data (recap)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3675075" y="3441588"/>
            <a:ext cx="22545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Create a message that includes the number of rows.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60" name="Google Shape;160;p22"/>
          <p:cNvCxnSpPr>
            <a:stCxn id="159" idx="0"/>
          </p:cNvCxnSpPr>
          <p:nvPr/>
        </p:nvCxnSpPr>
        <p:spPr>
          <a:xfrm rot="10800000">
            <a:off x="4495125" y="2981988"/>
            <a:ext cx="307200" cy="45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2"/>
          <p:cNvSpPr txBox="1"/>
          <p:nvPr/>
        </p:nvSpPr>
        <p:spPr>
          <a:xfrm>
            <a:off x="2971400" y="4779875"/>
            <a:ext cx="6124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https://processing.org/reference/Table_getRowCount_.html</a:t>
            </a:r>
            <a:r>
              <a:rPr lang="en-GB" sz="1200"/>
              <a:t> </a:t>
            </a:r>
            <a:r>
              <a:rPr lang="en-GB"/>
              <a:t> 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203400" y="2071163"/>
            <a:ext cx="87372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numRows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myData.</a:t>
            </a:r>
            <a:r>
              <a:rPr lang="en-GB" sz="24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getRowCount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400" dirty="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"There are"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numRows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400" dirty="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"rows of data"</a:t>
            </a:r>
            <a:r>
              <a:rPr lang="en-GB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03400" y="3504963"/>
            <a:ext cx="22545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Print some info to the console.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64" name="Google Shape;164;p22"/>
          <p:cNvCxnSpPr>
            <a:stCxn id="163" idx="0"/>
          </p:cNvCxnSpPr>
          <p:nvPr/>
        </p:nvCxnSpPr>
        <p:spPr>
          <a:xfrm rot="10800000">
            <a:off x="1199250" y="2942163"/>
            <a:ext cx="131400" cy="5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2"/>
          <p:cNvSpPr txBox="1"/>
          <p:nvPr/>
        </p:nvSpPr>
        <p:spPr>
          <a:xfrm>
            <a:off x="1330650" y="1140388"/>
            <a:ext cx="159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Create a variable called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numRows </a:t>
            </a:r>
            <a:r>
              <a:rPr lang="en-GB">
                <a:solidFill>
                  <a:schemeClr val="dk1"/>
                </a:solidFill>
              </a:rPr>
              <a:t>with type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 flipH="1">
            <a:off x="882150" y="1624375"/>
            <a:ext cx="472800" cy="47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2"/>
          <p:cNvSpPr txBox="1"/>
          <p:nvPr/>
        </p:nvSpPr>
        <p:spPr>
          <a:xfrm>
            <a:off x="4659475" y="1091838"/>
            <a:ext cx="22545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On the Table called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</a:t>
            </a:r>
            <a:r>
              <a:rPr lang="en-GB">
                <a:solidFill>
                  <a:schemeClr val="dk1"/>
                </a:solidFill>
              </a:rPr>
              <a:t>, find the number of rows.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68" name="Google Shape;168;p22"/>
          <p:cNvCxnSpPr>
            <a:stCxn id="167" idx="1"/>
          </p:cNvCxnSpPr>
          <p:nvPr/>
        </p:nvCxnSpPr>
        <p:spPr>
          <a:xfrm flipH="1">
            <a:off x="4334275" y="1498038"/>
            <a:ext cx="325200" cy="57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that it works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3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Nothing shows up in the sketch window…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Because we haven’t told it to draw anything.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we can see our message in the console.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600" y="1170125"/>
            <a:ext cx="442768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3"/>
          <p:cNvCxnSpPr/>
          <p:nvPr/>
        </p:nvCxnSpPr>
        <p:spPr>
          <a:xfrm>
            <a:off x="1347025" y="3407200"/>
            <a:ext cx="3169500" cy="1180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E91F-60CE-4349-8A9A-5A409AE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Table</a:t>
            </a:r>
            <a:r>
              <a:rPr lang="en-AU" dirty="0"/>
              <a:t> object syntax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1F07A-6856-41E9-9D37-9C7D22092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Table</a:t>
            </a:r>
            <a:r>
              <a:rPr lang="en-AU" dirty="0"/>
              <a:t> object (which you are using to hold the data of the .csv file) has a series of ‘methods’ you can perform with it, one of which is the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.</a:t>
            </a:r>
            <a:r>
              <a:rPr lang="en-AU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getRowCount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() </a:t>
            </a:r>
            <a:r>
              <a:rPr lang="en-AU" dirty="0"/>
              <a:t>method. </a:t>
            </a:r>
          </a:p>
          <a:p>
            <a:r>
              <a:rPr lang="en-AU" dirty="0"/>
              <a:t>Using the Processing reference for the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Table</a:t>
            </a:r>
            <a:r>
              <a:rPr lang="en-AU" dirty="0"/>
              <a:t> object, answer the following questions</a:t>
            </a:r>
          </a:p>
          <a:p>
            <a:pPr lvl="1"/>
            <a:r>
              <a:rPr lang="en-AU" dirty="0"/>
              <a:t>What type of </a:t>
            </a:r>
            <a:r>
              <a:rPr lang="en-AU" b="1" dirty="0"/>
              <a:t>data</a:t>
            </a:r>
            <a:r>
              <a:rPr lang="en-AU" dirty="0"/>
              <a:t> does the 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.</a:t>
            </a:r>
            <a:r>
              <a:rPr lang="en-AU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getRowCount</a:t>
            </a:r>
            <a:r>
              <a:rPr lang="en-AU" dirty="0">
                <a:latin typeface="Miriam Fixed" panose="020B0509050101010101" pitchFamily="49" charset="-79"/>
                <a:cs typeface="Miriam Fixed" panose="020B0509050101010101" pitchFamily="49" charset="-79"/>
              </a:rPr>
              <a:t>() </a:t>
            </a:r>
            <a:r>
              <a:rPr lang="en-AU" dirty="0"/>
              <a:t>method return? A string, int or float?</a:t>
            </a:r>
          </a:p>
          <a:p>
            <a:pPr lvl="1"/>
            <a:r>
              <a:rPr lang="en-AU" dirty="0"/>
              <a:t>What method is available for me to remove the 5</a:t>
            </a:r>
            <a:r>
              <a:rPr lang="en-AU" baseline="30000" dirty="0"/>
              <a:t>th</a:t>
            </a:r>
            <a:r>
              <a:rPr lang="en-AU" dirty="0"/>
              <a:t> row of this table? How would I write it? How would I verify the 5</a:t>
            </a:r>
            <a:r>
              <a:rPr lang="en-AU" baseline="30000" dirty="0"/>
              <a:t>th</a:t>
            </a:r>
            <a:r>
              <a:rPr lang="en-AU" dirty="0"/>
              <a:t> row has been removed?</a:t>
            </a:r>
          </a:p>
          <a:p>
            <a:pPr lvl="1"/>
            <a:r>
              <a:rPr lang="en-AU" dirty="0"/>
              <a:t>What method is available for me to retrieve the </a:t>
            </a:r>
            <a:r>
              <a:rPr lang="en-AU" b="1" dirty="0"/>
              <a:t>float</a:t>
            </a:r>
            <a:r>
              <a:rPr lang="en-AU" dirty="0"/>
              <a:t> in the 2</a:t>
            </a:r>
            <a:r>
              <a:rPr lang="en-AU" baseline="30000" dirty="0"/>
              <a:t>nd</a:t>
            </a:r>
            <a:r>
              <a:rPr lang="en-AU" dirty="0"/>
              <a:t> row and 3</a:t>
            </a:r>
            <a:r>
              <a:rPr lang="en-AU" baseline="30000" dirty="0"/>
              <a:t>rd</a:t>
            </a:r>
            <a:r>
              <a:rPr lang="en-AU" dirty="0"/>
              <a:t> column of the table? 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597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338100" y="2218625"/>
            <a:ext cx="8467800" cy="1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numRows; i++)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= myData.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getFloat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-GB" sz="18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"Steps (average per min)"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Data (recap)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338100" y="1608625"/>
            <a:ext cx="4173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Set up a loop to run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numRows </a:t>
            </a:r>
            <a:r>
              <a:rPr lang="en-GB">
                <a:solidFill>
                  <a:schemeClr val="dk1"/>
                </a:solidFill>
              </a:rPr>
              <a:t>number of times.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 flipH="1">
            <a:off x="2007400" y="1917550"/>
            <a:ext cx="92400" cy="37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4"/>
          <p:cNvSpPr txBox="1"/>
          <p:nvPr/>
        </p:nvSpPr>
        <p:spPr>
          <a:xfrm>
            <a:off x="2591200" y="3335325"/>
            <a:ext cx="17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 a value from a column in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myData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6" name="Google Shape;186;p24"/>
          <p:cNvCxnSpPr>
            <a:stCxn id="185" idx="0"/>
          </p:cNvCxnSpPr>
          <p:nvPr/>
        </p:nvCxnSpPr>
        <p:spPr>
          <a:xfrm rot="10800000" flipH="1">
            <a:off x="3462700" y="3018825"/>
            <a:ext cx="174300" cy="31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4"/>
          <p:cNvSpPr txBox="1"/>
          <p:nvPr/>
        </p:nvSpPr>
        <p:spPr>
          <a:xfrm>
            <a:off x="3940075" y="3908025"/>
            <a:ext cx="17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Which row number to get the data from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" name="Google Shape;188;p24"/>
          <p:cNvCxnSpPr>
            <a:stCxn id="187" idx="0"/>
          </p:cNvCxnSpPr>
          <p:nvPr/>
        </p:nvCxnSpPr>
        <p:spPr>
          <a:xfrm rot="10800000">
            <a:off x="4548175" y="3034725"/>
            <a:ext cx="263400" cy="87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24"/>
          <p:cNvSpPr txBox="1"/>
          <p:nvPr/>
        </p:nvSpPr>
        <p:spPr>
          <a:xfrm>
            <a:off x="5722750" y="3343275"/>
            <a:ext cx="231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the column is called (i.e. it’s header label)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4"/>
          <p:cNvCxnSpPr>
            <a:stCxn id="189" idx="0"/>
          </p:cNvCxnSpPr>
          <p:nvPr/>
        </p:nvCxnSpPr>
        <p:spPr>
          <a:xfrm rot="10800000">
            <a:off x="6738400" y="3026775"/>
            <a:ext cx="144300" cy="31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4"/>
          <p:cNvSpPr txBox="1"/>
          <p:nvPr/>
        </p:nvSpPr>
        <p:spPr>
          <a:xfrm>
            <a:off x="421925" y="4288025"/>
            <a:ext cx="17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chemeClr val="dk1"/>
                </a:solidFill>
              </a:rPr>
              <a:t>Print this value to the console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" name="Google Shape;192;p24"/>
          <p:cNvCxnSpPr>
            <a:stCxn id="191" idx="0"/>
          </p:cNvCxnSpPr>
          <p:nvPr/>
        </p:nvCxnSpPr>
        <p:spPr>
          <a:xfrm rot="10800000" flipH="1">
            <a:off x="1293425" y="3415025"/>
            <a:ext cx="148800" cy="8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24"/>
          <p:cNvSpPr txBox="1"/>
          <p:nvPr/>
        </p:nvSpPr>
        <p:spPr>
          <a:xfrm>
            <a:off x="2971400" y="4779875"/>
            <a:ext cx="6124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https://processing.org/reference/Table_getFloat_.html</a:t>
            </a:r>
            <a:r>
              <a:rPr lang="en-GB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example, we added a new concept - a datatype called </a:t>
            </a: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Short for floating point - lets you have decimal points: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i.e.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pi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pi = 3.14159;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375525" y="4568875"/>
            <a:ext cx="5562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https://processing.org/reference/float.html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Floats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that you </a:t>
            </a:r>
            <a:r>
              <a:rPr lang="en-GB" b="1"/>
              <a:t>can’t assign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 b="1"/>
              <a:t> to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Doing this: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pi = 3.14159;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Results in an error:</a:t>
            </a: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cannot convert from float to int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375525" y="4568875"/>
            <a:ext cx="55626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https://processing.org/reference/float.html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Workshop 1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coding in Processing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with code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and variables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maths, a mapping refers to applying a </a:t>
            </a:r>
            <a:r>
              <a:rPr lang="en-GB" i="1"/>
              <a:t>function</a:t>
            </a:r>
            <a:r>
              <a:rPr lang="en-GB"/>
              <a:t> to convert one </a:t>
            </a:r>
            <a:r>
              <a:rPr lang="en-GB" b="1"/>
              <a:t>range</a:t>
            </a:r>
            <a:r>
              <a:rPr lang="en-GB"/>
              <a:t> of data, to </a:t>
            </a:r>
            <a:r>
              <a:rPr lang="en-GB" b="1"/>
              <a:t>another</a:t>
            </a:r>
            <a:r>
              <a:rPr lang="en-GB"/>
              <a:t>.</a:t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1188300" y="2151075"/>
            <a:ext cx="1622100" cy="255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27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168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489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1204</a:t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5542475" y="2129625"/>
            <a:ext cx="1622100" cy="203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0.0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69138"/>
                </a:solidFill>
              </a:rPr>
              <a:t>1.0797342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69138"/>
                </a:solidFill>
              </a:rPr>
              <a:t>2.2425249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69138"/>
                </a:solidFill>
              </a:rPr>
              <a:t>3.7375417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69138"/>
                </a:solidFill>
              </a:rPr>
              <a:t>13.953489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69138"/>
                </a:solidFill>
              </a:rPr>
              <a:t>40.614616</a:t>
            </a:r>
            <a:endParaRPr>
              <a:solidFill>
                <a:srgbClr val="E6913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100.0</a:t>
            </a:r>
            <a:endParaRPr/>
          </a:p>
        </p:txBody>
      </p:sp>
      <p:cxnSp>
        <p:nvCxnSpPr>
          <p:cNvPr id="216" name="Google Shape;216;p27"/>
          <p:cNvCxnSpPr/>
          <p:nvPr/>
        </p:nvCxnSpPr>
        <p:spPr>
          <a:xfrm>
            <a:off x="2203125" y="2393950"/>
            <a:ext cx="399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7"/>
          <p:cNvCxnSpPr/>
          <p:nvPr/>
        </p:nvCxnSpPr>
        <p:spPr>
          <a:xfrm rot="10800000" flipH="1">
            <a:off x="2350575" y="3885850"/>
            <a:ext cx="37557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mapping?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data is lots of: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small numbers:</a:t>
            </a:r>
            <a:br>
              <a:rPr lang="en-GB"/>
            </a:br>
            <a:r>
              <a:rPr lang="en-GB"/>
              <a:t>0.3555, 0.200550, 0.455555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big numbers</a:t>
            </a:r>
            <a:br>
              <a:rPr lang="en-GB"/>
            </a:br>
            <a:r>
              <a:rPr lang="en-GB"/>
              <a:t>12323, 343453, 123123, 3212312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your output needs: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fit within the width of the screen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Stay within the bounds of what a colour code can be (i.e. max 255)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map()</a:t>
            </a:r>
            <a:r>
              <a:rPr lang="en-GB"/>
              <a:t> function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199500" y="1152475"/>
            <a:ext cx="481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map(</a:t>
            </a: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start1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stop1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start2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stop2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value = 489;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mapValue =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(value, 0, 1204, 0, 100);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(mapValue);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output to the console?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179500" y="4614400"/>
            <a:ext cx="6652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https://processing.org/reference/map_.html</a:t>
            </a:r>
            <a:r>
              <a:rPr lang="en-GB"/>
              <a:t> 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2"/>
          </p:nvPr>
        </p:nvSpPr>
        <p:spPr>
          <a:xfrm>
            <a:off x="5238900" y="1152475"/>
            <a:ext cx="37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Parameters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/>
              <a:t> 	value to be converted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start1</a:t>
            </a:r>
            <a:r>
              <a:rPr lang="en-GB"/>
              <a:t> 	lower bound of current range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stop1</a:t>
            </a:r>
            <a:r>
              <a:rPr lang="en-GB"/>
              <a:t> 	upper bound of current range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start2</a:t>
            </a:r>
            <a:r>
              <a:rPr lang="en-GB"/>
              <a:t> 	lower bound of the target range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stop2</a:t>
            </a:r>
            <a:r>
              <a:rPr lang="en-GB"/>
              <a:t> 	upper bound of the target range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CEB2-1E5F-42A1-B9B2-E9951EB5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map(a, b, c, d, e)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57F7-8273-4549-BF7B-147436896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Image to right:</a:t>
            </a:r>
          </a:p>
          <a:p>
            <a:pPr lvl="1"/>
            <a:r>
              <a:rPr lang="en-AU" dirty="0"/>
              <a:t>Input range: </a:t>
            </a:r>
            <a:r>
              <a:rPr lang="en-AU" b="1" dirty="0"/>
              <a:t>10, 20</a:t>
            </a:r>
          </a:p>
          <a:p>
            <a:pPr lvl="1"/>
            <a:r>
              <a:rPr lang="en-AU" dirty="0"/>
              <a:t>Output range: </a:t>
            </a:r>
            <a:r>
              <a:rPr lang="en-AU" b="1" dirty="0"/>
              <a:t>12, 19</a:t>
            </a:r>
          </a:p>
          <a:p>
            <a:pPr lvl="1"/>
            <a:r>
              <a:rPr lang="en-AU" dirty="0"/>
              <a:t>Input value: </a:t>
            </a:r>
            <a:r>
              <a:rPr lang="en-AU" b="1" dirty="0"/>
              <a:t>12.5</a:t>
            </a:r>
          </a:p>
          <a:p>
            <a:pPr lvl="1"/>
            <a:r>
              <a:rPr lang="en-AU" dirty="0"/>
              <a:t>Output value: </a:t>
            </a:r>
            <a:r>
              <a:rPr lang="en-AU" b="1" dirty="0"/>
              <a:t>13.75</a:t>
            </a:r>
          </a:p>
          <a:p>
            <a:pPr lvl="1"/>
            <a:endParaRPr lang="en-AU" dirty="0"/>
          </a:p>
        </p:txBody>
      </p:sp>
      <p:pic>
        <p:nvPicPr>
          <p:cNvPr id="2050" name="Picture 2" descr="http://www.cs.sfu.ca/CourseCentral/166/tjd/_images/mapExample.png">
            <a:extLst>
              <a:ext uri="{FF2B5EF4-FFF2-40B4-BE49-F238E27FC236}">
                <a16:creationId xmlns:a16="http://schemas.microsoft.com/office/drawing/2014/main" id="{2AC9E531-B892-47D3-88B5-2C8EC219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3" y="1952575"/>
            <a:ext cx="3381553" cy="20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our data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0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Before we can use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map() </a:t>
            </a:r>
            <a:r>
              <a:rPr lang="en-GB" sz="1800"/>
              <a:t>properly, we need to know two more things about our data: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What’s the maximum value?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What’s the minimum value?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/>
              <a:t>We could do this by hand… but. Let’s use code.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the range of values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2"/>
          </p:nvPr>
        </p:nvSpPr>
        <p:spPr>
          <a:xfrm>
            <a:off x="311700" y="1017725"/>
            <a:ext cx="8709000" cy="3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… // Leave the existing code here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minValue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maxValue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i = 0; i &lt; numRows;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value = myData.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getFloat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-GB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"Steps (average per min)"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minValue =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(value, minValue);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maxValue =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(value, maxValue);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"Minimum value: 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minValue);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"Maximum value: 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maxValue);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with data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4294967295"/>
          </p:nvPr>
        </p:nvSpPr>
        <p:spPr>
          <a:xfrm>
            <a:off x="311700" y="1017725"/>
            <a:ext cx="8709000" cy="3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… // Leave the existing code here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// Create a second loop to make a drawing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i = 0; i &lt; numRows;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value = myData.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getFloat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-GB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"Steps (average per min)"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barHeight =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(value, minValue, maxValue, 0, </a:t>
            </a:r>
            <a:r>
              <a:rPr lang="en-GB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(i*5, 0, 5, barHeight);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Result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your own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pre-work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some data into Processing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loops to read each row of data, one-by-one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Capturing your own data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use your own activity as a source of data. We will keep track of your </a:t>
            </a:r>
            <a:r>
              <a:rPr lang="en-GB" i="1"/>
              <a:t>hourly </a:t>
            </a:r>
            <a:r>
              <a:rPr lang="en-GB"/>
              <a:t>or </a:t>
            </a:r>
            <a:r>
              <a:rPr lang="en-GB" i="1"/>
              <a:t>daily </a:t>
            </a:r>
            <a:r>
              <a:rPr lang="en-GB" b="1"/>
              <a:t>step count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need you to install an app to help capture this data.</a:t>
            </a:r>
            <a:endParaRPr/>
          </a:p>
        </p:txBody>
      </p:sp>
      <p:pic>
        <p:nvPicPr>
          <p:cNvPr id="272" name="Google Shape;272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123" y="2425350"/>
            <a:ext cx="1940428" cy="19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872" y="250692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 title="Get it on Google Play">
            <a:hlinkClick r:id="rId5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38" y="4134288"/>
            <a:ext cx="2093770" cy="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>
            <a:hlinkClick r:id="rId3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4674" y="4284475"/>
            <a:ext cx="171332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6"/>
          <p:cNvCxnSpPr>
            <a:stCxn id="271" idx="2"/>
          </p:cNvCxnSpPr>
          <p:nvPr/>
        </p:nvCxnSpPr>
        <p:spPr>
          <a:xfrm>
            <a:off x="4572000" y="2460175"/>
            <a:ext cx="0" cy="23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975" y="16658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25" y="16658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1444000" y="1307425"/>
            <a:ext cx="1905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5696225" y="1307425"/>
            <a:ext cx="19050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Apple</a:t>
            </a:r>
            <a:endParaRPr/>
          </a:p>
        </p:txBody>
      </p:sp>
      <p:pic>
        <p:nvPicPr>
          <p:cNvPr id="285" name="Google Shape;285;p37" title="Get it on Google Play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613" y="3529038"/>
            <a:ext cx="2093770" cy="8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2061" y="3647838"/>
            <a:ext cx="17133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note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69138"/>
                </a:solidFill>
              </a:rPr>
              <a:t>You </a:t>
            </a:r>
            <a:r>
              <a:rPr lang="en-GB" b="1">
                <a:solidFill>
                  <a:srgbClr val="E69138"/>
                </a:solidFill>
              </a:rPr>
              <a:t>do not need</a:t>
            </a:r>
            <a:r>
              <a:rPr lang="en-GB">
                <a:solidFill>
                  <a:srgbClr val="E69138"/>
                </a:solidFill>
              </a:rPr>
              <a:t> to create an account for either app</a:t>
            </a:r>
            <a:endParaRPr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On iOS: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HealthKit is enabled by default. QSAccess will collect your logged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On Android: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Accupedo will start logging once you run it for the first time.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Data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provided some data for you, captured on both Android and iOS.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Download these files from Dropbox.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http://bit.ly/LDWS2-DATA-19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Downloading your own data</a:t>
            </a:r>
            <a:endParaRPr/>
          </a:p>
        </p:txBody>
      </p:sp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We’ll walk you through the process of downloading your data in the pre-work for Workshop 3.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7CC9-53F6-4E2D-8581-7145EF90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4747-0A88-435D-856C-6B79364E3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043AD-0F82-4122-8F82-799DF2F6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24" y="0"/>
            <a:ext cx="64644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666-2BEA-4D53-9D2E-77F52CED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20EC-0591-45AC-AC13-1E964AE5A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79AE3-D956-4C91-AAC9-0AAFE1B7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93" y="0"/>
            <a:ext cx="54696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6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workshop...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variables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with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 your own data on your mobile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4D85-CBE6-4AF5-8611-6FAFD90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j-lt"/>
                <a:cs typeface="Times New Roman" panose="02020603050405020304" pitchFamily="18" charset="0"/>
              </a:rPr>
              <a:t>Download your data to use for this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C30C-A513-467A-A195-17BE1D9E5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will be using your own data for future workshops, but in the meantime we need to learn how to code</a:t>
            </a:r>
          </a:p>
          <a:p>
            <a:r>
              <a:rPr lang="en-AU" dirty="0"/>
              <a:t>Everyone needs to download the ANDROID </a:t>
            </a:r>
            <a:r>
              <a:rPr lang="en-AU" b="1" dirty="0"/>
              <a:t>AND</a:t>
            </a:r>
            <a:r>
              <a:rPr lang="en-AU" dirty="0"/>
              <a:t> IPHONE datasets so we can go through their differences</a:t>
            </a:r>
          </a:p>
          <a:p>
            <a:pPr lvl="1"/>
            <a:r>
              <a:rPr lang="en-AU" sz="2400" u="sng" dirty="0">
                <a:hlinkClick r:id="rId2"/>
              </a:rPr>
              <a:t>http://bit.ly/LDWS2-DATA-19</a:t>
            </a:r>
            <a:endParaRPr lang="en-AU" sz="2400" u="sng" dirty="0"/>
          </a:p>
          <a:p>
            <a:r>
              <a:rPr lang="en-AU" dirty="0"/>
              <a:t>Download </a:t>
            </a:r>
            <a:r>
              <a:rPr lang="en-AU" dirty="0">
                <a:highlight>
                  <a:srgbClr val="FFFF00"/>
                </a:highlight>
              </a:rPr>
              <a:t>“android-data.csv”, “ios-daily.csv” </a:t>
            </a:r>
            <a:r>
              <a:rPr lang="en-AU" dirty="0"/>
              <a:t>and </a:t>
            </a:r>
            <a:r>
              <a:rPr lang="en-AU" dirty="0">
                <a:highlight>
                  <a:srgbClr val="FFFF00"/>
                </a:highlight>
              </a:rPr>
              <a:t>“ios-hourly.csv”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124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our data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 stands for </a:t>
            </a:r>
            <a:r>
              <a:rPr lang="en-GB" b="1"/>
              <a:t>C</a:t>
            </a:r>
            <a:r>
              <a:rPr lang="en-GB"/>
              <a:t>omma </a:t>
            </a:r>
            <a:r>
              <a:rPr lang="en-GB" b="1"/>
              <a:t>S</a:t>
            </a:r>
            <a:r>
              <a:rPr lang="en-GB"/>
              <a:t>eparated </a:t>
            </a:r>
            <a:r>
              <a:rPr lang="en-GB" b="1"/>
              <a:t>V</a:t>
            </a:r>
            <a:r>
              <a:rPr lang="en-GB"/>
              <a:t>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One row per line. Each column is separated by a comma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252350" y="2266175"/>
            <a:ext cx="3928200" cy="26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2019,2,26,3720,2.45,113,0:35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2019,2,27,0,0.00,0,0:00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2019,2,28,737,0.52,22,0:06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2019,3,1,6586,4.61,200,1:03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2019,3,2,15545,10.88,474,2:13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our data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 stands for </a:t>
            </a:r>
            <a:r>
              <a:rPr lang="en-GB" b="1"/>
              <a:t>C</a:t>
            </a:r>
            <a:r>
              <a:rPr lang="en-GB"/>
              <a:t>omma </a:t>
            </a:r>
            <a:r>
              <a:rPr lang="en-GB" b="1"/>
              <a:t>S</a:t>
            </a:r>
            <a:r>
              <a:rPr lang="en-GB"/>
              <a:t>eparated </a:t>
            </a:r>
            <a:r>
              <a:rPr lang="en-GB" b="1"/>
              <a:t>V</a:t>
            </a:r>
            <a:r>
              <a:rPr lang="en-GB"/>
              <a:t>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FF9900"/>
                </a:solidFill>
              </a:rPr>
              <a:t>One row per line</a:t>
            </a:r>
            <a:r>
              <a:rPr lang="en-GB"/>
              <a:t>. Each </a:t>
            </a:r>
            <a:r>
              <a:rPr lang="en-GB">
                <a:solidFill>
                  <a:srgbClr val="1155CC"/>
                </a:solidFill>
              </a:rPr>
              <a:t>column </a:t>
            </a:r>
            <a:r>
              <a:rPr lang="en-GB"/>
              <a:t>is separated by a </a:t>
            </a:r>
            <a:r>
              <a:rPr lang="en-GB">
                <a:solidFill>
                  <a:srgbClr val="1155CC"/>
                </a:solidFill>
              </a:rPr>
              <a:t>comma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222250" y="2266175"/>
            <a:ext cx="6493500" cy="26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26,   3720,    2.45,  113,  0:35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27,   0,   	 0.00,  0,    0:00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28,   737,     0.52,  22,   0:06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3,    1,    6586,    4.61,  200,  1:03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3,    2,    15545,   10.88, 474,  2:13</a:t>
            </a: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2171125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2957425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3743725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4789650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5835575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6572500" y="2263325"/>
            <a:ext cx="0" cy="25305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1192513" y="2749550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1192513" y="3272517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1192513" y="3795483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1192513" y="4318450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192513" y="479382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our data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first row </a:t>
            </a:r>
            <a:r>
              <a:rPr lang="en-GB" i="1"/>
              <a:t>might</a:t>
            </a:r>
            <a:r>
              <a:rPr lang="en-GB"/>
              <a:t> be a header. Headers </a:t>
            </a:r>
            <a:r>
              <a:rPr lang="en-GB" b="1"/>
              <a:t>describe </a:t>
            </a:r>
            <a:r>
              <a:rPr lang="en-GB"/>
              <a:t>the data.</a:t>
            </a:r>
            <a:endParaRPr sz="2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222250" y="1727375"/>
            <a:ext cx="64935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year,     month,  day,    steps,     dist,     kcal,   duration 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26,   3720,    2.45,  113,  0:35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27,   0,   	 0.00,  0,    0:00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2,    28,   737,     0.52,  22,   0:06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3,    1,    6586,    4.61,  200,  1:03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2019,    3,    2,    15545,   10.88, 474,  2:13</a:t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>
            <a:off x="2171125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2957425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743725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4789650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5835575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6572500" y="1806100"/>
            <a:ext cx="0" cy="293160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1237013" y="270977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237013" y="321672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1237013" y="372367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1237013" y="423062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1237013" y="220282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1237013" y="4737575"/>
            <a:ext cx="61329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4D85-CBE6-4AF5-8611-6FAFD90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j-lt"/>
                <a:cs typeface="Times New Roman" panose="02020603050405020304" pitchFamily="18" charset="0"/>
              </a:rPr>
              <a:t>Look at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C30C-A513-467A-A195-17BE1D9E5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Look at your data </a:t>
            </a:r>
            <a:r>
              <a:rPr lang="en-AU" dirty="0">
                <a:highlight>
                  <a:srgbClr val="FFFF00"/>
                </a:highlight>
              </a:rPr>
              <a:t>“android-data.csv”, “ios-daily.csv” </a:t>
            </a:r>
            <a:r>
              <a:rPr lang="en-AU" dirty="0"/>
              <a:t>and </a:t>
            </a:r>
            <a:r>
              <a:rPr lang="en-AU" dirty="0">
                <a:highlight>
                  <a:srgbClr val="FFFF00"/>
                </a:highlight>
              </a:rPr>
              <a:t>“ios-hourly.csv” </a:t>
            </a:r>
          </a:p>
          <a:p>
            <a:r>
              <a:rPr lang="en-AU" dirty="0"/>
              <a:t>Open your datasets in </a:t>
            </a:r>
            <a:r>
              <a:rPr lang="en-AU" b="1" dirty="0"/>
              <a:t>EXCEL</a:t>
            </a:r>
            <a:r>
              <a:rPr lang="en-AU" dirty="0"/>
              <a:t> so we can see what TYPE of data there is</a:t>
            </a:r>
          </a:p>
          <a:p>
            <a:r>
              <a:rPr lang="en-AU" sz="2800" dirty="0"/>
              <a:t>Q: Which of the three datasets have a header, and which ones don’t?</a:t>
            </a:r>
          </a:p>
          <a:p>
            <a:r>
              <a:rPr lang="en-AU" sz="2800" dirty="0"/>
              <a:t>Q: for the datasets WITH a header, what ARE the headers?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4574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1799</Words>
  <Application>Microsoft Office PowerPoint</Application>
  <PresentationFormat>On-screen Show (16:9)</PresentationFormat>
  <Paragraphs>235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Roboto</vt:lpstr>
      <vt:lpstr>Consolas</vt:lpstr>
      <vt:lpstr>Miriam Fixed</vt:lpstr>
      <vt:lpstr>Simple Light</vt:lpstr>
      <vt:lpstr>Living Data Workshop 2</vt:lpstr>
      <vt:lpstr>In Workshop 1</vt:lpstr>
      <vt:lpstr>In the pre-work</vt:lpstr>
      <vt:lpstr>In this workshop...</vt:lpstr>
      <vt:lpstr>Download your data to use for this workshop</vt:lpstr>
      <vt:lpstr>Exploring our data</vt:lpstr>
      <vt:lpstr>Exploring our data</vt:lpstr>
      <vt:lpstr>Exploring our data</vt:lpstr>
      <vt:lpstr>Look at your data</vt:lpstr>
      <vt:lpstr>Look at your data</vt:lpstr>
      <vt:lpstr>Loading Data (recap)</vt:lpstr>
      <vt:lpstr>loadTable() Syntax question</vt:lpstr>
      <vt:lpstr>What could go wrong?</vt:lpstr>
      <vt:lpstr>Reading Data (recap)</vt:lpstr>
      <vt:lpstr>Checking that it works</vt:lpstr>
      <vt:lpstr>Table object syntax questions</vt:lpstr>
      <vt:lpstr>Reading Data (recap)</vt:lpstr>
      <vt:lpstr>Floats</vt:lpstr>
      <vt:lpstr>Floats</vt:lpstr>
      <vt:lpstr>Mapping</vt:lpstr>
      <vt:lpstr>Why do mapping?</vt:lpstr>
      <vt:lpstr>map() function</vt:lpstr>
      <vt:lpstr>The map(a, b, c, d, e) function</vt:lpstr>
      <vt:lpstr>Mapping our data</vt:lpstr>
      <vt:lpstr>Exercise</vt:lpstr>
      <vt:lpstr>Finding the range of values</vt:lpstr>
      <vt:lpstr>Drawing with data</vt:lpstr>
      <vt:lpstr>The Result</vt:lpstr>
      <vt:lpstr>Capturing your own data</vt:lpstr>
      <vt:lpstr>Capturing your own data</vt:lpstr>
      <vt:lpstr>PowerPoint Presentation</vt:lpstr>
      <vt:lpstr>Important note</vt:lpstr>
      <vt:lpstr>Sample Data</vt:lpstr>
      <vt:lpstr>Downloading your own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Data Workshop 2</dc:title>
  <cp:lastModifiedBy>Weber Liu</cp:lastModifiedBy>
  <cp:revision>7</cp:revision>
  <dcterms:modified xsi:type="dcterms:W3CDTF">2019-04-08T06:43:21Z</dcterms:modified>
</cp:coreProperties>
</file>