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minute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Encourage students to download </a:t>
            </a:r>
            <a:r>
              <a:rPr lang="en-GB"/>
              <a:t>PDF version/google drive version.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c5300f10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c5300f10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c5300f10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c5300f10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c5300f10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c5300f10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c5300f10_6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c5300f10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c5300f10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c5300f10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c5300f10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c5300f10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c5300f10_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c5300f10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c5300f10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c5300f10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c5300f10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c5300f10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c5300f10_9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c5300f10_9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f9b12a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f9b12a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minutes (0:3)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807c225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807c225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f52187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f52187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minutes (0:3)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f5218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f5218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minutes (0:3)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0ea44f78_1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0ea44f78_1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07c225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07c225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c5300f10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c5300f10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c5300f10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c5300f10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c5300f10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c5300f10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1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2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https://goo.gl/NhGHMb</a:t>
            </a:r>
            <a:endParaRPr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0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77450" y="93950"/>
            <a:ext cx="2974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LDWS3-1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bit.ly/LDWS2-FINALCODE-1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Living Data Workshop 3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3609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Link to this slideshow: </a:t>
            </a:r>
            <a:r>
              <a:rPr lang="en-GB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http://bit.ly/LDWS3-19</a:t>
            </a:r>
            <a:r>
              <a:rPr lang="en-GB" sz="3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if() </a:t>
            </a:r>
            <a:r>
              <a:rPr lang="en-GB"/>
              <a:t>statements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 = 3;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 &lt; 12)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601400" y="2004750"/>
            <a:ext cx="39999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what goes in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First thing - just type out the opening and closing brackets and make sure they are in the right place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Then start to work on the code inside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Easier to keep track of in your head</a:t>
            </a:r>
            <a:endParaRPr/>
          </a:p>
        </p:txBody>
      </p:sp>
      <p:cxnSp>
        <p:nvCxnSpPr>
          <p:cNvPr id="129" name="Google Shape;129;p22"/>
          <p:cNvCxnSpPr/>
          <p:nvPr/>
        </p:nvCxnSpPr>
        <p:spPr>
          <a:xfrm rot="10800000">
            <a:off x="692975" y="2083525"/>
            <a:ext cx="39507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conditionals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/>
              <a:t>	Less than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/>
              <a:t>	Greater than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/>
              <a:t>	Equal to (note two-equal signs)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GB"/>
              <a:t>	Less than or equal to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GB"/>
              <a:t>	Greater than or equal to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GB"/>
              <a:t>	Not equal to</a:t>
            </a:r>
            <a:endParaRPr/>
          </a:p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32400" y="243175"/>
            <a:ext cx="3999900" cy="4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Examples: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value = 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value &lt; 12		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value &gt; 0			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value == 3		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value &lt;= 3		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value &gt;= 12		</a:t>
            </a: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value != 13		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Worked Example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(600, 300);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1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i=0; i&lt;20; i++ 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circle(i*30,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275" y="1017734"/>
            <a:ext cx="3910451" cy="21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4818925" y="3549100"/>
            <a:ext cx="39666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we want the </a:t>
            </a:r>
            <a:r>
              <a:rPr b="1" lang="en-GB"/>
              <a:t>5th circle </a:t>
            </a:r>
            <a:r>
              <a:rPr lang="en-GB"/>
              <a:t>to be </a:t>
            </a:r>
            <a:r>
              <a:rPr lang="en-GB">
                <a:solidFill>
                  <a:srgbClr val="FF0000"/>
                </a:solidFill>
              </a:rPr>
              <a:t>red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Worked Example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(600, 300);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circle(0,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circle(30,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circle(60,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circle(90,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(255,0,0);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circle(120,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(255);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circle(150,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circle(180,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4818925" y="3549100"/>
            <a:ext cx="39666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works, but I now have to write 30 circles.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Want to change the size or the spacing?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fun. With that.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099077" cy="22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Worked Example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(600, 300);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1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i=0; i&lt;20; i++)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  if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i == 4 )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(255, 0, 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circle(i*30,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4611825" y="2628500"/>
            <a:ext cx="3831300" cy="19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Will this work?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will happen?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Why are we testing for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 == 4</a:t>
            </a:r>
            <a:r>
              <a:rPr lang="en-GB"/>
              <a:t>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Discuss ways to make this work better?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4611825" y="1127700"/>
            <a:ext cx="3831300" cy="13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?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125" y="544471"/>
            <a:ext cx="3748675" cy="20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Worked Example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(600, 300);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1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i=0; i&lt;20; i++)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  if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i == 4 )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(255, 0, 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circle(i*30,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4611825" y="2628500"/>
            <a:ext cx="3831300" cy="19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Nope…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Once we set the color to red, all the circles are red.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GB"/>
              <a:t>statements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get  this example working, we need one more thing.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can now test for a condition, but what about the rest of the time when that condition </a:t>
            </a:r>
            <a:r>
              <a:rPr b="1" i="1" lang="en-GB"/>
              <a:t>doesn’t </a:t>
            </a:r>
            <a:r>
              <a:rPr lang="en-GB"/>
              <a:t>apply?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GB"/>
              <a:t>statement lets us deal with this.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GB"/>
              <a:t>does not take a condition - it runs whenever the original condition </a:t>
            </a:r>
            <a:r>
              <a:rPr b="1" i="1" lang="en-GB"/>
              <a:t>isn't</a:t>
            </a:r>
            <a:r>
              <a:rPr lang="en-GB"/>
              <a:t> true.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Now the circle will be </a:t>
            </a: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white</a:t>
            </a:r>
            <a:r>
              <a:rPr lang="en-GB"/>
              <a:t>, except for the 5th circle which will be </a:t>
            </a:r>
            <a:r>
              <a:rPr lang="en-GB">
                <a:solidFill>
                  <a:srgbClr val="FF0000"/>
                </a:solidFill>
              </a:rPr>
              <a:t>red</a:t>
            </a:r>
            <a:r>
              <a:rPr lang="en-GB"/>
              <a:t>.</a:t>
            </a:r>
            <a:endParaRPr/>
          </a:p>
        </p:txBody>
      </p:sp>
      <p:sp>
        <p:nvSpPr>
          <p:cNvPr id="175" name="Google Shape;17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(600, 300);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1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i=0; i&lt;20; i++)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  if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i==4 )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(255, 0, 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(255, 255, 255);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circle(i*30,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Worked Example with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(600, 300);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1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i=0; i&lt;20; i++)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i==4 )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(255, 0, 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(255, 255, 255);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circle(i*30,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9"/>
          <p:cNvSpPr txBox="1"/>
          <p:nvPr>
            <p:ph idx="2" type="body"/>
          </p:nvPr>
        </p:nvSpPr>
        <p:spPr>
          <a:xfrm>
            <a:off x="4651650" y="3138250"/>
            <a:ext cx="3831300" cy="19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It works!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940" y="1107783"/>
            <a:ext cx="3572235" cy="19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GB"/>
              <a:t>statements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get the same outcome, by writing our conditional test another way.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can we change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if()</a:t>
            </a:r>
            <a:r>
              <a:rPr lang="en-GB"/>
              <a:t> statement and rearrange our code to do this?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Hint: Change only the </a:t>
            </a:r>
            <a:r>
              <a:rPr lang="en-GB">
                <a:solidFill>
                  <a:srgbClr val="0000FF"/>
                </a:solidFill>
              </a:rPr>
              <a:t>blue </a:t>
            </a:r>
            <a:r>
              <a:rPr lang="en-GB"/>
              <a:t>code, and rearrange the </a:t>
            </a:r>
            <a:r>
              <a:rPr lang="en-GB">
                <a:solidFill>
                  <a:srgbClr val="FF0000"/>
                </a:solidFill>
              </a:rPr>
              <a:t>red </a:t>
            </a:r>
            <a:r>
              <a:rPr lang="en-GB"/>
              <a:t>code.</a:t>
            </a:r>
            <a:endParaRPr/>
          </a:p>
        </p:txBody>
      </p:sp>
      <p:sp>
        <p:nvSpPr>
          <p:cNvPr id="190" name="Google Shape;190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(600, 300);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1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i=0; i&lt;20; i++)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  if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GB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 == 4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fill(255, 0, 0);</a:t>
            </a:r>
            <a:endParaRPr sz="1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fill(255, 255, 255);</a:t>
            </a:r>
            <a:endParaRPr sz="1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circle(i*30,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GB"/>
              <a:t>statements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By changing the conditional test to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 != 4 </a:t>
            </a:r>
            <a:r>
              <a:rPr lang="en-GB"/>
              <a:t>and swapping the contents of the two sets of brackets, we achieve the same outcome.</a:t>
            </a:r>
            <a:endParaRPr/>
          </a:p>
        </p:txBody>
      </p:sp>
      <p:sp>
        <p:nvSpPr>
          <p:cNvPr id="197" name="Google Shape;197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(600, 300);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1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i=0; i&lt;20; i++)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  if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GB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 != 4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fill(255, 255, 255);</a:t>
            </a:r>
            <a:endParaRPr sz="1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fill(255, 0, 0);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circle(i*30, 150, 25);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Workshop 2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Loading data from a CSV file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with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Capturing your own data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Downloading your steps data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iPhone</a:t>
            </a:r>
            <a:r>
              <a:rPr lang="en-GB"/>
              <a:t> using QSAccess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Instructions at ________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Watch the walkthrough video</a:t>
            </a:r>
            <a:endParaRPr/>
          </a:p>
        </p:txBody>
      </p:sp>
      <p:sp>
        <p:nvSpPr>
          <p:cNvPr id="204" name="Google Shape;204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Android</a:t>
            </a:r>
            <a:r>
              <a:rPr lang="en-GB"/>
              <a:t> using Accupedo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Instructions at _______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Watch the walkthrough 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pre-work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a heatmap with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colour with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lerpColor()</a:t>
            </a:r>
            <a:endParaRPr b="1"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workshop...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decisions with code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new types of visualisations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Last-time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4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Did you flip the chart upside-down?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5" cy="34498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777050" y="4347725"/>
            <a:ext cx="5589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 Dropbox for the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sketch code for this completed 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Statements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Allows you to have something happen, </a:t>
            </a:r>
            <a:r>
              <a:rPr i="1" lang="en-GB"/>
              <a:t>or not happen</a:t>
            </a:r>
            <a:r>
              <a:rPr lang="en-GB"/>
              <a:t> depending on the value of a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</a:t>
            </a:r>
            <a:r>
              <a:rPr b="1" lang="en-GB"/>
              <a:t>something is true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Then</a:t>
            </a:r>
            <a:r>
              <a:rPr b="1" lang="en-GB"/>
              <a:t> do some task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real life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If </a:t>
            </a:r>
            <a:r>
              <a:rPr lang="en-GB"/>
              <a:t>we are out of bread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Then </a:t>
            </a:r>
            <a:r>
              <a:rPr lang="en-GB"/>
              <a:t>buy more bread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If </a:t>
            </a:r>
            <a:r>
              <a:rPr lang="en-GB"/>
              <a:t>we have not arrived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Ask </a:t>
            </a:r>
            <a:r>
              <a:rPr lang="en-GB"/>
              <a:t>if we are there yet?</a:t>
            </a:r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>
            <a:off x="2708150" y="1792175"/>
            <a:ext cx="21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are too vague to turn into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sort of bread?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Where are we going?</a:t>
            </a:r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>
            <a:off x="2222275" y="2700200"/>
            <a:ext cx="25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if() </a:t>
            </a:r>
            <a:r>
              <a:rPr lang="en-GB"/>
              <a:t>statements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51603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Processing, an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if() </a:t>
            </a:r>
            <a:r>
              <a:rPr lang="en-GB"/>
              <a:t>statement lets us run code based on some </a:t>
            </a:r>
            <a:r>
              <a:rPr b="1" lang="en-GB"/>
              <a:t>condition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They look a little bit like a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for()</a:t>
            </a:r>
            <a:r>
              <a:rPr lang="en-GB"/>
              <a:t> loop (the conditions are used there too):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 = 3;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(value &lt; 12)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100">
                <a:solidFill>
                  <a:srgbClr val="7D4793"/>
                </a:solidFill>
                <a:latin typeface="Consolas"/>
                <a:ea typeface="Consolas"/>
                <a:cs typeface="Consolas"/>
                <a:sym typeface="Consolas"/>
              </a:rPr>
              <a:t>"Value is less than 12"</a:t>
            </a: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763150" y="2716050"/>
            <a:ext cx="21666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inside these brackets runs only when the condition is true</a:t>
            </a:r>
            <a:endParaRPr/>
          </a:p>
        </p:txBody>
      </p:sp>
      <p:cxnSp>
        <p:nvCxnSpPr>
          <p:cNvPr id="120" name="Google Shape;120;p21"/>
          <p:cNvCxnSpPr>
            <a:stCxn id="119" idx="1"/>
          </p:cNvCxnSpPr>
          <p:nvPr/>
        </p:nvCxnSpPr>
        <p:spPr>
          <a:xfrm rot="10800000">
            <a:off x="3066650" y="3106500"/>
            <a:ext cx="1696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/>
          <p:nvPr/>
        </p:nvCxnSpPr>
        <p:spPr>
          <a:xfrm flipH="1">
            <a:off x="2269975" y="3305550"/>
            <a:ext cx="25569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