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2" r:id="rId3"/>
    <p:sldId id="272" r:id="rId4"/>
    <p:sldId id="263" r:id="rId5"/>
    <p:sldId id="264" r:id="rId6"/>
    <p:sldId id="275" r:id="rId7"/>
    <p:sldId id="265" r:id="rId8"/>
    <p:sldId id="266" r:id="rId9"/>
    <p:sldId id="268" r:id="rId10"/>
    <p:sldId id="269" r:id="rId11"/>
    <p:sldId id="270" r:id="rId12"/>
    <p:sldId id="276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4" autoAdjust="0"/>
  </p:normalViewPr>
  <p:slideViewPr>
    <p:cSldViewPr snapToGrid="0" snapToObjects="1" showGuides="1">
      <p:cViewPr>
        <p:scale>
          <a:sx n="63" d="100"/>
          <a:sy n="63" d="100"/>
        </p:scale>
        <p:origin x="-2304" y="-480"/>
      </p:cViewPr>
      <p:guideLst>
        <p:guide orient="horz" pos="1146"/>
        <p:guide pos="23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4D62A-D595-164C-B8B8-4BEA0F403C1F}" type="datetimeFigureOut">
              <a:rPr lang="en-US" smtClean="0"/>
              <a:t>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C81F9-7F82-A243-A260-5A9A645F1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it: Everything</a:t>
            </a:r>
            <a:r>
              <a:rPr lang="en-US" baseline="0" dirty="0" smtClean="0"/>
              <a:t> in beautiful balance from moment to moment. Everybody shouting at each other at the same time and yet being very well understood.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C81F9-7F82-A243-A260-5A9A645F14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9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1F1F-BB84-A14B-9B85-B9B70EAA111D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7BBA-565D-0145-AD44-77BDC5CA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133" y="716603"/>
            <a:ext cx="7890934" cy="667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Systems in PHSI2005/2905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Nervous </a:t>
            </a:r>
            <a:r>
              <a:rPr lang="en-US" sz="2400" dirty="0"/>
              <a:t>(CNS and PNS)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Musculoskeletal (but largely skeletal muscle)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Cardiovascular</a:t>
            </a:r>
          </a:p>
          <a:p>
            <a:endParaRPr lang="en-US" dirty="0"/>
          </a:p>
          <a:p>
            <a:r>
              <a:rPr lang="en-US" sz="2800" b="1" i="1" dirty="0" smtClean="0"/>
              <a:t>Combined Systems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Cellular Neurophysiology – Nervous &amp; Skeletal Muscle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CV &amp;</a:t>
            </a:r>
            <a:r>
              <a:rPr lang="en-US" sz="2400" dirty="0" smtClean="0"/>
              <a:t> Nervous system &amp; Endocrine system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Exercise Physiology </a:t>
            </a:r>
            <a:r>
              <a:rPr lang="en-US" sz="2400" dirty="0" smtClean="0"/>
              <a:t>– CV, </a:t>
            </a:r>
            <a:r>
              <a:rPr lang="en-US" sz="2400" dirty="0"/>
              <a:t>Skeletal Muscle </a:t>
            </a:r>
            <a:r>
              <a:rPr lang="en-US" sz="2400" dirty="0" smtClean="0"/>
              <a:t>&amp; Nervous</a:t>
            </a:r>
          </a:p>
          <a:p>
            <a:endParaRPr lang="en-US" dirty="0"/>
          </a:p>
          <a:p>
            <a:r>
              <a:rPr lang="en-US" sz="3200" b="1" dirty="0"/>
              <a:t>Systems in PHSI2005/2905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Respiratory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Endocrine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Gastrointestinal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Renal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Reproductive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-14868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Integrated Physiology – 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905"/>
            <a:ext cx="8229600" cy="631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Homeostasis: Steady states require intakes and losses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5019" y="2624664"/>
            <a:ext cx="7659648" cy="2411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0640" y="1774387"/>
            <a:ext cx="89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6831" y="5371298"/>
            <a:ext cx="2011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Urine</a:t>
            </a:r>
          </a:p>
          <a:p>
            <a:pPr algn="ctr"/>
            <a:r>
              <a:rPr lang="en-US" dirty="0" err="1" smtClean="0"/>
              <a:t>Faeces</a:t>
            </a:r>
            <a:endParaRPr lang="en-US" dirty="0" smtClean="0"/>
          </a:p>
          <a:p>
            <a:pPr algn="ctr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(breathing out)</a:t>
            </a:r>
            <a:endParaRPr lang="en-US" dirty="0"/>
          </a:p>
          <a:p>
            <a:pPr algn="ctr"/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549" y="3678522"/>
            <a:ext cx="128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ORGANISM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9266" y="1332973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Energy</a:t>
            </a:r>
          </a:p>
          <a:p>
            <a:pPr algn="ctr"/>
            <a:r>
              <a:rPr lang="en-US" dirty="0" smtClean="0"/>
              <a:t>Ingestion (food)</a:t>
            </a:r>
          </a:p>
          <a:p>
            <a:pPr algn="ctr"/>
            <a:r>
              <a:rPr lang="en-US" dirty="0" smtClean="0"/>
              <a:t>Breathing in (O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Light &amp; heat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52542" y="2871118"/>
            <a:ext cx="22405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Metabolism</a:t>
            </a:r>
          </a:p>
          <a:p>
            <a:pPr algn="ctr"/>
            <a:r>
              <a:rPr lang="en-US" dirty="0" smtClean="0"/>
              <a:t>Chemical gradients</a:t>
            </a:r>
            <a:endParaRPr lang="en-US" dirty="0"/>
          </a:p>
          <a:p>
            <a:pPr algn="ctr"/>
            <a:r>
              <a:rPr lang="en-US" dirty="0" smtClean="0"/>
              <a:t>Energy production</a:t>
            </a:r>
          </a:p>
          <a:p>
            <a:pPr algn="ctr"/>
            <a:r>
              <a:rPr lang="en-US" dirty="0" smtClean="0"/>
              <a:t>Energy storage</a:t>
            </a:r>
          </a:p>
          <a:p>
            <a:pPr algn="ctr"/>
            <a:r>
              <a:rPr lang="en-US" dirty="0" smtClean="0"/>
              <a:t>Energy use!!</a:t>
            </a:r>
          </a:p>
          <a:p>
            <a:pPr algn="ctr"/>
            <a:r>
              <a:rPr lang="en-US" dirty="0" smtClean="0"/>
              <a:t>Metabolic byproducts</a:t>
            </a:r>
          </a:p>
          <a:p>
            <a:pPr algn="ctr"/>
            <a:r>
              <a:rPr lang="en-US" dirty="0" smtClean="0"/>
              <a:t>(inc. H</a:t>
            </a:r>
            <a:r>
              <a:rPr lang="en-US" baseline="-25000" dirty="0" smtClean="0"/>
              <a:t>2</a:t>
            </a:r>
            <a:r>
              <a:rPr lang="en-US" dirty="0" smtClean="0"/>
              <a:t>O &amp; CO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4484" y="5782405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72800" y="2459499"/>
            <a:ext cx="0" cy="419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72800" y="4845574"/>
            <a:ext cx="0" cy="530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47580" y="5354368"/>
            <a:ext cx="1470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Urine</a:t>
            </a:r>
          </a:p>
          <a:p>
            <a:pPr algn="ctr"/>
            <a:r>
              <a:rPr lang="en-US" dirty="0" err="1" smtClean="0"/>
              <a:t>Faeces</a:t>
            </a:r>
            <a:endParaRPr lang="en-US" dirty="0" smtClean="0"/>
          </a:p>
          <a:p>
            <a:pPr algn="ctr"/>
            <a:r>
              <a:rPr lang="en-US" dirty="0"/>
              <a:t>B</a:t>
            </a:r>
            <a:r>
              <a:rPr lang="en-US" dirty="0" smtClean="0"/>
              <a:t>reathing out</a:t>
            </a:r>
          </a:p>
          <a:p>
            <a:pPr algn="ctr"/>
            <a:r>
              <a:rPr lang="en-US" dirty="0" smtClean="0"/>
              <a:t>Sweat</a:t>
            </a:r>
          </a:p>
          <a:p>
            <a:pPr algn="ctr"/>
            <a:r>
              <a:rPr lang="en-US" dirty="0" smtClean="0"/>
              <a:t>Tears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25255" y="1686647"/>
            <a:ext cx="106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Water</a:t>
            </a:r>
          </a:p>
          <a:p>
            <a:pPr algn="ctr"/>
            <a:r>
              <a:rPr lang="en-US" dirty="0" smtClean="0"/>
              <a:t>Ingestion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09110" y="3221956"/>
            <a:ext cx="2547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Movement</a:t>
            </a:r>
          </a:p>
          <a:p>
            <a:pPr algn="ctr"/>
            <a:r>
              <a:rPr lang="en-US" dirty="0" smtClean="0"/>
              <a:t>(e.g., between ICF &amp; ECF)</a:t>
            </a:r>
          </a:p>
          <a:p>
            <a:pPr algn="ctr"/>
            <a:r>
              <a:rPr lang="en-US" dirty="0" smtClean="0"/>
              <a:t>Use (chem. </a:t>
            </a:r>
            <a:r>
              <a:rPr lang="en-US" dirty="0"/>
              <a:t>r</a:t>
            </a:r>
            <a:r>
              <a:rPr lang="en-US" dirty="0" smtClean="0"/>
              <a:t>eactions)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856424" y="2457580"/>
            <a:ext cx="0" cy="419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82650" y="4548895"/>
            <a:ext cx="0" cy="788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54161" y="5371298"/>
            <a:ext cx="81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Urine</a:t>
            </a:r>
          </a:p>
          <a:p>
            <a:pPr algn="ctr"/>
            <a:r>
              <a:rPr lang="en-US" dirty="0" err="1" smtClean="0"/>
              <a:t>Faeces</a:t>
            </a:r>
            <a:endParaRPr lang="en-US" dirty="0" smtClean="0"/>
          </a:p>
          <a:p>
            <a:pPr algn="ctr"/>
            <a:r>
              <a:rPr lang="en-US" dirty="0" smtClean="0"/>
              <a:t>Sweat</a:t>
            </a:r>
          </a:p>
          <a:p>
            <a:pPr algn="ctr"/>
            <a:r>
              <a:rPr lang="en-US" dirty="0" smtClean="0"/>
              <a:t>Tears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32993" y="1688566"/>
            <a:ext cx="106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Ions</a:t>
            </a:r>
          </a:p>
          <a:p>
            <a:pPr algn="ctr"/>
            <a:r>
              <a:rPr lang="en-US" dirty="0" smtClean="0"/>
              <a:t>Ingestion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59413" y="3091247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Electrochemical gradients</a:t>
            </a:r>
          </a:p>
          <a:p>
            <a:pPr algn="ctr"/>
            <a:r>
              <a:rPr lang="en-US" dirty="0"/>
              <a:t>Use (chem. r</a:t>
            </a:r>
            <a:r>
              <a:rPr lang="en-US" dirty="0" smtClean="0"/>
              <a:t>eactions)</a:t>
            </a:r>
          </a:p>
          <a:p>
            <a:pPr algn="ctr"/>
            <a:r>
              <a:rPr lang="en-US" dirty="0" smtClean="0"/>
              <a:t>Electrical signals</a:t>
            </a:r>
          </a:p>
          <a:p>
            <a:pPr algn="ctr"/>
            <a:r>
              <a:rPr lang="en-US" dirty="0" smtClean="0"/>
              <a:t>Nerve firing</a:t>
            </a:r>
          </a:p>
          <a:p>
            <a:pPr algn="ctr"/>
            <a:r>
              <a:rPr lang="en-US" dirty="0" smtClean="0"/>
              <a:t>Muscle cell contraction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463610" y="2459499"/>
            <a:ext cx="0" cy="419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463610" y="4587516"/>
            <a:ext cx="0" cy="788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1" grpId="0"/>
      <p:bldP spid="32" grpId="0"/>
      <p:bldP spid="33" grpId="0"/>
      <p:bldP spid="38" grpId="0"/>
      <p:bldP spid="48" grpId="0"/>
      <p:bldP spid="52" grpId="0"/>
      <p:bldP spid="53" grpId="0"/>
      <p:bldP spid="54" grpId="0"/>
      <p:bldP spid="63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795867"/>
          </a:xfrm>
        </p:spPr>
        <p:txBody>
          <a:bodyPr/>
          <a:lstStyle/>
          <a:p>
            <a:r>
              <a:rPr lang="en-US" dirty="0" smtClean="0"/>
              <a:t>Other types </a:t>
            </a:r>
            <a:r>
              <a:rPr lang="en-US" smtClean="0"/>
              <a:t>of </a:t>
            </a:r>
            <a:r>
              <a:rPr lang="en-US" smtClean="0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2865"/>
            <a:ext cx="8229600" cy="603673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Diarrhoea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Vomiting</a:t>
            </a:r>
          </a:p>
          <a:p>
            <a:r>
              <a:rPr lang="en-US" b="1" dirty="0">
                <a:solidFill>
                  <a:srgbClr val="FF0000"/>
                </a:solidFill>
              </a:rPr>
              <a:t>Feeding your gut flora</a:t>
            </a:r>
          </a:p>
          <a:p>
            <a:r>
              <a:rPr lang="en-US" b="1" dirty="0">
                <a:solidFill>
                  <a:srgbClr val="FF0000"/>
                </a:solidFill>
              </a:rPr>
              <a:t>Diuresis </a:t>
            </a:r>
            <a:r>
              <a:rPr lang="en-US" dirty="0"/>
              <a:t>(e.g., diuretics, cholera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Blood/tissue loss </a:t>
            </a:r>
          </a:p>
          <a:p>
            <a:pPr indent="12700"/>
            <a:r>
              <a:rPr lang="en-US" i="1" dirty="0" smtClean="0"/>
              <a:t>Menstruation</a:t>
            </a:r>
            <a:r>
              <a:rPr lang="en-US" i="1" dirty="0" smtClean="0"/>
              <a:t>, ejaculation</a:t>
            </a:r>
          </a:p>
          <a:p>
            <a:pPr indent="12700"/>
            <a:r>
              <a:rPr lang="en-US" i="1" dirty="0" smtClean="0"/>
              <a:t>Donation</a:t>
            </a:r>
          </a:p>
          <a:p>
            <a:pPr indent="12700"/>
            <a:r>
              <a:rPr lang="en-US" i="1" dirty="0" smtClean="0"/>
              <a:t>Injury</a:t>
            </a:r>
            <a:r>
              <a:rPr lang="en-US" i="1" dirty="0"/>
              <a:t>, amputation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Disease</a:t>
            </a:r>
            <a:endParaRPr lang="en-US" b="1" dirty="0">
              <a:solidFill>
                <a:srgbClr val="FF0000"/>
              </a:solidFill>
            </a:endParaRPr>
          </a:p>
          <a:p>
            <a:pPr indent="12700"/>
            <a:r>
              <a:rPr lang="en-US" i="1" dirty="0" smtClean="0"/>
              <a:t>Muscle wasting (DMD, ALS)</a:t>
            </a:r>
            <a:endParaRPr lang="en-US" i="1" dirty="0"/>
          </a:p>
          <a:p>
            <a:pPr indent="12700"/>
            <a:r>
              <a:rPr lang="en-US" i="1" dirty="0" smtClean="0"/>
              <a:t>Cachexia (cancer)</a:t>
            </a:r>
            <a:endParaRPr lang="en-US" i="1" dirty="0"/>
          </a:p>
          <a:p>
            <a:pPr indent="12700"/>
            <a:r>
              <a:rPr lang="en-US" i="1" dirty="0" smtClean="0"/>
              <a:t>Nerve loss (Parkinson’s, Alzheimer’s, stroke)</a:t>
            </a:r>
          </a:p>
          <a:p>
            <a:pPr indent="12700"/>
            <a:r>
              <a:rPr lang="en-US" i="1" dirty="0" smtClean="0"/>
              <a:t>Cardiomyopathy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9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05374"/>
            <a:ext cx="8229600" cy="152032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Physiology &amp; Homeostasis:</a:t>
            </a:r>
            <a:br>
              <a:rPr lang="en-US" sz="4000" b="1" dirty="0" smtClean="0"/>
            </a:br>
            <a:r>
              <a:rPr lang="en-US" sz="4000" b="1" dirty="0" smtClean="0"/>
              <a:t>The </a:t>
            </a:r>
            <a:r>
              <a:rPr lang="en-US" sz="4000" b="1" dirty="0" smtClean="0"/>
              <a:t>interconnectedness of all things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193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NS&amp;PN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r="59660"/>
          <a:stretch/>
        </p:blipFill>
        <p:spPr>
          <a:xfrm>
            <a:off x="3642254" y="1034202"/>
            <a:ext cx="1913467" cy="311853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1547915" y="919491"/>
            <a:ext cx="7056916" cy="5101770"/>
            <a:chOff x="1547915" y="637924"/>
            <a:chExt cx="7056916" cy="5101770"/>
          </a:xfrm>
        </p:grpSpPr>
        <p:pic>
          <p:nvPicPr>
            <p:cNvPr id="5" name="Picture 4" descr="heart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41"/>
            <a:stretch/>
          </p:blipFill>
          <p:spPr>
            <a:xfrm>
              <a:off x="6162591" y="637924"/>
              <a:ext cx="957876" cy="1541495"/>
            </a:xfrm>
            <a:prstGeom prst="rect">
              <a:avLst/>
            </a:prstGeom>
          </p:spPr>
        </p:pic>
        <p:pic>
          <p:nvPicPr>
            <p:cNvPr id="6" name="Picture 5" descr="Lungs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657" y="1034202"/>
              <a:ext cx="1255729" cy="1153768"/>
            </a:xfrm>
            <a:prstGeom prst="rect">
              <a:avLst/>
            </a:prstGeom>
          </p:spPr>
        </p:pic>
        <p:pic>
          <p:nvPicPr>
            <p:cNvPr id="7" name="Picture 6" descr="Circulatory syste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067" y="2270968"/>
              <a:ext cx="1763764" cy="1763764"/>
            </a:xfrm>
            <a:prstGeom prst="rect">
              <a:avLst/>
            </a:prstGeom>
          </p:spPr>
        </p:pic>
        <p:pic>
          <p:nvPicPr>
            <p:cNvPr id="8" name="Picture 7" descr="SkeletalMuscle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88" r="85670"/>
            <a:stretch/>
          </p:blipFill>
          <p:spPr>
            <a:xfrm>
              <a:off x="1547915" y="2727774"/>
              <a:ext cx="440267" cy="1100619"/>
            </a:xfrm>
            <a:prstGeom prst="rect">
              <a:avLst/>
            </a:prstGeom>
          </p:spPr>
        </p:pic>
        <p:pic>
          <p:nvPicPr>
            <p:cNvPr id="9" name="Picture 8" descr="Kidney.jp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76" r="23033" b="13077"/>
            <a:stretch/>
          </p:blipFill>
          <p:spPr>
            <a:xfrm>
              <a:off x="5446024" y="4337204"/>
              <a:ext cx="946286" cy="1309986"/>
            </a:xfrm>
            <a:prstGeom prst="rect">
              <a:avLst/>
            </a:prstGeom>
          </p:spPr>
        </p:pic>
        <p:pic>
          <p:nvPicPr>
            <p:cNvPr id="10" name="Picture 9" descr="Skin.jpe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1768049" y="4142969"/>
              <a:ext cx="1438647" cy="1596725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1839377" y="1623916"/>
            <a:ext cx="5121508" cy="3282270"/>
            <a:chOff x="1839377" y="1623916"/>
            <a:chExt cx="5121508" cy="328227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189927" y="2513568"/>
              <a:ext cx="325828" cy="2105203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100808" y="1974028"/>
              <a:ext cx="4200963" cy="1770289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377" y="3982697"/>
              <a:ext cx="448145" cy="636074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855894" y="1623916"/>
              <a:ext cx="3306697" cy="242528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392310" y="3744317"/>
              <a:ext cx="448758" cy="874454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2"/>
            </p:cNvCxnSpPr>
            <p:nvPr/>
          </p:nvCxnSpPr>
          <p:spPr>
            <a:xfrm flipH="1">
              <a:off x="1988182" y="2469537"/>
              <a:ext cx="299340" cy="474354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238175" y="4891187"/>
              <a:ext cx="2207849" cy="14999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100808" y="3352783"/>
              <a:ext cx="4860077" cy="407628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457200" y="6161564"/>
            <a:ext cx="8348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latin typeface="Arial" charset="0"/>
              </a:rPr>
              <a:t>Molecular </a:t>
            </a:r>
            <a:r>
              <a:rPr lang="en-AU" b="1" dirty="0">
                <a:solidFill>
                  <a:srgbClr val="FF3300"/>
                </a:solidFill>
                <a:latin typeface="Arial" charset="0"/>
                <a:sym typeface="Symbol" charset="0"/>
              </a:rPr>
              <a:t></a:t>
            </a:r>
            <a:r>
              <a:rPr lang="en-AU" b="1" dirty="0">
                <a:latin typeface="Arial" charset="0"/>
              </a:rPr>
              <a:t> cellular </a:t>
            </a:r>
            <a:r>
              <a:rPr lang="en-AU" b="1" dirty="0">
                <a:solidFill>
                  <a:srgbClr val="FF3300"/>
                </a:solidFill>
                <a:latin typeface="Arial" charset="0"/>
                <a:sym typeface="Symbol" charset="0"/>
              </a:rPr>
              <a:t> </a:t>
            </a:r>
            <a:r>
              <a:rPr lang="en-AU" b="1" dirty="0">
                <a:latin typeface="Arial" charset="0"/>
                <a:sym typeface="Symbol" charset="0"/>
              </a:rPr>
              <a:t>tissues </a:t>
            </a:r>
            <a:r>
              <a:rPr lang="en-AU" b="1" dirty="0">
                <a:solidFill>
                  <a:srgbClr val="FF3300"/>
                </a:solidFill>
                <a:latin typeface="Arial" charset="0"/>
                <a:sym typeface="Symbol" charset="0"/>
              </a:rPr>
              <a:t></a:t>
            </a:r>
            <a:r>
              <a:rPr lang="en-AU" b="1" dirty="0">
                <a:latin typeface="Arial" charset="0"/>
              </a:rPr>
              <a:t> organs </a:t>
            </a:r>
            <a:r>
              <a:rPr lang="en-AU" b="1" dirty="0">
                <a:solidFill>
                  <a:srgbClr val="FF3300"/>
                </a:solidFill>
                <a:latin typeface="Arial" charset="0"/>
                <a:sym typeface="Symbol" charset="0"/>
              </a:rPr>
              <a:t> </a:t>
            </a:r>
            <a:r>
              <a:rPr lang="en-AU" b="1" dirty="0">
                <a:latin typeface="Arial" charset="0"/>
              </a:rPr>
              <a:t>systems (e.g. cardiovascular) </a:t>
            </a:r>
            <a:r>
              <a:rPr lang="en-AU" b="1" dirty="0">
                <a:solidFill>
                  <a:srgbClr val="FF3300"/>
                </a:solidFill>
                <a:latin typeface="Arial" charset="0"/>
                <a:sym typeface="Symbol" charset="0"/>
              </a:rPr>
              <a:t></a:t>
            </a:r>
            <a:r>
              <a:rPr lang="en-AU" b="1" dirty="0">
                <a:latin typeface="Arial" charset="0"/>
              </a:rPr>
              <a:t> whole systems (organism)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100808" y="1732096"/>
            <a:ext cx="5622141" cy="2901947"/>
            <a:chOff x="2100808" y="1450529"/>
            <a:chExt cx="5622141" cy="290194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915386" y="1673412"/>
              <a:ext cx="1207229" cy="286889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100808" y="2179419"/>
              <a:ext cx="1943655" cy="944103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3098304" y="3063788"/>
              <a:ext cx="868004" cy="1288688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689231" y="2946066"/>
              <a:ext cx="785297" cy="140641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689231" y="1450529"/>
              <a:ext cx="1473360" cy="538151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7" idx="0"/>
            </p:cNvCxnSpPr>
            <p:nvPr/>
          </p:nvCxnSpPr>
          <p:spPr>
            <a:xfrm>
              <a:off x="7120467" y="1815336"/>
              <a:ext cx="602482" cy="455632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892088" y="658510"/>
            <a:ext cx="2147531" cy="2716515"/>
            <a:chOff x="3892088" y="628840"/>
            <a:chExt cx="2147531" cy="2716515"/>
          </a:xfrm>
        </p:grpSpPr>
        <p:grpSp>
          <p:nvGrpSpPr>
            <p:cNvPr id="53" name="Group 52"/>
            <p:cNvGrpSpPr/>
            <p:nvPr/>
          </p:nvGrpSpPr>
          <p:grpSpPr>
            <a:xfrm>
              <a:off x="4198003" y="1360367"/>
              <a:ext cx="419665" cy="1984988"/>
              <a:chOff x="4198003" y="1078800"/>
              <a:chExt cx="419665" cy="198498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227310" y="1078800"/>
                <a:ext cx="390358" cy="1984988"/>
                <a:chOff x="4227310" y="1078800"/>
                <a:chExt cx="390358" cy="1984988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402667" y="1078800"/>
                  <a:ext cx="16933" cy="1167701"/>
                </a:xfrm>
                <a:prstGeom prst="straightConnector1">
                  <a:avLst/>
                </a:prstGeom>
                <a:ln w="57150" cmpd="sng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4227310" y="2232001"/>
                  <a:ext cx="195179" cy="831787"/>
                </a:xfrm>
                <a:prstGeom prst="straightConnector1">
                  <a:avLst/>
                </a:prstGeom>
                <a:ln w="57150" cmpd="sng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4422489" y="2232001"/>
                  <a:ext cx="195179" cy="831787"/>
                </a:xfrm>
                <a:prstGeom prst="straightConnector1">
                  <a:avLst/>
                </a:prstGeom>
                <a:ln w="57150" cmpd="sng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4198003" y="1681692"/>
                <a:ext cx="419665" cy="395747"/>
                <a:chOff x="4198003" y="1681692"/>
                <a:chExt cx="419665" cy="395747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 flipV="1">
                  <a:off x="4419601" y="1681692"/>
                  <a:ext cx="198067" cy="395747"/>
                </a:xfrm>
                <a:prstGeom prst="straightConnector1">
                  <a:avLst/>
                </a:prstGeom>
                <a:ln w="57150" cmpd="sng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4198003" y="1681692"/>
                  <a:ext cx="198067" cy="395747"/>
                </a:xfrm>
                <a:prstGeom prst="straightConnector1">
                  <a:avLst/>
                </a:prstGeom>
                <a:ln w="57150" cmpd="sng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ectangle 82"/>
            <p:cNvSpPr/>
            <p:nvPr/>
          </p:nvSpPr>
          <p:spPr>
            <a:xfrm>
              <a:off x="3892088" y="628840"/>
              <a:ext cx="21475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Electrical/hormonal</a:t>
              </a:r>
            </a:p>
            <a:p>
              <a:pPr algn="ctr"/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signals</a:t>
              </a:r>
              <a:endParaRPr lang="en-US" dirty="0">
                <a:latin typeface="Arial"/>
                <a:ea typeface="Wingdings"/>
                <a:cs typeface="Arial"/>
                <a:sym typeface="Wingding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92834" y="1389997"/>
            <a:ext cx="419665" cy="1984988"/>
            <a:chOff x="4198003" y="1078800"/>
            <a:chExt cx="419665" cy="1984988"/>
          </a:xfrm>
        </p:grpSpPr>
        <p:grpSp>
          <p:nvGrpSpPr>
            <p:cNvPr id="65" name="Group 64"/>
            <p:cNvGrpSpPr/>
            <p:nvPr/>
          </p:nvGrpSpPr>
          <p:grpSpPr>
            <a:xfrm>
              <a:off x="4227310" y="1078800"/>
              <a:ext cx="390358" cy="1984988"/>
              <a:chOff x="4227310" y="1078800"/>
              <a:chExt cx="390358" cy="1984988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4402667" y="1078800"/>
                <a:ext cx="16933" cy="1167701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227310" y="2232001"/>
                <a:ext cx="195179" cy="831787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4422489" y="2232001"/>
                <a:ext cx="195179" cy="831787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4198003" y="1681692"/>
              <a:ext cx="419665" cy="395747"/>
              <a:chOff x="4198003" y="1681692"/>
              <a:chExt cx="419665" cy="39574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4419601" y="1681692"/>
                <a:ext cx="198067" cy="395747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4198003" y="1681692"/>
                <a:ext cx="198067" cy="395747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246966" y="1254584"/>
            <a:ext cx="8783868" cy="4637652"/>
            <a:chOff x="246966" y="1254584"/>
            <a:chExt cx="8783868" cy="4637652"/>
          </a:xfrm>
        </p:grpSpPr>
        <p:sp>
          <p:nvSpPr>
            <p:cNvPr id="73" name="TextBox 72"/>
            <p:cNvSpPr txBox="1"/>
            <p:nvPr/>
          </p:nvSpPr>
          <p:spPr>
            <a:xfrm>
              <a:off x="246966" y="1623916"/>
              <a:ext cx="1412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</a:t>
              </a:r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O</a:t>
              </a:r>
              <a:r>
                <a:rPr lang="en-US" baseline="-25000" dirty="0" smtClean="0">
                  <a:latin typeface="Arial"/>
                  <a:ea typeface="Wingdings"/>
                  <a:cs typeface="Arial"/>
                  <a:sym typeface="Wingdings"/>
                </a:rPr>
                <a:t>2</a:t>
              </a:r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 uptake</a:t>
              </a:r>
            </a:p>
            <a:p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</a:t>
              </a:r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CO</a:t>
              </a:r>
              <a:r>
                <a:rPr lang="en-US" baseline="-25000" dirty="0" smtClean="0">
                  <a:latin typeface="Arial"/>
                  <a:ea typeface="Wingdings"/>
                  <a:cs typeface="Arial"/>
                  <a:sym typeface="Wingdings"/>
                </a:rPr>
                <a:t>2</a:t>
              </a:r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 loss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139158" y="1254584"/>
              <a:ext cx="1891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</a:t>
              </a:r>
              <a:r>
                <a:rPr lang="en-US" dirty="0">
                  <a:latin typeface="Arial"/>
                  <a:ea typeface="Wingdings"/>
                  <a:cs typeface="Arial"/>
                  <a:sym typeface="Wingdings"/>
                </a:rPr>
                <a:t>Cardiac output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15755" y="4319287"/>
              <a:ext cx="251507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/>
                  <a:ea typeface="Wingdings"/>
                  <a:cs typeface="Arial"/>
                  <a:sym typeface="Wingdings"/>
                </a:rPr>
                <a:t>Vasodilation: </a:t>
              </a:r>
              <a:endParaRPr lang="en-US" dirty="0" smtClean="0">
                <a:latin typeface="Arial"/>
                <a:ea typeface="Wingdings"/>
                <a:cs typeface="Arial"/>
                <a:sym typeface="Wingdings"/>
              </a:endParaRPr>
            </a:p>
            <a:p>
              <a:pPr algn="ctr"/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working </a:t>
              </a:r>
              <a:r>
                <a:rPr lang="en-US" dirty="0">
                  <a:latin typeface="Arial"/>
                  <a:ea typeface="Wingdings"/>
                  <a:cs typeface="Arial"/>
                  <a:sym typeface="Wingdings"/>
                </a:rPr>
                <a:t>muscle</a:t>
              </a:r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, skin</a:t>
              </a:r>
              <a:endParaRPr lang="en-US" dirty="0">
                <a:latin typeface="Arial"/>
                <a:ea typeface="Wingdings"/>
                <a:cs typeface="Arial"/>
                <a:sym typeface="Wingdings"/>
              </a:endParaRPr>
            </a:p>
            <a:p>
              <a:pPr algn="ctr"/>
              <a:r>
                <a:rPr lang="en-US" dirty="0" err="1">
                  <a:latin typeface="Arial"/>
                  <a:ea typeface="Wingdings"/>
                  <a:cs typeface="Arial"/>
                  <a:sym typeface="Wingdings"/>
                </a:rPr>
                <a:t>Vasconstriction</a:t>
              </a:r>
              <a:r>
                <a:rPr lang="en-US" dirty="0">
                  <a:latin typeface="Arial"/>
                  <a:ea typeface="Wingdings"/>
                  <a:cs typeface="Arial"/>
                  <a:sym typeface="Wingdings"/>
                </a:rPr>
                <a:t>: </a:t>
              </a:r>
              <a:endParaRPr lang="en-US" dirty="0" smtClean="0">
                <a:latin typeface="Arial"/>
                <a:ea typeface="Wingdings"/>
                <a:cs typeface="Arial"/>
                <a:sym typeface="Wingdings"/>
              </a:endParaRPr>
            </a:p>
            <a:p>
              <a:pPr algn="ctr"/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elsewhere</a:t>
              </a:r>
              <a:endParaRPr lang="en-US" dirty="0">
                <a:latin typeface="Arial"/>
                <a:ea typeface="Wingdings"/>
                <a:cs typeface="Arial"/>
                <a:sym typeface="Wingding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19232" y="4968906"/>
              <a:ext cx="213648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/>
                  <a:ea typeface="Wingdings"/>
                  <a:cs typeface="Arial"/>
                  <a:sym typeface="Wingdings"/>
                </a:rPr>
                <a:t>Hormone secretion</a:t>
              </a:r>
            </a:p>
            <a:p>
              <a:pPr algn="ctr"/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H</a:t>
              </a:r>
              <a:r>
                <a:rPr lang="en-US" baseline="-25000" dirty="0" smtClean="0">
                  <a:latin typeface="Arial"/>
                  <a:ea typeface="Wingdings"/>
                  <a:cs typeface="Arial"/>
                  <a:sym typeface="Wingdings"/>
                </a:rPr>
                <a:t>2</a:t>
              </a:r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O/Ion</a:t>
              </a:r>
              <a:r>
                <a:rPr lang="en-US" baseline="-25000" dirty="0" smtClean="0">
                  <a:latin typeface="Arial"/>
                  <a:ea typeface="Wingdings"/>
                  <a:cs typeface="Arial"/>
                  <a:sym typeface="Wingdings"/>
                </a:rPr>
                <a:t> </a:t>
              </a:r>
              <a:r>
                <a:rPr lang="en-US" dirty="0" smtClean="0">
                  <a:latin typeface="Arial"/>
                  <a:ea typeface="Wingdings"/>
                  <a:cs typeface="Arial"/>
                  <a:sym typeface="Wingdings"/>
                </a:rPr>
                <a:t>conservation</a:t>
              </a:r>
              <a:endParaRPr lang="en-US" dirty="0">
                <a:latin typeface="Arial"/>
                <a:ea typeface="Wingdings"/>
                <a:cs typeface="Arial"/>
                <a:sym typeface="Wingding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33792" y="5129233"/>
              <a:ext cx="1134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/>
                  <a:ea typeface="Wingdings"/>
                  <a:cs typeface="Arial"/>
                  <a:sym typeface="Wingdings"/>
                </a:rPr>
                <a:t>Sweating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7200" y="3374985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</a:t>
              </a:r>
              <a:r>
                <a:rPr lang="en-US" dirty="0">
                  <a:latin typeface="Arial"/>
                  <a:ea typeface="Wingdings"/>
                  <a:cs typeface="Arial"/>
                  <a:sym typeface="Wingdings"/>
                </a:rPr>
                <a:t>Work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100808" y="1708164"/>
            <a:ext cx="5622141" cy="2901947"/>
            <a:chOff x="2100808" y="1450529"/>
            <a:chExt cx="5622141" cy="2901947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915386" y="1673412"/>
              <a:ext cx="1207229" cy="286889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2100808" y="2179419"/>
              <a:ext cx="1943655" cy="944103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3098304" y="3063788"/>
              <a:ext cx="868004" cy="1288688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689231" y="2946066"/>
              <a:ext cx="785297" cy="140641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689231" y="1450529"/>
              <a:ext cx="1473360" cy="538151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120467" y="1815336"/>
              <a:ext cx="602482" cy="455632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itle 1"/>
          <p:cNvSpPr txBox="1">
            <a:spLocks/>
          </p:cNvSpPr>
          <p:nvPr/>
        </p:nvSpPr>
        <p:spPr>
          <a:xfrm>
            <a:off x="457200" y="25401"/>
            <a:ext cx="8229600" cy="431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An example – Dynamic Exercise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380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5401"/>
            <a:ext cx="8229600" cy="4317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An example – Dynamic Exercise</a:t>
            </a:r>
            <a:endParaRPr lang="en-US" sz="3600" b="1" dirty="0"/>
          </a:p>
        </p:txBody>
      </p:sp>
      <p:pic>
        <p:nvPicPr>
          <p:cNvPr id="5" name="Picture 4" descr="CNS&amp;P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8" r="59660"/>
          <a:stretch/>
        </p:blipFill>
        <p:spPr>
          <a:xfrm>
            <a:off x="3217333" y="1524002"/>
            <a:ext cx="1913467" cy="2389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755" y="604973"/>
            <a:ext cx="3020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CNS - Central command</a:t>
            </a:r>
          </a:p>
          <a:p>
            <a:r>
              <a:rPr lang="en-US" i="1" dirty="0" smtClean="0"/>
              <a:t>Signals In/Out:</a:t>
            </a:r>
          </a:p>
          <a:p>
            <a:r>
              <a:rPr lang="en-US" dirty="0" smtClean="0"/>
              <a:t>Electrical/Chemical</a:t>
            </a:r>
            <a:r>
              <a:rPr lang="en-US" dirty="0"/>
              <a:t>/</a:t>
            </a:r>
            <a:r>
              <a:rPr lang="en-US" dirty="0" smtClean="0"/>
              <a:t>Hormonal</a:t>
            </a:r>
          </a:p>
          <a:p>
            <a:r>
              <a:rPr lang="en-US" dirty="0" smtClean="0"/>
              <a:t>Thermoregulation</a:t>
            </a:r>
          </a:p>
          <a:p>
            <a:r>
              <a:rPr lang="en-US" dirty="0" smtClean="0"/>
              <a:t>Pain &amp; pressure monitor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597" y="604973"/>
            <a:ext cx="3020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NS - Interlocutor</a:t>
            </a:r>
          </a:p>
          <a:p>
            <a:r>
              <a:rPr lang="en-US" i="1" dirty="0" smtClean="0"/>
              <a:t>Signals In/Out:</a:t>
            </a:r>
          </a:p>
          <a:p>
            <a:r>
              <a:rPr lang="en-US" dirty="0"/>
              <a:t>Electrical/Chemical/Hormonal</a:t>
            </a:r>
          </a:p>
          <a:p>
            <a:r>
              <a:rPr lang="en-US" dirty="0" smtClean="0"/>
              <a:t>Proprioception</a:t>
            </a:r>
          </a:p>
          <a:p>
            <a:r>
              <a:rPr lang="en-US" dirty="0" smtClean="0"/>
              <a:t>Pain &amp; pressure sensor</a:t>
            </a:r>
            <a:endParaRPr lang="en-US" dirty="0"/>
          </a:p>
        </p:txBody>
      </p:sp>
      <p:pic>
        <p:nvPicPr>
          <p:cNvPr id="24" name="Picture 23" descr="hear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8"/>
          <a:stretch/>
        </p:blipFill>
        <p:spPr>
          <a:xfrm>
            <a:off x="6042072" y="2032760"/>
            <a:ext cx="970305" cy="15414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86938" y="2207852"/>
            <a:ext cx="2108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Heart</a:t>
            </a:r>
          </a:p>
          <a:p>
            <a:r>
              <a:rPr lang="en-US" dirty="0" smtClean="0"/>
              <a:t>Heart rate</a:t>
            </a:r>
          </a:p>
          <a:p>
            <a:r>
              <a:rPr lang="en-US" dirty="0" smtClean="0"/>
              <a:t>Cardiac output</a:t>
            </a:r>
          </a:p>
          <a:p>
            <a:r>
              <a:rPr lang="en-US" dirty="0" smtClean="0"/>
              <a:t>Energy consumption</a:t>
            </a:r>
          </a:p>
        </p:txBody>
      </p:sp>
      <p:pic>
        <p:nvPicPr>
          <p:cNvPr id="30" name="Picture 29" descr="Lung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" y="2569982"/>
            <a:ext cx="1255729" cy="11537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938" y="3727104"/>
            <a:ext cx="1581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Lungs</a:t>
            </a:r>
          </a:p>
          <a:p>
            <a:r>
              <a:rPr lang="en-US" dirty="0" smtClean="0"/>
              <a:t>Breathing rate</a:t>
            </a:r>
          </a:p>
          <a:p>
            <a:r>
              <a:rPr lang="en-US" dirty="0" smtClean="0"/>
              <a:t>Inflation</a:t>
            </a:r>
          </a:p>
          <a:p>
            <a:r>
              <a:rPr lang="en-US" dirty="0" smtClean="0"/>
              <a:t>O</a:t>
            </a:r>
            <a:r>
              <a:rPr lang="en-US" baseline="-25000" dirty="0"/>
              <a:t>2</a:t>
            </a:r>
            <a:r>
              <a:rPr lang="en-US" dirty="0" smtClean="0"/>
              <a:t> intake</a:t>
            </a:r>
          </a:p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expiration</a:t>
            </a:r>
          </a:p>
        </p:txBody>
      </p:sp>
      <p:pic>
        <p:nvPicPr>
          <p:cNvPr id="32" name="Picture 31" descr="Circulatory syst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18" y="3116150"/>
            <a:ext cx="1763764" cy="176376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50018" y="4875195"/>
            <a:ext cx="20185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Circulation</a:t>
            </a:r>
          </a:p>
          <a:p>
            <a:r>
              <a:rPr lang="en-US" dirty="0" smtClean="0"/>
              <a:t>Transport - O</a:t>
            </a:r>
            <a:r>
              <a:rPr lang="en-US" baseline="-25000" dirty="0" smtClean="0"/>
              <a:t>2</a:t>
            </a:r>
            <a:r>
              <a:rPr lang="en-US" dirty="0" smtClean="0"/>
              <a:t>/CO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metabolites</a:t>
            </a:r>
          </a:p>
          <a:p>
            <a:r>
              <a:rPr lang="en-US" dirty="0" smtClean="0"/>
              <a:t>Baroreceptor reflex</a:t>
            </a:r>
          </a:p>
          <a:p>
            <a:r>
              <a:rPr lang="en-US" dirty="0" smtClean="0"/>
              <a:t>Vasodilation (skin,</a:t>
            </a:r>
          </a:p>
          <a:p>
            <a:r>
              <a:rPr lang="en-US" dirty="0"/>
              <a:t> </a:t>
            </a:r>
            <a:r>
              <a:rPr lang="en-US" dirty="0" smtClean="0"/>
              <a:t>   working muscle)</a:t>
            </a:r>
          </a:p>
          <a:p>
            <a:r>
              <a:rPr lang="en-US" dirty="0" smtClean="0"/>
              <a:t>Vasoconstriction</a:t>
            </a:r>
          </a:p>
        </p:txBody>
      </p:sp>
      <p:pic>
        <p:nvPicPr>
          <p:cNvPr id="34" name="Picture 33" descr="SkeletalMuscle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8" r="85670"/>
          <a:stretch/>
        </p:blipFill>
        <p:spPr>
          <a:xfrm>
            <a:off x="4402667" y="3556706"/>
            <a:ext cx="440267" cy="110061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76072" y="4583117"/>
            <a:ext cx="2318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Skeletal Muscle</a:t>
            </a:r>
          </a:p>
          <a:p>
            <a:r>
              <a:rPr lang="en-US" dirty="0" smtClean="0"/>
              <a:t>Contraction</a:t>
            </a:r>
            <a:r>
              <a:rPr lang="en-US" dirty="0"/>
              <a:t>/relaxation</a:t>
            </a:r>
          </a:p>
          <a:p>
            <a:r>
              <a:rPr lang="en-US" dirty="0" smtClean="0"/>
              <a:t>Energy consumption –</a:t>
            </a:r>
          </a:p>
          <a:p>
            <a:r>
              <a:rPr lang="en-US" dirty="0"/>
              <a:t> </a:t>
            </a:r>
            <a:r>
              <a:rPr lang="en-US" dirty="0" smtClean="0"/>
              <a:t>  Glucose/ATP/</a:t>
            </a:r>
            <a:r>
              <a:rPr lang="en-US" dirty="0"/>
              <a:t>O</a:t>
            </a:r>
            <a:r>
              <a:rPr lang="en-US" baseline="-25000" dirty="0"/>
              <a:t>2</a:t>
            </a:r>
            <a:endParaRPr lang="en-US" dirty="0" smtClean="0"/>
          </a:p>
          <a:p>
            <a:r>
              <a:rPr lang="en-US" dirty="0" smtClean="0"/>
              <a:t>Waste products –</a:t>
            </a:r>
          </a:p>
          <a:p>
            <a:r>
              <a:rPr lang="en-US" dirty="0"/>
              <a:t> </a:t>
            </a:r>
            <a:r>
              <a:rPr lang="en-US" dirty="0" smtClean="0"/>
              <a:t>  CO</a:t>
            </a:r>
            <a:r>
              <a:rPr lang="en-US" baseline="-25000" dirty="0" smtClean="0"/>
              <a:t>2</a:t>
            </a:r>
            <a:r>
              <a:rPr lang="en-US" dirty="0" smtClean="0"/>
              <a:t>, metabolites</a:t>
            </a:r>
          </a:p>
          <a:p>
            <a:r>
              <a:rPr lang="en-US" dirty="0" smtClean="0"/>
              <a:t>Muscle pump</a:t>
            </a:r>
          </a:p>
        </p:txBody>
      </p:sp>
      <p:pic>
        <p:nvPicPr>
          <p:cNvPr id="36" name="Picture 35" descr="Kidney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6" r="23033" b="13077"/>
          <a:stretch/>
        </p:blipFill>
        <p:spPr>
          <a:xfrm>
            <a:off x="5845962" y="3565209"/>
            <a:ext cx="946286" cy="130998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13510" y="3574255"/>
            <a:ext cx="2547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Kidneys</a:t>
            </a:r>
          </a:p>
          <a:p>
            <a:r>
              <a:rPr lang="en-US" dirty="0" smtClean="0"/>
              <a:t>Vasoconstriction/dilation</a:t>
            </a:r>
          </a:p>
          <a:p>
            <a:r>
              <a:rPr lang="en-US" dirty="0"/>
              <a:t> </a:t>
            </a:r>
            <a:r>
              <a:rPr lang="en-US" dirty="0" smtClean="0"/>
              <a:t>    - Hormones</a:t>
            </a:r>
          </a:p>
          <a:p>
            <a:r>
              <a:rPr lang="en-US" dirty="0" smtClean="0"/>
              <a:t>Reabsorption</a:t>
            </a:r>
          </a:p>
          <a:p>
            <a:r>
              <a:rPr lang="en-US" dirty="0"/>
              <a:t> </a:t>
            </a:r>
            <a:r>
              <a:rPr lang="en-US" dirty="0" smtClean="0"/>
              <a:t>    - Ions, water</a:t>
            </a:r>
          </a:p>
        </p:txBody>
      </p:sp>
      <p:pic>
        <p:nvPicPr>
          <p:cNvPr id="38" name="Picture 37" descr="Skin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0"/>
          <a:stretch/>
        </p:blipFill>
        <p:spPr>
          <a:xfrm>
            <a:off x="6351980" y="5051582"/>
            <a:ext cx="1438647" cy="15967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790627" y="520398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Skin</a:t>
            </a:r>
          </a:p>
          <a:p>
            <a:r>
              <a:rPr lang="en-US" dirty="0" smtClean="0"/>
              <a:t>Cooling</a:t>
            </a:r>
          </a:p>
          <a:p>
            <a:r>
              <a:rPr lang="en-US" dirty="0" smtClean="0"/>
              <a:t>Water loss</a:t>
            </a:r>
          </a:p>
          <a:p>
            <a:r>
              <a:rPr lang="en-US" dirty="0" smtClean="0"/>
              <a:t>Ion loss</a:t>
            </a:r>
          </a:p>
        </p:txBody>
      </p:sp>
      <p:pic>
        <p:nvPicPr>
          <p:cNvPr id="18" name="Picture 17" descr="CNS&amp;P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0" b="72042"/>
          <a:stretch/>
        </p:blipFill>
        <p:spPr>
          <a:xfrm>
            <a:off x="3217336" y="596499"/>
            <a:ext cx="1913467" cy="9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Concepts in Physiology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PHSI2005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Michael Morris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lectures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Physiology &amp; Homeostasis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Membranes, gradients &amp; transporters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charset="0"/>
              </a:rPr>
              <a:t>Cell </a:t>
            </a:r>
            <a:r>
              <a:rPr lang="en-AU" dirty="0">
                <a:solidFill>
                  <a:srgbClr val="FF0000"/>
                </a:solidFill>
                <a:latin typeface="Arial" charset="0"/>
              </a:rPr>
              <a:t>communication and </a:t>
            </a:r>
            <a:r>
              <a:rPr lang="en-AU" dirty="0" smtClean="0">
                <a:solidFill>
                  <a:srgbClr val="FF0000"/>
                </a:solidFill>
                <a:latin typeface="Arial" charset="0"/>
              </a:rPr>
              <a:t>signalling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charset="0"/>
              </a:rPr>
              <a:t>Oxygen </a:t>
            </a:r>
            <a:r>
              <a:rPr lang="en-AU" dirty="0">
                <a:solidFill>
                  <a:srgbClr val="FF0000"/>
                </a:solidFill>
                <a:latin typeface="Arial" charset="0"/>
              </a:rPr>
              <a:t>transport and </a:t>
            </a:r>
            <a:r>
              <a:rPr lang="en-AU" dirty="0" smtClean="0">
                <a:solidFill>
                  <a:srgbClr val="FF0000"/>
                </a:solidFill>
                <a:latin typeface="Arial" charset="0"/>
              </a:rPr>
              <a:t>use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charset="0"/>
              </a:rPr>
              <a:t>Pathophysiology </a:t>
            </a:r>
            <a:r>
              <a:rPr lang="en-AU" dirty="0">
                <a:solidFill>
                  <a:srgbClr val="FF0000"/>
                </a:solidFill>
                <a:latin typeface="Arial" charset="0"/>
              </a:rPr>
              <a:t>– what goes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3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homeostasis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Homeo</a:t>
            </a:r>
            <a:r>
              <a:rPr lang="en-US" dirty="0" smtClean="0"/>
              <a:t> – like or similar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Stasis</a:t>
            </a:r>
            <a:r>
              <a:rPr lang="en-US" dirty="0" smtClean="0"/>
              <a:t> – condition of state</a:t>
            </a:r>
          </a:p>
          <a:p>
            <a:r>
              <a:rPr lang="en-US" dirty="0" smtClean="0"/>
              <a:t>I.e., similar conditions</a:t>
            </a:r>
          </a:p>
          <a:p>
            <a:endParaRPr lang="en-US" dirty="0"/>
          </a:p>
          <a:p>
            <a:r>
              <a:rPr lang="en-US" dirty="0" smtClean="0"/>
              <a:t>Effectively a </a:t>
            </a:r>
            <a:r>
              <a:rPr lang="en-US" dirty="0" smtClean="0">
                <a:solidFill>
                  <a:srgbClr val="FF0000"/>
                </a:solidFill>
              </a:rPr>
              <a:t>steady state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set of steady states</a:t>
            </a: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FF0000"/>
                </a:solidFill>
              </a:rPr>
              <a:t>energy</a:t>
            </a:r>
            <a:r>
              <a:rPr lang="en-US" dirty="0" smtClean="0"/>
              <a:t> to be maintained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 rot="20864078" flipH="1" flipV="1">
            <a:off x="1773647" y="4352405"/>
            <a:ext cx="1887011" cy="169333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0800000" scaled="0"/>
            <a:tileRect/>
          </a:gra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955231">
            <a:off x="5326588" y="3946005"/>
            <a:ext cx="1887011" cy="169333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0800000" scaled="0"/>
            <a:tileRect/>
          </a:gra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08397" y="4156801"/>
            <a:ext cx="1574800" cy="169333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Homeostasis: Life in the comfort zone - mostly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389467" y="1879600"/>
            <a:ext cx="8466666" cy="4385733"/>
          </a:xfrm>
          <a:custGeom>
            <a:avLst/>
            <a:gdLst>
              <a:gd name="connsiteX0" fmla="*/ 0 w 7941733"/>
              <a:gd name="connsiteY0" fmla="*/ 4385733 h 4385733"/>
              <a:gd name="connsiteX1" fmla="*/ 1337733 w 7941733"/>
              <a:gd name="connsiteY1" fmla="*/ 2760133 h 4385733"/>
              <a:gd name="connsiteX2" fmla="*/ 6383866 w 7941733"/>
              <a:gd name="connsiteY2" fmla="*/ 1947333 h 4385733"/>
              <a:gd name="connsiteX3" fmla="*/ 7941733 w 7941733"/>
              <a:gd name="connsiteY3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1733" h="4385733">
                <a:moveTo>
                  <a:pt x="0" y="4385733"/>
                </a:moveTo>
                <a:cubicBezTo>
                  <a:pt x="136877" y="3776133"/>
                  <a:pt x="273755" y="3166533"/>
                  <a:pt x="1337733" y="2760133"/>
                </a:cubicBezTo>
                <a:cubicBezTo>
                  <a:pt x="2401711" y="2353733"/>
                  <a:pt x="5283199" y="2407355"/>
                  <a:pt x="6383866" y="1947333"/>
                </a:cubicBezTo>
                <a:cubicBezTo>
                  <a:pt x="7484533" y="1487311"/>
                  <a:pt x="7713133" y="743655"/>
                  <a:pt x="79417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7332" y="3014128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8397" y="2675464"/>
            <a:ext cx="152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at rest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37198" y="4419598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27331" y="3860797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76600" y="5520267"/>
            <a:ext cx="145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Exercise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8405" y="4859863"/>
            <a:ext cx="157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Heavy Exercise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47331" y="4842939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37464" y="4487334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0297" y="594360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Serious </a:t>
            </a:r>
            <a:r>
              <a:rPr lang="en-US" dirty="0"/>
              <a:t>disease/</a:t>
            </a:r>
          </a:p>
          <a:p>
            <a:pPr algn="ctr"/>
            <a:r>
              <a:rPr lang="en-US" dirty="0"/>
              <a:t>injury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8538" y="5486400"/>
            <a:ext cx="144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Mild disease/</a:t>
            </a:r>
          </a:p>
          <a:p>
            <a:pPr algn="ctr"/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497715" y="1489844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67730" y="2480733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1552" y="2077535"/>
            <a:ext cx="111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orbidity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05432" y="1029776"/>
            <a:ext cx="7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Death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0861" y="4373261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15456" y="3605972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9279" y="2965712"/>
            <a:ext cx="111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orbidity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78" y="3913193"/>
            <a:ext cx="7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  <p:bldP spid="14" grpId="0" animBg="1"/>
      <p:bldP spid="13" grpId="0" animBg="1"/>
      <p:bldP spid="17" grpId="0"/>
      <p:bldP spid="22" grpId="0"/>
      <p:bldP spid="23" grpId="0"/>
      <p:bldP spid="27" grpId="0"/>
      <p:bldP spid="28" grpId="0"/>
      <p:bldP spid="34" grpId="0"/>
      <p:bldP spid="35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209684"/>
            <a:ext cx="9144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Video: Athletes pushed to the red zone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936" y="2509842"/>
            <a:ext cx="9144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Video: Parkinson’s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 rot="20492772" flipH="1" flipV="1">
            <a:off x="3337977" y="4300327"/>
            <a:ext cx="1008849" cy="17430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0800000" scaled="0"/>
            <a:tileRect/>
          </a:gra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20520354">
            <a:off x="5419826" y="3854746"/>
            <a:ext cx="699813" cy="17646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0800000" scaled="0"/>
            <a:tileRect/>
          </a:gra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20990682">
            <a:off x="4334918" y="4064001"/>
            <a:ext cx="1068203" cy="169333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Pathophysiology – precarious or no comfort zone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2556919" y="1879600"/>
            <a:ext cx="4351074" cy="4253131"/>
          </a:xfrm>
          <a:custGeom>
            <a:avLst/>
            <a:gdLst>
              <a:gd name="connsiteX0" fmla="*/ 0 w 7941733"/>
              <a:gd name="connsiteY0" fmla="*/ 4385733 h 4385733"/>
              <a:gd name="connsiteX1" fmla="*/ 1337733 w 7941733"/>
              <a:gd name="connsiteY1" fmla="*/ 2760133 h 4385733"/>
              <a:gd name="connsiteX2" fmla="*/ 6383866 w 7941733"/>
              <a:gd name="connsiteY2" fmla="*/ 1947333 h 4385733"/>
              <a:gd name="connsiteX3" fmla="*/ 7941733 w 7941733"/>
              <a:gd name="connsiteY3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1733" h="4385733">
                <a:moveTo>
                  <a:pt x="0" y="4385733"/>
                </a:moveTo>
                <a:cubicBezTo>
                  <a:pt x="136877" y="3776133"/>
                  <a:pt x="273755" y="3166533"/>
                  <a:pt x="1337733" y="2760133"/>
                </a:cubicBezTo>
                <a:cubicBezTo>
                  <a:pt x="2401711" y="2353733"/>
                  <a:pt x="5283199" y="2407355"/>
                  <a:pt x="6383866" y="1947333"/>
                </a:cubicBezTo>
                <a:cubicBezTo>
                  <a:pt x="7484533" y="1487311"/>
                  <a:pt x="7713133" y="743655"/>
                  <a:pt x="79417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68311" y="3014128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89376" y="2675464"/>
            <a:ext cx="152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at rest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524329" y="4188595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58281" y="3987801"/>
            <a:ext cx="0" cy="575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97599" y="5145325"/>
            <a:ext cx="145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Exercise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09483" y="4504263"/>
            <a:ext cx="948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Heavy</a:t>
            </a:r>
          </a:p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479785" y="4651061"/>
            <a:ext cx="0" cy="1481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75661" y="4419598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6436" y="6073462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Serious </a:t>
            </a:r>
            <a:r>
              <a:rPr lang="en-US" dirty="0"/>
              <a:t>disease/</a:t>
            </a:r>
          </a:p>
          <a:p>
            <a:pPr algn="ctr"/>
            <a:r>
              <a:rPr lang="en-US" dirty="0"/>
              <a:t>injury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46735" y="5418664"/>
            <a:ext cx="144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Mild disease/</a:t>
            </a:r>
          </a:p>
          <a:p>
            <a:pPr algn="ctr"/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529506" y="1970336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37223" y="1510268"/>
            <a:ext cx="7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Death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33368" y="4244429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41085" y="3784361"/>
            <a:ext cx="7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Death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15577" y="2545263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39399" y="2142065"/>
            <a:ext cx="111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orbidity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008379" y="3453926"/>
            <a:ext cx="0" cy="9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2202" y="2813666"/>
            <a:ext cx="111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orbidity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3" grpId="0"/>
      <p:bldP spid="36" grpId="0"/>
      <p:bldP spid="37" grpId="0"/>
      <p:bldP spid="40" grpId="0"/>
      <p:bldP spid="41" grpId="0"/>
      <p:bldP spid="45" grpId="0"/>
      <p:bldP spid="49" grpId="0"/>
      <p:bldP spid="53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Physiology – a comfortable life </a:t>
            </a:r>
            <a:r>
              <a:rPr lang="en-US" i="1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Pathophysiology – life on the edge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9061" y="2455322"/>
            <a:ext cx="4351074" cy="4253131"/>
            <a:chOff x="1947331" y="1879600"/>
            <a:chExt cx="4351074" cy="4253131"/>
          </a:xfrm>
        </p:grpSpPr>
        <p:sp>
          <p:nvSpPr>
            <p:cNvPr id="4" name="Rounded Rectangle 3"/>
            <p:cNvSpPr/>
            <p:nvPr/>
          </p:nvSpPr>
          <p:spPr>
            <a:xfrm rot="20492772" flipH="1" flipV="1">
              <a:off x="2728389" y="4300327"/>
              <a:ext cx="1008849" cy="174306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0520354">
              <a:off x="4810238" y="3854746"/>
              <a:ext cx="699813" cy="176468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20990682">
              <a:off x="3725330" y="4064001"/>
              <a:ext cx="1068203" cy="169333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947331" y="1879600"/>
              <a:ext cx="4351074" cy="4253131"/>
            </a:xfrm>
            <a:custGeom>
              <a:avLst/>
              <a:gdLst>
                <a:gd name="connsiteX0" fmla="*/ 0 w 7941733"/>
                <a:gd name="connsiteY0" fmla="*/ 4385733 h 4385733"/>
                <a:gd name="connsiteX1" fmla="*/ 1337733 w 7941733"/>
                <a:gd name="connsiteY1" fmla="*/ 2760133 h 4385733"/>
                <a:gd name="connsiteX2" fmla="*/ 6383866 w 7941733"/>
                <a:gd name="connsiteY2" fmla="*/ 1947333 h 4385733"/>
                <a:gd name="connsiteX3" fmla="*/ 7941733 w 7941733"/>
                <a:gd name="connsiteY3" fmla="*/ 0 h 438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1733" h="4385733">
                  <a:moveTo>
                    <a:pt x="0" y="4385733"/>
                  </a:moveTo>
                  <a:cubicBezTo>
                    <a:pt x="136877" y="3776133"/>
                    <a:pt x="273755" y="3166533"/>
                    <a:pt x="1337733" y="2760133"/>
                  </a:cubicBezTo>
                  <a:cubicBezTo>
                    <a:pt x="2401711" y="2353733"/>
                    <a:pt x="5283199" y="2407355"/>
                    <a:pt x="6383866" y="1947333"/>
                  </a:cubicBezTo>
                  <a:cubicBezTo>
                    <a:pt x="7484533" y="1487311"/>
                    <a:pt x="7713133" y="743655"/>
                    <a:pt x="7941733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 rot="20864078" flipH="1" flipV="1">
            <a:off x="1773647" y="4352405"/>
            <a:ext cx="1887011" cy="169333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0800000" scaled="0"/>
            <a:tileRect/>
          </a:gra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955231">
            <a:off x="5326588" y="3946005"/>
            <a:ext cx="1887011" cy="169333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0800000" scaled="0"/>
            <a:tileRect/>
          </a:gra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08397" y="4156801"/>
            <a:ext cx="1574800" cy="169333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89467" y="1879600"/>
            <a:ext cx="8466666" cy="4385733"/>
          </a:xfrm>
          <a:custGeom>
            <a:avLst/>
            <a:gdLst>
              <a:gd name="connsiteX0" fmla="*/ 0 w 7941733"/>
              <a:gd name="connsiteY0" fmla="*/ 4385733 h 4385733"/>
              <a:gd name="connsiteX1" fmla="*/ 1337733 w 7941733"/>
              <a:gd name="connsiteY1" fmla="*/ 2760133 h 4385733"/>
              <a:gd name="connsiteX2" fmla="*/ 6383866 w 7941733"/>
              <a:gd name="connsiteY2" fmla="*/ 1947333 h 4385733"/>
              <a:gd name="connsiteX3" fmla="*/ 7941733 w 7941733"/>
              <a:gd name="connsiteY3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1733" h="4385733">
                <a:moveTo>
                  <a:pt x="0" y="4385733"/>
                </a:moveTo>
                <a:cubicBezTo>
                  <a:pt x="136877" y="3776133"/>
                  <a:pt x="273755" y="3166533"/>
                  <a:pt x="1337733" y="2760133"/>
                </a:cubicBezTo>
                <a:cubicBezTo>
                  <a:pt x="2401711" y="2353733"/>
                  <a:pt x="5283199" y="2407355"/>
                  <a:pt x="6383866" y="1947333"/>
                </a:cubicBezTo>
                <a:cubicBezTo>
                  <a:pt x="7484533" y="1487311"/>
                  <a:pt x="7713133" y="743655"/>
                  <a:pt x="79417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961495"/>
          </a:xfrm>
        </p:spPr>
        <p:txBody>
          <a:bodyPr/>
          <a:lstStyle/>
          <a:p>
            <a:r>
              <a:rPr lang="en-US" dirty="0" smtClean="0"/>
              <a:t>What might this line represent?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473195"/>
            <a:ext cx="7941733" cy="4385733"/>
            <a:chOff x="389467" y="1879600"/>
            <a:chExt cx="7941733" cy="4385733"/>
          </a:xfrm>
        </p:grpSpPr>
        <p:sp>
          <p:nvSpPr>
            <p:cNvPr id="7" name="Rounded Rectangle 6"/>
            <p:cNvSpPr/>
            <p:nvPr/>
          </p:nvSpPr>
          <p:spPr>
            <a:xfrm rot="20864078" flipH="1" flipV="1">
              <a:off x="1773647" y="4352405"/>
              <a:ext cx="1887011" cy="169333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20520354">
              <a:off x="5292722" y="3844407"/>
              <a:ext cx="1887011" cy="169333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08397" y="4131733"/>
              <a:ext cx="1574800" cy="169333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9467" y="1879600"/>
              <a:ext cx="7941733" cy="4385733"/>
            </a:xfrm>
            <a:custGeom>
              <a:avLst/>
              <a:gdLst>
                <a:gd name="connsiteX0" fmla="*/ 0 w 7941733"/>
                <a:gd name="connsiteY0" fmla="*/ 4385733 h 4385733"/>
                <a:gd name="connsiteX1" fmla="*/ 1337733 w 7941733"/>
                <a:gd name="connsiteY1" fmla="*/ 2760133 h 4385733"/>
                <a:gd name="connsiteX2" fmla="*/ 6383866 w 7941733"/>
                <a:gd name="connsiteY2" fmla="*/ 1947333 h 4385733"/>
                <a:gd name="connsiteX3" fmla="*/ 7941733 w 7941733"/>
                <a:gd name="connsiteY3" fmla="*/ 0 h 438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1733" h="4385733">
                  <a:moveTo>
                    <a:pt x="0" y="4385733"/>
                  </a:moveTo>
                  <a:cubicBezTo>
                    <a:pt x="136877" y="3776133"/>
                    <a:pt x="273755" y="3166533"/>
                    <a:pt x="1337733" y="2760133"/>
                  </a:cubicBezTo>
                  <a:cubicBezTo>
                    <a:pt x="2401711" y="2353733"/>
                    <a:pt x="5283199" y="2407355"/>
                    <a:pt x="6383866" y="1947333"/>
                  </a:cubicBezTo>
                  <a:cubicBezTo>
                    <a:pt x="7484533" y="1487311"/>
                    <a:pt x="7713133" y="743655"/>
                    <a:pt x="7941733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6579654" y="1006798"/>
            <a:ext cx="1217111" cy="132524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138" y="1265241"/>
            <a:ext cx="210875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Energy &amp; Exercise</a:t>
            </a:r>
          </a:p>
          <a:p>
            <a:r>
              <a:rPr lang="en-US" dirty="0"/>
              <a:t>Blood pressure</a:t>
            </a:r>
          </a:p>
          <a:p>
            <a:r>
              <a:rPr lang="en-US" dirty="0"/>
              <a:t>Level of hydration</a:t>
            </a:r>
          </a:p>
          <a:p>
            <a:r>
              <a:rPr lang="en-US" dirty="0"/>
              <a:t>Sweating</a:t>
            </a:r>
          </a:p>
          <a:p>
            <a:r>
              <a:rPr lang="en-US" dirty="0" smtClean="0"/>
              <a:t>Core </a:t>
            </a:r>
            <a:r>
              <a:rPr lang="en-US" dirty="0"/>
              <a:t>temperature</a:t>
            </a:r>
          </a:p>
          <a:p>
            <a:r>
              <a:rPr lang="en-US" dirty="0" smtClean="0"/>
              <a:t>Energy </a:t>
            </a:r>
            <a:r>
              <a:rPr lang="en-US" dirty="0"/>
              <a:t>consumption</a:t>
            </a:r>
          </a:p>
          <a:p>
            <a:r>
              <a:rPr lang="en-US" dirty="0" smtClean="0"/>
              <a:t>ATP </a:t>
            </a:r>
            <a:r>
              <a:rPr lang="en-US" dirty="0" smtClean="0"/>
              <a:t>production/use</a:t>
            </a:r>
            <a:endParaRPr lang="en-US" dirty="0"/>
          </a:p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consumption</a:t>
            </a:r>
          </a:p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production</a:t>
            </a:r>
          </a:p>
          <a:p>
            <a:r>
              <a:rPr lang="en-US" dirty="0"/>
              <a:t>[Plasma glucose</a:t>
            </a:r>
            <a:r>
              <a:rPr lang="en-US" dirty="0" smtClean="0"/>
              <a:t>]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78024" y="3583011"/>
            <a:ext cx="19909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Diurnal </a:t>
            </a:r>
            <a:r>
              <a:rPr lang="en-US" b="1" dirty="0" smtClean="0"/>
              <a:t>cycles</a:t>
            </a:r>
            <a:endParaRPr lang="en-US" b="1" dirty="0" smtClean="0"/>
          </a:p>
          <a:p>
            <a:r>
              <a:rPr lang="en-US" dirty="0" smtClean="0"/>
              <a:t>Sleep/wake</a:t>
            </a:r>
          </a:p>
          <a:p>
            <a:r>
              <a:rPr lang="en-US" dirty="0" smtClean="0"/>
              <a:t>Brain activity</a:t>
            </a:r>
          </a:p>
          <a:p>
            <a:r>
              <a:rPr lang="en-US" dirty="0" smtClean="0"/>
              <a:t>Cortisol production</a:t>
            </a:r>
          </a:p>
          <a:p>
            <a:r>
              <a:rPr lang="en-US" dirty="0" smtClean="0"/>
              <a:t>Bile production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80894" y="4155690"/>
            <a:ext cx="17663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Cell </a:t>
            </a:r>
            <a:r>
              <a:rPr lang="en-US" b="1" dirty="0" smtClean="0"/>
              <a:t>production</a:t>
            </a:r>
            <a:endParaRPr lang="en-US" b="1" dirty="0" smtClean="0"/>
          </a:p>
          <a:p>
            <a:r>
              <a:rPr lang="en-US" i="1" dirty="0" smtClean="0"/>
              <a:t>Blood cells</a:t>
            </a:r>
          </a:p>
          <a:p>
            <a:r>
              <a:rPr lang="en-US" dirty="0" smtClean="0"/>
              <a:t>Red cells</a:t>
            </a:r>
          </a:p>
          <a:p>
            <a:r>
              <a:rPr lang="en-US" dirty="0" smtClean="0"/>
              <a:t>White cells</a:t>
            </a:r>
          </a:p>
          <a:p>
            <a:r>
              <a:rPr lang="en-US" i="1" dirty="0" smtClean="0"/>
              <a:t>Epithelial linings</a:t>
            </a:r>
          </a:p>
          <a:p>
            <a:r>
              <a:rPr lang="en-US" dirty="0" smtClean="0"/>
              <a:t>Gut </a:t>
            </a:r>
          </a:p>
          <a:p>
            <a:r>
              <a:rPr lang="en-US" dirty="0" smtClean="0"/>
              <a:t>Lung </a:t>
            </a:r>
          </a:p>
          <a:p>
            <a:r>
              <a:rPr lang="en-US" dirty="0" smtClean="0"/>
              <a:t>Skin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35861" y="1445768"/>
            <a:ext cx="35245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molecular </a:t>
            </a:r>
            <a:r>
              <a:rPr lang="en-US" b="1" dirty="0" smtClean="0"/>
              <a:t>events</a:t>
            </a:r>
            <a:endParaRPr lang="en-US" b="1" dirty="0" smtClean="0"/>
          </a:p>
          <a:p>
            <a:r>
              <a:rPr lang="en-US" dirty="0" smtClean="0"/>
              <a:t>Nerve stimulation &amp; kidney </a:t>
            </a:r>
            <a:r>
              <a:rPr lang="en-US" dirty="0"/>
              <a:t>filtering</a:t>
            </a:r>
          </a:p>
          <a:p>
            <a:r>
              <a:rPr lang="en-US" dirty="0" smtClean="0"/>
              <a:t>Transport </a:t>
            </a:r>
            <a:r>
              <a:rPr lang="en-US" dirty="0"/>
              <a:t>of ions/molecules</a:t>
            </a:r>
          </a:p>
          <a:p>
            <a:r>
              <a:rPr lang="en-US" dirty="0"/>
              <a:t>Metabolism</a:t>
            </a:r>
          </a:p>
          <a:p>
            <a:r>
              <a:rPr lang="en-US" dirty="0" smtClean="0"/>
              <a:t>Cell </a:t>
            </a:r>
            <a:r>
              <a:rPr lang="en-US" dirty="0"/>
              <a:t>signalling</a:t>
            </a:r>
          </a:p>
          <a:p>
            <a:r>
              <a:rPr lang="en-US" dirty="0" smtClean="0"/>
              <a:t>Gene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Protein production</a:t>
            </a:r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020426" y="4313839"/>
            <a:ext cx="15313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Psychological</a:t>
            </a:r>
            <a:endParaRPr lang="en-US" b="1" dirty="0" smtClean="0"/>
          </a:p>
          <a:p>
            <a:r>
              <a:rPr lang="en-US" dirty="0" smtClean="0"/>
              <a:t>Mood</a:t>
            </a:r>
          </a:p>
          <a:p>
            <a:r>
              <a:rPr lang="en-US" dirty="0" smtClean="0"/>
              <a:t>     Happiness</a:t>
            </a:r>
          </a:p>
          <a:p>
            <a:r>
              <a:rPr lang="en-US" dirty="0" smtClean="0"/>
              <a:t>     Anger</a:t>
            </a:r>
          </a:p>
          <a:p>
            <a:r>
              <a:rPr lang="en-US" dirty="0" smtClean="0"/>
              <a:t>     Anxiety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/>
              <a:t> </a:t>
            </a:r>
            <a:r>
              <a:rPr lang="en-US" dirty="0" smtClean="0"/>
              <a:t>    Short-term</a:t>
            </a:r>
          </a:p>
          <a:p>
            <a:r>
              <a:rPr lang="en-US" dirty="0"/>
              <a:t> </a:t>
            </a:r>
            <a:r>
              <a:rPr lang="en-US" dirty="0" smtClean="0"/>
              <a:t>    Long term</a:t>
            </a:r>
          </a:p>
          <a:p>
            <a:r>
              <a:rPr lang="en-US" dirty="0"/>
              <a:t> </a:t>
            </a:r>
            <a:r>
              <a:rPr lang="en-US" dirty="0" smtClean="0"/>
              <a:t>    Recall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3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30705</TotalTime>
  <Words>644</Words>
  <Application>Microsoft Macintosh PowerPoint</Application>
  <PresentationFormat>On-screen Show (4:3)</PresentationFormat>
  <Paragraphs>224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Integrated Physiology – an overview</vt:lpstr>
      <vt:lpstr>PowerPoint Presentation</vt:lpstr>
      <vt:lpstr>5 lectures</vt:lpstr>
      <vt:lpstr>Definition of homeostasis</vt:lpstr>
      <vt:lpstr>Homeostasis: Life in the comfort zone - mostly</vt:lpstr>
      <vt:lpstr>PowerPoint Presentation</vt:lpstr>
      <vt:lpstr>Pathophysiology – precarious or no comfort zone</vt:lpstr>
      <vt:lpstr>Normal Physiology – a comfortable life vs  Pathophysiology – life on the edge</vt:lpstr>
      <vt:lpstr>What might this line represent?</vt:lpstr>
      <vt:lpstr>Homeostasis: Steady states require intakes and losses</vt:lpstr>
      <vt:lpstr>Other types of loss</vt:lpstr>
      <vt:lpstr>Physiology &amp; Homeostasis: The interconnectedness of all things</vt:lpstr>
      <vt:lpstr>PowerPoint Presentation</vt:lpstr>
      <vt:lpstr>An example – Dynamic Exercise</vt:lpstr>
    </vt:vector>
  </TitlesOfParts>
  <Company>MM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</dc:creator>
  <cp:lastModifiedBy>Michael Morris</cp:lastModifiedBy>
  <cp:revision>78</cp:revision>
  <dcterms:created xsi:type="dcterms:W3CDTF">2015-02-03T01:48:23Z</dcterms:created>
  <dcterms:modified xsi:type="dcterms:W3CDTF">2016-02-29T14:20:11Z</dcterms:modified>
</cp:coreProperties>
</file>