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4" r:id="rId6"/>
    <p:sldId id="266" r:id="rId7"/>
    <p:sldId id="265" r:id="rId8"/>
    <p:sldId id="267" r:id="rId9"/>
    <p:sldId id="261" r:id="rId10"/>
    <p:sldId id="262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/>
        </p:nvSpPr>
        <p:spPr>
          <a:xfrm>
            <a:off x="0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8" y="0"/>
            <a:ext cx="45561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5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027F469D-BD18-954A-9A1A-8F1D6A3828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328" y="0"/>
            <a:ext cx="4575572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F7F5BF2A-AC4A-1A42-AAE5-EFA621B5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F02D92F-5115-844C-A4E9-2F6FDB1AFB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212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D66EB99F-F155-5343-A51B-12DBD3DF7B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2" y="2"/>
            <a:ext cx="4576227" cy="687564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203B2E81-0B17-C14D-871B-CFD7397D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ABB86B-1F70-C340-B833-D9E64690E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057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8" name="Picture 7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B624EB83-3DEF-5A40-82E3-BA7BE6E83D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3" y="-1"/>
            <a:ext cx="4576228" cy="685511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2004013-5879-D34C-BAFC-44A0C7C5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A5DF2FE-20A3-FD49-A928-C8B687FFB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55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4766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2" name="Picture 11" descr="An old stone building&#10;&#10;Description automatically generated">
            <a:extLst>
              <a:ext uri="{FF2B5EF4-FFF2-40B4-BE49-F238E27FC236}">
                <a16:creationId xmlns:a16="http://schemas.microsoft.com/office/drawing/2014/main" id="{0467D4D8-EE96-6644-B22D-704124139E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663952" y="1422401"/>
            <a:ext cx="6019798" cy="4013199"/>
          </a:xfrm>
          <a:prstGeom prst="rect">
            <a:avLst/>
          </a:prstGeom>
        </p:spPr>
      </p:pic>
      <p:sp>
        <p:nvSpPr>
          <p:cNvPr id="13" name="Title 8">
            <a:extLst>
              <a:ext uri="{FF2B5EF4-FFF2-40B4-BE49-F238E27FC236}">
                <a16:creationId xmlns:a16="http://schemas.microsoft.com/office/drawing/2014/main" id="{EB285D19-A405-BB4C-B142-722A2913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1214D66-D55C-D44A-B441-B18BD7269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72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2" name="Picture 11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FCCF841B-1E42-464B-9D7C-BCA3A89A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5030" y="358212"/>
            <a:ext cx="4055421" cy="607751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EBC78F8-9C19-E44F-8E6E-30B20C0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E83AE87-8A18-7C49-B572-8BE1C3E84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7770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2" name="Picture 11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2387223-0769-BE44-9811-097FA95669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1" y="419102"/>
            <a:ext cx="4108451" cy="6019798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24AED201-B440-AA40-BBED-62B7C0D4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33A7848-7DA9-D245-808E-38FA212D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565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902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4" name="Picture 13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7656571C-9B67-0742-8350-6E56403548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9" y="419101"/>
            <a:ext cx="4108452" cy="601979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79388964-420B-BF4D-8DBF-CAFF1C3B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B539C16-E252-7E4A-9ABE-B5367A682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50191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902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7085503F-3ACD-544D-A1FE-7E9AA2FB19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9" y="419101"/>
            <a:ext cx="4108453" cy="601979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977CE053-748F-F94F-9BDB-26FA7219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3B84B9-155B-1140-B4BB-62BBD0E79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81451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902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2" name="Picture 11" descr="A view of a city&#10;&#10;Description automatically generated">
            <a:extLst>
              <a:ext uri="{FF2B5EF4-FFF2-40B4-BE49-F238E27FC236}">
                <a16:creationId xmlns:a16="http://schemas.microsoft.com/office/drawing/2014/main" id="{61256C31-9270-B24B-8AE2-00346517F2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85"/>
          <a:stretch/>
        </p:blipFill>
        <p:spPr>
          <a:xfrm>
            <a:off x="4467498" y="419101"/>
            <a:ext cx="4285956" cy="627987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64D4D538-7063-694D-BA0B-31A19B1A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7BBF45E-241A-8C4F-B98D-2EDF716EC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8482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7" y="418357"/>
            <a:ext cx="4150358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610FA0CD-08FB-2E45-8180-D86BDB46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E33F84B-9A42-504F-9E05-1436C79D2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43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/>
        </p:nvSpPr>
        <p:spPr>
          <a:xfrm>
            <a:off x="0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3" name="Picture 12" descr="A view of a city street&#10;&#10;Description automatically generated">
            <a:extLst>
              <a:ext uri="{FF2B5EF4-FFF2-40B4-BE49-F238E27FC236}">
                <a16:creationId xmlns:a16="http://schemas.microsoft.com/office/drawing/2014/main" id="{63312DD7-C717-A94A-9B5F-6550C2610B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4" y="-1"/>
            <a:ext cx="4576227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BF95FE-2C8C-1143-AEE5-41558695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5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93CB376-C0CB-ED45-B607-FE09FC31D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1753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3F1E73F-993F-2743-A4D6-C74AC29E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2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50306BA-4DCA-6643-9EAE-3C143CE38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5269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501653"/>
            <a:ext cx="8426450" cy="647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358904"/>
            <a:ext cx="8426449" cy="4767263"/>
          </a:xfrm>
        </p:spPr>
        <p:txBody>
          <a:bodyPr>
            <a:noAutofit/>
          </a:bodyPr>
          <a:lstStyle>
            <a:lvl1pPr fontAlgn="auto">
              <a:spcAft>
                <a:spcPts val="338"/>
              </a:spcAft>
              <a:buFont typeface="Lucida Grande"/>
              <a:buChar char="–"/>
              <a:defRPr sz="1800" b="0"/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Click to edit Master text styles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Second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Third level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Fourth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11038"/>
              </p:ext>
            </p:extLst>
          </p:nvPr>
        </p:nvGraphicFramePr>
        <p:xfrm>
          <a:off x="358774" y="3326481"/>
          <a:ext cx="8426448" cy="2799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394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7" y="1358904"/>
            <a:ext cx="8328025" cy="47672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417910" indent="-160735">
              <a:lnSpc>
                <a:spcPct val="90000"/>
              </a:lnSpc>
              <a:buFont typeface="Lucida Grande"/>
              <a:buChar char="–"/>
              <a:defRPr sz="1800"/>
            </a:lvl2pPr>
            <a:lvl3pPr>
              <a:lnSpc>
                <a:spcPct val="90000"/>
              </a:lnSpc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6" y="501653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4023336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6" y="501653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359927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125"/>
            </a:lvl4pPr>
            <a:lvl5pPr>
              <a:defRPr sz="1125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359927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125"/>
            </a:lvl4pPr>
            <a:lvl5pPr>
              <a:defRPr sz="1125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322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360488"/>
            <a:ext cx="4038600" cy="452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1" y="5939717"/>
            <a:ext cx="8326801" cy="416632"/>
          </a:xfrm>
        </p:spPr>
        <p:txBody>
          <a:bodyPr lIns="0" tIns="0" rIns="0" bIns="0"/>
          <a:lstStyle>
            <a:lvl1pPr marL="0" indent="0">
              <a:buNone/>
              <a:defRPr sz="75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6" y="501653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359927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125"/>
            </a:lvl4pPr>
            <a:lvl5pPr>
              <a:defRPr sz="1125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7503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360491"/>
            <a:ext cx="4038600" cy="4525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6" y="501653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1" y="5939717"/>
            <a:ext cx="8326801" cy="416632"/>
          </a:xfrm>
        </p:spPr>
        <p:txBody>
          <a:bodyPr lIns="0" tIns="0" rIns="0" bIns="0"/>
          <a:lstStyle>
            <a:lvl1pPr marL="0" indent="0">
              <a:buNone/>
              <a:defRPr sz="75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359927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125"/>
            </a:lvl4pPr>
            <a:lvl5pPr>
              <a:defRPr sz="1125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1019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360491"/>
            <a:ext cx="4038600" cy="4525399"/>
          </a:xfrm>
          <a:prstGeom prst="rect">
            <a:avLst/>
          </a:prstGeom>
        </p:spPr>
        <p:txBody>
          <a:bodyPr/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6" y="501653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1" y="5939717"/>
            <a:ext cx="8326801" cy="416632"/>
          </a:xfrm>
        </p:spPr>
        <p:txBody>
          <a:bodyPr lIns="0" tIns="0" rIns="0" bIns="0"/>
          <a:lstStyle>
            <a:lvl1pPr marL="0" indent="0">
              <a:buNone/>
              <a:defRPr sz="75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359927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125"/>
            </a:lvl4pPr>
            <a:lvl5pPr>
              <a:defRPr sz="1125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3090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358904"/>
            <a:ext cx="8426450" cy="476726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6" y="501653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163830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6" y="501653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9887963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6" y="5905503"/>
            <a:ext cx="15367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6" y="1173220"/>
            <a:ext cx="8426450" cy="64718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6" y="1820402"/>
            <a:ext cx="8426450" cy="4535949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6" y="501653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45299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FD846324-0975-4A42-9910-97B18EAE44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772" y="0"/>
            <a:ext cx="4567509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01B2F048-E8FC-8A4E-8DDE-647F5445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5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0F5EAC1-9F73-5641-AB32-0ED689CDE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42283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5" y="1617084"/>
            <a:ext cx="8407184" cy="708607"/>
          </a:xfrm>
        </p:spPr>
        <p:txBody>
          <a:bodyPr anchor="t"/>
          <a:lstStyle>
            <a:lvl1pPr algn="l"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7" y="2469571"/>
            <a:ext cx="8406302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801" y="5540400"/>
            <a:ext cx="1515237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2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5" y="1617084"/>
            <a:ext cx="8407184" cy="708607"/>
          </a:xfrm>
        </p:spPr>
        <p:txBody>
          <a:bodyPr anchor="t"/>
          <a:lstStyle>
            <a:lvl1pPr algn="l">
              <a:defRPr sz="22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7" y="2469567"/>
            <a:ext cx="8406302" cy="7104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rgbClr val="000000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770" y="5540402"/>
            <a:ext cx="1561864" cy="5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93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5" y="1617084"/>
            <a:ext cx="8407184" cy="708607"/>
          </a:xfrm>
        </p:spPr>
        <p:txBody>
          <a:bodyPr anchor="t"/>
          <a:lstStyle>
            <a:lvl1pPr algn="l"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7" y="2469571"/>
            <a:ext cx="8406302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801" y="5540400"/>
            <a:ext cx="1515237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58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AE1B839-50F1-4C78-B15D-7A0D3CE27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BC305-277A-41E8-89FC-6043F604231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EFE430-DEBB-45B6-9A03-77FF899066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E2B197-ADCD-42CD-835A-3A00641F5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D8893-2DC6-4D21-8C43-BD03EC2F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5B555A18-63E4-4E45-B51E-13C52CD37C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81F9E4D6-F775-284D-ADC5-7A967F62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5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3D86596-91B6-7849-AB9A-968689EE4B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326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196A5F0-0505-454C-9646-38C0888E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8" y="0"/>
            <a:ext cx="4708429" cy="68580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AD8A8234-470B-6B4C-AD83-A953D38F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5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7678A9-BBDF-6240-A6E9-6AFE2E759E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436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0" y="17364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4" name="Picture 13" descr="A view of a large building&#10;&#10;Description automatically generated">
            <a:extLst>
              <a:ext uri="{FF2B5EF4-FFF2-40B4-BE49-F238E27FC236}">
                <a16:creationId xmlns:a16="http://schemas.microsoft.com/office/drawing/2014/main" id="{24F1E7D3-CFB1-DF4E-96E4-6210BAC6FB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687536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93FD27B-FAA6-5146-83B6-51116F88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5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5385F31-8F09-6A45-AFFF-B72CD3787A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388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1" name="Picture 10" descr="A view of a large window&#10;&#10;Description automatically generated">
            <a:extLst>
              <a:ext uri="{FF2B5EF4-FFF2-40B4-BE49-F238E27FC236}">
                <a16:creationId xmlns:a16="http://schemas.microsoft.com/office/drawing/2014/main" id="{6448CA2D-2D83-6F40-B080-DAE168D45E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666" y="606"/>
            <a:ext cx="4680103" cy="685739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30F13B7-229E-5241-B814-6E82C23D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5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FD801D8-52D3-ED4C-9286-C21422F9D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72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0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595D4B98-EC35-6E4E-B52D-B38B0E0CB2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283"/>
          <a:stretch/>
        </p:blipFill>
        <p:spPr>
          <a:xfrm>
            <a:off x="4467664" y="0"/>
            <a:ext cx="4676336" cy="7014504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4B7D9D05-70A7-7340-98E2-3EC55807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5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464F8C-4239-7249-B7AD-71C0585F6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721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937BE605-3862-1545-9D7B-F5F181FA5E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664" y="-1"/>
            <a:ext cx="4694049" cy="685800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0535163-46A9-7748-B4B1-2CCCDB1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5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22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A982C3-1052-544B-B943-34291F9E9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57175" indent="0">
              <a:buNone/>
              <a:defRPr sz="1800"/>
            </a:lvl2pPr>
            <a:lvl3pPr marL="514350" indent="0">
              <a:buNone/>
              <a:defRPr sz="1800"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67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6356353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6" dirty="0"/>
              <a:t>Page </a:t>
            </a:r>
            <a:fld id="{3B11C02F-2186-5E4E-90C0-5210A150EF90}" type="slidenum">
              <a:rPr lang="en-US" sz="506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06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/>
        </p:nvSpPr>
        <p:spPr>
          <a:xfrm>
            <a:off x="381000" y="6356353"/>
            <a:ext cx="2133600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7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675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6" y="501653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7" y="1387444"/>
            <a:ext cx="4589253" cy="48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24pt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186196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xStyles>
    <p:titleStyle>
      <a:lvl1pPr algn="l" defTabSz="257175" rtl="0" eaLnBrk="1" fontAlgn="base" hangingPunct="1">
        <a:spcBef>
          <a:spcPct val="0"/>
        </a:spcBef>
        <a:spcAft>
          <a:spcPct val="0"/>
        </a:spcAft>
        <a:defRPr sz="225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257175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257175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257175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257175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257175" algn="l" defTabSz="257175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514350" algn="l" defTabSz="257175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771525" algn="l" defTabSz="257175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028700" algn="l" defTabSz="257175" rtl="0" eaLnBrk="1" fontAlgn="base" hangingPunct="1">
        <a:spcBef>
          <a:spcPct val="0"/>
        </a:spcBef>
        <a:spcAft>
          <a:spcPct val="0"/>
        </a:spcAft>
        <a:defRPr sz="135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192881" indent="-192881" algn="l" defTabSz="257175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18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417910" indent="-160735" algn="l" defTabSz="2571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25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642938" indent="-128588" algn="l" defTabSz="2571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25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900113" indent="-128588" algn="l" defTabSz="2571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25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157288" indent="-128588" algn="l" defTabSz="2571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25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C808-BF18-41AB-9CCF-86E8FFAE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Ask Weber Session 4 (22-05-2020)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FBC9E-B94D-47D9-B032-0DAF8DDEC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23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DBE85-7E12-4D03-AC85-29838BB4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Humoral immunity (</a:t>
            </a:r>
            <a:r>
              <a:rPr lang="en-AU" dirty="0" err="1"/>
              <a:t>humor</a:t>
            </a:r>
            <a:r>
              <a:rPr lang="en-AU" dirty="0"/>
              <a:t> = in fluid)</a:t>
            </a:r>
          </a:p>
          <a:p>
            <a:pPr lvl="1"/>
            <a:r>
              <a:rPr lang="en-AU" dirty="0"/>
              <a:t>Antibodies are soluble, so they are in fluid – thus B-lymphocytes are responsible for this (e.g. B-cells, Plasma cells)</a:t>
            </a:r>
          </a:p>
          <a:p>
            <a:pPr lvl="1"/>
            <a:r>
              <a:rPr lang="en-AU" dirty="0"/>
              <a:t>B-cells can induce immunity from a </a:t>
            </a:r>
            <a:r>
              <a:rPr lang="en-AU" b="1" dirty="0"/>
              <a:t>distant location</a:t>
            </a:r>
            <a:endParaRPr lang="en-AU" dirty="0"/>
          </a:p>
          <a:p>
            <a:r>
              <a:rPr lang="en-AU" dirty="0"/>
              <a:t>Cell-mediated immunity</a:t>
            </a:r>
          </a:p>
          <a:p>
            <a:pPr lvl="1"/>
            <a:r>
              <a:rPr lang="en-AU" dirty="0"/>
              <a:t>T-cells only work if </a:t>
            </a:r>
            <a:r>
              <a:rPr lang="en-AU" b="1" dirty="0"/>
              <a:t>they are the site of infection</a:t>
            </a:r>
            <a:r>
              <a:rPr lang="en-AU" dirty="0"/>
              <a:t>, so it is cell-mediated</a:t>
            </a:r>
          </a:p>
          <a:p>
            <a:pPr lvl="2"/>
            <a:r>
              <a:rPr lang="en-AU" dirty="0"/>
              <a:t>They can increase the function of phagocytes (macrophages and neutrophils) (e.g. CD4+ Th Helper T-cells)</a:t>
            </a:r>
          </a:p>
          <a:p>
            <a:pPr lvl="2"/>
            <a:r>
              <a:rPr lang="en-AU" dirty="0"/>
              <a:t>They can directly kill infected cells (e.g. CD8+ killer T-cells)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6D359-D55A-4224-8643-4C7270F2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immunity</a:t>
            </a:r>
          </a:p>
        </p:txBody>
      </p:sp>
    </p:spTree>
    <p:extLst>
      <p:ext uri="{BB962C8B-B14F-4D97-AF65-F5344CB8AC3E}">
        <p14:creationId xmlns:p14="http://schemas.microsoft.com/office/powerpoint/2010/main" val="223412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0E26CE-A7AD-4437-B03F-B6832298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Helper T-cells (CD4+ Th cells)</a:t>
            </a:r>
          </a:p>
          <a:p>
            <a:pPr marL="510779" lvl="1" indent="-285750">
              <a:buFontTx/>
              <a:buChar char="-"/>
            </a:pPr>
            <a:r>
              <a:rPr lang="en-AU" dirty="0"/>
              <a:t>Support cells</a:t>
            </a:r>
          </a:p>
          <a:p>
            <a:pPr marL="510779" lvl="1" indent="-285750">
              <a:buFontTx/>
              <a:buChar char="-"/>
            </a:pPr>
            <a:r>
              <a:rPr lang="en-AU" dirty="0"/>
              <a:t>can either activate immune response (assist in killing pathogens) or can suppress/regulate immune response (to stop T-cells from attacking self)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Cytotoxic T-cells (killer T-cells, CTLs, CD8+ T-cells)</a:t>
            </a:r>
          </a:p>
          <a:p>
            <a:pPr marL="510779" lvl="1" indent="-285750">
              <a:buFontTx/>
              <a:buChar char="-"/>
            </a:pPr>
            <a:r>
              <a:rPr lang="en-AU" b="0" dirty="0"/>
              <a:t>Kills specific target cells</a:t>
            </a:r>
          </a:p>
          <a:p>
            <a:pPr marL="510779" lvl="1" indent="-285750">
              <a:buFontTx/>
              <a:buChar char="-"/>
            </a:pPr>
            <a:r>
              <a:rPr lang="en-AU" dirty="0"/>
              <a:t>Get told what to do by helper T-cells</a:t>
            </a:r>
          </a:p>
          <a:p>
            <a:pPr marL="510779" lvl="1" indent="-285750">
              <a:buFontTx/>
              <a:buChar char="-"/>
            </a:pPr>
            <a:r>
              <a:rPr lang="en-AU" b="0" dirty="0"/>
              <a:t>Involved in </a:t>
            </a:r>
            <a:r>
              <a:rPr lang="en-AU" b="1" dirty="0"/>
              <a:t>viral</a:t>
            </a:r>
            <a:r>
              <a:rPr lang="en-AU" b="0" dirty="0"/>
              <a:t> infection and </a:t>
            </a:r>
            <a:r>
              <a:rPr lang="en-AU" b="1" dirty="0"/>
              <a:t>anti-tumour immunity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215E3-2922-4BF4-BC57-BE5C080F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T-cells in the periphery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90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1CC38-AB99-4FDD-8A4E-86697199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Autoimmunity arises when your body’s adaptive immune system thinks of your body as a foreign particle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Central tolerance – </a:t>
            </a:r>
            <a:r>
              <a:rPr lang="en-AU" b="0" dirty="0"/>
              <a:t>lymphoid cells learn to be tolerant when they are first trained/created</a:t>
            </a:r>
          </a:p>
          <a:p>
            <a:pPr marL="567929" lvl="1" indent="-342900"/>
            <a:r>
              <a:rPr lang="en-AU" dirty="0"/>
              <a:t>B-cells trained in bone marrow</a:t>
            </a:r>
          </a:p>
          <a:p>
            <a:pPr marL="567929" lvl="1" indent="-342900"/>
            <a:r>
              <a:rPr lang="en-AU" dirty="0"/>
              <a:t>T-cells trained in thymus</a:t>
            </a:r>
          </a:p>
          <a:p>
            <a:pPr marL="567929" lvl="1" indent="-342900"/>
            <a:r>
              <a:rPr lang="en-AU" i="1" dirty="0"/>
              <a:t>Can occur due to APS1/APECED due to AIRE deficiency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Peripheral tolerance</a:t>
            </a:r>
            <a:r>
              <a:rPr lang="en-GB" dirty="0"/>
              <a:t> </a:t>
            </a:r>
            <a:r>
              <a:rPr lang="en-GB" b="0" dirty="0"/>
              <a:t>– Treg cells (a form of T helper cells) normally stop other lymphocytes from accidentally attacking a self-cell. </a:t>
            </a:r>
          </a:p>
          <a:p>
            <a:pPr marL="0" indent="0">
              <a:buNone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Even though autoimmunity has a genetic origin, it requires both </a:t>
            </a:r>
            <a:r>
              <a:rPr lang="en-GB" dirty="0"/>
              <a:t>genetic and environmental</a:t>
            </a:r>
            <a:r>
              <a:rPr lang="en-GB" b="0" dirty="0"/>
              <a:t> insults for it to manifest</a:t>
            </a:r>
          </a:p>
          <a:p>
            <a:pPr lvl="1"/>
            <a:r>
              <a:rPr lang="en-GB" dirty="0"/>
              <a:t>Often presents after an infection</a:t>
            </a:r>
          </a:p>
          <a:p>
            <a:pPr lvl="1"/>
            <a:r>
              <a:rPr lang="en-GB" dirty="0"/>
              <a:t>Sunlight exposure (Environmental) and family history of SLE (genetic) can result in development of SLE – sunlight-injured cells will have immune reaction established, resulting in autoimmune disease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15FE28-F26C-40E4-9ED4-7155F98B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Autoimmunity is a breakdown of self-tolerance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2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92C4B-A3A9-41EE-A796-EB9ADCF4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78EE27-3B68-4013-9011-03B3BF41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7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BE51B0-F672-4997-B296-A20A4F08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immune system (and all its activity) consists of specific cells and molecules</a:t>
            </a:r>
          </a:p>
          <a:p>
            <a:pPr lvl="1"/>
            <a:r>
              <a:rPr lang="en-AU" dirty="0"/>
              <a:t>‘resident’ cells stay in a single organ and don’t tend to move</a:t>
            </a:r>
          </a:p>
          <a:p>
            <a:pPr lvl="1"/>
            <a:r>
              <a:rPr lang="en-AU" dirty="0"/>
              <a:t>Some move/’migrate’ around the body</a:t>
            </a:r>
          </a:p>
          <a:p>
            <a:pPr marL="257175" lvl="1" indent="0">
              <a:buNone/>
            </a:pPr>
            <a:endParaRPr lang="en-AU" dirty="0"/>
          </a:p>
          <a:p>
            <a:pPr marL="257175" lvl="1" indent="0">
              <a:buNone/>
            </a:pPr>
            <a:endParaRPr lang="en-AU" dirty="0"/>
          </a:p>
          <a:p>
            <a:pPr marL="257175" lvl="1" indent="0">
              <a:buNone/>
            </a:pPr>
            <a:endParaRPr lang="en-AU" dirty="0"/>
          </a:p>
          <a:p>
            <a:r>
              <a:rPr lang="en-AU" dirty="0"/>
              <a:t>Lymphoid organs – organs containing LYMPHOCYTES</a:t>
            </a:r>
          </a:p>
          <a:p>
            <a:pPr lvl="1"/>
            <a:r>
              <a:rPr lang="en-AU" dirty="0"/>
              <a:t>Primary lymphoid organs – where lymphocytes are BORN</a:t>
            </a:r>
          </a:p>
          <a:p>
            <a:pPr lvl="2"/>
            <a:r>
              <a:rPr lang="en-AU" dirty="0"/>
              <a:t>Bone marrow – source of B-cells</a:t>
            </a:r>
          </a:p>
          <a:p>
            <a:pPr lvl="2"/>
            <a:r>
              <a:rPr lang="en-AU" dirty="0"/>
              <a:t>Thymus – source of T-cells</a:t>
            </a:r>
          </a:p>
          <a:p>
            <a:pPr lvl="1"/>
            <a:r>
              <a:rPr lang="en-AU" dirty="0"/>
              <a:t>Secondary lymphoid organs – where the lymphocytes RESIDE</a:t>
            </a:r>
          </a:p>
          <a:p>
            <a:pPr lvl="2"/>
            <a:r>
              <a:rPr lang="en-AU" dirty="0"/>
              <a:t>Spleen, lymph node, MALT (e.g. in the gut lining, eyes, etc.), cutaneous associated lymphoid tissue (e.g. in the skin)</a:t>
            </a:r>
          </a:p>
          <a:p>
            <a:pPr lvl="1"/>
            <a:r>
              <a:rPr lang="en-AU" dirty="0"/>
              <a:t>Peripheral sites – other places that lymphocytes go (but aren’t their primary place of residence)</a:t>
            </a:r>
          </a:p>
          <a:p>
            <a:pPr lvl="2"/>
            <a:r>
              <a:rPr lang="en-AU" dirty="0"/>
              <a:t>Skin, liver, gut, brain, heart, CNS, muscle, lungs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5DF882-192C-48B0-8F13-FB2A0302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Describe where the immune system is </a:t>
            </a:r>
          </a:p>
        </p:txBody>
      </p:sp>
      <p:pic>
        <p:nvPicPr>
          <p:cNvPr id="1028" name="Picture 4" descr="What is the difference between a leukocyte and a lymphocyte ...">
            <a:extLst>
              <a:ext uri="{FF2B5EF4-FFF2-40B4-BE49-F238E27FC236}">
                <a16:creationId xmlns:a16="http://schemas.microsoft.com/office/drawing/2014/main" id="{D08449E4-C6F3-408B-88CC-5F715DB4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1950119"/>
            <a:ext cx="2803523" cy="147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9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B8314E-4246-4F59-A727-ED027C92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Def: Resistance to disease</a:t>
            </a:r>
          </a:p>
          <a:p>
            <a:pPr lvl="1"/>
            <a:r>
              <a:rPr lang="en-AU" dirty="0"/>
              <a:t>4 types of pathogens we know to cause disease (+1 more not mentioned, but immunity can’t help us)</a:t>
            </a:r>
          </a:p>
          <a:p>
            <a:r>
              <a:rPr lang="en-AU" dirty="0"/>
              <a:t>The immune system creates the cells and antibodies to keep us healthy	</a:t>
            </a:r>
          </a:p>
          <a:p>
            <a:pPr lvl="1"/>
            <a:r>
              <a:rPr lang="en-AU" dirty="0"/>
              <a:t>Vaccines target this by inducing resistance in our immune system</a:t>
            </a:r>
          </a:p>
          <a:p>
            <a:pPr lvl="2"/>
            <a:r>
              <a:rPr lang="en-AU" dirty="0"/>
              <a:t>MMR (measles, mumps, rubella)</a:t>
            </a:r>
          </a:p>
          <a:p>
            <a:pPr lvl="2"/>
            <a:r>
              <a:rPr lang="en-AU" dirty="0"/>
              <a:t>DTP (</a:t>
            </a:r>
            <a:r>
              <a:rPr lang="en-AU" dirty="0" err="1"/>
              <a:t>Diptheria</a:t>
            </a:r>
            <a:r>
              <a:rPr lang="en-AU" dirty="0"/>
              <a:t>, Tetanus, Pertussis)</a:t>
            </a:r>
          </a:p>
          <a:p>
            <a:pPr lvl="2"/>
            <a:r>
              <a:rPr lang="en-AU" dirty="0" err="1"/>
              <a:t>HiB</a:t>
            </a:r>
            <a:endParaRPr lang="en-AU" dirty="0"/>
          </a:p>
          <a:p>
            <a:pPr lvl="2"/>
            <a:r>
              <a:rPr lang="en-AU" dirty="0" err="1"/>
              <a:t>HepB</a:t>
            </a:r>
            <a:endParaRPr lang="en-AU" dirty="0"/>
          </a:p>
          <a:p>
            <a:pPr lvl="2"/>
            <a:r>
              <a:rPr lang="en-AU" dirty="0"/>
              <a:t>Meningococcal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9CE42-247D-457B-8E9B-933FB00C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Define what is meant by “immunity” </a:t>
            </a:r>
          </a:p>
        </p:txBody>
      </p:sp>
    </p:spTree>
    <p:extLst>
      <p:ext uri="{BB962C8B-B14F-4D97-AF65-F5344CB8AC3E}">
        <p14:creationId xmlns:p14="http://schemas.microsoft.com/office/powerpoint/2010/main" val="65259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B8314E-4246-4F59-A727-ED027C92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happens if you don’t have an immune system</a:t>
            </a:r>
          </a:p>
          <a:p>
            <a:pPr lvl="1"/>
            <a:r>
              <a:rPr lang="en-AU" dirty="0"/>
              <a:t>Primary immune deficiency (i.e. BORN with it – congenital) – e.g. SCID</a:t>
            </a:r>
          </a:p>
          <a:p>
            <a:pPr lvl="2"/>
            <a:r>
              <a:rPr lang="en-AU" dirty="0"/>
              <a:t>Severe combined immunodeficiency</a:t>
            </a:r>
          </a:p>
          <a:p>
            <a:pPr lvl="1"/>
            <a:r>
              <a:rPr lang="en-AU" dirty="0"/>
              <a:t>Secondary immune deficiency (i.e. AFTER being born – acquired) – e.g. HIV/AIDS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9CE42-247D-457B-8E9B-933FB00C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Define what is meant by “immunity” </a:t>
            </a:r>
          </a:p>
        </p:txBody>
      </p:sp>
    </p:spTree>
    <p:extLst>
      <p:ext uri="{BB962C8B-B14F-4D97-AF65-F5344CB8AC3E}">
        <p14:creationId xmlns:p14="http://schemas.microsoft.com/office/powerpoint/2010/main" val="567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B7A6-3B92-4A32-B01D-68A1C3BD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Differentiate between the different types of immunity.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73BA-9513-4DBC-A364-BF2E33326F5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Innate immunity</a:t>
            </a:r>
          </a:p>
          <a:p>
            <a:r>
              <a:rPr lang="en-AU" b="0" dirty="0"/>
              <a:t>First-line response that just acts on everything</a:t>
            </a:r>
          </a:p>
          <a:p>
            <a:pPr lvl="1"/>
            <a:r>
              <a:rPr lang="en-AU" dirty="0"/>
              <a:t>Must act </a:t>
            </a:r>
            <a:r>
              <a:rPr lang="en-AU" b="1" dirty="0"/>
              <a:t>fast and early </a:t>
            </a:r>
            <a:r>
              <a:rPr lang="en-AU" dirty="0"/>
              <a:t>(otherwise </a:t>
            </a:r>
            <a:r>
              <a:rPr lang="en-AU" dirty="0" err="1"/>
              <a:t>whats</a:t>
            </a:r>
            <a:r>
              <a:rPr lang="en-AU" dirty="0"/>
              <a:t> the point)</a:t>
            </a:r>
          </a:p>
          <a:p>
            <a:pPr lvl="1"/>
            <a:r>
              <a:rPr lang="en-AU" b="0" dirty="0"/>
              <a:t>They act erratically and destroy everything in their way (so the body must </a:t>
            </a:r>
            <a:r>
              <a:rPr lang="en-AU" b="1" dirty="0"/>
              <a:t>self-limit it with a short duration</a:t>
            </a:r>
            <a:r>
              <a:rPr lang="en-AU" b="0" dirty="0"/>
              <a:t>)</a:t>
            </a:r>
          </a:p>
          <a:p>
            <a:pPr lvl="1"/>
            <a:r>
              <a:rPr lang="en-AU" dirty="0"/>
              <a:t>It’s first line – no training required. It </a:t>
            </a:r>
            <a:r>
              <a:rPr lang="en-AU" b="1" dirty="0"/>
              <a:t>acts the same way </a:t>
            </a:r>
            <a:r>
              <a:rPr lang="en-AU" dirty="0"/>
              <a:t>each and every time</a:t>
            </a:r>
          </a:p>
          <a:p>
            <a:pPr lvl="1"/>
            <a:r>
              <a:rPr lang="en-AU" dirty="0"/>
              <a:t>It must </a:t>
            </a:r>
            <a:r>
              <a:rPr lang="en-AU" b="1" dirty="0"/>
              <a:t>communicate</a:t>
            </a:r>
            <a:r>
              <a:rPr lang="en-AU" dirty="0"/>
              <a:t> with other cells doing the same thing, and calls for backup from the </a:t>
            </a:r>
            <a:r>
              <a:rPr lang="en-AU" b="1" dirty="0"/>
              <a:t>adaptive immune system</a:t>
            </a:r>
          </a:p>
          <a:p>
            <a:pPr lvl="1"/>
            <a:r>
              <a:rPr lang="en-AU" b="0" dirty="0"/>
              <a:t>It obviously can’t hurt the human </a:t>
            </a:r>
            <a:r>
              <a:rPr lang="en-AU" b="1" dirty="0"/>
              <a:t>(non-reactive to host)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D1F68-627E-40FA-A0F2-90C3229138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Adaptive immunity</a:t>
            </a:r>
          </a:p>
          <a:p>
            <a:r>
              <a:rPr lang="en-AU" b="0" dirty="0"/>
              <a:t>Second-line response, however it is </a:t>
            </a:r>
            <a:r>
              <a:rPr lang="en-AU" dirty="0"/>
              <a:t>more targeted</a:t>
            </a:r>
            <a:endParaRPr lang="en-AU" b="0" dirty="0"/>
          </a:p>
          <a:p>
            <a:pPr lvl="1"/>
            <a:r>
              <a:rPr lang="en-AU" dirty="0"/>
              <a:t>It acts later, but </a:t>
            </a:r>
            <a:r>
              <a:rPr lang="en-AU" b="1" dirty="0"/>
              <a:t>slower and more calculated </a:t>
            </a:r>
            <a:r>
              <a:rPr lang="en-AU" dirty="0"/>
              <a:t>(uses antibodies or specific proteins to kill ONLY invaders)</a:t>
            </a:r>
          </a:p>
          <a:p>
            <a:pPr lvl="1"/>
            <a:r>
              <a:rPr lang="en-AU" b="0" dirty="0"/>
              <a:t>They act later because they need some training</a:t>
            </a:r>
          </a:p>
          <a:p>
            <a:pPr lvl="1"/>
            <a:r>
              <a:rPr lang="en-AU" dirty="0"/>
              <a:t>It communicates with itself</a:t>
            </a:r>
          </a:p>
          <a:p>
            <a:pPr lvl="1"/>
            <a:r>
              <a:rPr lang="en-AU" dirty="0"/>
              <a:t>It keeps a copy of the antibody so it knows how to attack pathogens the next time they arise</a:t>
            </a:r>
          </a:p>
          <a:p>
            <a:pPr lvl="1"/>
            <a:r>
              <a:rPr lang="en-AU" b="0" dirty="0"/>
              <a:t>It </a:t>
            </a:r>
            <a:r>
              <a:rPr lang="en-AU" b="1" dirty="0"/>
              <a:t>shouldn’t hurt the human</a:t>
            </a:r>
            <a:r>
              <a:rPr lang="en-AU" dirty="0"/>
              <a:t> (However autoimmune disorders CAN develop which is bad)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2772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D3C105-07F1-4952-A861-543C8C94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b="0" dirty="0"/>
              <a:t>Neutrophils – polymorphonuclear cells, phagocytic</a:t>
            </a:r>
          </a:p>
          <a:p>
            <a:pPr marL="342900" indent="-342900">
              <a:buFont typeface="+mj-lt"/>
              <a:buAutoNum type="arabicPeriod"/>
            </a:pPr>
            <a:r>
              <a:rPr lang="en-AU" b="0" dirty="0"/>
              <a:t>Macrophages – phagocytic, antigen-presenting cells</a:t>
            </a:r>
          </a:p>
          <a:p>
            <a:pPr marL="342900" indent="-342900">
              <a:buFont typeface="+mj-lt"/>
              <a:buAutoNum type="arabicPeriod"/>
            </a:pPr>
            <a:r>
              <a:rPr lang="en-AU" b="0" dirty="0"/>
              <a:t>Eosinophils – granulocyte, polymorphonuclear, </a:t>
            </a:r>
            <a:r>
              <a:rPr lang="en-AU" dirty="0"/>
              <a:t>typically involved in allergies</a:t>
            </a:r>
            <a:endParaRPr lang="en-AU" b="0" dirty="0"/>
          </a:p>
          <a:p>
            <a:pPr marL="342900" indent="-342900">
              <a:buFont typeface="+mj-lt"/>
              <a:buAutoNum type="arabicPeriod"/>
            </a:pPr>
            <a:r>
              <a:rPr lang="en-AU" b="0" dirty="0"/>
              <a:t>Basophils – granulocyte, polymorphonuclear, inflammatory and involved in post-injury tissue repair</a:t>
            </a:r>
          </a:p>
          <a:p>
            <a:pPr marL="342900" indent="-342900">
              <a:buFont typeface="+mj-lt"/>
              <a:buAutoNum type="arabicPeriod"/>
            </a:pPr>
            <a:r>
              <a:rPr lang="en-AU" b="0" dirty="0"/>
              <a:t>Mast cells – granulocyte,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2D18DB-A897-43A2-B29A-96BEEF9F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Cells in innate immunity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13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D3C105-07F1-4952-A861-543C8C94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7" y="904876"/>
            <a:ext cx="8328025" cy="522129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Think: What first steps does your body take to stop a foreign pathogen from getting out of hand?</a:t>
            </a:r>
          </a:p>
          <a:p>
            <a:pPr marL="342900" indent="-342900">
              <a:buFont typeface="+mj-lt"/>
              <a:buAutoNum type="arabicPeriod"/>
            </a:pPr>
            <a:r>
              <a:rPr lang="en-AU" b="0" dirty="0"/>
              <a:t>Skin (and mucous barriers in your gut lining/lungs, HCl in your stomach) aim to stop pathogens from getting </a:t>
            </a:r>
            <a:r>
              <a:rPr lang="en-AU" dirty="0"/>
              <a:t>inside</a:t>
            </a:r>
            <a:r>
              <a:rPr lang="en-AU" b="0" dirty="0"/>
              <a:t> your body</a:t>
            </a:r>
            <a:endParaRPr lang="en-GB" b="0" dirty="0"/>
          </a:p>
          <a:p>
            <a:pPr marL="567929" lvl="1" indent="-342900"/>
            <a:r>
              <a:rPr lang="en-GB" dirty="0"/>
              <a:t>There are also cells INSIDE your skin that detect invaders and can call for help from immune and adaptive systems</a:t>
            </a:r>
          </a:p>
          <a:p>
            <a:pPr marL="567929" lvl="1" indent="-342900"/>
            <a:r>
              <a:rPr lang="en-GB" dirty="0"/>
              <a:t>Histiocytes in skin, alveolar macrophages in lungs, Kupffer cells in liver</a:t>
            </a:r>
          </a:p>
          <a:p>
            <a:pPr marL="342900" indent="-342900">
              <a:buFont typeface="+mj-lt"/>
              <a:buAutoNum type="arabicPeriod"/>
            </a:pPr>
            <a:r>
              <a:rPr lang="en-GB" b="0" dirty="0"/>
              <a:t>Once the cell breaks through the skin, circulating cells try to </a:t>
            </a:r>
            <a:r>
              <a:rPr lang="en-GB" dirty="0"/>
              <a:t>eat up as much of the invader as possible</a:t>
            </a:r>
            <a:r>
              <a:rPr lang="en-GB" b="0" dirty="0"/>
              <a:t> (Phagocytes – neutrophils, macrophages)</a:t>
            </a:r>
          </a:p>
          <a:p>
            <a:pPr marL="567929" lvl="1" indent="-342900"/>
            <a:r>
              <a:rPr lang="en-GB" dirty="0"/>
              <a:t>Macrophages have the capacity to break the pathogen up and express it on its surface </a:t>
            </a:r>
          </a:p>
          <a:p>
            <a:pPr marL="567929" lvl="1" indent="-342900"/>
            <a:r>
              <a:rPr lang="en-GB" dirty="0"/>
              <a:t>These cells can also signal other cells to help – this is through TNF, IL-1 (IL-5, 6, 12, etc.) A.K.A. cytokines</a:t>
            </a:r>
          </a:p>
          <a:p>
            <a:pPr marL="567929" lvl="1" indent="-342900"/>
            <a:r>
              <a:rPr lang="en-GB" dirty="0"/>
              <a:t>How do we get more cells to come to a certain area? We increase blood flow to that area!</a:t>
            </a:r>
          </a:p>
          <a:p>
            <a:pPr marL="792957" lvl="2" indent="-342900"/>
            <a:r>
              <a:rPr lang="en-GB" dirty="0"/>
              <a:t>Mast cells respond and degranulate, releasing </a:t>
            </a:r>
            <a:r>
              <a:rPr lang="en-GB" b="1" dirty="0"/>
              <a:t>histamine</a:t>
            </a:r>
            <a:r>
              <a:rPr lang="en-GB" dirty="0"/>
              <a:t> which causes vasodilation</a:t>
            </a:r>
          </a:p>
          <a:p>
            <a:pPr marL="1050132" lvl="3" indent="-342900"/>
            <a:r>
              <a:rPr lang="en-GB" dirty="0" err="1"/>
              <a:t>Rubor</a:t>
            </a:r>
            <a:r>
              <a:rPr lang="en-GB" dirty="0"/>
              <a:t>, </a:t>
            </a:r>
            <a:r>
              <a:rPr lang="en-GB" dirty="0" err="1"/>
              <a:t>calor</a:t>
            </a:r>
            <a:r>
              <a:rPr lang="en-GB" dirty="0"/>
              <a:t>, </a:t>
            </a:r>
            <a:r>
              <a:rPr lang="en-GB" dirty="0" err="1"/>
              <a:t>dolor</a:t>
            </a:r>
            <a:r>
              <a:rPr lang="en-GB" dirty="0"/>
              <a:t>, tumour</a:t>
            </a:r>
          </a:p>
          <a:p>
            <a:pPr marL="792957" lvl="2" indent="-342900"/>
            <a:r>
              <a:rPr lang="en-GB" dirty="0"/>
              <a:t>This allows more immune cells to arrive to the location</a:t>
            </a:r>
          </a:p>
          <a:p>
            <a:pPr marL="792957" lvl="2" indent="-342900"/>
            <a:r>
              <a:rPr lang="en-GB" dirty="0"/>
              <a:t>Also induced expression of adhesion molecules (adhesins) to allow diapedesis of neutrophils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2D18DB-A897-43A2-B29A-96BEEF9F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Innate immunity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93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D3C105-07F1-4952-A861-543C8C94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029" lvl="1" indent="0">
              <a:buNone/>
            </a:pPr>
            <a:r>
              <a:rPr lang="en-GB" b="1" dirty="0"/>
              <a:t>Why do we say the innate system ‘acts the same’? </a:t>
            </a:r>
            <a:r>
              <a:rPr lang="en-GB" dirty="0"/>
              <a:t>That’s because they have receptors (called Pathogen Recognition Receptors – PPRs) which detect protein patterns which are present on ALL pathogens (called Pathogen-associated molecular patterns – PAMPs)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2D18DB-A897-43A2-B29A-96BEEF9F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Innate immunity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07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CC7B3C-EDCF-4E49-B8FF-CF24F0C1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Inflammation is a response to infection, primarily caused by cytokines and release of vasodilators </a:t>
            </a:r>
          </a:p>
          <a:p>
            <a:pPr lvl="1"/>
            <a:r>
              <a:rPr lang="en-GB" dirty="0"/>
              <a:t>Mast cells can start it by releasing vasodilators (e.g. histamine) and cytokines to bring cells over</a:t>
            </a:r>
          </a:p>
          <a:p>
            <a:pPr lvl="1"/>
            <a:r>
              <a:rPr lang="en-GB" dirty="0"/>
              <a:t>Immune cells continuously secreting and damaging nearby cells is normally good – can stop infection</a:t>
            </a:r>
          </a:p>
          <a:p>
            <a:pPr lvl="1"/>
            <a:r>
              <a:rPr lang="en-GB" dirty="0"/>
              <a:t>If this doesn’t stop, this can result in chronic inflammatory states</a:t>
            </a:r>
          </a:p>
          <a:p>
            <a:pPr lvl="2"/>
            <a:r>
              <a:rPr lang="en-GB" dirty="0"/>
              <a:t>Cancer, IBD, arthritis, T2DM all considered inflammatory disorders now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436DE-DACE-43B7-93D3-F2198B32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Outline what inflammation is, what causes it, and why do we need it?</a:t>
            </a:r>
          </a:p>
        </p:txBody>
      </p:sp>
    </p:spTree>
    <p:extLst>
      <p:ext uri="{BB962C8B-B14F-4D97-AF65-F5344CB8AC3E}">
        <p14:creationId xmlns:p14="http://schemas.microsoft.com/office/powerpoint/2010/main" val="3826093855"/>
      </p:ext>
    </p:extLst>
  </p:cSld>
  <p:clrMapOvr>
    <a:masterClrMapping/>
  </p:clrMapOvr>
</p:sld>
</file>

<file path=ppt/theme/theme1.xml><?xml version="1.0" encoding="utf-8"?>
<a:theme xmlns:a="http://schemas.openxmlformats.org/drawingml/2006/main" name="USYD Theme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YD Theme" id="{5465D378-FCC1-4E1B-BA4C-3DFFD491A89F}" vid="{9C2B8B44-30AB-4ABE-B186-25D8DAF7CA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USYD Theme</Template>
  <TotalTime>316</TotalTime>
  <Words>1176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Lucida Grande</vt:lpstr>
      <vt:lpstr>Tw Cen MT</vt:lpstr>
      <vt:lpstr>USYD Theme</vt:lpstr>
      <vt:lpstr>Ask Weber Session 4 (22-05-2020)</vt:lpstr>
      <vt:lpstr>1. Describe where the immune system is </vt:lpstr>
      <vt:lpstr>2. Define what is meant by “immunity” </vt:lpstr>
      <vt:lpstr>2. Define what is meant by “immunity” </vt:lpstr>
      <vt:lpstr>3. Differentiate between the different types of immunity. </vt:lpstr>
      <vt:lpstr>Cells in innate immunity</vt:lpstr>
      <vt:lpstr>Innate immunity </vt:lpstr>
      <vt:lpstr>Innate immunity </vt:lpstr>
      <vt:lpstr>4. Outline what inflammation is, what causes it, and why do we need it?</vt:lpstr>
      <vt:lpstr>Adaptive immunity</vt:lpstr>
      <vt:lpstr>T-cells in the periphery</vt:lpstr>
      <vt:lpstr>Autoimmunity is a breakdown of self-tolerance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Weber Session 4 (22-05-2020)</dc:title>
  <dc:creator>Weber Liu</dc:creator>
  <cp:lastModifiedBy>Weber Liu</cp:lastModifiedBy>
  <cp:revision>9</cp:revision>
  <dcterms:created xsi:type="dcterms:W3CDTF">2020-05-22T03:20:29Z</dcterms:created>
  <dcterms:modified xsi:type="dcterms:W3CDTF">2020-05-22T08:36:48Z</dcterms:modified>
</cp:coreProperties>
</file>