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/>
        </p:nvSpPr>
        <p:spPr>
          <a:xfrm>
            <a:off x="0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17170" y="0"/>
            <a:ext cx="607483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509179" y="588356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  <p:pic>
        <p:nvPicPr>
          <p:cNvPr id="9" name="Picture 8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027F469D-BD18-954A-9A1A-8F1D6A38284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436" y="0"/>
            <a:ext cx="6100763" cy="68580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F7F5BF2A-AC4A-1A42-AAE5-EFA621B5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55" y="588356"/>
            <a:ext cx="5285089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F02D92F-5115-844C-A4E9-2F6FDB1AFB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2798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D66EB99F-F155-5343-A51B-12DBD3DF7B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0363" y="1"/>
            <a:ext cx="6101636" cy="6875645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203B2E81-0B17-C14D-871B-CFD7397D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55" y="588356"/>
            <a:ext cx="5285089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CABB86B-1F70-C340-B833-D9E64690ED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67376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  <p:pic>
        <p:nvPicPr>
          <p:cNvPr id="8" name="Picture 7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B624EB83-3DEF-5A40-82E3-BA7BE6E83D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0364" y="-1"/>
            <a:ext cx="6101637" cy="685511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2004013-5879-D34C-BAFC-44A0C7C5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55" y="588356"/>
            <a:ext cx="5285089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A5DF2FE-20A3-FD49-A928-C8B687FFB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6827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4766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  <p:pic>
        <p:nvPicPr>
          <p:cNvPr id="12" name="Picture 11" descr="An old stone building&#10;&#10;Description automatically generated">
            <a:extLst>
              <a:ext uri="{FF2B5EF4-FFF2-40B4-BE49-F238E27FC236}">
                <a16:creationId xmlns:a16="http://schemas.microsoft.com/office/drawing/2014/main" id="{0467D4D8-EE96-6644-B22D-704124139E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888569" y="753534"/>
            <a:ext cx="6019798" cy="5350932"/>
          </a:xfrm>
          <a:prstGeom prst="rect">
            <a:avLst/>
          </a:prstGeom>
        </p:spPr>
      </p:pic>
      <p:sp>
        <p:nvSpPr>
          <p:cNvPr id="13" name="Title 8">
            <a:extLst>
              <a:ext uri="{FF2B5EF4-FFF2-40B4-BE49-F238E27FC236}">
                <a16:creationId xmlns:a16="http://schemas.microsoft.com/office/drawing/2014/main" id="{EB285D19-A405-BB4C-B142-722A2913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55" y="588356"/>
            <a:ext cx="5285089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1214D66-D55C-D44A-B441-B18BD72691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6450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  <p:pic>
        <p:nvPicPr>
          <p:cNvPr id="12" name="Picture 11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FCCF841B-1E42-464B-9D7C-BCA3A89A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6707" y="358212"/>
            <a:ext cx="5407228" cy="6077514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EBC78F8-9C19-E44F-8E6E-30B20C0A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55" y="588356"/>
            <a:ext cx="5285089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E83AE87-8A18-7C49-B572-8BE1C3E84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84314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  <p:pic>
        <p:nvPicPr>
          <p:cNvPr id="12" name="Picture 11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2387223-0769-BE44-9811-097FA95669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1" y="419102"/>
            <a:ext cx="5477935" cy="6019798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24AED201-B440-AA40-BBED-62B7C0D4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55" y="588356"/>
            <a:ext cx="5285089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33A7848-7DA9-D245-808E-38FA212DE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073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9026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  <p:pic>
        <p:nvPicPr>
          <p:cNvPr id="14" name="Picture 13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7656571C-9B67-0742-8350-6E56403548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9" y="419100"/>
            <a:ext cx="5477936" cy="601979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79388964-420B-BF4D-8DBF-CAFF1C3B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55" y="588356"/>
            <a:ext cx="5285089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B539C16-E252-7E4A-9ABE-B5367A682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6389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9026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7085503F-3ACD-544D-A1FE-7E9AA2FB19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8" y="419100"/>
            <a:ext cx="5477937" cy="601979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977CE053-748F-F94F-9BDB-26FA7219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55" y="588356"/>
            <a:ext cx="5285089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E3B84B9-155B-1140-B4BB-62BBD0E793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6781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9026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  <p:pic>
        <p:nvPicPr>
          <p:cNvPr id="12" name="Picture 11" descr="A view of a city&#10;&#10;Description automatically generated">
            <a:extLst>
              <a:ext uri="{FF2B5EF4-FFF2-40B4-BE49-F238E27FC236}">
                <a16:creationId xmlns:a16="http://schemas.microsoft.com/office/drawing/2014/main" id="{61256C31-9270-B24B-8AE2-00346517F2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85"/>
          <a:stretch/>
        </p:blipFill>
        <p:spPr>
          <a:xfrm>
            <a:off x="5956664" y="419100"/>
            <a:ext cx="5714608" cy="6279875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64D4D538-7063-694D-BA0B-31A19B1A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55" y="588356"/>
            <a:ext cx="5285089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7BBF45E-241A-8C4F-B98D-2EDF716EC7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87385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17168" y="418356"/>
            <a:ext cx="5533811" cy="6017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610FA0CD-08FB-2E45-8180-D86BDB46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55" y="588356"/>
            <a:ext cx="5285089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E33F84B-9A42-504F-9E05-1436C79D2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221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/>
        </p:nvSpPr>
        <p:spPr>
          <a:xfrm>
            <a:off x="0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  <p:pic>
        <p:nvPicPr>
          <p:cNvPr id="13" name="Picture 12" descr="A view of a city street&#10;&#10;Description automatically generated">
            <a:extLst>
              <a:ext uri="{FF2B5EF4-FFF2-40B4-BE49-F238E27FC236}">
                <a16:creationId xmlns:a16="http://schemas.microsoft.com/office/drawing/2014/main" id="{63312DD7-C717-A94A-9B5F-6550C2610B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0365" y="-1"/>
            <a:ext cx="6101636" cy="68580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BF95FE-2C8C-1143-AEE5-41558695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88356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93CB376-C0CB-ED45-B607-FE09FC31D2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85081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3F1E73F-993F-2743-A4D6-C74AC29E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55" y="588356"/>
            <a:ext cx="5285089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50306BA-4DCA-6643-9EAE-3C143CE38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21172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7" y="501652"/>
            <a:ext cx="11235267" cy="647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1358903"/>
            <a:ext cx="11235265" cy="4767263"/>
          </a:xfrm>
        </p:spPr>
        <p:txBody>
          <a:bodyPr>
            <a:noAutofit/>
          </a:bodyPr>
          <a:lstStyle>
            <a:lvl1pPr fontAlgn="auto">
              <a:spcAft>
                <a:spcPts val="450"/>
              </a:spcAft>
              <a:buFont typeface="Lucida Grande"/>
              <a:buChar char="–"/>
              <a:defRPr sz="2400" b="0"/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b="1">
                <a:ea typeface="+mn-ea"/>
              </a:rPr>
              <a:t>Click to edit Master text styles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b="1">
                <a:ea typeface="+mn-ea"/>
              </a:rPr>
              <a:t>Second level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b="1">
                <a:ea typeface="+mn-ea"/>
              </a:rPr>
              <a:t>Third level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b="1">
                <a:ea typeface="+mn-ea"/>
              </a:rPr>
              <a:t>Fourth level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25600"/>
              </p:ext>
            </p:extLst>
          </p:nvPr>
        </p:nvGraphicFramePr>
        <p:xfrm>
          <a:off x="478365" y="3326480"/>
          <a:ext cx="11235264" cy="2799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74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9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1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2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3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copy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200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69" y="1358903"/>
            <a:ext cx="11104033" cy="47672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557213" indent="-214313">
              <a:lnSpc>
                <a:spcPct val="90000"/>
              </a:lnSpc>
              <a:buFont typeface="Lucida Grande"/>
              <a:buChar char="–"/>
              <a:defRPr sz="2400"/>
            </a:lvl2pPr>
            <a:lvl3pPr>
              <a:lnSpc>
                <a:spcPct val="90000"/>
              </a:lnSpc>
              <a:defRPr sz="2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2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2639253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2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78367" y="1359926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328833" y="1359926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60320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78367" y="1360488"/>
            <a:ext cx="5384800" cy="452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1" y="5939717"/>
            <a:ext cx="11102401" cy="416632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2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28833" y="1359926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63210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478367" y="1360490"/>
            <a:ext cx="5384800" cy="4525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2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1" y="5939717"/>
            <a:ext cx="11102401" cy="416632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28833" y="1359926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93926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78367" y="1360490"/>
            <a:ext cx="5384800" cy="4525399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2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0001" y="5939717"/>
            <a:ext cx="11102401" cy="416632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28833" y="135992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4834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78365" y="1358903"/>
            <a:ext cx="11235267" cy="4767263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2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8669233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2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0811241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367" y="5905502"/>
            <a:ext cx="204893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8367" y="1173219"/>
            <a:ext cx="11235267" cy="64718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78367" y="1820401"/>
            <a:ext cx="11235267" cy="4535949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2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99635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FD846324-0975-4A42-9910-97B18EAE44B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0362" y="0"/>
            <a:ext cx="6090012" cy="68580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01B2F048-E8FC-8A4E-8DDE-647F5445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88356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0F5EAC1-9F73-5641-AB32-0ED689CDEE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35319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79" y="1617083"/>
            <a:ext cx="11209579" cy="708607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55" y="2469570"/>
            <a:ext cx="11208403" cy="708607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401" y="5540400"/>
            <a:ext cx="2020316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452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79" y="1617083"/>
            <a:ext cx="11209579" cy="708607"/>
          </a:xfrm>
        </p:spPr>
        <p:txBody>
          <a:bodyPr anchor="t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55" y="2469567"/>
            <a:ext cx="11208403" cy="7104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360" y="5540401"/>
            <a:ext cx="2082485" cy="5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22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79" y="1617083"/>
            <a:ext cx="11209579" cy="708607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55" y="2469570"/>
            <a:ext cx="11208403" cy="708607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401" y="5540400"/>
            <a:ext cx="2020316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175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AE1B839-50F1-4C78-B15D-7A0D3CE276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50113-455E-49FA-B9CF-D9318B96C1C3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BEFE430-DEBB-45B6-9A03-77FF899066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9E2B197-ADCD-42CD-835A-3A00641F5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D882B6-B0E7-4852-907D-AAF3E41F3A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626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AU" altLang="en-US" noProof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AU" altLang="en-US" noProof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7E98EFE-B739-49B7-954B-7E6B6B2D1A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350113-455E-49FA-B9CF-D9318B96C1C3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EF45B5C-34EF-41F8-9BEF-AA91C993F2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AE9BA15-926B-4BF1-8CBA-FE58AA11F4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882B6-B0E7-4852-907D-AAF3E41F3A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06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5B555A18-63E4-4E45-B51E-13C52CD37CC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81F9E4D6-F775-284D-ADC5-7A967F62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88356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3D86596-91B6-7849-AB9A-968689EE4B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09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  <p:pic>
        <p:nvPicPr>
          <p:cNvPr id="9" name="Picture 8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196A5F0-0505-454C-9646-38C0888EAC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7784" y="0"/>
            <a:ext cx="6277905" cy="68580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AD8A8234-470B-6B4C-AD83-A953D38F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88356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7678A9-BBDF-6240-A6E9-6AFE2E759E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457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/>
        </p:nvSpPr>
        <p:spPr>
          <a:xfrm>
            <a:off x="0" y="17364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  <p:pic>
        <p:nvPicPr>
          <p:cNvPr id="14" name="Picture 13" descr="A view of a large building&#10;&#10;Description automatically generated">
            <a:extLst>
              <a:ext uri="{FF2B5EF4-FFF2-40B4-BE49-F238E27FC236}">
                <a16:creationId xmlns:a16="http://schemas.microsoft.com/office/drawing/2014/main" id="{24F1E7D3-CFB1-DF4E-96E4-6210BAC6FB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7779" y="0"/>
            <a:ext cx="6254220" cy="687536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93FD27B-FAA6-5146-83B6-51116F88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88356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5385F31-8F09-6A45-AFFF-B72CD3787A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7009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  <p:pic>
        <p:nvPicPr>
          <p:cNvPr id="11" name="Picture 10" descr="A view of a large window&#10;&#10;Description automatically generated">
            <a:extLst>
              <a:ext uri="{FF2B5EF4-FFF2-40B4-BE49-F238E27FC236}">
                <a16:creationId xmlns:a16="http://schemas.microsoft.com/office/drawing/2014/main" id="{6448CA2D-2D83-6F40-B080-DAE168D45E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6888" y="606"/>
            <a:ext cx="6240137" cy="685739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30F13B7-229E-5241-B814-6E82C23D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88356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FD801D8-52D3-ED4C-9286-C21422F9D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819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/>
        </p:nvSpPr>
        <p:spPr>
          <a:xfrm>
            <a:off x="0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  <p:pic>
        <p:nvPicPr>
          <p:cNvPr id="9" name="Picture 8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595D4B98-EC35-6E4E-B52D-B38B0E0CB2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283"/>
          <a:stretch/>
        </p:blipFill>
        <p:spPr>
          <a:xfrm>
            <a:off x="5956884" y="0"/>
            <a:ext cx="6235115" cy="7014504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4B7D9D05-70A7-7340-98E2-3EC55807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88356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464F8C-4239-7249-B7AD-71C0585F61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7866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7" y="5145627"/>
            <a:ext cx="2499360" cy="874776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937BE605-3862-1545-9D7B-F5F181FA5E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6885" y="-1"/>
            <a:ext cx="6258732" cy="685800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0535163-46A9-7748-B4B1-2CCCDB1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88356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9A982C3-1052-544B-B943-34291F9E9B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1963248"/>
            <a:ext cx="5285089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266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8839200" y="6356352"/>
            <a:ext cx="284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/>
              <a:t>Page </a:t>
            </a:r>
            <a:fld id="{3B11C02F-2186-5E4E-90C0-5210A150EF90}" type="slidenum">
              <a:rPr lang="en-US" sz="675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/>
        </p:nvSpPr>
        <p:spPr>
          <a:xfrm>
            <a:off x="508000" y="6356352"/>
            <a:ext cx="2844800" cy="36618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78367" y="501652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78369" y="1387444"/>
            <a:ext cx="6119004" cy="488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Sub-heading Bold… 24pt</a:t>
            </a:r>
          </a:p>
          <a:p>
            <a:pPr lvl="0"/>
            <a:r>
              <a:rPr lang="en-US" dirty="0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319909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24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E96B-CAF5-4BEA-9324-C8E2BE718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Ask Weber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3C897-9A06-4A08-BE6B-27DA69D66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Session 1: 24/04/2020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0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4C5B-B28E-4FF9-8F4D-3146143B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long does cell metabolism continue for after death?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36CCC-892B-422E-822B-53E8FFF6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35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CF64-916D-40F2-BD6B-6FE567087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Name 2 structures with a high surface area-volume ratio</a:t>
            </a:r>
          </a:p>
          <a:p>
            <a:r>
              <a:rPr lang="en-AU" dirty="0"/>
              <a:t>What is the biological importance of a high surface </a:t>
            </a:r>
            <a:r>
              <a:rPr lang="en-AU" dirty="0" err="1"/>
              <a:t>area:volume</a:t>
            </a:r>
            <a:r>
              <a:rPr lang="en-AU" dirty="0"/>
              <a:t> ratio? What are these structures/surfaces typically used for?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678FB-1660-4916-9453-121A464E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57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C704-5216-4C2F-B9C6-5A9241F7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What is the causative agent of tetanus? How does it act? </a:t>
            </a:r>
            <a:endParaRPr lang="en-GB" dirty="0"/>
          </a:p>
          <a:p>
            <a:pPr lvl="1"/>
            <a:r>
              <a:rPr lang="en-AU" dirty="0"/>
              <a:t>What are the signs of tetanus? </a:t>
            </a:r>
            <a:endParaRPr lang="en-GB" dirty="0"/>
          </a:p>
          <a:p>
            <a:pPr lvl="1"/>
            <a:r>
              <a:rPr lang="en-AU" dirty="0"/>
              <a:t>What is the reason for reducing rates of tetanus (essentially eradicating this disease?)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CA238-75C6-4DA3-B197-FC6EE6C7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84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61AA-7CA2-4064-9E0C-8A4BF83BD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the causative agent of diphtheria, and how is it transferred? What is the primary reason for its low occurrence? 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1EEB4-78F2-478A-9ED9-0784985A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1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47F8-D7DB-462A-BB37-80B539D3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29696-14B5-4E0E-A6CF-6A7266D4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Lecture 3: Let’s start with this one?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091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4AE9C-6045-4CC0-B345-210471E1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Describe the function of the following (in 1 sentence), as well as any substructures contained within them</a:t>
            </a:r>
            <a:endParaRPr lang="en-GB" dirty="0"/>
          </a:p>
          <a:p>
            <a:pPr lvl="1"/>
            <a:r>
              <a:rPr lang="en-AU" dirty="0"/>
              <a:t>Nucleus</a:t>
            </a:r>
            <a:endParaRPr lang="en-GB" dirty="0"/>
          </a:p>
          <a:p>
            <a:pPr lvl="1"/>
            <a:r>
              <a:rPr lang="en-AU" dirty="0"/>
              <a:t>Nucleolus</a:t>
            </a:r>
            <a:endParaRPr lang="en-GB" dirty="0"/>
          </a:p>
          <a:p>
            <a:pPr lvl="1"/>
            <a:r>
              <a:rPr lang="en-AU" dirty="0"/>
              <a:t>Rough endoplasmic reticulum</a:t>
            </a:r>
            <a:endParaRPr lang="en-GB" dirty="0"/>
          </a:p>
          <a:p>
            <a:pPr lvl="1"/>
            <a:r>
              <a:rPr lang="en-AU" dirty="0"/>
              <a:t>Smooth endoplasmic reticulum</a:t>
            </a:r>
            <a:endParaRPr lang="en-GB" dirty="0"/>
          </a:p>
          <a:p>
            <a:pPr lvl="1"/>
            <a:r>
              <a:rPr lang="en-AU" dirty="0"/>
              <a:t>Golgi complex</a:t>
            </a:r>
            <a:endParaRPr lang="en-GB" dirty="0"/>
          </a:p>
          <a:p>
            <a:pPr lvl="1"/>
            <a:r>
              <a:rPr lang="en-AU" dirty="0"/>
              <a:t>Mitochondria </a:t>
            </a:r>
            <a:endParaRPr lang="en-GB" dirty="0"/>
          </a:p>
          <a:p>
            <a:pPr lvl="1"/>
            <a:r>
              <a:rPr lang="en-AU" dirty="0"/>
              <a:t>Lysosomes</a:t>
            </a:r>
            <a:endParaRPr lang="en-GB" dirty="0"/>
          </a:p>
          <a:p>
            <a:pPr lvl="1"/>
            <a:r>
              <a:rPr lang="en-AU" dirty="0"/>
              <a:t>cytoskeleton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A6036-BE63-48A2-BBCD-9FD414D6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69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B5E4-2B7A-4745-8444-B50E7C118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a hormone?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23081-13D5-40C7-B669-1B121F24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00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9627-271D-4E70-BF77-41B23712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particularly important about the structure of the mitochondrial membrane? 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3BB40-9AAF-4D94-BD26-C089C840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338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7F40-0E2E-4609-83AC-8BFD24BA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a neutrophil phagocytes an extracellular bacteria, what substructure of the neutrophil is primarily responsible for the destruction of the bacteria?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80E9E-F95D-4052-9C78-5C040FB1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C239-0EEF-4F3C-B3DD-AB769F5F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a cell signals for apoptotic destruction, what substructure of the cell is primarily responsible for initiating the response?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178EC-B137-42C6-90C2-0954A0F7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20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3D6E-4215-4C4F-950F-8E3732CD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FD793-BFD4-4FC7-A9A1-89F5509B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Lecture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164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A8AC-6DB5-4C26-83FB-E2BC87768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Which specific ion is important in cellular signalling following fertilisation of an oocyte?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49AA0-8291-4706-975F-F6CC5637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445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14EE-BE5F-435D-8769-F2E2EA771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many layers of phospholipids exist between two separate cells? Between plasma and within an alveolar cell? 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1B0DF-2FEC-4988-85A7-E3C43C1D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901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9ACD-A2DD-44A0-B99F-6DDCDDCA2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substances are lipid bilayers NOT permeable to? How do these particles get through?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6C251-818C-45B3-BD26-0072C38D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28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F07F-8746-4DBF-A6B9-278945E8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may layers will a molecule of oxygen have to pass through to get from the alveoli of the lung into a red blood cell?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E1F6-4DB7-46FC-AE9B-4FC81715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7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C296-90A6-4AAB-BCB5-FCB1F03D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2184"/>
            <a:ext cx="10515600" cy="3470438"/>
          </a:xfrm>
        </p:spPr>
        <p:txBody>
          <a:bodyPr/>
          <a:lstStyle/>
          <a:p>
            <a:r>
              <a:rPr lang="en-AU" dirty="0"/>
              <a:t>Which direction would water flow if a semipermeable membrane were to be placed between solution B and C?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39B5B-F32E-4972-9462-AE7A3C7D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D7A1F-C71F-4E67-B3FE-3F0CC8CFF5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8102" y="144529"/>
            <a:ext cx="9093506" cy="264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5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2A801-E7F4-4DA9-9B6A-5020CC36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type of solution (hypotonic, hypertonic, isotonic) would a red blood cell be placed into for the following blood smear to appear?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38557-1D60-444F-B8DD-5E0D84F8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6E2C8-4D32-4DB5-BC83-28B302AA65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94816" y="2954338"/>
            <a:ext cx="2527526" cy="353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31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AA0E-FB2B-4B8F-AFDC-7FDD9C43E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Does the Na+-K+-ATPase ion channel/transporter act in a passive or active fashion?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F258C-6115-4EC4-8E97-08D81670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601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DE71-7129-485B-BB62-9C43601D1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True/false: CO2 enters and exits a cell through an active transporter?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37FA6-F354-4DCE-A084-187F733F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97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A5E7-E48D-4929-8479-5D9C5C0A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device/technique is used in physiology to experiment with the function of a single ion channel?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38CF2-842E-4719-A3F4-B551BB2E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95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06EC-6968-404C-AD9C-72917172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Which ion (Na+/ K+) is higher inside the cell, and which is higher outside the cell? How are these electrochemical gradients maintained? 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375C1-730E-482F-865C-7F93BAF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92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8DC84-6AE7-4FCB-8CBF-0CEDEC0E8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proportion of the human body is fluid?</a:t>
            </a:r>
            <a:endParaRPr lang="en-GB" dirty="0"/>
          </a:p>
          <a:p>
            <a:r>
              <a:rPr lang="en-AU" dirty="0"/>
              <a:t>What total body mass is blood?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115B6-E861-4CB9-B808-D1823585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Lecture 2: The Body Normal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313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96CA-A6B5-4B1E-AD6A-7D17BABD5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Which direction does the Na+-K+-ATPase typically pump the Na+ and the K+?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D3FD1-A05C-4571-AF77-81B28931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922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684A-BE26-4978-AFD3-0B80DC83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Draw a voltage-time graph of the action potential and label which channels are open/close during each phase of the A-P cycle (Hodgkin cycle)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BDC39-7E7E-4200-AB71-079C6D70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663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375B-AF78-4C93-9FF1-1AD721F38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protein coats the vesicle formed from receptor mediated endocytosis?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0C726-3331-47EE-8845-FBA7318E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58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FA1B-A472-4D96-801C-30EAB09A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By what mechanism can particles the size of glucose (and larger) get in and out of a cell?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CE892-0B8D-4A6D-B56C-8EE72D71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40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F5D0-05AC-4D81-B47D-119E34D70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How does the Na+-K+-ATPase maintain both an:</a:t>
            </a:r>
            <a:endParaRPr lang="en-GB" dirty="0"/>
          </a:p>
          <a:p>
            <a:pPr lvl="1"/>
            <a:r>
              <a:rPr lang="en-AU" dirty="0"/>
              <a:t>Electrical gradient</a:t>
            </a:r>
            <a:endParaRPr lang="en-GB" dirty="0"/>
          </a:p>
          <a:p>
            <a:pPr lvl="1"/>
            <a:r>
              <a:rPr lang="en-AU" dirty="0"/>
              <a:t>Chemical gradient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B5C9F-C02F-46BD-88F2-28DD6437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465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887F-D784-4815-B883-DDD6E8C9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the role of the aquaporin channel, and where is it found? 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F968D-A140-4EF6-B669-117F15EE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556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A37983-78EA-4362-92A8-84D4CE93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A49FAD-C6E8-4244-B6F7-BE52B128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L4: Powering it all up (DC)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805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2C9CA7-EE24-4219-8D95-B2FE4FB9E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4 hours after a meal, in what form is energy stored as within the body? 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414E01-4FAB-466A-B970-38868E8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050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C23D3E-5D8F-460B-B8C2-67F98591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are the main sources of energy for cells?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73202-8975-47BF-92FB-B83492A3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41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54AA23-1B33-4833-9A1F-2E17592C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does the source of energy differ between brain tissue and heart muscle?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D8F11C-C501-4AD6-96A4-ECF8444B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58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11647-0681-49A9-87B0-E1A64BD95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are the compartments of fluid in the human body?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E2CDF-B6BE-4763-B9FF-9B626BBB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129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DF6A40-860F-4D26-86A2-7F155AEF3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physiological signs and symptoms occur when a type 1 diabetic injects too much insulin and experiences a hypoglycaemic attack?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7D59A-FC56-413D-9D43-48F17AF5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47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07F7F9-1FB9-48E8-9A4A-4A7306E4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Compare the processes of indirect and direct calorimetry for energy usage measurement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9CAF7A-5875-4DA2-B0B5-92F1A242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434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04473C-D46A-4C5D-9C42-3E101C932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the first substrate fatty acids must form in the process of producing ATP? 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F413ED-0666-41BB-AD92-D4975D40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94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EC5ED9-F774-4D7F-A036-531A44E6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the primary product produced when undergoing unrestrained anaerobic respiration?</a:t>
            </a:r>
            <a:endParaRPr lang="en-GB" dirty="0"/>
          </a:p>
          <a:p>
            <a:pPr lvl="1"/>
            <a:r>
              <a:rPr lang="en-AU" dirty="0"/>
              <a:t>Where is anaerobic respiration used rather than aerobic?</a:t>
            </a:r>
            <a:endParaRPr lang="en-GB" dirty="0"/>
          </a:p>
          <a:p>
            <a:pPr lvl="1"/>
            <a:r>
              <a:rPr lang="en-AU" dirty="0"/>
              <a:t>What is the benefit of each?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0D3F0D-52E4-4C2D-975F-4CEB1AA9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310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47508E-2D70-4F87-BA31-0541C5DA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Where in the cell does the electron transport chain occur? What is the purpose of the electron transport chain?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666A8D-AA49-4657-8F99-05D3C2DF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861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3CA9A9-E804-4797-A571-349623AD0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Approximately how much ATP is produced per gram of fatty acid, and per g of glucose?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6D4E83-BF61-4BB5-91C7-0DBC583C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9961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2DD026-337F-4A23-8906-F17D92BC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D26B78-6614-4990-80B3-DB86CBCE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93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672F-B8C7-4910-81D9-C477867A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the tissue </a:t>
            </a:r>
            <a:r>
              <a:rPr lang="en-AU" dirty="0" err="1"/>
              <a:t>interstitium</a:t>
            </a:r>
            <a:r>
              <a:rPr lang="en-AU" dirty="0"/>
              <a:t>? 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15113-1C5E-410B-B34D-9A16652A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7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7E0B-05A3-41BC-9AB7-79C04594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does fluid and nutrients transfer from the blood/plasma to the cells? 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FA7DD-BE0E-4364-B6B4-A79E163F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89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58EB-A02B-4E2D-8462-87CFE2F3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Hard Q: What medical condition indicates for a faecal transplant? Why is it necessary?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09DE9-7A3E-4D10-81AF-9254CAA5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C0EDB-2993-4259-A14A-192C4809D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the mechanism of an autologous bone marrow transplant? Why do we do it?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352B3-9334-4444-8A87-CB72215A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69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6B27-D633-48BC-A371-CAA023D3D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Given a heart beats 70x/min, how many times would it beat in a year?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8D665-974C-467C-A5CB-8F6D6781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973057"/>
      </p:ext>
    </p:extLst>
  </p:cSld>
  <p:clrMapOvr>
    <a:masterClrMapping/>
  </p:clrMapOvr>
</p:sld>
</file>

<file path=ppt/theme/theme1.xml><?xml version="1.0" encoding="utf-8"?>
<a:theme xmlns:a="http://schemas.openxmlformats.org/drawingml/2006/main" name="USYD Theme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YD Theme" id="{5465D378-FCC1-4E1B-BA4C-3DFFD491A89F}" vid="{9C2B8B44-30AB-4ABE-B186-25D8DAF7CA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USYD Theme</Template>
  <TotalTime>81</TotalTime>
  <Words>795</Words>
  <Application>Microsoft Office PowerPoint</Application>
  <PresentationFormat>Widescreen</PresentationFormat>
  <Paragraphs>63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USYD Theme</vt:lpstr>
      <vt:lpstr>Ask Weber</vt:lpstr>
      <vt:lpstr>Lecture 1</vt:lpstr>
      <vt:lpstr>Lecture 2: The Body Normal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Lecture 3: Let’s start with this one?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L4: Powering it all up (DC)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Weber</dc:title>
  <dc:creator>Weber Liu</dc:creator>
  <cp:lastModifiedBy>Weber Liu</cp:lastModifiedBy>
  <cp:revision>3</cp:revision>
  <dcterms:created xsi:type="dcterms:W3CDTF">2020-04-24T04:52:20Z</dcterms:created>
  <dcterms:modified xsi:type="dcterms:W3CDTF">2021-02-25T16:09:12Z</dcterms:modified>
</cp:coreProperties>
</file>