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66" r:id="rId4"/>
    <p:sldId id="259" r:id="rId5"/>
    <p:sldId id="260" r:id="rId6"/>
    <p:sldId id="267" r:id="rId7"/>
    <p:sldId id="261" r:id="rId8"/>
    <p:sldId id="262" r:id="rId9"/>
    <p:sldId id="263" r:id="rId10"/>
    <p:sldId id="264" r:id="rId11"/>
    <p:sldId id="265" r:id="rId12"/>
    <p:sldId id="268"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1154" autoAdjust="0"/>
  </p:normalViewPr>
  <p:slideViewPr>
    <p:cSldViewPr snapToGrid="0">
      <p:cViewPr varScale="1">
        <p:scale>
          <a:sx n="92" d="100"/>
          <a:sy n="92" d="100"/>
        </p:scale>
        <p:origin x="24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6C9A9-E6F3-4948-BF76-F71917EACCDC}" type="datetimeFigureOut">
              <a:rPr lang="en-GB" smtClean="0"/>
              <a:t>08/05/2020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24F10-82F6-41DA-841C-F88210B8F2A9}" type="slidenum">
              <a:rPr lang="en-GB" smtClean="0"/>
              <a:t>‹#›</a:t>
            </a:fld>
            <a:endParaRPr lang="en-GB"/>
          </a:p>
        </p:txBody>
      </p:sp>
    </p:spTree>
    <p:extLst>
      <p:ext uri="{BB962C8B-B14F-4D97-AF65-F5344CB8AC3E}">
        <p14:creationId xmlns:p14="http://schemas.microsoft.com/office/powerpoint/2010/main" val="473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osteoblast, osteoclast, osteocyte</a:t>
            </a:r>
          </a:p>
          <a:p>
            <a:pPr marL="228600" indent="-228600">
              <a:buAutoNum type="arabicPeriod"/>
            </a:pPr>
            <a:r>
              <a:rPr lang="en-AU" dirty="0"/>
              <a:t>Osteoblasts – it is the cell involved in forming bone</a:t>
            </a:r>
          </a:p>
          <a:p>
            <a:pPr marL="228600" indent="-228600">
              <a:buAutoNum type="arabicPeriod"/>
            </a:pPr>
            <a:r>
              <a:rPr lang="en-AU" dirty="0"/>
              <a:t>Calcium hydroxyapatite</a:t>
            </a:r>
          </a:p>
          <a:p>
            <a:pPr marL="228600" indent="-228600">
              <a:buAutoNum type="arabicPeriod"/>
            </a:pPr>
            <a:r>
              <a:rPr lang="en-GB" dirty="0"/>
              <a:t>Cancellous bone is the type of bone located at the ends of long bone</a:t>
            </a:r>
          </a:p>
        </p:txBody>
      </p:sp>
      <p:sp>
        <p:nvSpPr>
          <p:cNvPr id="4" name="Slide Number Placeholder 3"/>
          <p:cNvSpPr>
            <a:spLocks noGrp="1"/>
          </p:cNvSpPr>
          <p:nvPr>
            <p:ph type="sldNum" sz="quarter" idx="5"/>
          </p:nvPr>
        </p:nvSpPr>
        <p:spPr/>
        <p:txBody>
          <a:bodyPr/>
          <a:lstStyle/>
          <a:p>
            <a:fld id="{0B024F10-82F6-41DA-841C-F88210B8F2A9}" type="slidenum">
              <a:rPr lang="en-GB" smtClean="0"/>
              <a:t>2</a:t>
            </a:fld>
            <a:endParaRPr lang="en-GB"/>
          </a:p>
        </p:txBody>
      </p:sp>
    </p:spTree>
    <p:extLst>
      <p:ext uri="{BB962C8B-B14F-4D97-AF65-F5344CB8AC3E}">
        <p14:creationId xmlns:p14="http://schemas.microsoft.com/office/powerpoint/2010/main" val="333637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024F10-82F6-41DA-841C-F88210B8F2A9}" type="slidenum">
              <a:rPr lang="en-GB" smtClean="0"/>
              <a:t>3</a:t>
            </a:fld>
            <a:endParaRPr lang="en-GB"/>
          </a:p>
        </p:txBody>
      </p:sp>
    </p:spTree>
    <p:extLst>
      <p:ext uri="{BB962C8B-B14F-4D97-AF65-F5344CB8AC3E}">
        <p14:creationId xmlns:p14="http://schemas.microsoft.com/office/powerpoint/2010/main" val="160854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Cortical bone – hard on the outside</a:t>
            </a:r>
          </a:p>
          <a:p>
            <a:r>
              <a:rPr lang="en-GB" dirty="0"/>
              <a:t>2. </a:t>
            </a:r>
            <a:r>
              <a:rPr lang="en-GB" dirty="0" err="1"/>
              <a:t>humerus</a:t>
            </a:r>
            <a:r>
              <a:rPr lang="en-GB" dirty="0"/>
              <a:t>, femur</a:t>
            </a:r>
          </a:p>
          <a:p>
            <a:r>
              <a:rPr lang="en-GB" dirty="0"/>
              <a:t>3.a.. Osteoclasts are involved in resorbing bone</a:t>
            </a:r>
          </a:p>
          <a:p>
            <a:r>
              <a:rPr lang="en-GB" dirty="0"/>
              <a:t>3.b. calcium </a:t>
            </a:r>
            <a:r>
              <a:rPr lang="en-GB" dirty="0" err="1"/>
              <a:t>hydroxypaptite</a:t>
            </a:r>
            <a:endParaRPr lang="en-GB" dirty="0"/>
          </a:p>
          <a:p>
            <a:r>
              <a:rPr lang="en-GB" dirty="0"/>
              <a:t>4. Osteocyte senses mechanical load -&gt; stimulates osteoclasts to resorb bone (~2wk) -&gt; stimulates osteoblast to line down resorption cavity (~4mo)</a:t>
            </a:r>
          </a:p>
          <a:p>
            <a:r>
              <a:rPr lang="en-GB" dirty="0"/>
              <a:t>	</a:t>
            </a:r>
          </a:p>
        </p:txBody>
      </p:sp>
      <p:sp>
        <p:nvSpPr>
          <p:cNvPr id="4" name="Slide Number Placeholder 3"/>
          <p:cNvSpPr>
            <a:spLocks noGrp="1"/>
          </p:cNvSpPr>
          <p:nvPr>
            <p:ph type="sldNum" sz="quarter" idx="5"/>
          </p:nvPr>
        </p:nvSpPr>
        <p:spPr/>
        <p:txBody>
          <a:bodyPr/>
          <a:lstStyle/>
          <a:p>
            <a:fld id="{0B024F10-82F6-41DA-841C-F88210B8F2A9}" type="slidenum">
              <a:rPr lang="en-GB" smtClean="0"/>
              <a:t>4</a:t>
            </a:fld>
            <a:endParaRPr lang="en-GB"/>
          </a:p>
        </p:txBody>
      </p:sp>
    </p:spTree>
    <p:extLst>
      <p:ext uri="{BB962C8B-B14F-4D97-AF65-F5344CB8AC3E}">
        <p14:creationId xmlns:p14="http://schemas.microsoft.com/office/powerpoint/2010/main" val="266417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Bisphosphonates work by poisoning the osteoclasts</a:t>
            </a:r>
          </a:p>
          <a:p>
            <a:pPr marL="685800" lvl="1" indent="-228600">
              <a:buAutoNum type="arabicPeriod"/>
            </a:pPr>
            <a:r>
              <a:rPr lang="en-GB" dirty="0"/>
              <a:t>Women get osteoporosis b/c </a:t>
            </a:r>
            <a:r>
              <a:rPr lang="en-GB" dirty="0" err="1"/>
              <a:t>estrogen</a:t>
            </a:r>
            <a:r>
              <a:rPr lang="en-GB" dirty="0"/>
              <a:t> normally suppresses osteoclast, so now increased osteoclast activity -&gt; increased bone resorption</a:t>
            </a:r>
          </a:p>
          <a:p>
            <a:pPr marL="228600" lvl="0" indent="-228600">
              <a:buAutoNum type="arabicPeriod"/>
            </a:pPr>
            <a:r>
              <a:rPr lang="en-GB" dirty="0"/>
              <a:t>Skull sutures are fibrous joints, you’d also find it in an ankle syndesmosis</a:t>
            </a:r>
          </a:p>
          <a:p>
            <a:pPr marL="228600" lvl="0" indent="-228600">
              <a:buAutoNum type="arabicPeriod"/>
            </a:pPr>
            <a:r>
              <a:rPr lang="en-GB" dirty="0" err="1"/>
              <a:t>Marfans</a:t>
            </a:r>
            <a:r>
              <a:rPr lang="en-GB" dirty="0"/>
              <a:t> syndrome is an abnormal collagen disease – causes hypermobility</a:t>
            </a:r>
          </a:p>
        </p:txBody>
      </p:sp>
      <p:sp>
        <p:nvSpPr>
          <p:cNvPr id="4" name="Slide Number Placeholder 3"/>
          <p:cNvSpPr>
            <a:spLocks noGrp="1"/>
          </p:cNvSpPr>
          <p:nvPr>
            <p:ph type="sldNum" sz="quarter" idx="5"/>
          </p:nvPr>
        </p:nvSpPr>
        <p:spPr/>
        <p:txBody>
          <a:bodyPr/>
          <a:lstStyle/>
          <a:p>
            <a:fld id="{0B024F10-82F6-41DA-841C-F88210B8F2A9}" type="slidenum">
              <a:rPr lang="en-GB" smtClean="0"/>
              <a:t>5</a:t>
            </a:fld>
            <a:endParaRPr lang="en-GB"/>
          </a:p>
        </p:txBody>
      </p:sp>
    </p:spTree>
    <p:extLst>
      <p:ext uri="{BB962C8B-B14F-4D97-AF65-F5344CB8AC3E}">
        <p14:creationId xmlns:p14="http://schemas.microsoft.com/office/powerpoint/2010/main" val="29374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Accomodation</a:t>
            </a:r>
            <a:r>
              <a:rPr lang="en-AU" dirty="0"/>
              <a:t> to light:</a:t>
            </a:r>
          </a:p>
          <a:p>
            <a:pPr marL="171450" indent="-171450">
              <a:buFontTx/>
              <a:buChar char="-"/>
            </a:pPr>
            <a:r>
              <a:rPr lang="en-AU" dirty="0"/>
              <a:t>Ciliary muscles (a circular muscle in your eye) is involved in the diameter of your pupil</a:t>
            </a:r>
          </a:p>
          <a:p>
            <a:pPr marL="171450" indent="-171450">
              <a:buFontTx/>
              <a:buChar char="-"/>
            </a:pPr>
            <a:r>
              <a:rPr lang="en-AU" dirty="0"/>
              <a:t>Contraction will shorten the fibres, bringing them closer together, resulting in a smaller pupil; thus </a:t>
            </a:r>
            <a:r>
              <a:rPr lang="en-AU" dirty="0" err="1"/>
              <a:t>openin</a:t>
            </a:r>
            <a:r>
              <a:rPr lang="en-AU" dirty="0"/>
              <a:t> the pupil is a relaxation of the fibres</a:t>
            </a:r>
          </a:p>
          <a:p>
            <a:pPr marL="171450" indent="-171450">
              <a:buFontTx/>
              <a:buChar char="-"/>
            </a:pPr>
            <a:endParaRPr lang="en-AU" dirty="0"/>
          </a:p>
          <a:p>
            <a:pPr marL="0" indent="0">
              <a:buFontTx/>
              <a:buNone/>
            </a:pPr>
            <a:r>
              <a:rPr lang="en-AU" dirty="0"/>
              <a:t>Big bear threat – increased SNS activity, fight/flight response -&gt; sweating, lungs open up, heart rate and BP go up</a:t>
            </a:r>
          </a:p>
        </p:txBody>
      </p:sp>
      <p:sp>
        <p:nvSpPr>
          <p:cNvPr id="4" name="Slide Number Placeholder 3"/>
          <p:cNvSpPr>
            <a:spLocks noGrp="1"/>
          </p:cNvSpPr>
          <p:nvPr>
            <p:ph type="sldNum" sz="quarter" idx="5"/>
          </p:nvPr>
        </p:nvSpPr>
        <p:spPr/>
        <p:txBody>
          <a:bodyPr/>
          <a:lstStyle/>
          <a:p>
            <a:fld id="{0B024F10-82F6-41DA-841C-F88210B8F2A9}" type="slidenum">
              <a:rPr lang="en-GB" smtClean="0"/>
              <a:t>7</a:t>
            </a:fld>
            <a:endParaRPr lang="en-GB"/>
          </a:p>
        </p:txBody>
      </p:sp>
    </p:spTree>
    <p:extLst>
      <p:ext uri="{BB962C8B-B14F-4D97-AF65-F5344CB8AC3E}">
        <p14:creationId xmlns:p14="http://schemas.microsoft.com/office/powerpoint/2010/main" val="46297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AU" dirty="0"/>
              <a:t>Cross-bridge cycling:</a:t>
            </a:r>
            <a:endParaRPr lang="en-GB" dirty="0"/>
          </a:p>
          <a:p>
            <a:pPr marL="171450" indent="-171450">
              <a:buFontTx/>
              <a:buChar char="-"/>
            </a:pPr>
            <a:r>
              <a:rPr lang="en-GB" dirty="0"/>
              <a:t>Activation of the Neuromuscular junction results in Ca2+ release down t-tubules</a:t>
            </a:r>
          </a:p>
          <a:p>
            <a:pPr marL="171450" indent="-171450">
              <a:buFontTx/>
              <a:buChar char="-"/>
            </a:pPr>
            <a:r>
              <a:rPr lang="en-GB" dirty="0"/>
              <a:t>Ca2+ binds to tropomyosin (which is blocking binding sites for myosin ON the actin)</a:t>
            </a:r>
          </a:p>
          <a:p>
            <a:pPr marL="171450" indent="-171450">
              <a:buFontTx/>
              <a:buChar char="-"/>
            </a:pPr>
            <a:r>
              <a:rPr lang="en-GB" dirty="0"/>
              <a:t>Tropomyosin gets out of the way, allowing cross-bridge formation to occur between myosin (thick filament) and actin (thin filament)</a:t>
            </a:r>
          </a:p>
          <a:p>
            <a:pPr marL="171450" indent="-171450">
              <a:buFontTx/>
              <a:buChar char="-"/>
            </a:pPr>
            <a:r>
              <a:rPr lang="en-GB" dirty="0"/>
              <a:t>Once bound, conformational change causes the movement of the actin </a:t>
            </a:r>
            <a:r>
              <a:rPr lang="en-GB" dirty="0" err="1"/>
              <a:t>filments</a:t>
            </a:r>
            <a:r>
              <a:rPr lang="en-GB" dirty="0"/>
              <a:t> closer together (myosin head rotates) – this processes uses up ATP into ADP</a:t>
            </a:r>
          </a:p>
          <a:p>
            <a:pPr marL="171450" indent="-171450">
              <a:buFontTx/>
              <a:buChar char="-"/>
            </a:pPr>
            <a:r>
              <a:rPr lang="en-GB" dirty="0"/>
              <a:t>ATP needs to bind and replace the ADP to allow the release of the crossbridge</a:t>
            </a:r>
          </a:p>
          <a:p>
            <a:pPr marL="628650" lvl="1" indent="-171450">
              <a:buFontTx/>
              <a:buChar char="-"/>
            </a:pPr>
            <a:r>
              <a:rPr lang="en-GB" dirty="0"/>
              <a:t>If the crossbridge isn’t released (not enough ATP to do so), then your fibres are stuck in position -&gt; you get rigor mortis</a:t>
            </a:r>
          </a:p>
          <a:p>
            <a:pPr marL="171450" lvl="0" indent="-171450">
              <a:buFontTx/>
              <a:buChar char="-"/>
            </a:pPr>
            <a:endParaRPr lang="en-GB" dirty="0"/>
          </a:p>
          <a:p>
            <a:pPr marL="171450" lvl="0" indent="-171450">
              <a:buFontTx/>
              <a:buChar char="-"/>
            </a:pPr>
            <a:endParaRPr lang="en-GB" dirty="0"/>
          </a:p>
          <a:p>
            <a:pPr marL="171450" lvl="0" indent="-171450">
              <a:buFontTx/>
              <a:buChar char="-"/>
            </a:pPr>
            <a:r>
              <a:rPr lang="en-GB" dirty="0"/>
              <a:t>Type 1: ‘red’ slow twitch fibres – </a:t>
            </a:r>
            <a:r>
              <a:rPr lang="en-GB" dirty="0" err="1"/>
              <a:t>aertobic</a:t>
            </a:r>
            <a:r>
              <a:rPr lang="en-GB" dirty="0"/>
              <a:t> metabolism, so needs more O2 to generate ATP, therefore has more mitochondria</a:t>
            </a:r>
          </a:p>
          <a:p>
            <a:pPr marL="171450" lvl="0" indent="-171450">
              <a:buFontTx/>
              <a:buChar char="-"/>
            </a:pPr>
            <a:r>
              <a:rPr lang="en-GB" dirty="0"/>
              <a:t>Type 2 ‘fast twitch, less myoglobin, anaerobic, </a:t>
            </a:r>
          </a:p>
          <a:p>
            <a:pPr marL="171450" lvl="0" indent="-171450">
              <a:buFontTx/>
              <a:buChar char="-"/>
            </a:pPr>
            <a:endParaRPr lang="en-GB" dirty="0"/>
          </a:p>
          <a:p>
            <a:pPr marL="171450" lvl="0" indent="-171450">
              <a:buFontTx/>
              <a:buChar char="-"/>
            </a:pPr>
            <a:endParaRPr lang="en-GB" dirty="0"/>
          </a:p>
          <a:p>
            <a:pPr marL="171450" lvl="0" indent="-171450">
              <a:buFontTx/>
              <a:buChar char="-"/>
            </a:pPr>
            <a:r>
              <a:rPr lang="en-GB" dirty="0"/>
              <a:t>Triceps brachii</a:t>
            </a:r>
          </a:p>
          <a:p>
            <a:endParaRPr lang="en-GB" dirty="0"/>
          </a:p>
        </p:txBody>
      </p:sp>
      <p:sp>
        <p:nvSpPr>
          <p:cNvPr id="4" name="Slide Number Placeholder 3"/>
          <p:cNvSpPr>
            <a:spLocks noGrp="1"/>
          </p:cNvSpPr>
          <p:nvPr>
            <p:ph type="sldNum" sz="quarter" idx="5"/>
          </p:nvPr>
        </p:nvSpPr>
        <p:spPr/>
        <p:txBody>
          <a:bodyPr/>
          <a:lstStyle/>
          <a:p>
            <a:fld id="{0B024F10-82F6-41DA-841C-F88210B8F2A9}" type="slidenum">
              <a:rPr lang="en-GB" smtClean="0"/>
              <a:t>8</a:t>
            </a:fld>
            <a:endParaRPr lang="en-GB"/>
          </a:p>
        </p:txBody>
      </p:sp>
    </p:spTree>
    <p:extLst>
      <p:ext uri="{BB962C8B-B14F-4D97-AF65-F5344CB8AC3E}">
        <p14:creationId xmlns:p14="http://schemas.microsoft.com/office/powerpoint/2010/main" val="141400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Hypertrophy = increased SIZE PER CELL (vs. hyperplasia = MORE CELLS)</a:t>
            </a:r>
          </a:p>
          <a:p>
            <a:r>
              <a:rPr lang="en-AU" dirty="0"/>
              <a:t>- You get muscle hypertrophy with exercise and training</a:t>
            </a:r>
            <a:endParaRPr lang="en-GB" dirty="0"/>
          </a:p>
        </p:txBody>
      </p:sp>
      <p:sp>
        <p:nvSpPr>
          <p:cNvPr id="4" name="Slide Number Placeholder 3"/>
          <p:cNvSpPr>
            <a:spLocks noGrp="1"/>
          </p:cNvSpPr>
          <p:nvPr>
            <p:ph type="sldNum" sz="quarter" idx="5"/>
          </p:nvPr>
        </p:nvSpPr>
        <p:spPr/>
        <p:txBody>
          <a:bodyPr/>
          <a:lstStyle/>
          <a:p>
            <a:fld id="{0B024F10-82F6-41DA-841C-F88210B8F2A9}" type="slidenum">
              <a:rPr lang="en-GB" smtClean="0"/>
              <a:t>9</a:t>
            </a:fld>
            <a:endParaRPr lang="en-GB"/>
          </a:p>
        </p:txBody>
      </p:sp>
    </p:spTree>
    <p:extLst>
      <p:ext uri="{BB962C8B-B14F-4D97-AF65-F5344CB8AC3E}">
        <p14:creationId xmlns:p14="http://schemas.microsoft.com/office/powerpoint/2010/main" val="405298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Type 2 fast twitch fibres, </a:t>
            </a:r>
          </a:p>
          <a:p>
            <a:r>
              <a:rPr lang="en-AU" dirty="0"/>
              <a:t>Can increased type 2 fibre proportions by not exercising / detraining</a:t>
            </a:r>
          </a:p>
          <a:p>
            <a:r>
              <a:rPr lang="en-AU" dirty="0"/>
              <a:t>If you train for sprinting (vs marathon running) </a:t>
            </a:r>
            <a:r>
              <a:rPr lang="en-AU" dirty="0" err="1"/>
              <a:t>youd</a:t>
            </a:r>
            <a:r>
              <a:rPr lang="en-AU" dirty="0"/>
              <a:t> also have more type 2 fibres. </a:t>
            </a:r>
            <a:endParaRPr lang="en-GB" dirty="0"/>
          </a:p>
        </p:txBody>
      </p:sp>
      <p:sp>
        <p:nvSpPr>
          <p:cNvPr id="4" name="Slide Number Placeholder 3"/>
          <p:cNvSpPr>
            <a:spLocks noGrp="1"/>
          </p:cNvSpPr>
          <p:nvPr>
            <p:ph type="sldNum" sz="quarter" idx="5"/>
          </p:nvPr>
        </p:nvSpPr>
        <p:spPr/>
        <p:txBody>
          <a:bodyPr/>
          <a:lstStyle/>
          <a:p>
            <a:fld id="{0B024F10-82F6-41DA-841C-F88210B8F2A9}" type="slidenum">
              <a:rPr lang="en-GB" smtClean="0"/>
              <a:t>10</a:t>
            </a:fld>
            <a:endParaRPr lang="en-GB"/>
          </a:p>
        </p:txBody>
      </p:sp>
    </p:spTree>
    <p:extLst>
      <p:ext uri="{BB962C8B-B14F-4D97-AF65-F5344CB8AC3E}">
        <p14:creationId xmlns:p14="http://schemas.microsoft.com/office/powerpoint/2010/main" val="2911769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Muscle ATROPHY</a:t>
            </a:r>
          </a:p>
          <a:p>
            <a:endParaRPr lang="en-GB" dirty="0"/>
          </a:p>
        </p:txBody>
      </p:sp>
      <p:sp>
        <p:nvSpPr>
          <p:cNvPr id="4" name="Slide Number Placeholder 3"/>
          <p:cNvSpPr>
            <a:spLocks noGrp="1"/>
          </p:cNvSpPr>
          <p:nvPr>
            <p:ph type="sldNum" sz="quarter" idx="5"/>
          </p:nvPr>
        </p:nvSpPr>
        <p:spPr/>
        <p:txBody>
          <a:bodyPr/>
          <a:lstStyle/>
          <a:p>
            <a:fld id="{0B024F10-82F6-41DA-841C-F88210B8F2A9}" type="slidenum">
              <a:rPr lang="en-GB" smtClean="0"/>
              <a:t>11</a:t>
            </a:fld>
            <a:endParaRPr lang="en-GB"/>
          </a:p>
        </p:txBody>
      </p:sp>
    </p:spTree>
    <p:extLst>
      <p:ext uri="{BB962C8B-B14F-4D97-AF65-F5344CB8AC3E}">
        <p14:creationId xmlns:p14="http://schemas.microsoft.com/office/powerpoint/2010/main" val="2708841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14" name="Picture Placeholder 13"/>
          <p:cNvSpPr>
            <a:spLocks noGrp="1"/>
          </p:cNvSpPr>
          <p:nvPr>
            <p:ph type="pic" sz="quarter" idx="12"/>
          </p:nvPr>
        </p:nvSpPr>
        <p:spPr>
          <a:xfrm>
            <a:off x="4587878" y="0"/>
            <a:ext cx="4556125" cy="68580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endParaRPr lang="en-US" noProof="0" dirty="0"/>
          </a:p>
        </p:txBody>
      </p:sp>
      <p:sp>
        <p:nvSpPr>
          <p:cNvPr id="7" name="Title 8"/>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8" name="Text Placeholder 4"/>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Tree>
    <p:extLst>
      <p:ext uri="{BB962C8B-B14F-4D97-AF65-F5344CB8AC3E}">
        <p14:creationId xmlns:p14="http://schemas.microsoft.com/office/powerpoint/2010/main" val="84701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wooden, indoor, building, floor&#10;&#10;Description automatically generated">
            <a:extLst>
              <a:ext uri="{FF2B5EF4-FFF2-40B4-BE49-F238E27FC236}">
                <a16:creationId xmlns:a16="http://schemas.microsoft.com/office/drawing/2014/main" id="{027F469D-BD18-954A-9A1A-8F1D6A3828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328" y="0"/>
            <a:ext cx="4575572" cy="6858000"/>
          </a:xfrm>
          <a:prstGeom prst="rect">
            <a:avLst/>
          </a:prstGeom>
        </p:spPr>
      </p:pic>
      <p:sp>
        <p:nvSpPr>
          <p:cNvPr id="7" name="Title 8">
            <a:extLst>
              <a:ext uri="{FF2B5EF4-FFF2-40B4-BE49-F238E27FC236}">
                <a16:creationId xmlns:a16="http://schemas.microsoft.com/office/drawing/2014/main" id="{F7F5BF2A-AC4A-1A42-AAE5-EFA621B57D2A}"/>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0" name="Text Placeholder 4">
            <a:extLst>
              <a:ext uri="{FF2B5EF4-FFF2-40B4-BE49-F238E27FC236}">
                <a16:creationId xmlns:a16="http://schemas.microsoft.com/office/drawing/2014/main" id="{1F02D92F-5115-844C-A4E9-2F6FDB1AFB5F}"/>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4308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close up of a device&#10;&#10;Description automatically generated">
            <a:extLst>
              <a:ext uri="{FF2B5EF4-FFF2-40B4-BE49-F238E27FC236}">
                <a16:creationId xmlns:a16="http://schemas.microsoft.com/office/drawing/2014/main" id="{D66EB99F-F155-5343-A51B-12DBD3DF7BF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2" y="2"/>
            <a:ext cx="4576227" cy="6875645"/>
          </a:xfrm>
          <a:prstGeom prst="rect">
            <a:avLst/>
          </a:prstGeom>
        </p:spPr>
      </p:pic>
      <p:sp>
        <p:nvSpPr>
          <p:cNvPr id="7" name="Title 8">
            <a:extLst>
              <a:ext uri="{FF2B5EF4-FFF2-40B4-BE49-F238E27FC236}">
                <a16:creationId xmlns:a16="http://schemas.microsoft.com/office/drawing/2014/main" id="{203B2E81-0B17-C14D-871B-CFD7397D6032}"/>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ACABB86B-1F70-C340-B833-D9E64690EDE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51881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8" name="Picture 7" descr="A large brick building with many windows&#10;&#10;Description automatically generated">
            <a:extLst>
              <a:ext uri="{FF2B5EF4-FFF2-40B4-BE49-F238E27FC236}">
                <a16:creationId xmlns:a16="http://schemas.microsoft.com/office/drawing/2014/main" id="{B624EB83-3DEF-5A40-82E3-BA7BE6E83D2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3" y="-1"/>
            <a:ext cx="4576228" cy="6855115"/>
          </a:xfrm>
          <a:prstGeom prst="rect">
            <a:avLst/>
          </a:prstGeom>
        </p:spPr>
      </p:pic>
      <p:sp>
        <p:nvSpPr>
          <p:cNvPr id="9" name="Title 8">
            <a:extLst>
              <a:ext uri="{FF2B5EF4-FFF2-40B4-BE49-F238E27FC236}">
                <a16:creationId xmlns:a16="http://schemas.microsoft.com/office/drawing/2014/main" id="{42004013-5879-D34C-BAFC-44A0C7C52987}"/>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0" name="Text Placeholder 4">
            <a:extLst>
              <a:ext uri="{FF2B5EF4-FFF2-40B4-BE49-F238E27FC236}">
                <a16:creationId xmlns:a16="http://schemas.microsoft.com/office/drawing/2014/main" id="{2A5DF2FE-20A3-FD49-A928-C8B687FFB191}"/>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6165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White option 2">
    <p:spTree>
      <p:nvGrpSpPr>
        <p:cNvPr id="1" name=""/>
        <p:cNvGrpSpPr/>
        <p:nvPr/>
      </p:nvGrpSpPr>
      <p:grpSpPr>
        <a:xfrm>
          <a:off x="0" y="0"/>
          <a:ext cx="0" cy="0"/>
          <a:chOff x="0" y="0"/>
          <a:chExt cx="0" cy="0"/>
        </a:xfrm>
      </p:grpSpPr>
      <p:sp>
        <p:nvSpPr>
          <p:cNvPr id="5" name="Rectangle 4"/>
          <p:cNvSpPr/>
          <p:nvPr/>
        </p:nvSpPr>
        <p:spPr>
          <a:xfrm>
            <a:off x="0" y="-147667"/>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n old stone building&#10;&#10;Description automatically generated">
            <a:extLst>
              <a:ext uri="{FF2B5EF4-FFF2-40B4-BE49-F238E27FC236}">
                <a16:creationId xmlns:a16="http://schemas.microsoft.com/office/drawing/2014/main" id="{0467D4D8-EE96-6644-B22D-704124139E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3663952" y="1422401"/>
            <a:ext cx="6019798" cy="4013199"/>
          </a:xfrm>
          <a:prstGeom prst="rect">
            <a:avLst/>
          </a:prstGeom>
        </p:spPr>
      </p:pic>
      <p:sp>
        <p:nvSpPr>
          <p:cNvPr id="13" name="Title 8">
            <a:extLst>
              <a:ext uri="{FF2B5EF4-FFF2-40B4-BE49-F238E27FC236}">
                <a16:creationId xmlns:a16="http://schemas.microsoft.com/office/drawing/2014/main" id="{EB285D19-A405-BB4C-B142-722A2913CE59}"/>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4" name="Text Placeholder 4">
            <a:extLst>
              <a:ext uri="{FF2B5EF4-FFF2-40B4-BE49-F238E27FC236}">
                <a16:creationId xmlns:a16="http://schemas.microsoft.com/office/drawing/2014/main" id="{A1214D66-D55C-D44A-B441-B18BD72691C5}"/>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61933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picture containing building, indoor, wall&#10;&#10;Description automatically generated">
            <a:extLst>
              <a:ext uri="{FF2B5EF4-FFF2-40B4-BE49-F238E27FC236}">
                <a16:creationId xmlns:a16="http://schemas.microsoft.com/office/drawing/2014/main" id="{FCCF841B-1E42-464B-9D7C-BCA3A89AB41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625030" y="358212"/>
            <a:ext cx="4055421" cy="6077514"/>
          </a:xfrm>
          <a:prstGeom prst="rect">
            <a:avLst/>
          </a:prstGeom>
        </p:spPr>
      </p:pic>
      <p:sp>
        <p:nvSpPr>
          <p:cNvPr id="7" name="Title 8">
            <a:extLst>
              <a:ext uri="{FF2B5EF4-FFF2-40B4-BE49-F238E27FC236}">
                <a16:creationId xmlns:a16="http://schemas.microsoft.com/office/drawing/2014/main" id="{BEBC78F8-9C19-E44F-8E6E-30B20C0A5958}"/>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AE83AE87-8A18-7C49-B572-8BE1C3E84F8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0192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person standing in front of a building&#10;&#10;Description automatically generated">
            <a:extLst>
              <a:ext uri="{FF2B5EF4-FFF2-40B4-BE49-F238E27FC236}">
                <a16:creationId xmlns:a16="http://schemas.microsoft.com/office/drawing/2014/main" id="{42387223-0769-BE44-9811-097FA956694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2001" y="419102"/>
            <a:ext cx="4108451" cy="6019798"/>
          </a:xfrm>
          <a:prstGeom prst="rect">
            <a:avLst/>
          </a:prstGeom>
        </p:spPr>
      </p:pic>
      <p:sp>
        <p:nvSpPr>
          <p:cNvPr id="7" name="Title 8">
            <a:extLst>
              <a:ext uri="{FF2B5EF4-FFF2-40B4-BE49-F238E27FC236}">
                <a16:creationId xmlns:a16="http://schemas.microsoft.com/office/drawing/2014/main" id="{24AED201-B440-AA40-BBED-62B7C0D4050E}"/>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333A7848-7DA9-D245-808E-38FA212DEB0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1776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4" name="Picture 13" descr="A sign on the side of a building&#10;&#10;Description automatically generated">
            <a:extLst>
              <a:ext uri="{FF2B5EF4-FFF2-40B4-BE49-F238E27FC236}">
                <a16:creationId xmlns:a16="http://schemas.microsoft.com/office/drawing/2014/main" id="{7656571C-9B67-0742-8350-6E56403548B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999" y="419101"/>
            <a:ext cx="4108452" cy="6019797"/>
          </a:xfrm>
          <a:prstGeom prst="rect">
            <a:avLst/>
          </a:prstGeom>
        </p:spPr>
      </p:pic>
      <p:sp>
        <p:nvSpPr>
          <p:cNvPr id="7" name="Title 8">
            <a:extLst>
              <a:ext uri="{FF2B5EF4-FFF2-40B4-BE49-F238E27FC236}">
                <a16:creationId xmlns:a16="http://schemas.microsoft.com/office/drawing/2014/main" id="{79388964-420B-BF4D-8DBF-CAFF1C3B6D02}"/>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7B539C16-E252-7E4A-9ABE-B5367A682FD7}"/>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17552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7085503F-3ACD-544D-A1FE-7E9AA2FB19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999" y="419101"/>
            <a:ext cx="4108453" cy="6019797"/>
          </a:xfrm>
          <a:prstGeom prst="rect">
            <a:avLst/>
          </a:prstGeom>
        </p:spPr>
      </p:pic>
      <p:sp>
        <p:nvSpPr>
          <p:cNvPr id="7" name="Title 8">
            <a:extLst>
              <a:ext uri="{FF2B5EF4-FFF2-40B4-BE49-F238E27FC236}">
                <a16:creationId xmlns:a16="http://schemas.microsoft.com/office/drawing/2014/main" id="{977CE053-748F-F94F-9BDB-26FA721980F0}"/>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0E3B84B9-155B-1140-B4BB-62BBD0E7934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71781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view of a city&#10;&#10;Description automatically generated">
            <a:extLst>
              <a:ext uri="{FF2B5EF4-FFF2-40B4-BE49-F238E27FC236}">
                <a16:creationId xmlns:a16="http://schemas.microsoft.com/office/drawing/2014/main" id="{61256C31-9270-B24B-8AE2-00346517F25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285"/>
          <a:stretch/>
        </p:blipFill>
        <p:spPr>
          <a:xfrm>
            <a:off x="4467498" y="419101"/>
            <a:ext cx="4285956" cy="6279875"/>
          </a:xfrm>
          <a:prstGeom prst="rect">
            <a:avLst/>
          </a:prstGeom>
        </p:spPr>
      </p:pic>
      <p:sp>
        <p:nvSpPr>
          <p:cNvPr id="7" name="Title 8">
            <a:extLst>
              <a:ext uri="{FF2B5EF4-FFF2-40B4-BE49-F238E27FC236}">
                <a16:creationId xmlns:a16="http://schemas.microsoft.com/office/drawing/2014/main" id="{64D4D538-7063-694D-BA0B-31A19B1A6FFC}"/>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87BBF45E-241A-8C4F-B98D-2EDF716EC7E7}"/>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955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14" name="Picture Placeholder 13"/>
          <p:cNvSpPr>
            <a:spLocks noGrp="1"/>
          </p:cNvSpPr>
          <p:nvPr>
            <p:ph type="pic" sz="quarter" idx="12"/>
          </p:nvPr>
        </p:nvSpPr>
        <p:spPr>
          <a:xfrm>
            <a:off x="4587877" y="418357"/>
            <a:ext cx="4150358" cy="6017555"/>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endParaRPr lang="en-US" noProof="0" dirty="0"/>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
        <p:nvSpPr>
          <p:cNvPr id="7" name="Title 8">
            <a:extLst>
              <a:ext uri="{FF2B5EF4-FFF2-40B4-BE49-F238E27FC236}">
                <a16:creationId xmlns:a16="http://schemas.microsoft.com/office/drawing/2014/main" id="{610FA0CD-08FB-2E45-8180-D86BDB467B08}"/>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8E33F84B-9A42-504F-9E05-1436C79D277E}"/>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585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3" name="Picture 12" descr="A view of a city street&#10;&#10;Description automatically generated">
            <a:extLst>
              <a:ext uri="{FF2B5EF4-FFF2-40B4-BE49-F238E27FC236}">
                <a16:creationId xmlns:a16="http://schemas.microsoft.com/office/drawing/2014/main" id="{63312DD7-C717-A94A-9B5F-6550C2610BB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4" y="-1"/>
            <a:ext cx="4576227" cy="6858000"/>
          </a:xfrm>
          <a:prstGeom prst="rect">
            <a:avLst/>
          </a:prstGeom>
        </p:spPr>
      </p:pic>
      <p:sp>
        <p:nvSpPr>
          <p:cNvPr id="7" name="Title 8">
            <a:extLst>
              <a:ext uri="{FF2B5EF4-FFF2-40B4-BE49-F238E27FC236}">
                <a16:creationId xmlns:a16="http://schemas.microsoft.com/office/drawing/2014/main" id="{B7BF95FE-2C8C-1143-AEE5-415586951E2F}"/>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A93CB376-C0CB-ED45-B607-FE09FC31D218}"/>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83202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
        <p:nvSpPr>
          <p:cNvPr id="6" name="Title 8">
            <a:extLst>
              <a:ext uri="{FF2B5EF4-FFF2-40B4-BE49-F238E27FC236}">
                <a16:creationId xmlns:a16="http://schemas.microsoft.com/office/drawing/2014/main" id="{63F1E73F-993F-2743-A4D6-C74AC29EA7CE}"/>
              </a:ext>
            </a:extLst>
          </p:cNvPr>
          <p:cNvSpPr>
            <a:spLocks noGrp="1"/>
          </p:cNvSpPr>
          <p:nvPr>
            <p:ph type="title"/>
          </p:nvPr>
        </p:nvSpPr>
        <p:spPr>
          <a:xfrm>
            <a:off x="366942" y="588356"/>
            <a:ext cx="3963817" cy="1322972"/>
          </a:xfrm>
          <a:prstGeom prst="rect">
            <a:avLst/>
          </a:prstGeom>
        </p:spPr>
        <p:txBody>
          <a:bodyPr anchor="t"/>
          <a:lstStyle>
            <a:lvl1pPr>
              <a:defRPr sz="225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8" name="Text Placeholder 4">
            <a:extLst>
              <a:ext uri="{FF2B5EF4-FFF2-40B4-BE49-F238E27FC236}">
                <a16:creationId xmlns:a16="http://schemas.microsoft.com/office/drawing/2014/main" id="{F50306BA-4DCA-6643-9EAE-3C143CE3849A}"/>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88533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358776" y="501653"/>
            <a:ext cx="8426450" cy="64718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p:nvPr>
        </p:nvSpPr>
        <p:spPr>
          <a:xfrm>
            <a:off x="358776" y="1358904"/>
            <a:ext cx="8426449" cy="4767263"/>
          </a:xfrm>
        </p:spPr>
        <p:txBody>
          <a:bodyPr>
            <a:noAutofit/>
          </a:bodyPr>
          <a:lstStyle>
            <a:lvl1pPr fontAlgn="auto">
              <a:spcAft>
                <a:spcPts val="338"/>
              </a:spcAft>
              <a:buFont typeface="Lucida Grande"/>
              <a:buChar char="–"/>
              <a:defRPr sz="1800" b="0"/>
            </a:lvl1pPr>
          </a:lstStyle>
          <a:p>
            <a:pPr lvl="0" fontAlgn="auto">
              <a:spcAft>
                <a:spcPts val="0"/>
              </a:spcAft>
              <a:defRPr/>
            </a:pPr>
            <a:r>
              <a:rPr lang="en-US" b="1">
                <a:ea typeface="+mn-ea"/>
              </a:rPr>
              <a:t>Click to edit Master text styles</a:t>
            </a:r>
          </a:p>
          <a:p>
            <a:pPr lvl="1" fontAlgn="auto">
              <a:spcAft>
                <a:spcPts val="0"/>
              </a:spcAft>
              <a:defRPr/>
            </a:pPr>
            <a:r>
              <a:rPr lang="en-US" b="1">
                <a:ea typeface="+mn-ea"/>
              </a:rPr>
              <a:t>Second level</a:t>
            </a:r>
          </a:p>
          <a:p>
            <a:pPr lvl="2" fontAlgn="auto">
              <a:spcAft>
                <a:spcPts val="0"/>
              </a:spcAft>
              <a:defRPr/>
            </a:pPr>
            <a:r>
              <a:rPr lang="en-US" b="1">
                <a:ea typeface="+mn-ea"/>
              </a:rPr>
              <a:t>Third level</a:t>
            </a:r>
          </a:p>
          <a:p>
            <a:pPr lvl="3" fontAlgn="auto">
              <a:spcAft>
                <a:spcPts val="0"/>
              </a:spcAft>
              <a:defRPr/>
            </a:pPr>
            <a:r>
              <a:rPr lang="en-US" b="1">
                <a:ea typeface="+mn-ea"/>
              </a:rPr>
              <a:t>Fourth level</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p:extLst>
              <p:ext uri="{D42A27DB-BD31-4B8C-83A1-F6EECF244321}">
                <p14:modId xmlns:p14="http://schemas.microsoft.com/office/powerpoint/2010/main" val="3832183414"/>
              </p:ext>
            </p:extLst>
          </p:nvPr>
        </p:nvGraphicFramePr>
        <p:xfrm>
          <a:off x="358774" y="3326481"/>
          <a:ext cx="8426448" cy="2799685"/>
        </p:xfrm>
        <a:graphic>
          <a:graphicData uri="http://schemas.openxmlformats.org/drawingml/2006/table">
            <a:tbl>
              <a:tblPr firstRow="1" bandRow="1">
                <a:tableStyleId>{0660B408-B3CF-4A94-85FC-2B1E0A45F4A2}</a:tableStyleId>
              </a:tblPr>
              <a:tblGrid>
                <a:gridCol w="2808816">
                  <a:extLst>
                    <a:ext uri="{9D8B030D-6E8A-4147-A177-3AD203B41FA5}">
                      <a16:colId xmlns:a16="http://schemas.microsoft.com/office/drawing/2014/main" val="20000"/>
                    </a:ext>
                  </a:extLst>
                </a:gridCol>
                <a:gridCol w="2808816">
                  <a:extLst>
                    <a:ext uri="{9D8B030D-6E8A-4147-A177-3AD203B41FA5}">
                      <a16:colId xmlns:a16="http://schemas.microsoft.com/office/drawing/2014/main" val="20001"/>
                    </a:ext>
                  </a:extLst>
                </a:gridCol>
                <a:gridCol w="2808816">
                  <a:extLst>
                    <a:ext uri="{9D8B030D-6E8A-4147-A177-3AD203B41FA5}">
                      <a16:colId xmlns:a16="http://schemas.microsoft.com/office/drawing/2014/main" val="20002"/>
                    </a:ext>
                  </a:extLst>
                </a:gridCol>
              </a:tblGrid>
              <a:tr h="559937">
                <a:tc>
                  <a:txBody>
                    <a:bodyPr/>
                    <a:lstStyle/>
                    <a:p>
                      <a:r>
                        <a:rPr lang="en-US" sz="2400" dirty="0">
                          <a:latin typeface="Tw Cen MT"/>
                          <a:cs typeface="Tw Cen MT"/>
                        </a:rPr>
                        <a:t>Heading</a:t>
                      </a:r>
                      <a:r>
                        <a:rPr lang="en-US" sz="2400" baseline="0" dirty="0">
                          <a:latin typeface="Tw Cen MT"/>
                          <a:cs typeface="Tw Cen MT"/>
                        </a:rPr>
                        <a:t> 1</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2</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3</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59937">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Body</a:t>
                      </a:r>
                      <a:r>
                        <a:rPr lang="en-US" sz="2400" baseline="0" dirty="0">
                          <a:latin typeface="Tw Cen MT"/>
                          <a:cs typeface="Tw Cen MT"/>
                        </a:rPr>
                        <a:t> copy</a:t>
                      </a: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82358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7" y="1358904"/>
            <a:ext cx="8328025" cy="4767263"/>
          </a:xfrm>
          <a:prstGeom prst="rect">
            <a:avLst/>
          </a:prstGeom>
        </p:spPr>
        <p:txBody>
          <a:bodyPr/>
          <a:lstStyle>
            <a:lvl1pPr>
              <a:lnSpc>
                <a:spcPct val="90000"/>
              </a:lnSpc>
              <a:defRPr/>
            </a:lvl1pPr>
            <a:lvl2pPr marL="417910" indent="-160735">
              <a:lnSpc>
                <a:spcPct val="90000"/>
              </a:lnSpc>
              <a:buFont typeface="Lucida Grande"/>
              <a:buChar char="–"/>
              <a:defRPr sz="1800"/>
            </a:lvl2pPr>
            <a:lvl3pPr>
              <a:lnSpc>
                <a:spcPct val="90000"/>
              </a:lnSpc>
              <a:defRPr sz="1800"/>
            </a:lvl3pPr>
          </a:lstStyle>
          <a:p>
            <a:pPr lvl="0"/>
            <a:r>
              <a:rPr lang="en-US"/>
              <a:t>Click to edit Master text styles</a:t>
            </a:r>
          </a:p>
          <a:p>
            <a:pPr lvl="1"/>
            <a:r>
              <a:rPr lang="en-US"/>
              <a:t>Second level</a:t>
            </a:r>
          </a:p>
          <a:p>
            <a:pPr lvl="2"/>
            <a:r>
              <a:rPr lang="en-US"/>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 </a:t>
            </a:r>
          </a:p>
        </p:txBody>
      </p:sp>
    </p:spTree>
    <p:extLst>
      <p:ext uri="{BB962C8B-B14F-4D97-AF65-F5344CB8AC3E}">
        <p14:creationId xmlns:p14="http://schemas.microsoft.com/office/powerpoint/2010/main" val="1435859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358775" y="1359927"/>
            <a:ext cx="4038600" cy="4525963"/>
          </a:xfrm>
          <a:prstGeom prst="rect">
            <a:avLst/>
          </a:prstGeom>
        </p:spPr>
        <p:txBody>
          <a:bodyPr>
            <a:normAutofit/>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4746625" y="1359927"/>
            <a:ext cx="4038600" cy="4525963"/>
          </a:xfrm>
          <a:prstGeom prst="rect">
            <a:avLst/>
          </a:prstGeom>
        </p:spPr>
        <p:txBody>
          <a:bodyPr>
            <a:normAutofit/>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874625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58775" y="1360488"/>
            <a:ext cx="4038600" cy="4525400"/>
          </a:xfrm>
          <a:prstGeom prst="rect">
            <a:avLst/>
          </a:prstGeom>
        </p:spPr>
        <p:txBody>
          <a:bodyPr/>
          <a:lstStyle>
            <a:lvl1pPr marL="0" indent="0">
              <a:buNone/>
              <a:defRPr/>
            </a:lvl1pPr>
          </a:lstStyle>
          <a:p>
            <a:pPr lvl="0"/>
            <a:r>
              <a:rPr lang="en-US" noProof="0"/>
              <a:t>Click icon to add picture</a:t>
            </a:r>
            <a:endParaRPr lang="en-US" noProof="0" dirty="0"/>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360001" y="5939717"/>
            <a:ext cx="8326801" cy="416632"/>
          </a:xfrm>
        </p:spPr>
        <p:txBody>
          <a:bodyPr lIns="0" tIns="0" rIns="0" bIns="0"/>
          <a:lstStyle>
            <a:lvl1pPr marL="0" indent="0">
              <a:buNone/>
              <a:defRPr sz="750"/>
            </a:lvl1pPr>
          </a:lstStyle>
          <a:p>
            <a:pPr lvl="0"/>
            <a:r>
              <a:rPr lang="en-US" dirty="0"/>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4746625" y="1359927"/>
            <a:ext cx="4038600" cy="4525963"/>
          </a:xfrm>
          <a:prstGeom prst="rect">
            <a:avLst/>
          </a:prstGeom>
        </p:spPr>
        <p:txBody>
          <a:bodyPr>
            <a:normAutofit/>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140955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358775" y="1360491"/>
            <a:ext cx="4038600" cy="4525399"/>
          </a:xfrm>
          <a:prstGeom prst="rect">
            <a:avLst/>
          </a:prstGeom>
        </p:spPr>
        <p:txBody>
          <a:bodyPr/>
          <a:lstStyle>
            <a:lvl1pPr marL="0" indent="0">
              <a:buNone/>
              <a:defRPr/>
            </a:lvl1pPr>
          </a:lstStyle>
          <a:p>
            <a:pPr lvl="0"/>
            <a:r>
              <a:rPr lang="en-US" noProof="0"/>
              <a:t>Click icon to add table</a:t>
            </a:r>
            <a:endParaRPr lang="en-US" noProof="0" dirty="0"/>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360001" y="5939717"/>
            <a:ext cx="8326801" cy="416632"/>
          </a:xfrm>
        </p:spPr>
        <p:txBody>
          <a:bodyPr lIns="0" tIns="0" rIns="0" bIns="0"/>
          <a:lstStyle>
            <a:lvl1pPr marL="0" indent="0">
              <a:buNone/>
              <a:defRPr sz="750"/>
            </a:lvl1pPr>
          </a:lstStyle>
          <a:p>
            <a:pPr lvl="0"/>
            <a:r>
              <a:rPr lang="en-US" dirty="0"/>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4746625" y="1359927"/>
            <a:ext cx="4038600" cy="4525963"/>
          </a:xfrm>
          <a:prstGeom prst="rect">
            <a:avLst/>
          </a:prstGeom>
        </p:spPr>
        <p:txBody>
          <a:bodyPr>
            <a:normAutofit/>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92998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358775" y="1360491"/>
            <a:ext cx="4038600" cy="4525399"/>
          </a:xfrm>
          <a:prstGeom prst="rect">
            <a:avLst/>
          </a:prstGeom>
        </p:spPr>
        <p:txBody>
          <a:bodyPr/>
          <a:lstStyle>
            <a:lvl1pPr marL="0" marR="0" indent="0" algn="l" defTabSz="257175"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endParaRPr lang="en-US" noProof="0" dirty="0"/>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360001" y="5939717"/>
            <a:ext cx="8326801" cy="416632"/>
          </a:xfrm>
        </p:spPr>
        <p:txBody>
          <a:bodyPr lIns="0" tIns="0" rIns="0" bIns="0"/>
          <a:lstStyle>
            <a:lvl1pPr marL="0" indent="0">
              <a:buNone/>
              <a:defRPr sz="750"/>
            </a:lvl1pPr>
          </a:lstStyle>
          <a:p>
            <a:pPr lvl="0"/>
            <a:r>
              <a:rPr lang="en-US" dirty="0"/>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4746625" y="1359927"/>
            <a:ext cx="4038600" cy="4525963"/>
          </a:xfrm>
          <a:prstGeom prst="rect">
            <a:avLst/>
          </a:prstGeom>
        </p:spPr>
        <p:txBody>
          <a:bodyPr/>
          <a:lstStyle>
            <a:lvl1pPr>
              <a:defRPr sz="1800"/>
            </a:lvl1pPr>
            <a:lvl2pPr>
              <a:defRPr sz="1800"/>
            </a:lvl2pPr>
            <a:lvl3pPr>
              <a:defRPr sz="1800"/>
            </a:lvl3pPr>
            <a:lvl4pPr>
              <a:defRPr sz="1125"/>
            </a:lvl4pPr>
            <a:lvl5pPr>
              <a:defRPr sz="1125"/>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17585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58774" y="1358904"/>
            <a:ext cx="8426450" cy="4767263"/>
          </a:xfrm>
          <a:prstGeom prst="rect">
            <a:avLst/>
          </a:prstGeom>
        </p:spPr>
        <p:txBody>
          <a:bodyPr anchor="ctr" anchorCtr="1"/>
          <a:lstStyle>
            <a:lvl1pPr marL="0" indent="0" algn="ctr">
              <a:buNone/>
              <a:defRPr baseline="0"/>
            </a:lvl1pPr>
          </a:lstStyle>
          <a:p>
            <a:pPr lvl="0"/>
            <a:r>
              <a:rPr lang="en-US" noProof="0"/>
              <a:t>Click icon to add picture</a:t>
            </a:r>
            <a:endParaRPr lang="en-US" noProof="0" dirty="0"/>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3257426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2499428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4026" y="5905503"/>
            <a:ext cx="1536700"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1"/>
          </p:nvPr>
        </p:nvSpPr>
        <p:spPr>
          <a:xfrm>
            <a:off x="358776" y="1173220"/>
            <a:ext cx="8426450" cy="647183"/>
          </a:xfrm>
          <a:prstGeom prst="rect">
            <a:avLst/>
          </a:prstGeom>
          <a:noFill/>
        </p:spPr>
        <p:txBody>
          <a:bodyPr/>
          <a:lstStyle>
            <a:lvl1pPr marL="0" indent="0">
              <a:lnSpc>
                <a:spcPct val="90000"/>
              </a:lnSpc>
              <a:buNone/>
              <a:defRPr sz="1800">
                <a:solidFill>
                  <a:schemeClr val="tx1"/>
                </a:solidFill>
              </a:defRPr>
            </a:lvl1pPr>
            <a:lvl2pPr marL="257175" indent="0">
              <a:buNone/>
              <a:defRPr/>
            </a:lvl2pPr>
            <a:lvl3pPr marL="514350" indent="0">
              <a:buNone/>
              <a:defRPr/>
            </a:lvl3pPr>
            <a:lvl4pPr marL="771525" indent="0">
              <a:buNone/>
              <a:defRPr/>
            </a:lvl4pPr>
            <a:lvl5pPr marL="1028700" indent="0">
              <a:buNone/>
              <a:defRPr/>
            </a:lvl5pPr>
          </a:lstStyle>
          <a:p>
            <a:pPr lvl="0"/>
            <a:r>
              <a:rPr lang="en-US"/>
              <a:t>Click to edit Master text styles</a:t>
            </a:r>
          </a:p>
        </p:txBody>
      </p:sp>
      <p:sp>
        <p:nvSpPr>
          <p:cNvPr id="7" name="Picture Placeholder 13"/>
          <p:cNvSpPr>
            <a:spLocks noGrp="1"/>
          </p:cNvSpPr>
          <p:nvPr>
            <p:ph type="pic" sz="quarter" idx="12"/>
          </p:nvPr>
        </p:nvSpPr>
        <p:spPr>
          <a:xfrm>
            <a:off x="358776" y="1820402"/>
            <a:ext cx="8426450" cy="4535949"/>
          </a:xfrm>
          <a:prstGeom prst="rect">
            <a:avLst/>
          </a:prstGeom>
          <a:solidFill>
            <a:srgbClr val="D9D9D9"/>
          </a:solidFill>
        </p:spPr>
        <p:txBody>
          <a:bodyPr anchor="ctr" anchorCtr="0"/>
          <a:lstStyle>
            <a:lvl1pPr marL="0" indent="0" algn="ctr">
              <a:buNone/>
              <a:defRPr/>
            </a:lvl1pPr>
          </a:lstStyle>
          <a:p>
            <a:pPr lvl="0"/>
            <a:r>
              <a:rPr lang="en-US" noProof="0"/>
              <a:t>Click icon to add picture</a:t>
            </a:r>
            <a:endParaRPr lang="en-US" noProof="0" dirty="0"/>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83646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FD846324-0975-4A42-9910-97B18EAE44B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67772" y="0"/>
            <a:ext cx="4567509" cy="6858000"/>
          </a:xfrm>
          <a:prstGeom prst="rect">
            <a:avLst/>
          </a:prstGeom>
        </p:spPr>
      </p:pic>
      <p:sp>
        <p:nvSpPr>
          <p:cNvPr id="7" name="Title 8">
            <a:extLst>
              <a:ext uri="{FF2B5EF4-FFF2-40B4-BE49-F238E27FC236}">
                <a16:creationId xmlns:a16="http://schemas.microsoft.com/office/drawing/2014/main" id="{01B2F048-E8FC-8A4E-8DDE-647F5445BFE9}"/>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A0F5EAC1-9F73-5641-AB32-0ED689CDEEB3}"/>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002024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381885" y="1617084"/>
            <a:ext cx="8407184" cy="708607"/>
          </a:xfrm>
        </p:spPr>
        <p:txBody>
          <a:bodyPr anchor="t"/>
          <a:lstStyle>
            <a:lvl1pPr algn="l">
              <a:defRPr sz="2250">
                <a:solidFill>
                  <a:schemeClr val="bg1"/>
                </a:solidFill>
              </a:defRPr>
            </a:lvl1pPr>
          </a:lstStyle>
          <a:p>
            <a:r>
              <a:rPr lang="en-US" dirty="0"/>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382767" y="2469571"/>
            <a:ext cx="8406302" cy="708607"/>
          </a:xfrm>
        </p:spPr>
        <p:txBody>
          <a:bodyPr lIns="0" tIns="0" rIns="0" bIns="0"/>
          <a:lstStyle>
            <a:lvl1pPr marL="0" indent="0" algn="l">
              <a:lnSpc>
                <a:spcPct val="90000"/>
              </a:lnSpc>
              <a:buNone/>
              <a:defRPr sz="18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0801" y="5540400"/>
            <a:ext cx="1515237" cy="520700"/>
          </a:xfrm>
          <a:prstGeom prst="rect">
            <a:avLst/>
          </a:prstGeom>
        </p:spPr>
      </p:pic>
    </p:spTree>
    <p:extLst>
      <p:ext uri="{BB962C8B-B14F-4D97-AF65-F5344CB8AC3E}">
        <p14:creationId xmlns:p14="http://schemas.microsoft.com/office/powerpoint/2010/main" val="7654904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p:nvSpPr>
        <p:spPr>
          <a:xfrm>
            <a:off x="0" y="0"/>
            <a:ext cx="9144000" cy="6858000"/>
          </a:xfrm>
          <a:prstGeom prst="rect">
            <a:avLst/>
          </a:prstGeom>
          <a:solidFill>
            <a:srgbClr val="FFB800"/>
          </a:solidFill>
          <a:ln w="9525" cap="flat" cmpd="sng" algn="ctr">
            <a:noFill/>
            <a:prstDash val="solid"/>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381885" y="1617084"/>
            <a:ext cx="8407184" cy="708607"/>
          </a:xfrm>
        </p:spPr>
        <p:txBody>
          <a:bodyPr anchor="t"/>
          <a:lstStyle>
            <a:lvl1pPr algn="l">
              <a:defRPr sz="2250">
                <a:solidFill>
                  <a:schemeClr val="tx1"/>
                </a:solidFill>
              </a:defRPr>
            </a:lvl1pPr>
          </a:lstStyle>
          <a:p>
            <a:r>
              <a:rPr lang="en-US" dirty="0"/>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382767" y="2469567"/>
            <a:ext cx="8406302" cy="710400"/>
          </a:xfrm>
        </p:spPr>
        <p:txBody>
          <a:bodyPr lIns="0" tIns="0" rIns="0" bIns="0"/>
          <a:lstStyle>
            <a:lvl1pPr marL="0" indent="0" algn="l">
              <a:lnSpc>
                <a:spcPct val="90000"/>
              </a:lnSpc>
              <a:buNone/>
              <a:defRPr sz="1800">
                <a:solidFill>
                  <a:srgbClr val="000000"/>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0770" y="5540402"/>
            <a:ext cx="1561864" cy="549253"/>
          </a:xfrm>
          <a:prstGeom prst="rect">
            <a:avLst/>
          </a:prstGeom>
        </p:spPr>
      </p:pic>
    </p:spTree>
    <p:extLst>
      <p:ext uri="{BB962C8B-B14F-4D97-AF65-F5344CB8AC3E}">
        <p14:creationId xmlns:p14="http://schemas.microsoft.com/office/powerpoint/2010/main" val="1214861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p:nvSpPr>
        <p:spPr>
          <a:xfrm>
            <a:off x="0" y="0"/>
            <a:ext cx="9144000" cy="68580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381885" y="1617084"/>
            <a:ext cx="8407184" cy="708607"/>
          </a:xfrm>
        </p:spPr>
        <p:txBody>
          <a:bodyPr anchor="t"/>
          <a:lstStyle>
            <a:lvl1pPr algn="l">
              <a:defRPr sz="2250">
                <a:solidFill>
                  <a:schemeClr val="bg1"/>
                </a:solidFill>
              </a:defRPr>
            </a:lvl1pPr>
          </a:lstStyle>
          <a:p>
            <a:r>
              <a:rPr lang="en-US" dirty="0"/>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382767" y="2469571"/>
            <a:ext cx="8406302" cy="708607"/>
          </a:xfrm>
        </p:spPr>
        <p:txBody>
          <a:bodyPr lIns="0" tIns="0" rIns="0" bIns="0"/>
          <a:lstStyle>
            <a:lvl1pPr marL="0" indent="0" algn="l">
              <a:lnSpc>
                <a:spcPct val="90000"/>
              </a:lnSpc>
              <a:buNone/>
              <a:defRPr sz="18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0801" y="5540400"/>
            <a:ext cx="1515237" cy="520700"/>
          </a:xfrm>
          <a:prstGeom prst="rect">
            <a:avLst/>
          </a:prstGeom>
        </p:spPr>
      </p:pic>
    </p:spTree>
    <p:extLst>
      <p:ext uri="{BB962C8B-B14F-4D97-AF65-F5344CB8AC3E}">
        <p14:creationId xmlns:p14="http://schemas.microsoft.com/office/powerpoint/2010/main" val="32990527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AE1B839-50F1-4C78-B15D-7A0D3CE27642}"/>
              </a:ext>
            </a:extLst>
          </p:cNvPr>
          <p:cNvSpPr>
            <a:spLocks noGrp="1" noChangeArrowheads="1"/>
          </p:cNvSpPr>
          <p:nvPr>
            <p:ph type="dt" sz="half" idx="10"/>
          </p:nvPr>
        </p:nvSpPr>
        <p:spPr>
          <a:ln/>
        </p:spPr>
        <p:txBody>
          <a:bodyPr/>
          <a:lstStyle>
            <a:lvl1pPr>
              <a:defRPr/>
            </a:lvl1pPr>
          </a:lstStyle>
          <a:p>
            <a:fld id="{7D64AE66-B1E7-48D9-BA44-A9B21EE2C88B}" type="datetimeFigureOut">
              <a:rPr lang="en-GB" smtClean="0"/>
              <a:t>08/05/2020</a:t>
            </a:fld>
            <a:endParaRPr lang="en-GB"/>
          </a:p>
        </p:txBody>
      </p:sp>
      <p:sp>
        <p:nvSpPr>
          <p:cNvPr id="3" name="Rectangle 5">
            <a:extLst>
              <a:ext uri="{FF2B5EF4-FFF2-40B4-BE49-F238E27FC236}">
                <a16:creationId xmlns:a16="http://schemas.microsoft.com/office/drawing/2014/main" id="{6BEFE430-DEBB-45B6-9A03-77FF899066AB}"/>
              </a:ext>
            </a:extLst>
          </p:cNvPr>
          <p:cNvSpPr>
            <a:spLocks noGrp="1" noChangeArrowheads="1"/>
          </p:cNvSpPr>
          <p:nvPr>
            <p:ph type="ftr" sz="quarter" idx="11"/>
          </p:nvPr>
        </p:nvSpPr>
        <p:spPr>
          <a:ln/>
        </p:spPr>
        <p:txBody>
          <a:bodyPr/>
          <a:lstStyle>
            <a:lvl1pPr>
              <a:defRPr/>
            </a:lvl1pPr>
          </a:lstStyle>
          <a:p>
            <a:endParaRPr lang="en-GB"/>
          </a:p>
        </p:txBody>
      </p:sp>
      <p:sp>
        <p:nvSpPr>
          <p:cNvPr id="4" name="Rectangle 6">
            <a:extLst>
              <a:ext uri="{FF2B5EF4-FFF2-40B4-BE49-F238E27FC236}">
                <a16:creationId xmlns:a16="http://schemas.microsoft.com/office/drawing/2014/main" id="{E9E2B197-ADCD-42CD-835A-3A00641F5B74}"/>
              </a:ext>
            </a:extLst>
          </p:cNvPr>
          <p:cNvSpPr>
            <a:spLocks noGrp="1" noChangeArrowheads="1"/>
          </p:cNvSpPr>
          <p:nvPr>
            <p:ph type="sldNum" sz="quarter" idx="12"/>
          </p:nvPr>
        </p:nvSpPr>
        <p:spPr>
          <a:ln/>
        </p:spPr>
        <p:txBody>
          <a:bodyPr/>
          <a:lstStyle>
            <a:lvl1pPr>
              <a:defRPr/>
            </a:lvl1pPr>
          </a:lstStyle>
          <a:p>
            <a:fld id="{4AAED333-A8EB-4306-9E62-92F581B8C310}" type="slidenum">
              <a:rPr lang="en-GB" smtClean="0"/>
              <a:t>‹#›</a:t>
            </a:fld>
            <a:endParaRPr lang="en-GB"/>
          </a:p>
        </p:txBody>
      </p:sp>
    </p:spTree>
    <p:extLst>
      <p:ext uri="{BB962C8B-B14F-4D97-AF65-F5344CB8AC3E}">
        <p14:creationId xmlns:p14="http://schemas.microsoft.com/office/powerpoint/2010/main" val="391613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5B555A18-63E4-4E45-B51E-13C52CD37CC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000" y="0"/>
            <a:ext cx="4572000" cy="6858000"/>
          </a:xfrm>
          <a:prstGeom prst="rect">
            <a:avLst/>
          </a:prstGeom>
        </p:spPr>
      </p:pic>
      <p:sp>
        <p:nvSpPr>
          <p:cNvPr id="7" name="Title 8">
            <a:extLst>
              <a:ext uri="{FF2B5EF4-FFF2-40B4-BE49-F238E27FC236}">
                <a16:creationId xmlns:a16="http://schemas.microsoft.com/office/drawing/2014/main" id="{81F9E4D6-F775-284D-ADC5-7A967F62816A}"/>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B3D86596-91B6-7849-AB9A-968689EE4B5E}"/>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077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wall, indoor, ceiling, floor&#10;&#10;Description automatically generated">
            <a:extLst>
              <a:ext uri="{FF2B5EF4-FFF2-40B4-BE49-F238E27FC236}">
                <a16:creationId xmlns:a16="http://schemas.microsoft.com/office/drawing/2014/main" id="{A196A5F0-0505-454C-9646-38C0888EAC7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53338" y="0"/>
            <a:ext cx="4708429" cy="6858000"/>
          </a:xfrm>
          <a:prstGeom prst="rect">
            <a:avLst/>
          </a:prstGeom>
        </p:spPr>
      </p:pic>
      <p:sp>
        <p:nvSpPr>
          <p:cNvPr id="11" name="Title 8">
            <a:extLst>
              <a:ext uri="{FF2B5EF4-FFF2-40B4-BE49-F238E27FC236}">
                <a16:creationId xmlns:a16="http://schemas.microsoft.com/office/drawing/2014/main" id="{AD8A8234-470B-6B4C-AD83-A953D38FF07F}"/>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E77678A9-BBDF-6240-A6E9-6AFE2E759E75}"/>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2224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0" y="17364"/>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4" name="Picture 13" descr="A view of a large building&#10;&#10;Description automatically generated">
            <a:extLst>
              <a:ext uri="{FF2B5EF4-FFF2-40B4-BE49-F238E27FC236}">
                <a16:creationId xmlns:a16="http://schemas.microsoft.com/office/drawing/2014/main" id="{24F1E7D3-CFB1-DF4E-96E4-6210BAC6FB4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53334" y="0"/>
            <a:ext cx="4690665" cy="6875364"/>
          </a:xfrm>
          <a:prstGeom prst="rect">
            <a:avLst/>
          </a:prstGeom>
        </p:spPr>
      </p:pic>
      <p:sp>
        <p:nvSpPr>
          <p:cNvPr id="9" name="Title 8">
            <a:extLst>
              <a:ext uri="{FF2B5EF4-FFF2-40B4-BE49-F238E27FC236}">
                <a16:creationId xmlns:a16="http://schemas.microsoft.com/office/drawing/2014/main" id="{193FD27B-FAA6-5146-83B6-51116F88C944}"/>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75385F31-8F09-6A45-AFFF-B72CD3787A0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0720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view of a large window&#10;&#10;Description automatically generated">
            <a:extLst>
              <a:ext uri="{FF2B5EF4-FFF2-40B4-BE49-F238E27FC236}">
                <a16:creationId xmlns:a16="http://schemas.microsoft.com/office/drawing/2014/main" id="{6448CA2D-2D83-6F40-B080-DAE168D45EF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67666" y="606"/>
            <a:ext cx="4680103" cy="6857394"/>
          </a:xfrm>
          <a:prstGeom prst="rect">
            <a:avLst/>
          </a:prstGeom>
        </p:spPr>
      </p:pic>
      <p:sp>
        <p:nvSpPr>
          <p:cNvPr id="9" name="Title 8">
            <a:extLst>
              <a:ext uri="{FF2B5EF4-FFF2-40B4-BE49-F238E27FC236}">
                <a16:creationId xmlns:a16="http://schemas.microsoft.com/office/drawing/2014/main" id="{A30F13B7-229E-5241-B814-6E82C23DC922}"/>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0FD801D8-52D3-ED4C-9286-C21422F9D5A9}"/>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748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bench in front of a building&#10;&#10;Description automatically generated">
            <a:extLst>
              <a:ext uri="{FF2B5EF4-FFF2-40B4-BE49-F238E27FC236}">
                <a16:creationId xmlns:a16="http://schemas.microsoft.com/office/drawing/2014/main" id="{595D4B98-EC35-6E4E-B52D-B38B0E0CB2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2283"/>
          <a:stretch/>
        </p:blipFill>
        <p:spPr>
          <a:xfrm>
            <a:off x="4467664" y="0"/>
            <a:ext cx="4676336" cy="7014504"/>
          </a:xfrm>
          <a:prstGeom prst="rect">
            <a:avLst/>
          </a:prstGeom>
        </p:spPr>
      </p:pic>
      <p:sp>
        <p:nvSpPr>
          <p:cNvPr id="11" name="Title 8">
            <a:extLst>
              <a:ext uri="{FF2B5EF4-FFF2-40B4-BE49-F238E27FC236}">
                <a16:creationId xmlns:a16="http://schemas.microsoft.com/office/drawing/2014/main" id="{4B7D9D05-70A7-7340-98E2-3EC55807DF76}"/>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50464F8C-4239-7249-B7AD-71C0585F618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6790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937BE605-3862-1545-9D7B-F5F181FA5E3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67664" y="-1"/>
            <a:ext cx="4694049" cy="6858001"/>
          </a:xfrm>
          <a:prstGeom prst="rect">
            <a:avLst/>
          </a:prstGeom>
        </p:spPr>
      </p:pic>
      <p:sp>
        <p:nvSpPr>
          <p:cNvPr id="9" name="Title 8">
            <a:extLst>
              <a:ext uri="{FF2B5EF4-FFF2-40B4-BE49-F238E27FC236}">
                <a16:creationId xmlns:a16="http://schemas.microsoft.com/office/drawing/2014/main" id="{50535163-46A9-7748-B4B1-2CCCDB1A63E9}"/>
              </a:ext>
            </a:extLst>
          </p:cNvPr>
          <p:cNvSpPr>
            <a:spLocks noGrp="1"/>
          </p:cNvSpPr>
          <p:nvPr>
            <p:ph type="title"/>
          </p:nvPr>
        </p:nvSpPr>
        <p:spPr>
          <a:xfrm>
            <a:off x="381885" y="588356"/>
            <a:ext cx="3948874" cy="1322972"/>
          </a:xfrm>
          <a:prstGeom prst="rect">
            <a:avLst/>
          </a:prstGeom>
        </p:spPr>
        <p:txBody>
          <a:bodyPr anchor="t"/>
          <a:lstStyle>
            <a:lvl1pPr>
              <a:defRPr sz="225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C9A982C3-1052-544B-B943-34291F9E9BA1}"/>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1800"/>
            </a:lvl1pPr>
            <a:lvl2pPr marL="257175" indent="0">
              <a:buNone/>
              <a:defRPr sz="1800"/>
            </a:lvl2pPr>
            <a:lvl3pPr marL="514350" indent="0">
              <a:buNone/>
              <a:defRPr sz="1800"/>
            </a:lvl3pPr>
            <a:lvl4pPr marL="771525" indent="0">
              <a:buNone/>
              <a:defRPr/>
            </a:lvl4pPr>
            <a:lvl5pPr marL="10287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1180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6629400" y="6356353"/>
            <a:ext cx="2133600" cy="365125"/>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506" dirty="0"/>
              <a:t>Page </a:t>
            </a:r>
            <a:fld id="{3B11C02F-2186-5E4E-90C0-5210A150EF90}" type="slidenum">
              <a:rPr lang="en-US" sz="506" smtClean="0"/>
              <a:pPr fontAlgn="auto">
                <a:spcBef>
                  <a:spcPts val="0"/>
                </a:spcBef>
                <a:spcAft>
                  <a:spcPts val="0"/>
                </a:spcAft>
                <a:defRPr/>
              </a:pPr>
              <a:t>‹#›</a:t>
            </a:fld>
            <a:endParaRPr lang="en-US" sz="506" dirty="0"/>
          </a:p>
        </p:txBody>
      </p:sp>
      <p:sp>
        <p:nvSpPr>
          <p:cNvPr id="6" name="Date Placeholder 3">
            <a:extLst>
              <a:ext uri="{FF2B5EF4-FFF2-40B4-BE49-F238E27FC236}">
                <a16:creationId xmlns:a16="http://schemas.microsoft.com/office/drawing/2014/main" id="{B454F75B-D7A2-4B14-8535-B803517C2A15}"/>
              </a:ext>
            </a:extLst>
          </p:cNvPr>
          <p:cNvSpPr txBox="1">
            <a:spLocks/>
          </p:cNvSpPr>
          <p:nvPr/>
        </p:nvSpPr>
        <p:spPr>
          <a:xfrm>
            <a:off x="381000" y="6356353"/>
            <a:ext cx="2133600" cy="366183"/>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sz="675" dirty="0">
                <a:latin typeface="Arial" panose="020B0604020202020204" pitchFamily="34" charset="0"/>
                <a:cs typeface="Arial" panose="020B0604020202020204" pitchFamily="34" charset="0"/>
              </a:rPr>
              <a:t>The </a:t>
            </a:r>
            <a:r>
              <a:rPr lang="en-AU" sz="675" dirty="0">
                <a:latin typeface="Arial" panose="020B0604020202020204" pitchFamily="34" charset="0"/>
                <a:cs typeface="Arial" panose="020B0604020202020204" pitchFamily="34" charset="0"/>
              </a:rPr>
              <a:t>University of Sydney</a:t>
            </a:r>
            <a:endParaRPr sz="675" dirty="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358776" y="501653"/>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358777" y="1387444"/>
            <a:ext cx="4589253" cy="488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Sub-heading Bold… 24pt</a:t>
            </a:r>
          </a:p>
          <a:p>
            <a:pPr lvl="0"/>
            <a:r>
              <a:rPr lang="en-US" dirty="0"/>
              <a:t>Add body copy </a:t>
            </a:r>
          </a:p>
        </p:txBody>
      </p:sp>
    </p:spTree>
    <p:extLst>
      <p:ext uri="{BB962C8B-B14F-4D97-AF65-F5344CB8AC3E}">
        <p14:creationId xmlns:p14="http://schemas.microsoft.com/office/powerpoint/2010/main" val="3466716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xStyles>
    <p:titleStyle>
      <a:lvl1pPr algn="l" defTabSz="257175" rtl="0" eaLnBrk="1" fontAlgn="base" hangingPunct="1">
        <a:spcBef>
          <a:spcPct val="0"/>
        </a:spcBef>
        <a:spcAft>
          <a:spcPct val="0"/>
        </a:spcAft>
        <a:defRPr sz="2250" b="1" kern="1200">
          <a:solidFill>
            <a:schemeClr val="accent1"/>
          </a:solidFill>
          <a:latin typeface="Tw Cen MT"/>
          <a:ea typeface="ＭＳ Ｐゴシック" charset="0"/>
          <a:cs typeface="Tw Cen MT"/>
        </a:defRPr>
      </a:lvl1pPr>
      <a:lvl2pPr algn="l" defTabSz="257175" rtl="0" eaLnBrk="1" fontAlgn="base" hangingPunct="1">
        <a:spcBef>
          <a:spcPct val="0"/>
        </a:spcBef>
        <a:spcAft>
          <a:spcPct val="0"/>
        </a:spcAft>
        <a:defRPr sz="1350" b="1">
          <a:solidFill>
            <a:schemeClr val="accent1"/>
          </a:solidFill>
          <a:latin typeface="Tw Cen MT" charset="0"/>
          <a:ea typeface="ＭＳ Ｐゴシック" charset="0"/>
        </a:defRPr>
      </a:lvl2pPr>
      <a:lvl3pPr algn="l" defTabSz="257175" rtl="0" eaLnBrk="1" fontAlgn="base" hangingPunct="1">
        <a:spcBef>
          <a:spcPct val="0"/>
        </a:spcBef>
        <a:spcAft>
          <a:spcPct val="0"/>
        </a:spcAft>
        <a:defRPr sz="1350" b="1">
          <a:solidFill>
            <a:schemeClr val="accent1"/>
          </a:solidFill>
          <a:latin typeface="Tw Cen MT" charset="0"/>
          <a:ea typeface="ＭＳ Ｐゴシック" charset="0"/>
        </a:defRPr>
      </a:lvl3pPr>
      <a:lvl4pPr algn="l" defTabSz="257175" rtl="0" eaLnBrk="1" fontAlgn="base" hangingPunct="1">
        <a:spcBef>
          <a:spcPct val="0"/>
        </a:spcBef>
        <a:spcAft>
          <a:spcPct val="0"/>
        </a:spcAft>
        <a:defRPr sz="1350" b="1">
          <a:solidFill>
            <a:schemeClr val="accent1"/>
          </a:solidFill>
          <a:latin typeface="Tw Cen MT" charset="0"/>
          <a:ea typeface="ＭＳ Ｐゴシック" charset="0"/>
        </a:defRPr>
      </a:lvl4pPr>
      <a:lvl5pPr algn="l" defTabSz="257175" rtl="0" eaLnBrk="1" fontAlgn="base" hangingPunct="1">
        <a:spcBef>
          <a:spcPct val="0"/>
        </a:spcBef>
        <a:spcAft>
          <a:spcPct val="0"/>
        </a:spcAft>
        <a:defRPr sz="1350" b="1">
          <a:solidFill>
            <a:schemeClr val="accent1"/>
          </a:solidFill>
          <a:latin typeface="Tw Cen MT" charset="0"/>
          <a:ea typeface="ＭＳ Ｐゴシック" charset="0"/>
        </a:defRPr>
      </a:lvl5pPr>
      <a:lvl6pPr marL="257175" algn="l" defTabSz="257175" rtl="0" eaLnBrk="1" fontAlgn="base" hangingPunct="1">
        <a:spcBef>
          <a:spcPct val="0"/>
        </a:spcBef>
        <a:spcAft>
          <a:spcPct val="0"/>
        </a:spcAft>
        <a:defRPr sz="1350" b="1">
          <a:solidFill>
            <a:schemeClr val="accent1"/>
          </a:solidFill>
          <a:latin typeface="Tw Cen MT" charset="0"/>
          <a:ea typeface="ＭＳ Ｐゴシック" charset="0"/>
        </a:defRPr>
      </a:lvl6pPr>
      <a:lvl7pPr marL="514350" algn="l" defTabSz="257175" rtl="0" eaLnBrk="1" fontAlgn="base" hangingPunct="1">
        <a:spcBef>
          <a:spcPct val="0"/>
        </a:spcBef>
        <a:spcAft>
          <a:spcPct val="0"/>
        </a:spcAft>
        <a:defRPr sz="1350" b="1">
          <a:solidFill>
            <a:schemeClr val="accent1"/>
          </a:solidFill>
          <a:latin typeface="Tw Cen MT" charset="0"/>
          <a:ea typeface="ＭＳ Ｐゴシック" charset="0"/>
        </a:defRPr>
      </a:lvl7pPr>
      <a:lvl8pPr marL="771525" algn="l" defTabSz="257175" rtl="0" eaLnBrk="1" fontAlgn="base" hangingPunct="1">
        <a:spcBef>
          <a:spcPct val="0"/>
        </a:spcBef>
        <a:spcAft>
          <a:spcPct val="0"/>
        </a:spcAft>
        <a:defRPr sz="1350" b="1">
          <a:solidFill>
            <a:schemeClr val="accent1"/>
          </a:solidFill>
          <a:latin typeface="Tw Cen MT" charset="0"/>
          <a:ea typeface="ＭＳ Ｐゴシック" charset="0"/>
        </a:defRPr>
      </a:lvl8pPr>
      <a:lvl9pPr marL="1028700" algn="l" defTabSz="257175" rtl="0" eaLnBrk="1" fontAlgn="base" hangingPunct="1">
        <a:spcBef>
          <a:spcPct val="0"/>
        </a:spcBef>
        <a:spcAft>
          <a:spcPct val="0"/>
        </a:spcAft>
        <a:defRPr sz="1350" b="1">
          <a:solidFill>
            <a:schemeClr val="accent1"/>
          </a:solidFill>
          <a:latin typeface="Tw Cen MT" charset="0"/>
          <a:ea typeface="ＭＳ Ｐゴシック" charset="0"/>
        </a:defRPr>
      </a:lvl9pPr>
    </p:titleStyle>
    <p:bodyStyle>
      <a:lvl1pPr marL="192881" indent="-192881" algn="l" defTabSz="257175" rtl="0" eaLnBrk="1" fontAlgn="base" hangingPunct="1">
        <a:spcBef>
          <a:spcPct val="20000"/>
        </a:spcBef>
        <a:spcAft>
          <a:spcPct val="0"/>
        </a:spcAft>
        <a:buFont typeface="Lucida Grande" charset="0"/>
        <a:buChar char="–"/>
        <a:defRPr sz="1800" b="1" kern="1200">
          <a:solidFill>
            <a:schemeClr val="tx1"/>
          </a:solidFill>
          <a:latin typeface="Tw Cen MT"/>
          <a:ea typeface="ＭＳ Ｐゴシック" charset="0"/>
          <a:cs typeface="Tw Cen MT"/>
        </a:defRPr>
      </a:lvl1pPr>
      <a:lvl2pPr marL="417910" indent="-160735" algn="l" defTabSz="257175" rtl="0" eaLnBrk="1" fontAlgn="base" hangingPunct="1">
        <a:spcBef>
          <a:spcPct val="20000"/>
        </a:spcBef>
        <a:spcAft>
          <a:spcPct val="0"/>
        </a:spcAft>
        <a:buFont typeface="Arial" charset="0"/>
        <a:buChar char="–"/>
        <a:defRPr sz="1125" kern="1200">
          <a:solidFill>
            <a:schemeClr val="tx1"/>
          </a:solidFill>
          <a:latin typeface="Tw Cen MT"/>
          <a:ea typeface="ＭＳ Ｐゴシック" charset="0"/>
          <a:cs typeface="Tw Cen MT"/>
        </a:defRPr>
      </a:lvl2pPr>
      <a:lvl3pPr marL="642938" indent="-128588" algn="l" defTabSz="257175" rtl="0" eaLnBrk="1" fontAlgn="base" hangingPunct="1">
        <a:spcBef>
          <a:spcPct val="20000"/>
        </a:spcBef>
        <a:spcAft>
          <a:spcPct val="0"/>
        </a:spcAft>
        <a:buFont typeface="Arial" charset="0"/>
        <a:buChar char="•"/>
        <a:defRPr sz="1125" kern="1200">
          <a:solidFill>
            <a:schemeClr val="tx1"/>
          </a:solidFill>
          <a:latin typeface="Tw Cen MT"/>
          <a:ea typeface="ＭＳ Ｐゴシック" charset="0"/>
          <a:cs typeface="Tw Cen MT"/>
        </a:defRPr>
      </a:lvl3pPr>
      <a:lvl4pPr marL="900113" indent="-128588" algn="l" defTabSz="257175" rtl="0" eaLnBrk="1" fontAlgn="base" hangingPunct="1">
        <a:spcBef>
          <a:spcPct val="20000"/>
        </a:spcBef>
        <a:spcAft>
          <a:spcPct val="0"/>
        </a:spcAft>
        <a:buFont typeface="Arial" charset="0"/>
        <a:buChar char="–"/>
        <a:defRPr sz="1125" kern="1200">
          <a:solidFill>
            <a:schemeClr val="tx1"/>
          </a:solidFill>
          <a:latin typeface="Tw Cen MT"/>
          <a:ea typeface="ＭＳ Ｐゴシック" charset="0"/>
          <a:cs typeface="Tw Cen MT"/>
        </a:defRPr>
      </a:lvl4pPr>
      <a:lvl5pPr marL="1157288" indent="-128588" algn="l" defTabSz="257175" rtl="0" eaLnBrk="1" fontAlgn="base" hangingPunct="1">
        <a:spcBef>
          <a:spcPct val="20000"/>
        </a:spcBef>
        <a:spcAft>
          <a:spcPct val="0"/>
        </a:spcAft>
        <a:buFont typeface="Arial" charset="0"/>
        <a:buChar char="»"/>
        <a:defRPr sz="1125" kern="1200">
          <a:solidFill>
            <a:schemeClr val="tx1"/>
          </a:solidFill>
          <a:latin typeface="Tw Cen MT"/>
          <a:ea typeface="ＭＳ Ｐゴシック" charset="0"/>
          <a:cs typeface="Tw Cen MT"/>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X8PTQtvkySs"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CCE5-6EA7-4229-A90A-0065C802E46F}"/>
              </a:ext>
            </a:extLst>
          </p:cNvPr>
          <p:cNvSpPr>
            <a:spLocks noGrp="1"/>
          </p:cNvSpPr>
          <p:nvPr>
            <p:ph type="title"/>
          </p:nvPr>
        </p:nvSpPr>
        <p:spPr/>
        <p:txBody>
          <a:bodyPr/>
          <a:lstStyle/>
          <a:p>
            <a:r>
              <a:rPr lang="en-AU" sz="3000" dirty="0"/>
              <a:t>Ask Weber</a:t>
            </a:r>
            <a:endParaRPr lang="en-GB" sz="3000" dirty="0"/>
          </a:p>
        </p:txBody>
      </p:sp>
      <p:sp>
        <p:nvSpPr>
          <p:cNvPr id="3" name="Text Placeholder 2">
            <a:extLst>
              <a:ext uri="{FF2B5EF4-FFF2-40B4-BE49-F238E27FC236}">
                <a16:creationId xmlns:a16="http://schemas.microsoft.com/office/drawing/2014/main" id="{B91536D7-9303-4303-B5B2-F472A77ECFDF}"/>
              </a:ext>
            </a:extLst>
          </p:cNvPr>
          <p:cNvSpPr>
            <a:spLocks noGrp="1"/>
          </p:cNvSpPr>
          <p:nvPr>
            <p:ph type="body" sz="quarter" idx="11"/>
          </p:nvPr>
        </p:nvSpPr>
        <p:spPr/>
        <p:txBody>
          <a:bodyPr/>
          <a:lstStyle/>
          <a:p>
            <a:r>
              <a:rPr lang="en-AU" sz="2400" dirty="0"/>
              <a:t>Session 3: 08-05-2020</a:t>
            </a:r>
          </a:p>
          <a:p>
            <a:r>
              <a:rPr lang="en-AU" sz="2400" dirty="0"/>
              <a:t>Contents:</a:t>
            </a:r>
          </a:p>
          <a:p>
            <a:pPr marL="257175" indent="-257175">
              <a:buFontTx/>
              <a:buChar char="-"/>
            </a:pPr>
            <a:r>
              <a:rPr lang="en-AU" sz="2400" b="0" dirty="0"/>
              <a:t>Lecture 7 – Lecture 10</a:t>
            </a:r>
          </a:p>
          <a:p>
            <a:pPr marL="257175" indent="-257175">
              <a:buFontTx/>
              <a:buChar char="-"/>
            </a:pPr>
            <a:endParaRPr lang="en-AU" sz="2400" dirty="0"/>
          </a:p>
          <a:p>
            <a:r>
              <a:rPr lang="en-AU" sz="2400" dirty="0"/>
              <a:t>Weber Liu</a:t>
            </a:r>
          </a:p>
          <a:p>
            <a:pPr marL="257175" indent="-257175">
              <a:buFontTx/>
              <a:buChar char="-"/>
            </a:pPr>
            <a:endParaRPr lang="en-GB" sz="2400" dirty="0"/>
          </a:p>
        </p:txBody>
      </p:sp>
    </p:spTree>
    <p:extLst>
      <p:ext uri="{BB962C8B-B14F-4D97-AF65-F5344CB8AC3E}">
        <p14:creationId xmlns:p14="http://schemas.microsoft.com/office/powerpoint/2010/main" val="23932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3C0C2-1F34-4D25-A897-53FBD3319033}"/>
              </a:ext>
            </a:extLst>
          </p:cNvPr>
          <p:cNvSpPr>
            <a:spLocks noGrp="1"/>
          </p:cNvSpPr>
          <p:nvPr>
            <p:ph idx="1"/>
          </p:nvPr>
        </p:nvSpPr>
        <p:spPr/>
        <p:txBody>
          <a:bodyPr/>
          <a:lstStyle/>
          <a:p>
            <a:pPr lvl="0"/>
            <a:r>
              <a:rPr lang="en-AU" dirty="0"/>
              <a:t>A student gave a presentation about muscle fibres, but he forgot which type of fibres his presentation slide was referring to. The slide notes that this muscle fibre ‘can operate anaerobically and forms ATP through the process of glycolysis, making it relatively inefficient’. What type of muscle fibres was he referring to? What is one way we can increase the proportion of this type of muscle fibre?</a:t>
            </a:r>
            <a:endParaRPr lang="en-GB" dirty="0"/>
          </a:p>
        </p:txBody>
      </p:sp>
      <p:sp>
        <p:nvSpPr>
          <p:cNvPr id="3" name="Title 2">
            <a:extLst>
              <a:ext uri="{FF2B5EF4-FFF2-40B4-BE49-F238E27FC236}">
                <a16:creationId xmlns:a16="http://schemas.microsoft.com/office/drawing/2014/main" id="{63B28949-B4FA-403A-8E0B-C427CA6866F4}"/>
              </a:ext>
            </a:extLst>
          </p:cNvPr>
          <p:cNvSpPr>
            <a:spLocks noGrp="1"/>
          </p:cNvSpPr>
          <p:nvPr>
            <p:ph type="title"/>
          </p:nvPr>
        </p:nvSpPr>
        <p:spPr/>
        <p:txBody>
          <a:bodyPr/>
          <a:lstStyle/>
          <a:p>
            <a:r>
              <a:rPr lang="en-AU" dirty="0"/>
              <a:t>Lecture 8</a:t>
            </a:r>
            <a:endParaRPr lang="en-GB" dirty="0"/>
          </a:p>
        </p:txBody>
      </p:sp>
    </p:spTree>
    <p:extLst>
      <p:ext uri="{BB962C8B-B14F-4D97-AF65-F5344CB8AC3E}">
        <p14:creationId xmlns:p14="http://schemas.microsoft.com/office/powerpoint/2010/main" val="5849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3C0C2-1F34-4D25-A897-53FBD3319033}"/>
              </a:ext>
            </a:extLst>
          </p:cNvPr>
          <p:cNvSpPr>
            <a:spLocks noGrp="1"/>
          </p:cNvSpPr>
          <p:nvPr>
            <p:ph idx="1"/>
          </p:nvPr>
        </p:nvSpPr>
        <p:spPr/>
        <p:txBody>
          <a:bodyPr/>
          <a:lstStyle/>
          <a:p>
            <a:pPr lvl="0"/>
            <a:r>
              <a:rPr lang="en-AU" dirty="0"/>
              <a:t>A competitive weightlifter injured his </a:t>
            </a:r>
            <a:r>
              <a:rPr lang="en-AU" dirty="0" err="1"/>
              <a:t>pinky</a:t>
            </a:r>
            <a:r>
              <a:rPr lang="en-AU" dirty="0"/>
              <a:t> finger and decided that it would be a good time for him to give up weight-lifting. After 10 years, his friends (who he had not seen since his weight lifting days) noted that his skin was more elastic/stretchier and he seemed fatter. What process had occurred to his muscles over the last 10 years? </a:t>
            </a:r>
            <a:endParaRPr lang="en-GB" dirty="0"/>
          </a:p>
        </p:txBody>
      </p:sp>
      <p:sp>
        <p:nvSpPr>
          <p:cNvPr id="3" name="Title 2">
            <a:extLst>
              <a:ext uri="{FF2B5EF4-FFF2-40B4-BE49-F238E27FC236}">
                <a16:creationId xmlns:a16="http://schemas.microsoft.com/office/drawing/2014/main" id="{63B28949-B4FA-403A-8E0B-C427CA6866F4}"/>
              </a:ext>
            </a:extLst>
          </p:cNvPr>
          <p:cNvSpPr>
            <a:spLocks noGrp="1"/>
          </p:cNvSpPr>
          <p:nvPr>
            <p:ph type="title"/>
          </p:nvPr>
        </p:nvSpPr>
        <p:spPr/>
        <p:txBody>
          <a:bodyPr/>
          <a:lstStyle/>
          <a:p>
            <a:r>
              <a:rPr lang="en-AU" dirty="0"/>
              <a:t>Lecture 8</a:t>
            </a:r>
            <a:endParaRPr lang="en-GB" dirty="0"/>
          </a:p>
        </p:txBody>
      </p:sp>
    </p:spTree>
    <p:extLst>
      <p:ext uri="{BB962C8B-B14F-4D97-AF65-F5344CB8AC3E}">
        <p14:creationId xmlns:p14="http://schemas.microsoft.com/office/powerpoint/2010/main" val="357240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27DC56-3C19-4A56-8EBE-CB63A02598F6}"/>
              </a:ext>
            </a:extLst>
          </p:cNvPr>
          <p:cNvSpPr>
            <a:spLocks noGrp="1"/>
          </p:cNvSpPr>
          <p:nvPr>
            <p:ph idx="1"/>
          </p:nvPr>
        </p:nvSpPr>
        <p:spPr/>
        <p:txBody>
          <a:bodyPr/>
          <a:lstStyle/>
          <a:p>
            <a:r>
              <a:rPr lang="en-AU" dirty="0"/>
              <a:t>Consider the following transport proteins – label them as either uniport, symport, or antiport</a:t>
            </a:r>
            <a:endParaRPr lang="en-GB" dirty="0"/>
          </a:p>
          <a:p>
            <a:endParaRPr lang="en-GB" dirty="0"/>
          </a:p>
        </p:txBody>
      </p:sp>
      <p:sp>
        <p:nvSpPr>
          <p:cNvPr id="3" name="Title 2">
            <a:extLst>
              <a:ext uri="{FF2B5EF4-FFF2-40B4-BE49-F238E27FC236}">
                <a16:creationId xmlns:a16="http://schemas.microsoft.com/office/drawing/2014/main" id="{B1A82A86-1A98-4D16-B83B-6D5FBA8A4454}"/>
              </a:ext>
            </a:extLst>
          </p:cNvPr>
          <p:cNvSpPr>
            <a:spLocks noGrp="1"/>
          </p:cNvSpPr>
          <p:nvPr>
            <p:ph type="title"/>
          </p:nvPr>
        </p:nvSpPr>
        <p:spPr/>
        <p:txBody>
          <a:bodyPr/>
          <a:lstStyle/>
          <a:p>
            <a:r>
              <a:rPr lang="en-AU" dirty="0"/>
              <a:t>Lecture 9: Talking cells</a:t>
            </a:r>
            <a:endParaRPr lang="en-GB" dirty="0"/>
          </a:p>
        </p:txBody>
      </p:sp>
      <p:pic>
        <p:nvPicPr>
          <p:cNvPr id="4" name="Picture 3">
            <a:extLst>
              <a:ext uri="{FF2B5EF4-FFF2-40B4-BE49-F238E27FC236}">
                <a16:creationId xmlns:a16="http://schemas.microsoft.com/office/drawing/2014/main" id="{9A3C57DA-C149-40BD-B50A-718EBC078795}"/>
              </a:ext>
            </a:extLst>
          </p:cNvPr>
          <p:cNvPicPr/>
          <p:nvPr/>
        </p:nvPicPr>
        <p:blipFill>
          <a:blip r:embed="rId2"/>
          <a:stretch>
            <a:fillRect/>
          </a:stretch>
        </p:blipFill>
        <p:spPr>
          <a:xfrm>
            <a:off x="2755901" y="2114550"/>
            <a:ext cx="3533775" cy="2857500"/>
          </a:xfrm>
          <a:prstGeom prst="rect">
            <a:avLst/>
          </a:prstGeom>
        </p:spPr>
      </p:pic>
    </p:spTree>
    <p:extLst>
      <p:ext uri="{BB962C8B-B14F-4D97-AF65-F5344CB8AC3E}">
        <p14:creationId xmlns:p14="http://schemas.microsoft.com/office/powerpoint/2010/main" val="252082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27DC56-3C19-4A56-8EBE-CB63A02598F6}"/>
              </a:ext>
            </a:extLst>
          </p:cNvPr>
          <p:cNvSpPr>
            <a:spLocks noGrp="1"/>
          </p:cNvSpPr>
          <p:nvPr>
            <p:ph idx="1"/>
          </p:nvPr>
        </p:nvSpPr>
        <p:spPr/>
        <p:txBody>
          <a:bodyPr/>
          <a:lstStyle/>
          <a:p>
            <a:pPr lvl="0"/>
            <a:r>
              <a:rPr lang="en-AU" dirty="0"/>
              <a:t>Is the SGLT2 </a:t>
            </a:r>
            <a:r>
              <a:rPr lang="en-AU" dirty="0" err="1"/>
              <a:t>tranporter</a:t>
            </a:r>
            <a:r>
              <a:rPr lang="en-AU" dirty="0"/>
              <a:t> an active or a passive transport protein? How does it differ from Na-K-ATPase?</a:t>
            </a:r>
          </a:p>
          <a:p>
            <a:pPr lvl="0"/>
            <a:endParaRPr lang="en-AU" dirty="0"/>
          </a:p>
          <a:p>
            <a:pPr lvl="0"/>
            <a:endParaRPr lang="en-GB" dirty="0"/>
          </a:p>
          <a:p>
            <a:pPr lvl="0"/>
            <a:r>
              <a:rPr lang="en-AU" dirty="0"/>
              <a:t>Which two ions have the greatest impact on the membrane potential?</a:t>
            </a:r>
          </a:p>
          <a:p>
            <a:pPr lvl="0"/>
            <a:endParaRPr lang="en-AU" dirty="0"/>
          </a:p>
          <a:p>
            <a:pPr lvl="0"/>
            <a:endParaRPr lang="en-GB" dirty="0"/>
          </a:p>
          <a:p>
            <a:pPr lvl="0"/>
            <a:endParaRPr lang="en-GB" dirty="0"/>
          </a:p>
          <a:p>
            <a:pPr lvl="0"/>
            <a:r>
              <a:rPr lang="en-AU" dirty="0"/>
              <a:t>Salbutamol (Ventolin) and insulin (used in diabetes) is clinically used when a patient presents with </a:t>
            </a:r>
            <a:r>
              <a:rPr lang="en-AU" dirty="0" err="1"/>
              <a:t>hyperkalemia</a:t>
            </a:r>
            <a:r>
              <a:rPr lang="en-AU" dirty="0"/>
              <a:t> (usually with a serum potassium &gt; 5mM). This is because </a:t>
            </a:r>
            <a:r>
              <a:rPr lang="en-AU" dirty="0" err="1"/>
              <a:t>hyperkalemia</a:t>
            </a:r>
            <a:r>
              <a:rPr lang="en-AU" dirty="0"/>
              <a:t> can severely affect muscle function, including cardiac muscle, resulting in arrhythmias and potentially death. In order to reduce serum [K+], the rapid IV infusion of salbutamol or insulin is used to push K+ back intracellularly via the Na-K-ATPase pump. </a:t>
            </a:r>
            <a:br>
              <a:rPr lang="en-AU" dirty="0"/>
            </a:br>
            <a:r>
              <a:rPr lang="en-AU" dirty="0"/>
              <a:t>In a normal (not hyperkalemic) patient, how would IV infusion of salbutamol/insulin affect the membrane voltage of a cell?</a:t>
            </a:r>
            <a:endParaRPr lang="en-GB" dirty="0"/>
          </a:p>
          <a:p>
            <a:endParaRPr lang="en-GB" dirty="0"/>
          </a:p>
        </p:txBody>
      </p:sp>
      <p:sp>
        <p:nvSpPr>
          <p:cNvPr id="3" name="Title 2">
            <a:extLst>
              <a:ext uri="{FF2B5EF4-FFF2-40B4-BE49-F238E27FC236}">
                <a16:creationId xmlns:a16="http://schemas.microsoft.com/office/drawing/2014/main" id="{B1A82A86-1A98-4D16-B83B-6D5FBA8A4454}"/>
              </a:ext>
            </a:extLst>
          </p:cNvPr>
          <p:cNvSpPr>
            <a:spLocks noGrp="1"/>
          </p:cNvSpPr>
          <p:nvPr>
            <p:ph type="title"/>
          </p:nvPr>
        </p:nvSpPr>
        <p:spPr/>
        <p:txBody>
          <a:bodyPr/>
          <a:lstStyle/>
          <a:p>
            <a:r>
              <a:rPr lang="en-AU" dirty="0"/>
              <a:t>Lecture 9: Talking cells</a:t>
            </a:r>
            <a:endParaRPr lang="en-GB" dirty="0"/>
          </a:p>
        </p:txBody>
      </p:sp>
    </p:spTree>
    <p:extLst>
      <p:ext uri="{BB962C8B-B14F-4D97-AF65-F5344CB8AC3E}">
        <p14:creationId xmlns:p14="http://schemas.microsoft.com/office/powerpoint/2010/main" val="252089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27DC56-3C19-4A56-8EBE-CB63A02598F6}"/>
              </a:ext>
            </a:extLst>
          </p:cNvPr>
          <p:cNvSpPr>
            <a:spLocks noGrp="1"/>
          </p:cNvSpPr>
          <p:nvPr>
            <p:ph idx="1"/>
          </p:nvPr>
        </p:nvSpPr>
        <p:spPr/>
        <p:txBody>
          <a:bodyPr/>
          <a:lstStyle/>
          <a:p>
            <a:r>
              <a:rPr lang="en-AU" dirty="0"/>
              <a:t>In the following figure, for each colour, describe what happens to the sodium and potassium ion channels</a:t>
            </a:r>
            <a:endParaRPr lang="en-GB" dirty="0"/>
          </a:p>
          <a:p>
            <a:endParaRPr lang="en-GB" dirty="0"/>
          </a:p>
        </p:txBody>
      </p:sp>
      <p:sp>
        <p:nvSpPr>
          <p:cNvPr id="3" name="Title 2">
            <a:extLst>
              <a:ext uri="{FF2B5EF4-FFF2-40B4-BE49-F238E27FC236}">
                <a16:creationId xmlns:a16="http://schemas.microsoft.com/office/drawing/2014/main" id="{B1A82A86-1A98-4D16-B83B-6D5FBA8A4454}"/>
              </a:ext>
            </a:extLst>
          </p:cNvPr>
          <p:cNvSpPr>
            <a:spLocks noGrp="1"/>
          </p:cNvSpPr>
          <p:nvPr>
            <p:ph type="title"/>
          </p:nvPr>
        </p:nvSpPr>
        <p:spPr/>
        <p:txBody>
          <a:bodyPr/>
          <a:lstStyle/>
          <a:p>
            <a:r>
              <a:rPr lang="en-AU" dirty="0"/>
              <a:t>Lecture 9: Talking cells</a:t>
            </a:r>
            <a:endParaRPr lang="en-GB" dirty="0"/>
          </a:p>
        </p:txBody>
      </p:sp>
      <p:pic>
        <p:nvPicPr>
          <p:cNvPr id="10" name="Picture 9">
            <a:extLst>
              <a:ext uri="{FF2B5EF4-FFF2-40B4-BE49-F238E27FC236}">
                <a16:creationId xmlns:a16="http://schemas.microsoft.com/office/drawing/2014/main" id="{C0FE0BF7-5BEC-43EC-AB5A-1FCD358BB8BB}"/>
              </a:ext>
            </a:extLst>
          </p:cNvPr>
          <p:cNvPicPr/>
          <p:nvPr/>
        </p:nvPicPr>
        <p:blipFill>
          <a:blip r:embed="rId2"/>
          <a:stretch>
            <a:fillRect/>
          </a:stretch>
        </p:blipFill>
        <p:spPr>
          <a:xfrm>
            <a:off x="2986087" y="2514600"/>
            <a:ext cx="3171825" cy="1828800"/>
          </a:xfrm>
          <a:prstGeom prst="rect">
            <a:avLst/>
          </a:prstGeom>
        </p:spPr>
      </p:pic>
    </p:spTree>
    <p:extLst>
      <p:ext uri="{BB962C8B-B14F-4D97-AF65-F5344CB8AC3E}">
        <p14:creationId xmlns:p14="http://schemas.microsoft.com/office/powerpoint/2010/main" val="378875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27DC56-3C19-4A56-8EBE-CB63A02598F6}"/>
              </a:ext>
            </a:extLst>
          </p:cNvPr>
          <p:cNvSpPr>
            <a:spLocks noGrp="1"/>
          </p:cNvSpPr>
          <p:nvPr>
            <p:ph idx="1"/>
          </p:nvPr>
        </p:nvSpPr>
        <p:spPr/>
        <p:txBody>
          <a:bodyPr/>
          <a:lstStyle/>
          <a:p>
            <a:pPr lvl="0"/>
            <a:r>
              <a:rPr lang="en-AU" dirty="0"/>
              <a:t>Label the following components of a neuron:</a:t>
            </a:r>
            <a:endParaRPr lang="en-GB" dirty="0"/>
          </a:p>
          <a:p>
            <a:endParaRPr lang="en-GB" dirty="0"/>
          </a:p>
        </p:txBody>
      </p:sp>
      <p:sp>
        <p:nvSpPr>
          <p:cNvPr id="3" name="Title 2">
            <a:extLst>
              <a:ext uri="{FF2B5EF4-FFF2-40B4-BE49-F238E27FC236}">
                <a16:creationId xmlns:a16="http://schemas.microsoft.com/office/drawing/2014/main" id="{B1A82A86-1A98-4D16-B83B-6D5FBA8A4454}"/>
              </a:ext>
            </a:extLst>
          </p:cNvPr>
          <p:cNvSpPr>
            <a:spLocks noGrp="1"/>
          </p:cNvSpPr>
          <p:nvPr>
            <p:ph type="title"/>
          </p:nvPr>
        </p:nvSpPr>
        <p:spPr/>
        <p:txBody>
          <a:bodyPr/>
          <a:lstStyle/>
          <a:p>
            <a:r>
              <a:rPr lang="en-AU" dirty="0"/>
              <a:t>Lecture 9: Talking cells</a:t>
            </a:r>
            <a:endParaRPr lang="en-GB" dirty="0"/>
          </a:p>
        </p:txBody>
      </p:sp>
      <p:pic>
        <p:nvPicPr>
          <p:cNvPr id="5" name="Picture 4">
            <a:extLst>
              <a:ext uri="{FF2B5EF4-FFF2-40B4-BE49-F238E27FC236}">
                <a16:creationId xmlns:a16="http://schemas.microsoft.com/office/drawing/2014/main" id="{D0C9A73B-523A-4F9D-B211-161F8D41BAAC}"/>
              </a:ext>
            </a:extLst>
          </p:cNvPr>
          <p:cNvPicPr/>
          <p:nvPr/>
        </p:nvPicPr>
        <p:blipFill>
          <a:blip r:embed="rId2"/>
          <a:stretch>
            <a:fillRect/>
          </a:stretch>
        </p:blipFill>
        <p:spPr>
          <a:xfrm>
            <a:off x="1657034" y="2214940"/>
            <a:ext cx="5731510" cy="3589655"/>
          </a:xfrm>
          <a:prstGeom prst="rect">
            <a:avLst/>
          </a:prstGeom>
        </p:spPr>
      </p:pic>
    </p:spTree>
    <p:extLst>
      <p:ext uri="{BB962C8B-B14F-4D97-AF65-F5344CB8AC3E}">
        <p14:creationId xmlns:p14="http://schemas.microsoft.com/office/powerpoint/2010/main" val="386138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p:txBody>
          <a:bodyPr/>
          <a:lstStyle/>
          <a:p>
            <a:pPr lvl="0"/>
            <a:r>
              <a:rPr lang="en-AU" dirty="0"/>
              <a:t>What modalities do sensory nerve fibres carry?</a:t>
            </a:r>
            <a:endParaRPr lang="en-GB" dirty="0"/>
          </a:p>
          <a:p>
            <a:pPr lvl="1"/>
            <a:r>
              <a:rPr lang="en-AU" dirty="0"/>
              <a:t>Which modalities are conducted fastest?</a:t>
            </a:r>
            <a:endParaRPr lang="en-GB" dirty="0"/>
          </a:p>
          <a:p>
            <a:pPr lvl="1"/>
            <a:r>
              <a:rPr lang="en-AU" dirty="0"/>
              <a:t>What cells are responsible for the formation of the nodes of Ranvier?</a:t>
            </a:r>
          </a:p>
          <a:p>
            <a:pPr lvl="1"/>
            <a:endParaRPr lang="en-AU" dirty="0"/>
          </a:p>
          <a:p>
            <a:pPr lvl="1"/>
            <a:endParaRPr lang="en-GB" dirty="0"/>
          </a:p>
          <a:p>
            <a:pPr lvl="0"/>
            <a:r>
              <a:rPr lang="en-AU" dirty="0"/>
              <a:t>describe the process of neurotransmission across the synaptic cleft</a:t>
            </a:r>
          </a:p>
          <a:p>
            <a:pPr lvl="0"/>
            <a:endParaRPr lang="en-AU" dirty="0"/>
          </a:p>
          <a:p>
            <a:pPr lvl="0"/>
            <a:endParaRPr lang="en-AU" dirty="0"/>
          </a:p>
          <a:p>
            <a:pPr lvl="0"/>
            <a:endParaRPr lang="en-GB" dirty="0"/>
          </a:p>
          <a:p>
            <a:pPr lvl="0"/>
            <a:r>
              <a:rPr lang="en-AU" dirty="0"/>
              <a:t>Ethanol (Alcohol) as well as benzodiazepines are substances which potentiate the action of GABAergic neurotransmission (they act on GABA receptors on the post-synaptic cleft). In doing this, the function of GABA is increased. Would this result in the post-synaptic neurone firing more or less often?</a:t>
            </a:r>
            <a:endParaRPr lang="en-GB" dirty="0"/>
          </a:p>
          <a:p>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spTree>
    <p:extLst>
      <p:ext uri="{BB962C8B-B14F-4D97-AF65-F5344CB8AC3E}">
        <p14:creationId xmlns:p14="http://schemas.microsoft.com/office/powerpoint/2010/main" val="170811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p:txBody>
          <a:bodyPr/>
          <a:lstStyle/>
          <a:p>
            <a:pPr lvl="0"/>
            <a:r>
              <a:rPr lang="en-AU" dirty="0"/>
              <a:t>In computer science (machine learning), the deep neural network is a concept which involves computational and mathematical representation of neurons. In these networks, multiple ‘neurons’ will ‘fire’ onto a single ‘neuron’. When ‘firing’, they will give the target neuron a value between -1 and 1. For example:</a:t>
            </a:r>
            <a:endParaRPr lang="en-GB" dirty="0"/>
          </a:p>
          <a:p>
            <a:pPr lvl="1"/>
            <a:r>
              <a:rPr lang="en-AU" dirty="0"/>
              <a:t>if neurons A1, A2, A3 fire onto neuron B1, all they are doing is giving neuron B1 a number between -1 and 1 (e.g. -0.1, 0.3, 0.5). </a:t>
            </a:r>
            <a:endParaRPr lang="en-GB" dirty="0"/>
          </a:p>
          <a:p>
            <a:pPr lvl="1"/>
            <a:r>
              <a:rPr lang="en-AU" dirty="0"/>
              <a:t>Neuron B1 will take the average of the three values firing onto it (in this case, the average of -0.1, 0.3 and 0.5 is 0.35). </a:t>
            </a:r>
            <a:endParaRPr lang="en-GB" dirty="0"/>
          </a:p>
          <a:p>
            <a:pPr lvl="1"/>
            <a:r>
              <a:rPr lang="en-AU" dirty="0"/>
              <a:t>If the average of neuron B1 is &gt; 0, it will pass on its value onto the next neuron in the chain. If it is &lt;0, it will not pass on any value at all.</a:t>
            </a:r>
            <a:endParaRPr lang="en-GB" dirty="0"/>
          </a:p>
          <a:p>
            <a:r>
              <a:rPr lang="en-AU" dirty="0"/>
              <a:t>In the example of the neural network above:</a:t>
            </a:r>
            <a:endParaRPr lang="en-GB" dirty="0"/>
          </a:p>
          <a:p>
            <a:pPr lvl="1"/>
            <a:r>
              <a:rPr lang="en-AU" dirty="0"/>
              <a:t>Which neuron would be considered a ‘GABAergic’ neuron?</a:t>
            </a:r>
          </a:p>
          <a:p>
            <a:pPr lvl="1"/>
            <a:endParaRPr lang="en-GB" dirty="0"/>
          </a:p>
          <a:p>
            <a:pPr lvl="1"/>
            <a:r>
              <a:rPr lang="en-AU" dirty="0"/>
              <a:t>How does this model demonstrate a certain type of EPSP summation?</a:t>
            </a:r>
          </a:p>
          <a:p>
            <a:pPr lvl="1"/>
            <a:endParaRPr lang="en-GB" dirty="0"/>
          </a:p>
          <a:p>
            <a:pPr lvl="1"/>
            <a:r>
              <a:rPr lang="en-AU" dirty="0"/>
              <a:t>How does this model demonstrate the idea of the threshold potential?</a:t>
            </a:r>
            <a:endParaRPr lang="en-GB" dirty="0"/>
          </a:p>
          <a:p>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spTree>
    <p:extLst>
      <p:ext uri="{BB962C8B-B14F-4D97-AF65-F5344CB8AC3E}">
        <p14:creationId xmlns:p14="http://schemas.microsoft.com/office/powerpoint/2010/main" val="311765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p:txBody>
          <a:bodyPr/>
          <a:lstStyle/>
          <a:p>
            <a:pPr lvl="0"/>
            <a:r>
              <a:rPr lang="en-AU" dirty="0"/>
              <a:t>In myasthenia gravis, (autoimmune) antibodies target the nicotinic acetylcholine receptors at the neuromuscular junction (where the neuron triggers the muscle unit to activate). In this process, antibodies will destroy these post-synaptic neurotransmitters. What symptom/sign would you expect to see in the patient with MG?</a:t>
            </a:r>
          </a:p>
          <a:p>
            <a:pPr lvl="0"/>
            <a:endParaRPr lang="en-AU" dirty="0"/>
          </a:p>
          <a:p>
            <a:pPr lvl="0"/>
            <a:endParaRPr lang="en-GB" dirty="0"/>
          </a:p>
          <a:p>
            <a:pPr lvl="0"/>
            <a:r>
              <a:rPr lang="en-AU" dirty="0"/>
              <a:t>Where does the CNS end and the PNS begin? Which sensory nerve fibres are considered part of the CNS, and which are part of the PNS?</a:t>
            </a:r>
            <a:endParaRPr lang="en-GB" dirty="0"/>
          </a:p>
          <a:p>
            <a:endParaRPr lang="en-GB" dirty="0"/>
          </a:p>
          <a:p>
            <a:r>
              <a:rPr lang="en-AU" dirty="0"/>
              <a:t>What makes white matter ‘white’?</a:t>
            </a:r>
            <a:endParaRPr lang="en-GB" dirty="0"/>
          </a:p>
          <a:p>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spTree>
    <p:extLst>
      <p:ext uri="{BB962C8B-B14F-4D97-AF65-F5344CB8AC3E}">
        <p14:creationId xmlns:p14="http://schemas.microsoft.com/office/powerpoint/2010/main" val="129925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a:xfrm>
            <a:off x="358778" y="1358904"/>
            <a:ext cx="2941490" cy="4767263"/>
          </a:xfrm>
        </p:spPr>
        <p:txBody>
          <a:bodyPr/>
          <a:lstStyle/>
          <a:p>
            <a:pPr lvl="0"/>
            <a:r>
              <a:rPr lang="en-AU" dirty="0"/>
              <a:t>Take the following figure</a:t>
            </a:r>
          </a:p>
          <a:p>
            <a:pPr lvl="1"/>
            <a:r>
              <a:rPr lang="en-AU" dirty="0"/>
              <a:t>If the spinal cord were severed at location 1, would the sympathetic or parasympathetic system be affected more? Why?</a:t>
            </a:r>
          </a:p>
          <a:p>
            <a:pPr lvl="1"/>
            <a:endParaRPr lang="en-AU" dirty="0"/>
          </a:p>
          <a:p>
            <a:pPr lvl="1"/>
            <a:endParaRPr lang="en-AU" dirty="0"/>
          </a:p>
          <a:p>
            <a:pPr lvl="1"/>
            <a:endParaRPr lang="en-GB" dirty="0"/>
          </a:p>
          <a:p>
            <a:pPr lvl="1"/>
            <a:r>
              <a:rPr lang="en-AU" dirty="0"/>
              <a:t>If the spinal cord were severed at location 2, would the sympathetic or parasympathetic system be affected more? Why?</a:t>
            </a:r>
            <a:endParaRPr lang="en-GB" dirty="0"/>
          </a:p>
          <a:p>
            <a:pPr lvl="0"/>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pic>
        <p:nvPicPr>
          <p:cNvPr id="5" name="Picture 4">
            <a:extLst>
              <a:ext uri="{FF2B5EF4-FFF2-40B4-BE49-F238E27FC236}">
                <a16:creationId xmlns:a16="http://schemas.microsoft.com/office/drawing/2014/main" id="{FBA3AC37-FCA3-40C1-86AB-E0389FE92C9A}"/>
              </a:ext>
            </a:extLst>
          </p:cNvPr>
          <p:cNvPicPr/>
          <p:nvPr/>
        </p:nvPicPr>
        <p:blipFill>
          <a:blip r:embed="rId2"/>
          <a:stretch>
            <a:fillRect/>
          </a:stretch>
        </p:blipFill>
        <p:spPr>
          <a:xfrm>
            <a:off x="3300267" y="1148836"/>
            <a:ext cx="5731510" cy="4735195"/>
          </a:xfrm>
          <a:prstGeom prst="rect">
            <a:avLst/>
          </a:prstGeom>
        </p:spPr>
      </p:pic>
    </p:spTree>
    <p:extLst>
      <p:ext uri="{BB962C8B-B14F-4D97-AF65-F5344CB8AC3E}">
        <p14:creationId xmlns:p14="http://schemas.microsoft.com/office/powerpoint/2010/main" val="329172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3C0C2-1F34-4D25-A897-53FBD3319033}"/>
              </a:ext>
            </a:extLst>
          </p:cNvPr>
          <p:cNvSpPr>
            <a:spLocks noGrp="1"/>
          </p:cNvSpPr>
          <p:nvPr>
            <p:ph idx="1"/>
          </p:nvPr>
        </p:nvSpPr>
        <p:spPr/>
        <p:txBody>
          <a:bodyPr/>
          <a:lstStyle/>
          <a:p>
            <a:pPr lvl="0"/>
            <a:r>
              <a:rPr lang="en-AU" dirty="0"/>
              <a:t>What cells are involved in creating, destroying and maintaining the bone?</a:t>
            </a:r>
          </a:p>
          <a:p>
            <a:pPr lvl="0"/>
            <a:endParaRPr lang="en-GB" dirty="0"/>
          </a:p>
          <a:p>
            <a:pPr lvl="0"/>
            <a:endParaRPr lang="en-GB" dirty="0"/>
          </a:p>
          <a:p>
            <a:pPr lvl="0"/>
            <a:r>
              <a:rPr lang="en-AU" dirty="0"/>
              <a:t>Ricketts is a disorder caused by reduced vitamin D (or calcium), which are necessary in the formation of bone. Which bone cells are thus mainly affected in this disease?</a:t>
            </a:r>
          </a:p>
          <a:p>
            <a:pPr lvl="0"/>
            <a:endParaRPr lang="en-GB" dirty="0"/>
          </a:p>
          <a:p>
            <a:pPr lvl="0"/>
            <a:endParaRPr lang="en-GB" dirty="0"/>
          </a:p>
          <a:p>
            <a:pPr lvl="0"/>
            <a:r>
              <a:rPr lang="en-AU" dirty="0"/>
              <a:t>What is the major mineral present within bone? </a:t>
            </a:r>
          </a:p>
          <a:p>
            <a:pPr lvl="0"/>
            <a:endParaRPr lang="en-GB" dirty="0"/>
          </a:p>
          <a:p>
            <a:pPr lvl="0"/>
            <a:endParaRPr lang="en-GB" dirty="0"/>
          </a:p>
          <a:p>
            <a:pPr lvl="0"/>
            <a:r>
              <a:rPr lang="en-AU" dirty="0"/>
              <a:t>What type of ‘bone’ is inside the medullary cavity of a long bone and is surrounded by marrow?</a:t>
            </a:r>
            <a:endParaRPr lang="en-GB" dirty="0"/>
          </a:p>
          <a:p>
            <a:endParaRPr lang="en-GB" dirty="0"/>
          </a:p>
        </p:txBody>
      </p:sp>
      <p:sp>
        <p:nvSpPr>
          <p:cNvPr id="3" name="Title 2">
            <a:extLst>
              <a:ext uri="{FF2B5EF4-FFF2-40B4-BE49-F238E27FC236}">
                <a16:creationId xmlns:a16="http://schemas.microsoft.com/office/drawing/2014/main" id="{63B28949-B4FA-403A-8E0B-C427CA6866F4}"/>
              </a:ext>
            </a:extLst>
          </p:cNvPr>
          <p:cNvSpPr>
            <a:spLocks noGrp="1"/>
          </p:cNvSpPr>
          <p:nvPr>
            <p:ph type="title"/>
          </p:nvPr>
        </p:nvSpPr>
        <p:spPr/>
        <p:txBody>
          <a:bodyPr/>
          <a:lstStyle/>
          <a:p>
            <a:r>
              <a:rPr lang="en-AU" dirty="0"/>
              <a:t>Lecture 7</a:t>
            </a:r>
            <a:endParaRPr lang="en-GB" dirty="0"/>
          </a:p>
        </p:txBody>
      </p:sp>
    </p:spTree>
    <p:extLst>
      <p:ext uri="{BB962C8B-B14F-4D97-AF65-F5344CB8AC3E}">
        <p14:creationId xmlns:p14="http://schemas.microsoft.com/office/powerpoint/2010/main" val="347238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A60FF-B85B-4B8A-B342-2CC9EC48B1AF}"/>
              </a:ext>
            </a:extLst>
          </p:cNvPr>
          <p:cNvSpPr>
            <a:spLocks noGrp="1"/>
          </p:cNvSpPr>
          <p:nvPr>
            <p:ph idx="1"/>
          </p:nvPr>
        </p:nvSpPr>
        <p:spPr>
          <a:xfrm>
            <a:off x="358777" y="1358904"/>
            <a:ext cx="7934617" cy="4767263"/>
          </a:xfrm>
        </p:spPr>
        <p:txBody>
          <a:bodyPr/>
          <a:lstStyle/>
          <a:p>
            <a:pPr lvl="0"/>
            <a:r>
              <a:rPr lang="en-AU" dirty="0"/>
              <a:t>A psychiatric anxiety disorder known as ‘performance anxiety’ (a subtype of social anxiety) causes an individual suffering from this disorder to experience extreme anxiety attacks when performing in public places or public speaking. This has dramatic effects on their capacity to function in the workplace, as they cannot give presentations or talk in front of large groups of people. One of the first line therapies for this is a beta blocker (propranolol). </a:t>
            </a:r>
            <a:endParaRPr lang="en-GB" dirty="0"/>
          </a:p>
          <a:p>
            <a:pPr lvl="1"/>
            <a:r>
              <a:rPr lang="en-AU" dirty="0"/>
              <a:t>What is the action of a beta agonist receptor blocker?</a:t>
            </a:r>
            <a:endParaRPr lang="en-GB" dirty="0"/>
          </a:p>
          <a:p>
            <a:pPr lvl="1"/>
            <a:r>
              <a:rPr lang="en-AU" dirty="0"/>
              <a:t>What is its effect on the cardiovascular system?</a:t>
            </a:r>
            <a:endParaRPr lang="en-GB" dirty="0"/>
          </a:p>
          <a:p>
            <a:pPr lvl="1"/>
            <a:r>
              <a:rPr lang="en-AU" dirty="0"/>
              <a:t>Why is propranolol generally contraindicated for severe asthmatics?</a:t>
            </a:r>
            <a:endParaRPr lang="en-GB" dirty="0"/>
          </a:p>
        </p:txBody>
      </p:sp>
      <p:sp>
        <p:nvSpPr>
          <p:cNvPr id="3" name="Title 2">
            <a:extLst>
              <a:ext uri="{FF2B5EF4-FFF2-40B4-BE49-F238E27FC236}">
                <a16:creationId xmlns:a16="http://schemas.microsoft.com/office/drawing/2014/main" id="{F867F0AE-99AC-4111-B299-203C1DC69F59}"/>
              </a:ext>
            </a:extLst>
          </p:cNvPr>
          <p:cNvSpPr>
            <a:spLocks noGrp="1"/>
          </p:cNvSpPr>
          <p:nvPr>
            <p:ph type="title"/>
          </p:nvPr>
        </p:nvSpPr>
        <p:spPr/>
        <p:txBody>
          <a:bodyPr/>
          <a:lstStyle/>
          <a:p>
            <a:r>
              <a:rPr lang="en-AU" dirty="0"/>
              <a:t>Lecture 9: Talking cells</a:t>
            </a:r>
            <a:endParaRPr lang="en-GB" dirty="0"/>
          </a:p>
        </p:txBody>
      </p:sp>
    </p:spTree>
    <p:extLst>
      <p:ext uri="{BB962C8B-B14F-4D97-AF65-F5344CB8AC3E}">
        <p14:creationId xmlns:p14="http://schemas.microsoft.com/office/powerpoint/2010/main" val="369686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4BB92-A188-4CA9-8E0C-75EF4F19BB8D}"/>
              </a:ext>
            </a:extLst>
          </p:cNvPr>
          <p:cNvSpPr>
            <a:spLocks noGrp="1"/>
          </p:cNvSpPr>
          <p:nvPr>
            <p:ph idx="1"/>
          </p:nvPr>
        </p:nvSpPr>
        <p:spPr/>
        <p:txBody>
          <a:bodyPr/>
          <a:lstStyle/>
          <a:p>
            <a:endParaRPr lang="en-GB" dirty="0"/>
          </a:p>
        </p:txBody>
      </p:sp>
      <p:sp>
        <p:nvSpPr>
          <p:cNvPr id="3" name="Title 2">
            <a:extLst>
              <a:ext uri="{FF2B5EF4-FFF2-40B4-BE49-F238E27FC236}">
                <a16:creationId xmlns:a16="http://schemas.microsoft.com/office/drawing/2014/main" id="{C5C1CF5F-5786-4115-9E12-E2FB8AD6931F}"/>
              </a:ext>
            </a:extLst>
          </p:cNvPr>
          <p:cNvSpPr>
            <a:spLocks noGrp="1"/>
          </p:cNvSpPr>
          <p:nvPr>
            <p:ph type="title"/>
          </p:nvPr>
        </p:nvSpPr>
        <p:spPr/>
        <p:txBody>
          <a:bodyPr/>
          <a:lstStyle/>
          <a:p>
            <a:endParaRPr lang="en-GB"/>
          </a:p>
        </p:txBody>
      </p:sp>
      <p:pic>
        <p:nvPicPr>
          <p:cNvPr id="1026" name="Picture 2" descr="4: Cortical &amp; Cancellous Bone (Adapted from [41] and [42 ...">
            <a:extLst>
              <a:ext uri="{FF2B5EF4-FFF2-40B4-BE49-F238E27FC236}">
                <a16:creationId xmlns:a16="http://schemas.microsoft.com/office/drawing/2014/main" id="{93B475FB-E16C-426E-A209-9E82C45E5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38" y="163226"/>
            <a:ext cx="6687417" cy="36269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R Training: Structure of Bone Tissue">
            <a:extLst>
              <a:ext uri="{FF2B5EF4-FFF2-40B4-BE49-F238E27FC236}">
                <a16:creationId xmlns:a16="http://schemas.microsoft.com/office/drawing/2014/main" id="{37D79DA2-897E-42D6-BA5E-6B8A9560B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2" y="3790166"/>
            <a:ext cx="4953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1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3C0C2-1F34-4D25-A897-53FBD3319033}"/>
              </a:ext>
            </a:extLst>
          </p:cNvPr>
          <p:cNvSpPr>
            <a:spLocks noGrp="1"/>
          </p:cNvSpPr>
          <p:nvPr>
            <p:ph idx="1"/>
          </p:nvPr>
        </p:nvSpPr>
        <p:spPr/>
        <p:txBody>
          <a:bodyPr/>
          <a:lstStyle/>
          <a:p>
            <a:pPr lvl="0"/>
            <a:r>
              <a:rPr lang="en-AU" dirty="0"/>
              <a:t>What type of bone surrounds the medullary cavity of a long bone</a:t>
            </a:r>
          </a:p>
          <a:p>
            <a:pPr lvl="0"/>
            <a:endParaRPr lang="en-AU" dirty="0"/>
          </a:p>
          <a:p>
            <a:pPr lvl="0"/>
            <a:r>
              <a:rPr lang="en-AU" dirty="0"/>
              <a:t>Name 2 long bones</a:t>
            </a:r>
          </a:p>
          <a:p>
            <a:pPr lvl="0"/>
            <a:endParaRPr lang="en-AU" dirty="0"/>
          </a:p>
          <a:p>
            <a:pPr lvl="0"/>
            <a:endParaRPr lang="en-GB" dirty="0"/>
          </a:p>
          <a:p>
            <a:pPr lvl="0"/>
            <a:r>
              <a:rPr lang="en-AU" dirty="0"/>
              <a:t>Parathyroid hormone in the body increases resorption of bone. It can be activated by low calcium levels.</a:t>
            </a:r>
            <a:endParaRPr lang="en-GB" dirty="0"/>
          </a:p>
          <a:p>
            <a:pPr lvl="1"/>
            <a:r>
              <a:rPr lang="en-AU" dirty="0"/>
              <a:t>What cells within the bone are activated in order to resorb more bone?</a:t>
            </a:r>
          </a:p>
          <a:p>
            <a:pPr lvl="1"/>
            <a:endParaRPr lang="en-GB" dirty="0"/>
          </a:p>
          <a:p>
            <a:pPr lvl="1"/>
            <a:r>
              <a:rPr lang="en-AU" dirty="0"/>
              <a:t>What mineral within the bone is broken down and primarily responsible for increasing calcium levels in the blood?</a:t>
            </a:r>
          </a:p>
          <a:p>
            <a:pPr lvl="1"/>
            <a:endParaRPr lang="en-GB" dirty="0"/>
          </a:p>
          <a:p>
            <a:pPr lvl="0"/>
            <a:r>
              <a:rPr lang="en-AU" dirty="0"/>
              <a:t>When a person increases their exercise, bone strength typically increases. What cells are involved in this process, and describe the mechanism of action. </a:t>
            </a:r>
            <a:endParaRPr lang="en-GB" dirty="0"/>
          </a:p>
        </p:txBody>
      </p:sp>
      <p:sp>
        <p:nvSpPr>
          <p:cNvPr id="3" name="Title 2">
            <a:extLst>
              <a:ext uri="{FF2B5EF4-FFF2-40B4-BE49-F238E27FC236}">
                <a16:creationId xmlns:a16="http://schemas.microsoft.com/office/drawing/2014/main" id="{63B28949-B4FA-403A-8E0B-C427CA6866F4}"/>
              </a:ext>
            </a:extLst>
          </p:cNvPr>
          <p:cNvSpPr>
            <a:spLocks noGrp="1"/>
          </p:cNvSpPr>
          <p:nvPr>
            <p:ph type="title"/>
          </p:nvPr>
        </p:nvSpPr>
        <p:spPr/>
        <p:txBody>
          <a:bodyPr/>
          <a:lstStyle/>
          <a:p>
            <a:r>
              <a:rPr lang="en-AU" dirty="0"/>
              <a:t>Lecture 7</a:t>
            </a:r>
            <a:endParaRPr lang="en-GB" dirty="0"/>
          </a:p>
        </p:txBody>
      </p:sp>
    </p:spTree>
    <p:extLst>
      <p:ext uri="{BB962C8B-B14F-4D97-AF65-F5344CB8AC3E}">
        <p14:creationId xmlns:p14="http://schemas.microsoft.com/office/powerpoint/2010/main" val="217897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3C0C2-1F34-4D25-A897-53FBD3319033}"/>
              </a:ext>
            </a:extLst>
          </p:cNvPr>
          <p:cNvSpPr>
            <a:spLocks noGrp="1"/>
          </p:cNvSpPr>
          <p:nvPr>
            <p:ph idx="1"/>
          </p:nvPr>
        </p:nvSpPr>
        <p:spPr/>
        <p:txBody>
          <a:bodyPr/>
          <a:lstStyle/>
          <a:p>
            <a:pPr lvl="0"/>
            <a:r>
              <a:rPr lang="en-AU" dirty="0"/>
              <a:t>When women undergo menopause, estrogen levels will decrease, resulting in bone breakdown. This is usually the underlying cause of post-menopausal osteoporosis. As a result, a type of drug called ‘bisphosphonates’ are given to these patients (can be given as a depot injection such as zoledronic acid). This has significantly reduced the incidence of osteoporosis within this cohort. The mechanism of action of this drug tends to involve ‘poisoning’ or killing off a certain cell within the bone. What cell would this be? </a:t>
            </a:r>
          </a:p>
          <a:p>
            <a:pPr lvl="0"/>
            <a:endParaRPr lang="en-AU" dirty="0"/>
          </a:p>
          <a:p>
            <a:pPr lvl="0"/>
            <a:endParaRPr lang="en-GB" dirty="0"/>
          </a:p>
          <a:p>
            <a:pPr lvl="0"/>
            <a:r>
              <a:rPr lang="en-AU" dirty="0"/>
              <a:t>Watch the following video: </a:t>
            </a:r>
            <a:r>
              <a:rPr lang="en-GB" u="sng" dirty="0">
                <a:hlinkClick r:id="rId3"/>
              </a:rPr>
              <a:t>https://www.youtube.com/watch?v=X8PTQtvkySs</a:t>
            </a:r>
            <a:endParaRPr lang="en-GB" dirty="0"/>
          </a:p>
          <a:p>
            <a:pPr lvl="1"/>
            <a:r>
              <a:rPr lang="en-GB" dirty="0"/>
              <a:t>In this video, ‘</a:t>
            </a:r>
            <a:r>
              <a:rPr lang="en-GB" dirty="0" err="1"/>
              <a:t>britney</a:t>
            </a:r>
            <a:r>
              <a:rPr lang="en-GB" dirty="0"/>
              <a:t> spears’ formed a dent in the baby’s head – this is called the ‘soft spot’, where bones of the skull are joined together. What type of joint is this? </a:t>
            </a:r>
          </a:p>
          <a:p>
            <a:pPr lvl="1"/>
            <a:r>
              <a:rPr lang="en-GB" dirty="0"/>
              <a:t>Where else would you find this type of joint?</a:t>
            </a:r>
          </a:p>
          <a:p>
            <a:pPr lvl="1"/>
            <a:endParaRPr lang="en-GB" dirty="0"/>
          </a:p>
          <a:p>
            <a:pPr lvl="1"/>
            <a:endParaRPr lang="en-GB" dirty="0"/>
          </a:p>
          <a:p>
            <a:pPr lvl="0"/>
            <a:r>
              <a:rPr lang="en-GB" dirty="0"/>
              <a:t>Joshua is a patient diagnosed with </a:t>
            </a:r>
            <a:r>
              <a:rPr lang="en-GB" dirty="0" err="1"/>
              <a:t>Marfan</a:t>
            </a:r>
            <a:r>
              <a:rPr lang="en-GB" dirty="0"/>
              <a:t> syndrome. What effect would such a disorder have on his joints?</a:t>
            </a:r>
          </a:p>
        </p:txBody>
      </p:sp>
      <p:sp>
        <p:nvSpPr>
          <p:cNvPr id="3" name="Title 2">
            <a:extLst>
              <a:ext uri="{FF2B5EF4-FFF2-40B4-BE49-F238E27FC236}">
                <a16:creationId xmlns:a16="http://schemas.microsoft.com/office/drawing/2014/main" id="{63B28949-B4FA-403A-8E0B-C427CA6866F4}"/>
              </a:ext>
            </a:extLst>
          </p:cNvPr>
          <p:cNvSpPr>
            <a:spLocks noGrp="1"/>
          </p:cNvSpPr>
          <p:nvPr>
            <p:ph type="title"/>
          </p:nvPr>
        </p:nvSpPr>
        <p:spPr/>
        <p:txBody>
          <a:bodyPr/>
          <a:lstStyle/>
          <a:p>
            <a:r>
              <a:rPr lang="en-AU" dirty="0"/>
              <a:t>Lecture 7</a:t>
            </a:r>
            <a:endParaRPr lang="en-GB" dirty="0"/>
          </a:p>
        </p:txBody>
      </p:sp>
    </p:spTree>
    <p:extLst>
      <p:ext uri="{BB962C8B-B14F-4D97-AF65-F5344CB8AC3E}">
        <p14:creationId xmlns:p14="http://schemas.microsoft.com/office/powerpoint/2010/main" val="191856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DBDE78-4754-4EEC-B627-8E238545C717}"/>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A1E1EEEC-252D-49A9-99C8-D74FE1452640}"/>
              </a:ext>
            </a:extLst>
          </p:cNvPr>
          <p:cNvSpPr>
            <a:spLocks noGrp="1"/>
          </p:cNvSpPr>
          <p:nvPr>
            <p:ph type="title"/>
          </p:nvPr>
        </p:nvSpPr>
        <p:spPr/>
        <p:txBody>
          <a:bodyPr/>
          <a:lstStyle/>
          <a:p>
            <a:endParaRPr lang="en-GB"/>
          </a:p>
        </p:txBody>
      </p:sp>
      <p:pic>
        <p:nvPicPr>
          <p:cNvPr id="4" name="Picture 3">
            <a:extLst>
              <a:ext uri="{FF2B5EF4-FFF2-40B4-BE49-F238E27FC236}">
                <a16:creationId xmlns:a16="http://schemas.microsoft.com/office/drawing/2014/main" id="{8186DAE8-4805-40FA-9841-BAA0B660816E}"/>
              </a:ext>
            </a:extLst>
          </p:cNvPr>
          <p:cNvPicPr>
            <a:picLocks noChangeAspect="1"/>
          </p:cNvPicPr>
          <p:nvPr/>
        </p:nvPicPr>
        <p:blipFill>
          <a:blip r:embed="rId2"/>
          <a:stretch>
            <a:fillRect/>
          </a:stretch>
        </p:blipFill>
        <p:spPr>
          <a:xfrm>
            <a:off x="1452127" y="785443"/>
            <a:ext cx="6239746" cy="5287113"/>
          </a:xfrm>
          <a:prstGeom prst="rect">
            <a:avLst/>
          </a:prstGeom>
        </p:spPr>
      </p:pic>
    </p:spTree>
    <p:extLst>
      <p:ext uri="{BB962C8B-B14F-4D97-AF65-F5344CB8AC3E}">
        <p14:creationId xmlns:p14="http://schemas.microsoft.com/office/powerpoint/2010/main" val="4218434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3C0C2-1F34-4D25-A897-53FBD3319033}"/>
              </a:ext>
            </a:extLst>
          </p:cNvPr>
          <p:cNvSpPr>
            <a:spLocks noGrp="1"/>
          </p:cNvSpPr>
          <p:nvPr>
            <p:ph idx="1"/>
          </p:nvPr>
        </p:nvSpPr>
        <p:spPr/>
        <p:txBody>
          <a:bodyPr/>
          <a:lstStyle/>
          <a:p>
            <a:pPr lvl="0"/>
            <a:r>
              <a:rPr lang="en-AU" dirty="0"/>
              <a:t>When looking at something far away or something dark, your pupils will expand (dilate) – this occurs under the action of muscles.</a:t>
            </a:r>
          </a:p>
          <a:p>
            <a:pPr lvl="1"/>
            <a:r>
              <a:rPr lang="en-AU" dirty="0"/>
              <a:t>What type of muscle fibre is involved in this activity? </a:t>
            </a:r>
          </a:p>
          <a:p>
            <a:pPr lvl="1"/>
            <a:r>
              <a:rPr lang="en-AU" dirty="0"/>
              <a:t>Does opening the pupils involve contraction or relaxation of the muscle fibres of the pupil? </a:t>
            </a:r>
          </a:p>
          <a:p>
            <a:pPr lvl="0"/>
            <a:endParaRPr lang="en-AU" dirty="0"/>
          </a:p>
          <a:p>
            <a:pPr lvl="0"/>
            <a:endParaRPr lang="en-GB" dirty="0"/>
          </a:p>
          <a:p>
            <a:pPr lvl="0"/>
            <a:r>
              <a:rPr lang="en-AU" dirty="0"/>
              <a:t>When you see something that is a threat (e.g. a big bear), what cardiovascular effects do you expect?</a:t>
            </a:r>
          </a:p>
          <a:p>
            <a:pPr lvl="0"/>
            <a:endParaRPr lang="en-AU" dirty="0"/>
          </a:p>
          <a:p>
            <a:pPr lvl="0"/>
            <a:endParaRPr lang="en-GB" dirty="0"/>
          </a:p>
          <a:p>
            <a:pPr lvl="0"/>
            <a:r>
              <a:rPr lang="en-AU" dirty="0"/>
              <a:t>In the following figure, label the myosin and actin filaments:</a:t>
            </a:r>
            <a:endParaRPr lang="en-GB" dirty="0"/>
          </a:p>
          <a:p>
            <a:pPr lvl="0"/>
            <a:endParaRPr lang="en-GB" dirty="0"/>
          </a:p>
        </p:txBody>
      </p:sp>
      <p:sp>
        <p:nvSpPr>
          <p:cNvPr id="3" name="Title 2">
            <a:extLst>
              <a:ext uri="{FF2B5EF4-FFF2-40B4-BE49-F238E27FC236}">
                <a16:creationId xmlns:a16="http://schemas.microsoft.com/office/drawing/2014/main" id="{63B28949-B4FA-403A-8E0B-C427CA6866F4}"/>
              </a:ext>
            </a:extLst>
          </p:cNvPr>
          <p:cNvSpPr>
            <a:spLocks noGrp="1"/>
          </p:cNvSpPr>
          <p:nvPr>
            <p:ph type="title"/>
          </p:nvPr>
        </p:nvSpPr>
        <p:spPr/>
        <p:txBody>
          <a:bodyPr/>
          <a:lstStyle/>
          <a:p>
            <a:r>
              <a:rPr lang="en-AU" dirty="0"/>
              <a:t>Lecture 8</a:t>
            </a:r>
            <a:endParaRPr lang="en-GB" dirty="0"/>
          </a:p>
        </p:txBody>
      </p:sp>
      <p:pic>
        <p:nvPicPr>
          <p:cNvPr id="7" name="Picture 6">
            <a:extLst>
              <a:ext uri="{FF2B5EF4-FFF2-40B4-BE49-F238E27FC236}">
                <a16:creationId xmlns:a16="http://schemas.microsoft.com/office/drawing/2014/main" id="{3E2DB2F3-3C48-4793-9D1A-661677B512E5}"/>
              </a:ext>
            </a:extLst>
          </p:cNvPr>
          <p:cNvPicPr/>
          <p:nvPr/>
        </p:nvPicPr>
        <p:blipFill>
          <a:blip r:embed="rId3"/>
          <a:stretch>
            <a:fillRect/>
          </a:stretch>
        </p:blipFill>
        <p:spPr>
          <a:xfrm>
            <a:off x="1829813" y="4848221"/>
            <a:ext cx="5731510" cy="1301750"/>
          </a:xfrm>
          <a:prstGeom prst="rect">
            <a:avLst/>
          </a:prstGeom>
        </p:spPr>
      </p:pic>
    </p:spTree>
    <p:extLst>
      <p:ext uri="{BB962C8B-B14F-4D97-AF65-F5344CB8AC3E}">
        <p14:creationId xmlns:p14="http://schemas.microsoft.com/office/powerpoint/2010/main" val="208315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3C0C2-1F34-4D25-A897-53FBD3319033}"/>
              </a:ext>
            </a:extLst>
          </p:cNvPr>
          <p:cNvSpPr>
            <a:spLocks noGrp="1"/>
          </p:cNvSpPr>
          <p:nvPr>
            <p:ph idx="1"/>
          </p:nvPr>
        </p:nvSpPr>
        <p:spPr/>
        <p:txBody>
          <a:bodyPr/>
          <a:lstStyle/>
          <a:p>
            <a:pPr lvl="0"/>
            <a:r>
              <a:rPr lang="en-AU" dirty="0"/>
              <a:t>Describe the process of the crossbridge cycle in skeletal muscle sarcomeres</a:t>
            </a:r>
          </a:p>
          <a:p>
            <a:pPr lvl="0"/>
            <a:endParaRPr lang="en-AU" dirty="0"/>
          </a:p>
          <a:p>
            <a:pPr lvl="0"/>
            <a:endParaRPr lang="en-AU" dirty="0"/>
          </a:p>
          <a:p>
            <a:pPr lvl="0"/>
            <a:endParaRPr lang="en-GB" dirty="0"/>
          </a:p>
          <a:p>
            <a:pPr lvl="0"/>
            <a:r>
              <a:rPr lang="en-AU" dirty="0"/>
              <a:t>Type I muscle fibres are considered ‘red’ fibres because they have more myoglobin (thus increased oxygen binding capacity), whereas type II muscle fibres are considered ‘white’ because of a lack thereof. Given the respective functions of type I and type II fibres, which type of fibre would you expect to have more mitochondria? </a:t>
            </a:r>
          </a:p>
          <a:p>
            <a:pPr lvl="0"/>
            <a:endParaRPr lang="en-AU" dirty="0"/>
          </a:p>
          <a:p>
            <a:pPr lvl="0"/>
            <a:endParaRPr lang="en-AU" dirty="0"/>
          </a:p>
          <a:p>
            <a:pPr lvl="0"/>
            <a:endParaRPr lang="en-GB" dirty="0"/>
          </a:p>
          <a:p>
            <a:pPr lvl="0"/>
            <a:r>
              <a:rPr lang="en-AU" dirty="0"/>
              <a:t>Which muscle group provides an antagonistic function to that of the biceps brachii?</a:t>
            </a:r>
            <a:endParaRPr lang="en-GB" dirty="0"/>
          </a:p>
        </p:txBody>
      </p:sp>
      <p:sp>
        <p:nvSpPr>
          <p:cNvPr id="3" name="Title 2">
            <a:extLst>
              <a:ext uri="{FF2B5EF4-FFF2-40B4-BE49-F238E27FC236}">
                <a16:creationId xmlns:a16="http://schemas.microsoft.com/office/drawing/2014/main" id="{63B28949-B4FA-403A-8E0B-C427CA6866F4}"/>
              </a:ext>
            </a:extLst>
          </p:cNvPr>
          <p:cNvSpPr>
            <a:spLocks noGrp="1"/>
          </p:cNvSpPr>
          <p:nvPr>
            <p:ph type="title"/>
          </p:nvPr>
        </p:nvSpPr>
        <p:spPr/>
        <p:txBody>
          <a:bodyPr/>
          <a:lstStyle/>
          <a:p>
            <a:r>
              <a:rPr lang="en-AU" dirty="0"/>
              <a:t>Lecture 8</a:t>
            </a:r>
            <a:endParaRPr lang="en-GB" dirty="0"/>
          </a:p>
        </p:txBody>
      </p:sp>
    </p:spTree>
    <p:extLst>
      <p:ext uri="{BB962C8B-B14F-4D97-AF65-F5344CB8AC3E}">
        <p14:creationId xmlns:p14="http://schemas.microsoft.com/office/powerpoint/2010/main" val="345698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3C0C2-1F34-4D25-A897-53FBD3319033}"/>
              </a:ext>
            </a:extLst>
          </p:cNvPr>
          <p:cNvSpPr>
            <a:spLocks noGrp="1"/>
          </p:cNvSpPr>
          <p:nvPr>
            <p:ph idx="1"/>
          </p:nvPr>
        </p:nvSpPr>
        <p:spPr/>
        <p:txBody>
          <a:bodyPr/>
          <a:lstStyle/>
          <a:p>
            <a:pPr lvl="0"/>
            <a:r>
              <a:rPr lang="en-AU" dirty="0"/>
              <a:t>The most common cause of sudden cardiac death in young, healthy, athletic individuals is known as ‘hypertrophic obstructive cardiomyopathy’ or HOCM. This is a genetic disorder which causes the heart muscle (thus ‘cardio-‘) to become more bulky, allowing development of arrhythmias and possible obstructing outflow of blood from the left ventricle. Explain the meaning of ‘hypertrophy’. Give a physiological example of hypertrophy.</a:t>
            </a:r>
            <a:endParaRPr lang="en-GB" dirty="0"/>
          </a:p>
        </p:txBody>
      </p:sp>
      <p:sp>
        <p:nvSpPr>
          <p:cNvPr id="3" name="Title 2">
            <a:extLst>
              <a:ext uri="{FF2B5EF4-FFF2-40B4-BE49-F238E27FC236}">
                <a16:creationId xmlns:a16="http://schemas.microsoft.com/office/drawing/2014/main" id="{63B28949-B4FA-403A-8E0B-C427CA6866F4}"/>
              </a:ext>
            </a:extLst>
          </p:cNvPr>
          <p:cNvSpPr>
            <a:spLocks noGrp="1"/>
          </p:cNvSpPr>
          <p:nvPr>
            <p:ph type="title"/>
          </p:nvPr>
        </p:nvSpPr>
        <p:spPr/>
        <p:txBody>
          <a:bodyPr/>
          <a:lstStyle/>
          <a:p>
            <a:r>
              <a:rPr lang="en-AU" dirty="0"/>
              <a:t>Lecture 8</a:t>
            </a:r>
            <a:endParaRPr lang="en-GB" dirty="0"/>
          </a:p>
        </p:txBody>
      </p:sp>
    </p:spTree>
    <p:extLst>
      <p:ext uri="{BB962C8B-B14F-4D97-AF65-F5344CB8AC3E}">
        <p14:creationId xmlns:p14="http://schemas.microsoft.com/office/powerpoint/2010/main" val="3949596985"/>
      </p:ext>
    </p:extLst>
  </p:cSld>
  <p:clrMapOvr>
    <a:masterClrMapping/>
  </p:clrMapOvr>
</p:sld>
</file>

<file path=ppt/theme/theme1.xml><?xml version="1.0" encoding="utf-8"?>
<a:theme xmlns:a="http://schemas.openxmlformats.org/drawingml/2006/main" name="USYD Theme">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SYD Theme" id="{5465D378-FCC1-4E1B-BA4C-3DFFD491A89F}" vid="{9C2B8B44-30AB-4ABE-B186-25D8DAF7CA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USYD Theme</Template>
  <TotalTime>227</TotalTime>
  <Words>1996</Words>
  <Application>Microsoft Office PowerPoint</Application>
  <PresentationFormat>On-screen Show (4:3)</PresentationFormat>
  <Paragraphs>169</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Lucida Grande</vt:lpstr>
      <vt:lpstr>Tw Cen MT</vt:lpstr>
      <vt:lpstr>USYD Theme</vt:lpstr>
      <vt:lpstr>Ask Weber</vt:lpstr>
      <vt:lpstr>Lecture 7</vt:lpstr>
      <vt:lpstr>PowerPoint Presentation</vt:lpstr>
      <vt:lpstr>Lecture 7</vt:lpstr>
      <vt:lpstr>Lecture 7</vt:lpstr>
      <vt:lpstr>PowerPoint Presentation</vt:lpstr>
      <vt:lpstr>Lecture 8</vt:lpstr>
      <vt:lpstr>Lecture 8</vt:lpstr>
      <vt:lpstr>Lecture 8</vt:lpstr>
      <vt:lpstr>Lecture 8</vt:lpstr>
      <vt:lpstr>Lecture 8</vt:lpstr>
      <vt:lpstr>Lecture 9: Talking cells</vt:lpstr>
      <vt:lpstr>Lecture 9: Talking cells</vt:lpstr>
      <vt:lpstr>Lecture 9: Talking cells</vt:lpstr>
      <vt:lpstr>Lecture 9: Talking cells</vt:lpstr>
      <vt:lpstr>Lecture 9: Talking cells</vt:lpstr>
      <vt:lpstr>Lecture 9: Talking cells</vt:lpstr>
      <vt:lpstr>Lecture 9: Talking cells</vt:lpstr>
      <vt:lpstr>Lecture 9: Talking cells</vt:lpstr>
      <vt:lpstr>Lecture 9: Talking cells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Weber</dc:title>
  <dc:creator>Weber Liu</dc:creator>
  <cp:lastModifiedBy>Weber Liu</cp:lastModifiedBy>
  <cp:revision>9</cp:revision>
  <dcterms:created xsi:type="dcterms:W3CDTF">2020-05-01T06:17:13Z</dcterms:created>
  <dcterms:modified xsi:type="dcterms:W3CDTF">2020-05-08T06:05:28Z</dcterms:modified>
</cp:coreProperties>
</file>