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02DC-A7EE-4C1D-91C8-8DEF983CE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CC9C1-B27C-4A1D-8FEE-BCF80C200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601C-D447-4B9D-9495-B6125988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13E-716A-458B-AA0D-7DF527A3DC61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0F082-19A1-491B-962F-C01024EF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776CA-5BBB-4523-80A3-1F3E2538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A9EF-CEBD-4936-AE43-53CA122F4D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17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56DF-6013-4414-A240-542A62F0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29F4B-861E-4160-837E-3A20E2CA0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1CA5-663B-48FC-ACF8-288CADAF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13E-716A-458B-AA0D-7DF527A3DC61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E4F70-C428-4ACC-85C1-7DA82A58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95478-082C-4D0C-9674-B59E0EE6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A9EF-CEBD-4936-AE43-53CA122F4D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90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7259-D426-4743-8F61-2F4F1B69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3F9E7-1229-467A-8732-8DC54FA6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E06D-52F0-4779-AC6B-29B72A25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13E-716A-458B-AA0D-7DF527A3DC61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BCA1-49BE-43B3-8D8D-4C756055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9324A-044F-45FC-9F30-B7A3ADFE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A9EF-CEBD-4936-AE43-53CA122F4D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13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5438-45C6-43E0-B251-B877B881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6C3B-539A-44C4-873B-BFE26D61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BE1B-BD25-4081-B577-436B53DE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13E-716A-458B-AA0D-7DF527A3DC61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D6C37-0DD8-461C-9237-8A6A88C1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C784-78C9-4379-94CE-2B6B2442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A9EF-CEBD-4936-AE43-53CA122F4D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71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7600-3CFF-40BA-8157-4CF85039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59E42-B9AF-46FF-AEE1-E620D0D32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5469-0475-422E-A8C9-D005F666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13E-716A-458B-AA0D-7DF527A3DC61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B8B99-67E7-4EA5-8C65-9C64625D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A1E1-9B1E-43EB-A917-DCF5D026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A9EF-CEBD-4936-AE43-53CA122F4D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77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F6EC-C738-4CCE-AF7E-A64189CC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59C8-00CA-4707-851C-76DA66539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56563-6686-4079-9124-5EF0010DD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DCA79-E661-475A-AAE1-1AFD54B1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13E-716A-458B-AA0D-7DF527A3DC61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35311-C05B-4D80-88B3-47745BC9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B224-70C8-4173-AF75-9A6F4ECD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A9EF-CEBD-4936-AE43-53CA122F4D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4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6E33-1421-4508-885E-0FECF38D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A2A8F-6389-42FE-BC46-588AF0EA6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214F6-4A9A-40DE-8B98-FFCCC672C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C904B-D545-4B85-9493-3ACC4305C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150A85-ED98-4646-A56F-E76CBAB00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78352-793B-4593-A88D-CA9A3D52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13E-716A-458B-AA0D-7DF527A3DC61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476BF-03AE-4E1D-98AD-D570D66E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7BB03-0D4A-4E02-B430-B601AF1E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A9EF-CEBD-4936-AE43-53CA122F4D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5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E0E2-C1EE-49F4-82C1-3E0591B3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C4B9D-B1DA-4D51-9922-01CFC93C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13E-716A-458B-AA0D-7DF527A3DC61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8D944-076E-4BB8-9719-ABEE5591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C0888-ED78-4073-BFAB-4488111C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A9EF-CEBD-4936-AE43-53CA122F4D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4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7680D-52E2-4DF5-9659-37A7B0A3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13E-716A-458B-AA0D-7DF527A3DC61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805F9-E5C4-480E-91EF-C2F7C688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CCDDD-AEFA-4676-9461-FF891DC5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A9EF-CEBD-4936-AE43-53CA122F4D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4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2079-CEA9-4A76-A155-9D166146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C6E4-E520-4CDE-A84C-11698FCA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A83D4-BADA-414D-AA91-87D435B58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1ACDD-C8BC-4596-960D-0B8C6450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13E-716A-458B-AA0D-7DF527A3DC61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D7E46-DECD-4398-8E0A-B27FE658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0FA4-E01D-435D-B6BD-803D2C1E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A9EF-CEBD-4936-AE43-53CA122F4D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36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0231-2A28-4E6E-9C9C-0AAD5E8F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528D6-DDCF-453B-AD6A-03B7D995D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9FC60-DF93-4F75-AFE9-F40B7F5A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DF56-B272-47B9-A884-5605E692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C13E-716A-458B-AA0D-7DF527A3DC61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A0154-3FC5-4915-939A-B46CEEA2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7CED7-F6FC-40CA-9C33-AC44AEA3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A9EF-CEBD-4936-AE43-53CA122F4D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6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0A345-553A-43F7-9751-865101B3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744B3-6047-41D0-B59E-8C33DEF3E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E694E-58AE-4E6F-9E56-DB26CB2E8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C13E-716A-458B-AA0D-7DF527A3DC61}" type="datetimeFigureOut">
              <a:rPr lang="en-AU" smtClean="0"/>
              <a:t>8/12/2020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7DAB5-FBA1-450D-9523-8D6C50EA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B0BDC-EFAF-406E-ACE3-AAFFD3518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6A9EF-CEBD-4936-AE43-53CA122F4D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04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3DC4-7E9B-43F0-8257-3D60C13AA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Cumulative Case Ratio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A5967-6A40-4C24-A5C3-381419710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Described in the paper by </a:t>
            </a:r>
            <a:r>
              <a:rPr lang="en-US" dirty="0" err="1"/>
              <a:t>Zinszer</a:t>
            </a:r>
            <a:r>
              <a:rPr lang="en-US" dirty="0"/>
              <a:t> et al 2014 </a:t>
            </a:r>
          </a:p>
          <a:p>
            <a:endParaRPr lang="en-US" dirty="0"/>
          </a:p>
          <a:p>
            <a:r>
              <a:rPr lang="en-US" dirty="0"/>
              <a:t>Weber Liu, for the MD project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392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604A-E675-4EDC-B810-E22C80B7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formula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B6E58A-20D8-4B39-BDA2-933415DC9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𝑜𝑏𝑠𝑒𝑟𝑣𝑒𝑑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𝑒𝑥𝑝𝑒𝑐𝑡𝑒𝑑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𝑒𝑥𝑝𝑒𝑐𝑡𝑒𝑑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𝑤𝑎𝑟𝑑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B6E58A-20D8-4B39-BDA2-933415DC9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83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C4C943-35EB-4D0A-B077-89E23A2B71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5061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Part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Cases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expected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𝑤𝑎𝑟𝑑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𝑅𝑎𝑡𝑒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C4C943-35EB-4D0A-B077-89E23A2B7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50611"/>
              </a:xfrm>
              <a:blipFill>
                <a:blip r:embed="rId2"/>
                <a:stretch>
                  <a:fillRect l="-2087" t="-17073" b="-26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73A91-AB1D-4A35-B99E-6A4640446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5736"/>
                <a:ext cx="10515600" cy="50612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already obtained the per-ward population through our analysis of Population Data (</a:t>
                </a:r>
                <a:r>
                  <a:rPr lang="en-US" dirty="0" err="1"/>
                  <a:t>WorldPop</a:t>
                </a:r>
                <a:r>
                  <a:rPr lang="en-US" dirty="0"/>
                  <a:t>) – this is shown in another video. </a:t>
                </a:r>
              </a:p>
              <a:p>
                <a:r>
                  <a:rPr lang="en-US" dirty="0"/>
                  <a:t>More importantly – what is case rate?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𝐶𝑎𝑠𝑒𝑅𝑎𝑡𝑒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𝑉𝑁𝑀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𝑃𝑜𝑝𝑢𝑙𝑎𝑡𝑖𝑜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𝑉𝑁𝑀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𝐶𝑎𝑠𝑒𝑅𝑎𝑡𝑒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𝐶𝑎𝑠𝑒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𝐻𝐶𝑀𝐶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𝑃𝑜𝑝𝑢𝑙𝑎𝑡𝑖𝑜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𝐻𝐶𝑀𝐶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sz="2200" dirty="0"/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𝐶𝑎𝑠𝑒𝑠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𝑃𝑜𝑝𝑢𝑙𝑎𝑡𝑖𝑜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𝑊𝑎𝑟𝑑𝑠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≥1 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𝑐𝑎𝑠𝑒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C73A91-AB1D-4A35-B99E-6A4640446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5736"/>
                <a:ext cx="10515600" cy="5061227"/>
              </a:xfrm>
              <a:blipFill>
                <a:blip r:embed="rId3"/>
                <a:stretch>
                  <a:fillRect l="-1043" t="-19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32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63BCC8-9687-4418-8846-5C2837D207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Part 2: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𝐶𝑎𝑠𝑒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𝑜𝑏𝑠𝑒𝑟𝑣𝑒𝑑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𝐶𝑎𝑠𝑒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𝑒𝑥𝑝𝑒𝑐𝑡𝑒𝑑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b="0" dirty="0"/>
                </a:br>
                <a:endParaRPr lang="en-AU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63BCC8-9687-4418-8846-5C2837D20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119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29C07-9D65-4700-B752-390EFEFEA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𝐶𝑎𝑠𝑒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</m:sub>
                    </m:sSub>
                  </m:oMath>
                </a14:m>
                <a:r>
                  <a:rPr lang="en-AU" dirty="0"/>
                  <a:t> calculated in Part 1</a:t>
                </a:r>
              </a:p>
              <a:p>
                <a:r>
                  <a:rPr lang="en-US" dirty="0"/>
                  <a:t>We can get observed population by using the qGIS function ‘count points in polygon’</a:t>
                </a:r>
              </a:p>
              <a:p>
                <a:pPr lvl="1"/>
                <a:r>
                  <a:rPr lang="en-US" dirty="0"/>
                  <a:t>We also have already obtained this data when we generated our attributes tables in the DistanceMatrix part</a:t>
                </a:r>
              </a:p>
              <a:p>
                <a:pPr lvl="1"/>
                <a:r>
                  <a:rPr lang="en-US" dirty="0"/>
                  <a:t>The ‘count’ variable per ward was provided! </a:t>
                </a:r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29C07-9D65-4700-B752-390EFEFEA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69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CCC8-4ED6-418A-81FD-4BBA72E6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Determining if the ward is included in the catchment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C0D2A-B1BD-4B7A-9CCF-D9DBCEAA6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AU" dirty="0"/>
                  <a:t>, then the ward is included in the catchment</a:t>
                </a:r>
              </a:p>
              <a:p>
                <a:pPr lvl="1"/>
                <a:r>
                  <a:rPr lang="en-AU" dirty="0"/>
                  <a:t>This implies we have more presentations than expected</a:t>
                </a:r>
              </a:p>
              <a:p>
                <a:pPr lvl="1"/>
                <a:r>
                  <a:rPr lang="en-AU" dirty="0"/>
                  <a:t>The original paper describes the inclusion criteria as if the upper limit of the 95% confidence interval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AU" dirty="0"/>
                  <a:t>, then it is to be included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C0D2A-B1BD-4B7A-9CCF-D9DBCEAA6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09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0144-A08F-45F9-B259-C7CEF52B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Map generation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6960-C6FC-41F0-8B2C-A6B12791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performed in the previous videos!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638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Cumulative Case Ratio</vt:lpstr>
      <vt:lpstr>General formula</vt:lpstr>
      <vt:lpstr>Part 1: Cases_expected=Pop_ward×Case Rate</vt:lpstr>
      <vt:lpstr>Part 2:CCR=(Cases_observed)/(Cases_expected ) </vt:lpstr>
      <vt:lpstr>Step 3: Determining if the ward is included in the catchment</vt:lpstr>
      <vt:lpstr>Step 4: Map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Cumulative Case Ratio</dc:title>
  <dc:creator>Weber Liu</dc:creator>
  <cp:lastModifiedBy>Weber Liu</cp:lastModifiedBy>
  <cp:revision>2</cp:revision>
  <dcterms:created xsi:type="dcterms:W3CDTF">2020-12-07T23:38:37Z</dcterms:created>
  <dcterms:modified xsi:type="dcterms:W3CDTF">2020-12-07T23:40:56Z</dcterms:modified>
</cp:coreProperties>
</file>