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63" r:id="rId7"/>
    <p:sldId id="260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7808-B1B2-4640-9356-4EDA1EDC4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EEA6D-E2BC-4AC7-A6FA-E5E36F997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C8E9-0F37-4AA7-B16E-DA00BA3C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1B433-14BD-4229-8EBF-38A00EC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5922-2BA7-41B4-B087-260B7CFE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1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CB46-058D-4CF9-951B-63FCB3B2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DB4BE-7949-486D-81DB-3B1F31DAA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6880-57A1-49EE-A0CB-BD8FFCE2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CBFC-BE19-4605-B67A-4C782C6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942E-ADCB-4153-924D-1543F807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9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393E4-4AE2-46A3-A150-71040661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8F031-CF6D-437B-9A8E-996B5449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1F49-730B-41D0-8AC0-BB4F5EE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A5B5-3A31-4D62-B713-3E72C983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BDCA-AF1E-4EAF-9668-6D3661E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37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6E96-CFD5-4720-BAE5-9AADCD07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0C32-4EA0-4343-9E19-9674B206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E49F-BC00-4D85-9F1D-EFBF7F2C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67A0-903C-4E1B-A275-5A062E53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908F-ADC5-4E6A-9D81-A941665E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FE2-BE46-430C-BB92-9FE2E06E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67CF-75FD-418E-A48A-5A721DF5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129D-673D-46B5-8C89-E7F17D1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053D-184C-4FA5-B083-D4D15E3F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FAF0-080D-4F14-B892-CA59D5EC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61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0172-0630-4A29-8BBD-7EC67891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A260-56A7-4A69-964B-EEB1CB598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7A92A-F489-40C2-B8B1-13033FD1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D885-5B14-48B3-AF54-99CE1577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66028-554E-4CCB-AF4B-0B418C1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814E9-3A28-4984-A834-EEA5FA2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BD3C-316E-49C4-9579-A7D418CA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CF5BE-C65B-46CD-B4C1-71F7DD523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8B27E-BD45-4D12-BD29-0529155DC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EF189-53FC-4B50-AAF3-EF8CAB095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56D6E-6E24-41C2-AF87-B89F7B39D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FC6D2-037F-48F5-8A64-042CE609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7FEDD-CBAA-4C36-B60F-24F0C80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01EC-712E-4965-8BBE-9D0193D7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9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A21-F723-4042-A7F5-72CEE59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E241F-62CC-4368-BEA7-6FD9292F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0BA40-DAA0-4852-9D0A-12A453AE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1D240-0D32-4F2B-9BE8-6444081E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2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2CDAD-40F1-408A-938F-A8D0862D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06FA4-C5D2-4363-A472-4F1A6A36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2F2FF-F04B-4378-ABF4-F42E3681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7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2B6A-5F12-44A2-A065-E3EAA756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9FCF-3E73-4F55-89D0-2046901E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62840-B697-4FBA-8037-7C46815B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8D382-C0DD-4774-8304-8FE9A30D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3154-E106-4B9D-B740-159A1C7A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E737C-3F08-4951-A5C6-A668A64E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3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B48B-B40F-4987-8843-AF823529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DA140-E990-4328-8686-0B3F165B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310A0-91EB-42B6-9718-346B6CEC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3AD62-307D-4DD2-BCC3-24EE53DD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2C3DA-4C35-41C8-BB2C-7CA7BA43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9623A-5DB7-4BA1-ACBA-4EB1203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1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AE31-36FD-415B-BCE6-1246139A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DFCC-2AE9-4E9B-A01C-4C4EF4BD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8BFB-3830-43AB-A7DE-950600CF3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3495-C988-47DE-BC30-C22263B8D4F7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6619-B2C4-499B-984D-5EE76292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E6FE-EB21-4BB0-8830-CDB6730C6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5018-25D2-415B-9593-E7219FFC3F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3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1798A9-C534-4370-8EF1-3F0D8E88C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Weber Liu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0350D-5C49-4824-8730-27B1061C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3441" cy="68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3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5A40-7C13-4F47-96E1-ABF4E92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TITRATION: The even harder example </a:t>
            </a:r>
            <a:br>
              <a:rPr lang="en-AU" dirty="0">
                <a:latin typeface="." panose="02000506040000020004" pitchFamily="2" charset="0"/>
              </a:rPr>
            </a:br>
            <a:r>
              <a:rPr lang="en-AU" dirty="0">
                <a:latin typeface="." panose="02000506040000020004" pitchFamily="2" charset="0"/>
              </a:rPr>
              <a:t>( hit me up with the back titration fam)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F504-CC25-47F0-99D7-C397EBFA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682"/>
            <a:ext cx="10515600" cy="4667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latin typeface="Garamond" panose="02020404030301010803" pitchFamily="18" charset="0"/>
              </a:rPr>
              <a:t>Seashells contain a mixture of carbonate compounds. The standardised hydrochloric acid (c = 0.200M) was used to determine the percentage by mass of carbonate in a seashell using the following procedure.</a:t>
            </a:r>
          </a:p>
          <a:p>
            <a:r>
              <a:rPr lang="en-AU" dirty="0">
                <a:latin typeface="Garamond" panose="02020404030301010803" pitchFamily="18" charset="0"/>
              </a:rPr>
              <a:t>A 0.145 g sample of the seashell was placed in a conical flask.</a:t>
            </a:r>
          </a:p>
          <a:p>
            <a:r>
              <a:rPr lang="en-AU" dirty="0">
                <a:latin typeface="Garamond" panose="02020404030301010803" pitchFamily="18" charset="0"/>
              </a:rPr>
              <a:t>50.0 mL of the standardised hydrochloric acid was added to the conical flask.</a:t>
            </a:r>
          </a:p>
          <a:p>
            <a:r>
              <a:rPr lang="en-AU" dirty="0">
                <a:latin typeface="Garamond" panose="02020404030301010803" pitchFamily="18" charset="0"/>
              </a:rPr>
              <a:t>At the completion of the reaction, the mixture in the conical flask was titrated with 0.250M sodium hydroxide. </a:t>
            </a:r>
          </a:p>
          <a:p>
            <a:pPr marL="0" indent="0">
              <a:buNone/>
            </a:pPr>
            <a:r>
              <a:rPr lang="en-AU" dirty="0">
                <a:latin typeface="Garamond" panose="02020404030301010803" pitchFamily="18" charset="0"/>
              </a:rPr>
              <a:t>The volume of sodium hydroxide used in the titration was 29.5 </a:t>
            </a:r>
            <a:r>
              <a:rPr lang="en-AU" dirty="0" err="1">
                <a:latin typeface="Garamond" panose="02020404030301010803" pitchFamily="18" charset="0"/>
              </a:rPr>
              <a:t>mL.</a:t>
            </a:r>
            <a:r>
              <a:rPr lang="en-AU" dirty="0">
                <a:latin typeface="Garamond" panose="02020404030301010803" pitchFamily="18" charset="0"/>
              </a:rPr>
              <a:t> Calculate the percentage by mass of carbonate in the sample of the seashell. (HSC 2016 Q29(b))</a:t>
            </a:r>
          </a:p>
        </p:txBody>
      </p:sp>
    </p:spTree>
    <p:extLst>
      <p:ext uri="{BB962C8B-B14F-4D97-AF65-F5344CB8AC3E}">
        <p14:creationId xmlns:p14="http://schemas.microsoft.com/office/powerpoint/2010/main" val="142099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5A40-7C13-4F47-96E1-ABF4E929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6764"/>
          </a:xfrm>
        </p:spPr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TITRATION: The calculation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F504-CC25-47F0-99D7-C397EBFA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5" y="775970"/>
            <a:ext cx="4360025" cy="5818794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latin typeface="Garamond" panose="02020404030301010803" pitchFamily="18" charset="0"/>
              </a:rPr>
              <a:t>Remember:</a:t>
            </a:r>
          </a:p>
          <a:p>
            <a:pPr marL="514350" indent="-514350"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Figure out the story</a:t>
            </a:r>
          </a:p>
          <a:p>
            <a:pPr marL="514350" indent="-514350"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Write out the formula</a:t>
            </a:r>
          </a:p>
          <a:p>
            <a:pPr marL="514350" indent="-514350"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Write out the mathematical equation</a:t>
            </a:r>
          </a:p>
          <a:p>
            <a:pPr marL="514350" indent="-514350"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Substitute values into the equation</a:t>
            </a:r>
          </a:p>
          <a:p>
            <a:pPr marL="514350" indent="-514350"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Calculate and write the final answer with correct S.F. and units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3A850-62A4-46DD-A92A-FC0F34F7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3" y="680279"/>
            <a:ext cx="7076700" cy="5749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ABF10-714F-4320-A5C9-B35656C5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4" y="6337589"/>
            <a:ext cx="7610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1FE3-FEB1-439A-A7CD-FF886DC6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B6CB-98B7-46E2-AF3A-446B7F2E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Acidic and basic salts</a:t>
            </a:r>
          </a:p>
          <a:p>
            <a:r>
              <a:rPr lang="en-AU" dirty="0">
                <a:latin typeface="." panose="02000506040000020004" pitchFamily="2" charset="0"/>
              </a:rPr>
              <a:t>Titration and shit</a:t>
            </a:r>
          </a:p>
          <a:p>
            <a:endParaRPr lang="en-AU" dirty="0">
              <a:latin typeface="." panose="02000506040000020004" pitchFamily="2" charset="0"/>
            </a:endParaRPr>
          </a:p>
          <a:p>
            <a:endParaRPr lang="en-AU" dirty="0">
              <a:latin typeface="." panose="02000506040000020004" pitchFamily="2" charset="0"/>
            </a:endParaRPr>
          </a:p>
          <a:p>
            <a:pPr marL="0" indent="0">
              <a:buNone/>
            </a:pPr>
            <a:r>
              <a:rPr lang="en-AU" dirty="0">
                <a:latin typeface="." panose="02000506040000020004" pitchFamily="2" charset="0"/>
              </a:rPr>
              <a:t>Layout</a:t>
            </a:r>
          </a:p>
          <a:p>
            <a:r>
              <a:rPr lang="en-AU" sz="2000" dirty="0">
                <a:latin typeface="." panose="02000506040000020004" pitchFamily="2" charset="0"/>
              </a:rPr>
              <a:t>The concept</a:t>
            </a:r>
          </a:p>
          <a:p>
            <a:r>
              <a:rPr lang="en-AU" sz="2000" dirty="0">
                <a:latin typeface="." panose="02000506040000020004" pitchFamily="2" charset="0"/>
              </a:rPr>
              <a:t>The calculations</a:t>
            </a:r>
          </a:p>
          <a:p>
            <a:r>
              <a:rPr lang="en-AU" sz="2000" dirty="0">
                <a:latin typeface="." panose="02000506040000020004" pitchFamily="2" charset="0"/>
              </a:rPr>
              <a:t>The example</a:t>
            </a:r>
          </a:p>
          <a:p>
            <a:r>
              <a:rPr lang="en-AU" sz="2000" dirty="0">
                <a:latin typeface="." panose="02000506040000020004" pitchFamily="2" charset="0"/>
              </a:rPr>
              <a:t>The past paper questions</a:t>
            </a:r>
          </a:p>
        </p:txBody>
      </p:sp>
    </p:spTree>
    <p:extLst>
      <p:ext uri="{BB962C8B-B14F-4D97-AF65-F5344CB8AC3E}">
        <p14:creationId xmlns:p14="http://schemas.microsoft.com/office/powerpoint/2010/main" val="36581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5822-E70C-4C80-B564-28015E2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ACIDIC AND BASIC SALTS: </a:t>
            </a:r>
            <a:br>
              <a:rPr lang="en-AU" dirty="0">
                <a:latin typeface="." panose="02000506040000020004" pitchFamily="2" charset="0"/>
              </a:rPr>
            </a:br>
            <a:r>
              <a:rPr lang="en-AU" dirty="0">
                <a:latin typeface="." panose="02000506040000020004" pitchFamily="2" charset="0"/>
              </a:rPr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7C6D-367F-462B-A6BA-8FE53648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aramond" panose="02020404030301010803" pitchFamily="18" charset="0"/>
              </a:rPr>
              <a:t>When a salt dissolves in water, it forms the anion and cation</a:t>
            </a:r>
          </a:p>
          <a:p>
            <a:r>
              <a:rPr lang="en-AU" dirty="0">
                <a:latin typeface="Garamond" panose="02020404030301010803" pitchFamily="18" charset="0"/>
              </a:rPr>
              <a:t>The cation can either</a:t>
            </a:r>
          </a:p>
          <a:p>
            <a:pPr lvl="1"/>
            <a:r>
              <a:rPr lang="en-AU" dirty="0">
                <a:latin typeface="Garamond" panose="02020404030301010803" pitchFamily="18" charset="0"/>
              </a:rPr>
              <a:t>react with the water (if it is a weak acid/base with a weak conjugate)</a:t>
            </a:r>
          </a:p>
          <a:p>
            <a:pPr lvl="1"/>
            <a:r>
              <a:rPr lang="en-AU" dirty="0">
                <a:latin typeface="Garamond" panose="02020404030301010803" pitchFamily="18" charset="0"/>
              </a:rPr>
              <a:t>not react with the water (if it a very weak acid/base with a strong conjugate, or is a metal ion)</a:t>
            </a:r>
          </a:p>
          <a:p>
            <a:r>
              <a:rPr lang="en-AU" dirty="0">
                <a:latin typeface="Garamond" panose="02020404030301010803" pitchFamily="18" charset="0"/>
              </a:rPr>
              <a:t>The anion can also either</a:t>
            </a:r>
          </a:p>
          <a:p>
            <a:pPr lvl="1"/>
            <a:r>
              <a:rPr lang="en-AU" dirty="0">
                <a:latin typeface="Garamond" panose="02020404030301010803" pitchFamily="18" charset="0"/>
              </a:rPr>
              <a:t>react with water (if it is a weak acid/base with a weak conjugate)</a:t>
            </a:r>
          </a:p>
          <a:p>
            <a:pPr lvl="1"/>
            <a:r>
              <a:rPr lang="en-AU" dirty="0">
                <a:latin typeface="Garamond" panose="02020404030301010803" pitchFamily="18" charset="0"/>
              </a:rPr>
              <a:t>not react with the water (if it is a very weak acid/base with a strong conjugate)</a:t>
            </a:r>
          </a:p>
        </p:txBody>
      </p:sp>
    </p:spTree>
    <p:extLst>
      <p:ext uri="{BB962C8B-B14F-4D97-AF65-F5344CB8AC3E}">
        <p14:creationId xmlns:p14="http://schemas.microsoft.com/office/powerpoint/2010/main" val="2120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5822-E70C-4C80-B564-28015E2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ACIDIC AND BASIC SALTS: </a:t>
            </a:r>
            <a:br>
              <a:rPr lang="en-AU" dirty="0">
                <a:latin typeface="." panose="02000506040000020004" pitchFamily="2" charset="0"/>
              </a:rPr>
            </a:br>
            <a:r>
              <a:rPr lang="en-AU" dirty="0">
                <a:latin typeface="." panose="02000506040000020004" pitchFamily="2" charset="0"/>
              </a:rPr>
              <a:t>The calculation/  formula and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7C6D-367F-462B-A6BA-8FE53648C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AU" dirty="0">
                    <a:latin typeface="Garamond" panose="02020404030301010803" pitchFamily="18" charset="0"/>
                  </a:rPr>
                  <a:t>Explain the acidic nature of the salt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𝐶𝑙</m:t>
                    </m:r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. Include a balanced equation in your answer.</a:t>
                </a:r>
              </a:p>
              <a:p>
                <a:pPr marL="457200" lvl="1" indent="0">
                  <a:buNone/>
                </a:pPr>
                <a:r>
                  <a:rPr lang="en-AU" b="1" dirty="0">
                    <a:latin typeface="Garamond" panose="02020404030301010803" pitchFamily="18" charset="0"/>
                  </a:rPr>
                  <a:t>Step 1 </a:t>
                </a:r>
                <a:r>
                  <a:rPr lang="en-AU" dirty="0">
                    <a:latin typeface="Garamond" panose="02020404030301010803" pitchFamily="18" charset="0"/>
                  </a:rPr>
                  <a:t>– write the equation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𝐶𝑙</m:t>
                    </m:r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 dissolving in water and describe what is happening: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𝐶𝑙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r>
                  <a:rPr lang="en-AU" i="1" dirty="0">
                    <a:latin typeface="Garamond" panose="02020404030301010803" pitchFamily="18" charset="0"/>
                  </a:rPr>
                  <a:t>‘ammonium chloride dissociates in water to form ammonium and chloride ions’</a:t>
                </a:r>
              </a:p>
              <a:p>
                <a:pPr marL="457200" lvl="1" indent="0">
                  <a:buNone/>
                </a:pPr>
                <a:r>
                  <a:rPr lang="en-AU" b="1" dirty="0">
                    <a:latin typeface="Garamond" panose="02020404030301010803" pitchFamily="18" charset="0"/>
                  </a:rPr>
                  <a:t>Step 2 </a:t>
                </a:r>
                <a:r>
                  <a:rPr lang="en-AU" dirty="0">
                    <a:latin typeface="Garamond" panose="02020404030301010803" pitchFamily="18" charset="0"/>
                  </a:rPr>
                  <a:t>– Explain whether or not the cation reacts with water and describe what happens: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𝑎𝑞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trike="sngStrike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r>
                  <a:rPr lang="en-AU" i="1" dirty="0">
                    <a:latin typeface="Garamond" panose="02020404030301010803" pitchFamily="18" charset="0"/>
                  </a:rPr>
                  <a:t>‘ammonium reacts with water as a </a:t>
                </a:r>
                <a:r>
                  <a:rPr lang="en-AU" b="1" i="1" dirty="0">
                    <a:latin typeface="Garamond" panose="02020404030301010803" pitchFamily="18" charset="0"/>
                  </a:rPr>
                  <a:t>weak Bronsted-</a:t>
                </a:r>
                <a:r>
                  <a:rPr lang="en-AU" b="1" i="1" dirty="0" err="1">
                    <a:latin typeface="Garamond" panose="02020404030301010803" pitchFamily="18" charset="0"/>
                  </a:rPr>
                  <a:t>lowry</a:t>
                </a:r>
                <a:r>
                  <a:rPr lang="en-AU" b="1" i="1" dirty="0">
                    <a:latin typeface="Garamond" panose="02020404030301010803" pitchFamily="18" charset="0"/>
                  </a:rPr>
                  <a:t> acid</a:t>
                </a:r>
                <a:r>
                  <a:rPr lang="en-AU" i="1" dirty="0">
                    <a:latin typeface="Garamond" panose="02020404030301010803" pitchFamily="18" charset="0"/>
                  </a:rPr>
                  <a:t> and forms its </a:t>
                </a:r>
                <a:r>
                  <a:rPr lang="en-AU" b="1" i="1" dirty="0">
                    <a:latin typeface="Garamond" panose="02020404030301010803" pitchFamily="18" charset="0"/>
                  </a:rPr>
                  <a:t>weak conjugate base</a:t>
                </a:r>
                <a:r>
                  <a:rPr lang="en-AU" i="1" dirty="0">
                    <a:latin typeface="Garamond" panose="02020404030301010803" pitchFamily="18" charset="0"/>
                  </a:rPr>
                  <a:t> ammonia, whilst water acts as the </a:t>
                </a:r>
                <a:r>
                  <a:rPr lang="en-AU" b="1" i="1" dirty="0">
                    <a:latin typeface="Garamond" panose="02020404030301010803" pitchFamily="18" charset="0"/>
                  </a:rPr>
                  <a:t>weak</a:t>
                </a:r>
                <a:r>
                  <a:rPr lang="en-AU" i="1" dirty="0">
                    <a:latin typeface="Garamond" panose="02020404030301010803" pitchFamily="18" charset="0"/>
                  </a:rPr>
                  <a:t> </a:t>
                </a:r>
                <a:r>
                  <a:rPr lang="en-AU" b="1" i="1" dirty="0">
                    <a:latin typeface="Garamond" panose="02020404030301010803" pitchFamily="18" charset="0"/>
                  </a:rPr>
                  <a:t>Bronsted-</a:t>
                </a:r>
                <a:r>
                  <a:rPr lang="en-AU" b="1" i="1" dirty="0" err="1">
                    <a:latin typeface="Garamond" panose="02020404030301010803" pitchFamily="18" charset="0"/>
                  </a:rPr>
                  <a:t>lowry</a:t>
                </a:r>
                <a:r>
                  <a:rPr lang="en-AU" b="1" i="1" dirty="0">
                    <a:latin typeface="Garamond" panose="02020404030301010803" pitchFamily="18" charset="0"/>
                  </a:rPr>
                  <a:t> base </a:t>
                </a:r>
                <a:r>
                  <a:rPr lang="en-AU" i="1" dirty="0">
                    <a:latin typeface="Garamond" panose="02020404030301010803" pitchFamily="18" charset="0"/>
                  </a:rPr>
                  <a:t>and accepts a proton to form the hydronium ion’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7C6D-367F-462B-A6BA-8FE53648C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87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5822-E70C-4C80-B564-28015E2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ACIDIC AND BASIC SALTS: </a:t>
            </a:r>
            <a:br>
              <a:rPr lang="en-AU" dirty="0">
                <a:latin typeface="." panose="02000506040000020004" pitchFamily="2" charset="0"/>
              </a:rPr>
            </a:br>
            <a:r>
              <a:rPr lang="en-AU" dirty="0">
                <a:latin typeface="." panose="02000506040000020004" pitchFamily="2" charset="0"/>
              </a:rPr>
              <a:t>The calculation/  formula and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7C6D-367F-462B-A6BA-8FE53648C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AU" b="1" dirty="0">
                    <a:latin typeface="Garamond" panose="02020404030301010803" pitchFamily="18" charset="0"/>
                  </a:rPr>
                  <a:t>Step 3 </a:t>
                </a:r>
                <a:r>
                  <a:rPr lang="en-AU" dirty="0">
                    <a:latin typeface="Garamond" panose="02020404030301010803" pitchFamily="18" charset="0"/>
                  </a:rPr>
                  <a:t>– Explain whether or not the anion reacts with water and describe what happens: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trike="sngStrike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b="0" i="1" strike="sngStrike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trike="sngStrike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AU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𝐻𝐶𝑙</m:t>
                      </m:r>
                      <m:d>
                        <m:d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AU" b="0" i="1" strike="sngStrik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𝑎𝑞</m:t>
                      </m:r>
                      <m:r>
                        <a:rPr lang="en-AU" b="0" i="1" strike="sngStrik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strike="sngStrike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r>
                  <a:rPr lang="en-AU" dirty="0">
                    <a:latin typeface="Garamond" panose="02020404030301010803" pitchFamily="18" charset="0"/>
                  </a:rPr>
                  <a:t>‘</a:t>
                </a:r>
                <a:r>
                  <a:rPr lang="en-AU" i="1" dirty="0">
                    <a:latin typeface="Garamond" panose="02020404030301010803" pitchFamily="18" charset="0"/>
                  </a:rPr>
                  <a:t>chloride ions will not react with water as it is the extremely weak conjugate base of the strong acid </a:t>
                </a:r>
                <a:r>
                  <a:rPr lang="en-AU" i="1" dirty="0" err="1">
                    <a:latin typeface="Garamond" panose="02020404030301010803" pitchFamily="18" charset="0"/>
                  </a:rPr>
                  <a:t>HCl</a:t>
                </a:r>
                <a:r>
                  <a:rPr lang="en-AU" i="1" dirty="0">
                    <a:latin typeface="Garamond" panose="02020404030301010803" pitchFamily="18" charset="0"/>
                  </a:rPr>
                  <a:t>’</a:t>
                </a:r>
              </a:p>
              <a:p>
                <a:pPr marL="457200" lvl="1" indent="0">
                  <a:buNone/>
                </a:pPr>
                <a:endParaRPr lang="en-AU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r>
                  <a:rPr lang="en-AU" b="1" dirty="0">
                    <a:latin typeface="Garamond" panose="02020404030301010803" pitchFamily="18" charset="0"/>
                  </a:rPr>
                  <a:t>Step 4 </a:t>
                </a:r>
                <a:r>
                  <a:rPr lang="en-AU" dirty="0">
                    <a:latin typeface="Garamond" panose="02020404030301010803" pitchFamily="18" charset="0"/>
                  </a:rPr>
                  <a:t>– Put it all together:</a:t>
                </a:r>
              </a:p>
              <a:p>
                <a:pPr marL="457200" lvl="1" indent="0">
                  <a:buNone/>
                </a:pPr>
                <a:r>
                  <a:rPr lang="en-AU" i="1" dirty="0">
                    <a:latin typeface="Garamond" panose="02020404030301010803" pitchFamily="18" charset="0"/>
                  </a:rPr>
                  <a:t>‘As there is an excess formation of the hydronium ion from the ionisation of ammonium in water, there will be a net increase in hydronium, making the salt acidic. According to the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AU" i="1" dirty="0">
                    <a:latin typeface="Garamond" panose="02020404030301010803" pitchFamily="18" charset="0"/>
                  </a:rPr>
                  <a:t> this will result in a decrease in pH’.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7C6D-367F-462B-A6BA-8FE53648C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21" r="-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5822-E70C-4C80-B564-28015E2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ACIDIC AND BASIC SALTS: </a:t>
            </a:r>
            <a:br>
              <a:rPr lang="en-AU" dirty="0">
                <a:latin typeface="." panose="02000506040000020004" pitchFamily="2" charset="0"/>
              </a:rPr>
            </a:br>
            <a:r>
              <a:rPr lang="en-AU" dirty="0">
                <a:latin typeface="." panose="02000506040000020004" pitchFamily="2" charset="0"/>
              </a:rPr>
              <a:t>The past paper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7C6D-367F-462B-A6BA-8FE53648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>
                <a:latin typeface="Garamond" panose="02020404030301010803" pitchFamily="18" charset="0"/>
              </a:rPr>
              <a:t>Question: </a:t>
            </a:r>
          </a:p>
          <a:p>
            <a:pPr marL="0" indent="0">
              <a:buNone/>
            </a:pPr>
            <a:r>
              <a:rPr lang="en-AU" dirty="0">
                <a:latin typeface="Garamond" panose="02020404030301010803" pitchFamily="18" charset="0"/>
              </a:rPr>
              <a:t>Explain why the salt, sodium acetate, forms a basic solution when dissolved in water. Include an equation in your answer. </a:t>
            </a:r>
          </a:p>
          <a:p>
            <a:pPr marL="0" indent="0">
              <a:buNone/>
            </a:pPr>
            <a:r>
              <a:rPr lang="en-AU" dirty="0">
                <a:latin typeface="Garamond" panose="02020404030301010803" pitchFamily="18" charset="0"/>
              </a:rPr>
              <a:t>(HSC 2015 Q24(a))</a:t>
            </a:r>
          </a:p>
          <a:p>
            <a:pPr marL="0" indent="0">
              <a:buNone/>
            </a:pPr>
            <a:endParaRPr lang="en-AU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AU" b="1" dirty="0">
                <a:latin typeface="Garamond" panose="02020404030301010803" pitchFamily="18" charset="0"/>
              </a:rPr>
              <a:t>Remember:</a:t>
            </a:r>
            <a:endParaRPr lang="en-AU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Dissolution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Ionisation of acid/base (+ Bronsted-Lowry Conjugate acid/base)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latin typeface="Garamond" panose="02020404030301010803" pitchFamily="18" charset="0"/>
              </a:rPr>
              <a:t>Put it together</a:t>
            </a:r>
          </a:p>
        </p:txBody>
      </p:sp>
    </p:spTree>
    <p:extLst>
      <p:ext uri="{BB962C8B-B14F-4D97-AF65-F5344CB8AC3E}">
        <p14:creationId xmlns:p14="http://schemas.microsoft.com/office/powerpoint/2010/main" val="147649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5A40-7C13-4F47-96E1-ABF4E92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TITRATION: The concept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F504-CC25-47F0-99D7-C397EBFAD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830" y="1489389"/>
                <a:ext cx="10515600" cy="4762833"/>
              </a:xfrm>
            </p:spPr>
            <p:txBody>
              <a:bodyPr/>
              <a:lstStyle/>
              <a:p>
                <a:r>
                  <a:rPr lang="en-AU" dirty="0">
                    <a:latin typeface="Garamond" panose="02020404030301010803" pitchFamily="18" charset="0"/>
                  </a:rPr>
                  <a:t>An acid-base reaction where at the end of the reaction, the number of moles of the acid and base are in stoichiometric ratio</a:t>
                </a:r>
              </a:p>
              <a:p>
                <a:r>
                  <a:rPr lang="en-AU" dirty="0">
                    <a:latin typeface="Garamond" panose="02020404030301010803" pitchFamily="18" charset="0"/>
                  </a:rPr>
                  <a:t>E.g. at the </a:t>
                </a:r>
                <a:r>
                  <a:rPr lang="en-AU" b="1" dirty="0">
                    <a:latin typeface="Garamond" panose="02020404030301010803" pitchFamily="18" charset="0"/>
                  </a:rPr>
                  <a:t>end-point</a:t>
                </a:r>
                <a:r>
                  <a:rPr lang="en-AU" dirty="0">
                    <a:latin typeface="Garamond" panose="02020404030301010803" pitchFamily="18" charset="0"/>
                  </a:rPr>
                  <a:t> of an acid-base titration: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𝐶𝑂𝑂𝐻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𝑁𝑎𝑂𝐻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𝐶𝑂𝑂𝑁𝑎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AU" b="0" dirty="0">
                  <a:latin typeface="Garamond" panose="020204040303010108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𝐶𝑂𝑂𝐻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𝑁𝑎𝑂𝐻</m:t>
                        </m:r>
                      </m:sub>
                    </m:sSub>
                  </m:oMath>
                </a14:m>
                <a:endParaRPr lang="en-AU" dirty="0">
                  <a:latin typeface="Garamond" panose="020204040303010108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𝐻𝐶𝑙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𝐵𝑎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𝑂𝐻</m:t>
                            </m:r>
                          </m:e>
                        </m:d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𝐵𝑎𝐶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AU" b="0" dirty="0">
                  <a:latin typeface="Garamond" panose="020204040303010108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𝐻𝐶𝑙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=2×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𝐵𝑎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𝑂𝐻</m:t>
                                </m:r>
                              </m:e>
                            </m:d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AU" dirty="0">
                  <a:latin typeface="Garamond" panose="020204040303010108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𝐾𝑂𝐻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𝑎𝑞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→3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0" dirty="0">
                  <a:latin typeface="Garamond" panose="020204040303010108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𝐾𝑂𝐻</m:t>
                        </m:r>
                      </m:sub>
                    </m:sSub>
                  </m:oMath>
                </a14:m>
                <a:endParaRPr lang="en-AU" b="0" dirty="0">
                  <a:latin typeface="Garamond" panose="02020404030301010803" pitchFamily="18" charset="0"/>
                </a:endParaRPr>
              </a:p>
              <a:p>
                <a:pPr lvl="1"/>
                <a:endParaRPr lang="en-AU" dirty="0">
                  <a:latin typeface="Garamond" panose="02020404030301010803" pitchFamily="18" charset="0"/>
                </a:endParaRPr>
              </a:p>
              <a:p>
                <a:endParaRPr lang="en-AU" dirty="0">
                  <a:latin typeface="Garamond" panose="02020404030301010803" pitchFamily="18" charset="0"/>
                </a:endParaRPr>
              </a:p>
              <a:p>
                <a:endParaRPr lang="en-AU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F504-CC25-47F0-99D7-C397EBFAD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830" y="1489389"/>
                <a:ext cx="10515600" cy="4762833"/>
              </a:xfrm>
              <a:blipFill>
                <a:blip r:embed="rId2"/>
                <a:stretch>
                  <a:fillRect l="-104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18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5A40-7C13-4F47-96E1-ABF4E92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TITRATION: The example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F504-CC25-47F0-99D7-C397EBFAD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335"/>
                <a:ext cx="10515600" cy="48266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>
                    <a:latin typeface="Garamond" panose="02020404030301010803" pitchFamily="18" charset="0"/>
                  </a:rPr>
                  <a:t>A 25mL aliquot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𝐻𝐶𝑙</m:t>
                    </m:r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 of unknown concentration was titrated again a 0.1005M solution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𝑁𝑎𝑂𝐻</m:t>
                    </m:r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. The average titre volume was 16.73mL. Determine the concentration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𝐻𝐶𝑙</m:t>
                    </m:r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F504-CC25-47F0-99D7-C397EBFAD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335"/>
                <a:ext cx="10515600" cy="4826628"/>
              </a:xfrm>
              <a:blipFill>
                <a:blip r:embed="rId2"/>
                <a:stretch>
                  <a:fillRect l="-1217" t="-22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9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5A40-7C13-4F47-96E1-ABF4E92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." panose="02000506040000020004" pitchFamily="2" charset="0"/>
              </a:rPr>
              <a:t>TITRATION: The example ( stepping it up)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F504-CC25-47F0-99D7-C397EBFAD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335"/>
                <a:ext cx="10515600" cy="48266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>
                    <a:latin typeface="Garamond" panose="02020404030301010803" pitchFamily="18" charset="0"/>
                  </a:rPr>
                  <a:t>A 25mL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 of an unknown concentration was diluted to 500mL in a volumetric flask. 25mL of the diluted solution was then titrated again a 0.670M solution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𝑂𝐻</m:t>
                    </m:r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. The titre volumes were as follows:</a:t>
                </a:r>
              </a:p>
              <a:p>
                <a:pPr marL="0" indent="0">
                  <a:buNone/>
                </a:pPr>
                <a:endParaRPr lang="en-AU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AU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AU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endParaRPr lang="en-AU" dirty="0">
                  <a:latin typeface="Garamond" panose="02020404030301010803" pitchFamily="18" charset="0"/>
                </a:endParaRPr>
              </a:p>
              <a:p>
                <a:pPr marL="0" indent="0">
                  <a:buNone/>
                </a:pPr>
                <a:r>
                  <a:rPr lang="en-AU" dirty="0">
                    <a:latin typeface="Garamond" panose="02020404030301010803" pitchFamily="18" charset="0"/>
                  </a:rPr>
                  <a:t>Determine the original concentration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AU" dirty="0">
                    <a:latin typeface="Garamond" panose="020204040303010108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F504-CC25-47F0-99D7-C397EBFAD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335"/>
                <a:ext cx="10515600" cy="4826628"/>
              </a:xfrm>
              <a:blipFill>
                <a:blip r:embed="rId2"/>
                <a:stretch>
                  <a:fillRect l="-1217" t="-2276" r="-14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1B94D-7B7E-4DD7-85B5-F27B5DE15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99442"/>
              </p:ext>
            </p:extLst>
          </p:nvPr>
        </p:nvGraphicFramePr>
        <p:xfrm>
          <a:off x="2032000" y="2675898"/>
          <a:ext cx="81280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6597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3861011"/>
                    </a:ext>
                  </a:extLst>
                </a:gridCol>
              </a:tblGrid>
              <a:tr h="324962"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Titration volume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23.6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4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Titration volume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21.62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Titration volume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21.65mL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Titration volume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22.60mL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6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Titration volume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Garamond" panose="02020404030301010803" pitchFamily="18" charset="0"/>
                        </a:rPr>
                        <a:t>21.58mL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8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4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792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Contents</vt:lpstr>
      <vt:lpstr>ACIDIC AND BASIC SALTS:  The concept</vt:lpstr>
      <vt:lpstr>ACIDIC AND BASIC SALTS:  The calculation/  formula and example</vt:lpstr>
      <vt:lpstr>ACIDIC AND BASIC SALTS:  The calculation/  formula and example</vt:lpstr>
      <vt:lpstr>ACIDIC AND BASIC SALTS:  The past paper question</vt:lpstr>
      <vt:lpstr>TITRATION: The concept</vt:lpstr>
      <vt:lpstr>TITRATION: The example</vt:lpstr>
      <vt:lpstr>TITRATION: The example ( stepping it up)</vt:lpstr>
      <vt:lpstr>TITRATION: The even harder example  ( hit me up with the back titration fam)</vt:lpstr>
      <vt:lpstr>TITRATION: The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Sydney University</dc:title>
  <dc:creator>Weber Liu</dc:creator>
  <cp:lastModifiedBy>Weber Liu</cp:lastModifiedBy>
  <cp:revision>21</cp:revision>
  <dcterms:created xsi:type="dcterms:W3CDTF">2017-09-22T11:03:20Z</dcterms:created>
  <dcterms:modified xsi:type="dcterms:W3CDTF">2021-02-25T16:08:11Z</dcterms:modified>
</cp:coreProperties>
</file>