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72" r:id="rId9"/>
    <p:sldId id="273" r:id="rId10"/>
    <p:sldId id="269" r:id="rId11"/>
    <p:sldId id="271" r:id="rId12"/>
    <p:sldId id="260" r:id="rId13"/>
    <p:sldId id="263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ミニプログラム案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0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03" y="131806"/>
            <a:ext cx="3537019" cy="627480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071457" y="3281772"/>
            <a:ext cx="3760931" cy="2073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1803" y="5139470"/>
            <a:ext cx="551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/>
              <a:t>更多</a:t>
            </a:r>
            <a:r>
              <a:rPr kumimoji="1" lang="en-US" altLang="zh-CN" sz="800" dirty="0" smtClean="0"/>
              <a:t>…</a:t>
            </a:r>
            <a:endParaRPr kumimoji="1" lang="ja-JP" altLang="en-US" sz="800" dirty="0"/>
          </a:p>
        </p:txBody>
      </p:sp>
      <p:sp>
        <p:nvSpPr>
          <p:cNvPr id="8" name="線吹き出し 2 (枠付き) 7"/>
          <p:cNvSpPr/>
          <p:nvPr/>
        </p:nvSpPr>
        <p:spPr>
          <a:xfrm>
            <a:off x="6705600" y="3223260"/>
            <a:ext cx="1577340" cy="8458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422"/>
              <a:gd name="adj6" fmla="val -550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800" dirty="0" smtClean="0"/>
              <a:t>一つ画面でできるだけ多くの情報表示ため、普通</a:t>
            </a:r>
            <a:r>
              <a:rPr kumimoji="1" lang="en-US" altLang="ja-JP" sz="800" dirty="0"/>
              <a:t>3</a:t>
            </a:r>
            <a:r>
              <a:rPr kumimoji="1" lang="ja-JP" altLang="en-US" sz="800" dirty="0" smtClean="0"/>
              <a:t>行のコメントを表示する、</a:t>
            </a:r>
            <a:r>
              <a:rPr kumimoji="1" lang="en-US" altLang="ja-JP" sz="800" dirty="0" smtClean="0"/>
              <a:t>【</a:t>
            </a:r>
            <a:r>
              <a:rPr kumimoji="1" lang="zh-CN" altLang="en-US" sz="800" dirty="0"/>
              <a:t>更多</a:t>
            </a:r>
            <a:r>
              <a:rPr kumimoji="1" lang="en-US" altLang="zh-CN" sz="800" dirty="0"/>
              <a:t>…</a:t>
            </a:r>
            <a:endParaRPr kumimoji="1" lang="ja-JP" altLang="en-US" sz="800" dirty="0"/>
          </a:p>
          <a:p>
            <a:r>
              <a:rPr kumimoji="1" lang="en-US" altLang="ja-JP" sz="800" dirty="0" smtClean="0"/>
              <a:t>】</a:t>
            </a:r>
            <a:r>
              <a:rPr kumimoji="1" lang="ja-JP" altLang="en-US" sz="800" dirty="0" smtClean="0"/>
              <a:t>を押した場合、もっと情報を表示する。</a:t>
            </a:r>
            <a:endParaRPr kumimoji="1" lang="ja-JP" altLang="en-US" sz="800" dirty="0"/>
          </a:p>
        </p:txBody>
      </p:sp>
      <p:sp>
        <p:nvSpPr>
          <p:cNvPr id="9" name="線吹き出し 2 (枠付き) 8"/>
          <p:cNvSpPr/>
          <p:nvPr/>
        </p:nvSpPr>
        <p:spPr>
          <a:xfrm>
            <a:off x="6047397" y="2079230"/>
            <a:ext cx="1577340" cy="845820"/>
          </a:xfrm>
          <a:prstGeom prst="borderCallout2">
            <a:avLst>
              <a:gd name="adj1" fmla="val 18750"/>
              <a:gd name="adj2" fmla="val -8333"/>
              <a:gd name="adj3" fmla="val 33749"/>
              <a:gd name="adj4" fmla="val -76975"/>
              <a:gd name="adj5" fmla="val 117589"/>
              <a:gd name="adj6" fmla="val -151537"/>
            </a:avLst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bg1"/>
                </a:solidFill>
              </a:rPr>
              <a:t>無料課程場合</a:t>
            </a:r>
            <a:r>
              <a:rPr kumimoji="1" lang="en-US" altLang="ja-JP" sz="800" dirty="0" smtClean="0">
                <a:solidFill>
                  <a:schemeClr val="bg1"/>
                </a:solidFill>
              </a:rPr>
              <a:t>【</a:t>
            </a:r>
            <a:r>
              <a:rPr kumimoji="1" lang="ja-JP" altLang="en-US" sz="800" dirty="0" smtClean="0">
                <a:solidFill>
                  <a:schemeClr val="bg1"/>
                </a:solidFill>
              </a:rPr>
              <a:t>試看</a:t>
            </a:r>
            <a:r>
              <a:rPr kumimoji="1" lang="en-US" altLang="ja-JP" sz="800" dirty="0" smtClean="0">
                <a:solidFill>
                  <a:schemeClr val="bg1"/>
                </a:solidFill>
              </a:rPr>
              <a:t>】</a:t>
            </a:r>
            <a:r>
              <a:rPr kumimoji="1" lang="ja-JP" altLang="en-US" sz="800" dirty="0" smtClean="0">
                <a:solidFill>
                  <a:schemeClr val="bg1"/>
                </a:solidFill>
              </a:rPr>
              <a:t>を表示す</a:t>
            </a:r>
            <a:r>
              <a:rPr kumimoji="1" lang="ja-JP" altLang="en-US" sz="800" dirty="0">
                <a:solidFill>
                  <a:schemeClr val="bg1"/>
                </a:solidFill>
              </a:rPr>
              <a:t>る</a:t>
            </a:r>
            <a:endParaRPr kumimoji="1" lang="en-US" altLang="ja-JP" sz="800" dirty="0" smtClean="0">
              <a:solidFill>
                <a:schemeClr val="bg1"/>
              </a:solidFill>
            </a:endParaRPr>
          </a:p>
          <a:p>
            <a:r>
              <a:rPr kumimoji="1" lang="ja-JP" altLang="en-US" sz="800" dirty="0" smtClean="0">
                <a:solidFill>
                  <a:schemeClr val="bg1"/>
                </a:solidFill>
              </a:rPr>
              <a:t>有料課程は表示しない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7" y="476777"/>
            <a:ext cx="3027983" cy="5390396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986337" y="848025"/>
            <a:ext cx="3971925" cy="46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32685" y="2161154"/>
            <a:ext cx="751606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428925"/>
            <a:ext cx="3971925" cy="4286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610225" y="18097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要转送人的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：</a:t>
            </a:r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143625" y="2891571"/>
            <a:ext cx="1314450" cy="3714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转送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4057413" y="2332604"/>
            <a:ext cx="928924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中かっこ 2"/>
          <p:cNvSpPr/>
          <p:nvPr/>
        </p:nvSpPr>
        <p:spPr>
          <a:xfrm>
            <a:off x="3934437" y="2736145"/>
            <a:ext cx="525950" cy="2752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56307" y="5231132"/>
            <a:ext cx="3027983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線吹き出し 1 (枠付き) 3"/>
          <p:cNvSpPr/>
          <p:nvPr/>
        </p:nvSpPr>
        <p:spPr>
          <a:xfrm>
            <a:off x="4057413" y="5307106"/>
            <a:ext cx="1124187" cy="806823"/>
          </a:xfrm>
          <a:prstGeom prst="borderCallout1">
            <a:avLst>
              <a:gd name="adj1" fmla="val 18750"/>
              <a:gd name="adj2" fmla="val -8333"/>
              <a:gd name="adj3" fmla="val 53611"/>
              <a:gd name="adj4" fmla="val -30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購入されない場合、「送課程」できない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952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82" y="1244633"/>
            <a:ext cx="3723809" cy="53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72" y="1221423"/>
            <a:ext cx="3723809" cy="4095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④</a:t>
            </a:r>
            <a:r>
              <a:rPr lang="ja-JP" altLang="en-US" dirty="0" smtClean="0"/>
              <a:t>、決済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742550" y="6022339"/>
            <a:ext cx="2740272" cy="5746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30" y="1630998"/>
            <a:ext cx="2183308" cy="3881437"/>
          </a:xfrm>
        </p:spPr>
      </p:pic>
      <p:sp>
        <p:nvSpPr>
          <p:cNvPr id="9" name="正方形/長方形 8"/>
          <p:cNvSpPr/>
          <p:nvPr/>
        </p:nvSpPr>
        <p:spPr>
          <a:xfrm>
            <a:off x="6804731" y="2124710"/>
            <a:ext cx="2183308" cy="12795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19878823">
            <a:off x="5622272" y="5391208"/>
            <a:ext cx="990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⑤、運用管理、課程登録機能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589" y="1725612"/>
            <a:ext cx="4000500" cy="409575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18560"/>
              </p:ext>
            </p:extLst>
          </p:nvPr>
        </p:nvGraphicFramePr>
        <p:xfrm>
          <a:off x="2568892" y="2179320"/>
          <a:ext cx="3467100" cy="40119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82868"/>
                <a:gridCol w="641032"/>
                <a:gridCol w="685800"/>
                <a:gridCol w="685800"/>
                <a:gridCol w="685800"/>
              </a:tblGrid>
              <a:tr h="234315"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听课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现在标题：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扎实学好英语词汇、语法，培养阅读能力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上传时间：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2018/6/8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0" marR="0" marT="0" marB="0" anchor="ctr"/>
                </a:tc>
                <a:tc rowSpan="4"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rowSpan="4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综合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课程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最新上传时间：</a:t>
                      </a:r>
                      <a:r>
                        <a:rPr lang="en-US" altLang="zh-CN" sz="1100" u="none" strike="noStrike">
                          <a:effectLst/>
                        </a:rPr>
                        <a:t>2018/6/8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11998643" y="13729335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一览表示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13513118" y="13681710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上传最新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12093893" y="15320010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一览表示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3608368" y="15272385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上传最新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2723197" y="3650932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一览表示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237672" y="3603307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上传最新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2818447" y="5241607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一览表示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4332922" y="5193982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上传最新</a:t>
            </a:r>
          </a:p>
        </p:txBody>
      </p:sp>
    </p:spTree>
    <p:extLst>
      <p:ext uri="{BB962C8B-B14F-4D97-AF65-F5344CB8AC3E}">
        <p14:creationId xmlns:p14="http://schemas.microsoft.com/office/powerpoint/2010/main" val="22846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49287"/>
            <a:ext cx="3952875" cy="3905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35" y="620712"/>
            <a:ext cx="4000500" cy="4191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26" y="1176481"/>
            <a:ext cx="3343049" cy="229523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495675" y="119553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2875" y="119553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95675" y="1662256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52875" y="1662256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95675" y="2214706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2875" y="2214706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95675" y="265090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2875" y="265090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95675" y="317282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2875" y="317282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11" y="1120143"/>
            <a:ext cx="3343049" cy="229523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8900160" y="113919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357360" y="113919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00160" y="1605918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357360" y="1605918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00160" y="2158368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357360" y="2158368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00160" y="259456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7360" y="259456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00160" y="311648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7360" y="311648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47097" y="919602"/>
            <a:ext cx="1994761" cy="37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一览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47096" y="3620496"/>
            <a:ext cx="1994761" cy="37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上传</a:t>
            </a:r>
            <a:endParaRPr kumimoji="1" lang="ja-JP" altLang="en-US" dirty="0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5351"/>
              </p:ext>
            </p:extLst>
          </p:nvPr>
        </p:nvGraphicFramePr>
        <p:xfrm>
          <a:off x="576374" y="4392613"/>
          <a:ext cx="3409951" cy="117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09951"/>
              </a:tblGrid>
              <a:tr h="2948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音声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标题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948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音声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图片上传：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948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音声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文件上传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948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免费分钟数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35094"/>
              </p:ext>
            </p:extLst>
          </p:nvPr>
        </p:nvGraphicFramePr>
        <p:xfrm>
          <a:off x="5953125" y="4301505"/>
          <a:ext cx="3337561" cy="15253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37561"/>
              </a:tblGrid>
              <a:tr h="5594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课程标题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endParaRPr lang="en-US" altLang="ja-JP" sz="11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altLang="ja-JP" sz="11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课程介绍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endParaRPr lang="en-US" altLang="ja-JP" sz="11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</a:tr>
              <a:tr h="3219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课程图片上传：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3219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课程文件上传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3219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费用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：◎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免费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　〇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收费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5086543" y="1"/>
            <a:ext cx="4846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 flipH="1">
            <a:off x="5195490" y="-1269265"/>
            <a:ext cx="45719" cy="953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7166" y="160415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8269" y="3771394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643789" y="127239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585574" y="3766924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3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見積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94068"/>
              </p:ext>
            </p:extLst>
          </p:nvPr>
        </p:nvGraphicFramePr>
        <p:xfrm>
          <a:off x="1390650" y="1270000"/>
          <a:ext cx="6581774" cy="4606937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1761589"/>
                <a:gridCol w="2516734"/>
                <a:gridCol w="767817"/>
                <a:gridCol w="767817"/>
                <a:gridCol w="767817"/>
              </a:tblGrid>
              <a:tr h="128723"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146357"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789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開発コスト：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789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タスク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800" u="none" strike="noStrike">
                          <a:effectLst/>
                        </a:rPr>
                        <a:t>開発期間（日）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①</a:t>
                      </a:r>
                      <a:r>
                        <a:rPr lang="zh-CN" altLang="en-US" sz="800" u="none" strike="noStrike" dirty="0">
                          <a:effectLst/>
                        </a:rPr>
                        <a:t>、画像</a:t>
                      </a:r>
                      <a:r>
                        <a:rPr lang="en-US" altLang="zh-CN" sz="800" u="none" strike="noStrike" dirty="0">
                          <a:effectLst/>
                        </a:rPr>
                        <a:t>+</a:t>
                      </a:r>
                      <a:r>
                        <a:rPr lang="zh-CN" altLang="en-US" sz="800" u="none" strike="noStrike" dirty="0">
                          <a:effectLst/>
                        </a:rPr>
                        <a:t>音声授業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②</a:t>
                      </a:r>
                      <a:r>
                        <a:rPr lang="ja-JP" altLang="en-US" sz="800" u="none" strike="noStrike" dirty="0">
                          <a:effectLst/>
                        </a:rPr>
                        <a:t>、个人中心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③</a:t>
                      </a:r>
                      <a:r>
                        <a:rPr lang="ja-JP" altLang="en-US" sz="800" u="none" strike="noStrike" dirty="0">
                          <a:effectLst/>
                        </a:rPr>
                        <a:t>、映像授業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 dirty="0" smtClean="0">
                          <a:effectLst/>
                        </a:rPr>
                        <a:t>7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④</a:t>
                      </a:r>
                      <a:r>
                        <a:rPr lang="ja-JP" altLang="en-US" sz="800" u="none" strike="noStrike" dirty="0">
                          <a:effectLst/>
                        </a:rPr>
                        <a:t>、決済方法：</a:t>
                      </a:r>
                      <a:r>
                        <a:rPr lang="en-US" sz="800" u="none" strike="noStrike" dirty="0" err="1" smtClean="0">
                          <a:effectLst/>
                        </a:rPr>
                        <a:t>wechatpay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 dirty="0">
                          <a:effectLst/>
                        </a:rPr>
                        <a:t>5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システム運用</a:t>
                      </a:r>
                      <a:r>
                        <a:rPr lang="en-US" altLang="ja-JP" sz="800" u="none" strike="noStrike" dirty="0" smtClean="0">
                          <a:effectLst/>
                        </a:rPr>
                        <a:t>(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携帯電話で実施します。）</a:t>
                      </a:r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⑥</a:t>
                      </a:r>
                      <a:r>
                        <a:rPr lang="zh-CN" altLang="en-US" sz="800" u="none" strike="noStrike" dirty="0">
                          <a:effectLst/>
                        </a:rPr>
                        <a:t>、音声、映像登録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 dirty="0">
                          <a:effectLst/>
                        </a:rPr>
                        <a:t>12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 dirty="0">
                          <a:effectLst/>
                        </a:rPr>
                        <a:t>　</a:t>
                      </a:r>
                      <a:endParaRPr lang="ja-JP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 dirty="0">
                          <a:effectLst/>
                        </a:rPr>
                        <a:t>33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849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1.75</a:t>
                      </a:r>
                      <a:endParaRPr lang="en-US" altLang="ja-JP" sz="13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u="none" strike="noStrike" dirty="0">
                          <a:effectLst/>
                        </a:rPr>
                        <a:t>(</a:t>
                      </a:r>
                      <a:r>
                        <a:rPr lang="ja-JP" altLang="en-US" sz="800" u="none" strike="noStrike" dirty="0">
                          <a:effectLst/>
                        </a:rPr>
                        <a:t>人月）</a:t>
                      </a:r>
                      <a:endParaRPr lang="ja-JP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 dirty="0">
                          <a:effectLst/>
                        </a:rPr>
                        <a:t>60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>
                          <a:effectLst/>
                        </a:rPr>
                        <a:t>単価（万）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見積金額：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105</a:t>
                      </a:r>
                      <a:endParaRPr lang="en-US" altLang="ja-JP" sz="13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>
                          <a:effectLst/>
                        </a:rPr>
                        <a:t>単価（万）</a:t>
                      </a:r>
                      <a:endParaRPr lang="ja-JP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02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 dirty="0">
                          <a:effectLst/>
                        </a:rPr>
                        <a:t>　</a:t>
                      </a:r>
                      <a:endParaRPr lang="ja-JP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78990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u="none" strike="noStrike">
                          <a:effectLst/>
                        </a:rPr>
                        <a:t>※1</a:t>
                      </a:r>
                      <a:r>
                        <a:rPr lang="ja-JP" altLang="en-US" sz="800" u="none" strike="noStrike">
                          <a:effectLst/>
                        </a:rPr>
                        <a:t>、開発関連のドキュメントを提供必要場合、別途見積になります。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78990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</a:t>
                      </a:r>
                      <a:r>
                        <a:rPr lang="en-US" altLang="ja-JP" sz="800" u="none" strike="noStrike" dirty="0" smtClean="0">
                          <a:effectLst/>
                        </a:rPr>
                        <a:t>※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サーバ年間費用：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8496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 smtClean="0">
                          <a:effectLst/>
                        </a:rPr>
                        <a:t>　ミニプログラム</a:t>
                      </a:r>
                      <a:r>
                        <a:rPr lang="ja-JP" altLang="en-US" sz="800" u="none" strike="noStrike" dirty="0">
                          <a:effectLst/>
                        </a:rPr>
                        <a:t>本番環境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：</a:t>
                      </a:r>
                      <a:r>
                        <a:rPr lang="en-US" altLang="ja-JP" sz="800" u="none" strike="noStrike" dirty="0" smtClean="0">
                          <a:effectLst/>
                        </a:rPr>
                        <a:t>319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元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約：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 dirty="0">
                          <a:effectLst/>
                        </a:rPr>
                        <a:t>6000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1463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 smtClean="0">
                          <a:effectLst/>
                        </a:rPr>
                        <a:t>　音声</a:t>
                      </a:r>
                      <a:r>
                        <a:rPr lang="ja-JP" altLang="en-US" sz="800" u="none" strike="noStrike" dirty="0">
                          <a:effectLst/>
                        </a:rPr>
                        <a:t>、映像ファイルサーバー：</a:t>
                      </a:r>
                      <a:r>
                        <a:rPr lang="en-US" altLang="ja-JP" sz="800" u="none" strike="noStrike" dirty="0">
                          <a:effectLst/>
                        </a:rPr>
                        <a:t>1100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元　</a:t>
                      </a:r>
                      <a:r>
                        <a:rPr lang="en-US" altLang="ja-JP" sz="800" u="none" strike="noStrike" dirty="0" smtClean="0">
                          <a:effectLst/>
                        </a:rPr>
                        <a:t>100G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 dirty="0">
                          <a:effectLst/>
                        </a:rPr>
                        <a:t>20000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146357"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26000</a:t>
                      </a:r>
                      <a:endParaRPr lang="en-US" altLang="ja-JP" sz="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7"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9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15634" y="2142314"/>
            <a:ext cx="8596668" cy="1601011"/>
          </a:xfrm>
        </p:spPr>
        <p:txBody>
          <a:bodyPr>
            <a:noAutofit/>
          </a:bodyPr>
          <a:lstStyle/>
          <a:p>
            <a:r>
              <a:rPr kumimoji="1" lang="ja-JP" altLang="en-US" sz="1400" dirty="0" smtClean="0"/>
              <a:t>①、</a:t>
            </a:r>
            <a:r>
              <a:rPr lang="ja-JP" altLang="ja-JP" sz="1400" dirty="0"/>
              <a:t>画像</a:t>
            </a:r>
            <a:r>
              <a:rPr lang="en-US" altLang="ja-JP" sz="1400" dirty="0"/>
              <a:t>+</a:t>
            </a:r>
            <a:r>
              <a:rPr lang="ja-JP" altLang="ja-JP" sz="1400" dirty="0"/>
              <a:t>音声</a:t>
            </a:r>
            <a:r>
              <a:rPr lang="ja-JP" altLang="ja-JP" sz="1400" dirty="0" smtClean="0"/>
              <a:t>授業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②、</a:t>
            </a:r>
            <a:r>
              <a:rPr lang="ja-JP" altLang="en-US" sz="1400" dirty="0" smtClean="0"/>
              <a:t>個人中心</a:t>
            </a:r>
            <a:endParaRPr lang="en-US" altLang="ja-JP" sz="1400" dirty="0"/>
          </a:p>
          <a:p>
            <a:r>
              <a:rPr lang="ja-JP" altLang="en-US" sz="1400" dirty="0" smtClean="0"/>
              <a:t>③、</a:t>
            </a:r>
            <a:r>
              <a:rPr lang="ja-JP" altLang="ja-JP" sz="1400" dirty="0"/>
              <a:t>映像授業</a:t>
            </a:r>
            <a:endParaRPr lang="en-US" altLang="ja-JP" sz="1400" dirty="0"/>
          </a:p>
          <a:p>
            <a:r>
              <a:rPr lang="ja-JP" altLang="en-US" sz="1400" dirty="0" smtClean="0"/>
              <a:t>④、</a:t>
            </a:r>
            <a:r>
              <a:rPr kumimoji="1" lang="ja-JP" altLang="en-US" sz="1400" dirty="0" smtClean="0"/>
              <a:t>決済方法：</a:t>
            </a:r>
            <a:r>
              <a:rPr kumimoji="1" lang="en-US" altLang="ja-JP" sz="1400" dirty="0" err="1" smtClean="0"/>
              <a:t>wechat</a:t>
            </a:r>
            <a:r>
              <a:rPr kumimoji="1" lang="en-US" altLang="ja-JP" sz="1400" dirty="0" smtClean="0"/>
              <a:t> pay</a:t>
            </a:r>
            <a:endParaRPr kumimoji="1" lang="ja-JP" altLang="en-US" sz="1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315633" y="4504230"/>
            <a:ext cx="8596668" cy="1389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 smtClean="0"/>
              <a:t>⑤、音声、</a:t>
            </a:r>
            <a:r>
              <a:rPr lang="ja-JP" altLang="ja-JP" sz="1400" dirty="0" smtClean="0"/>
              <a:t>映像</a:t>
            </a:r>
            <a:r>
              <a:rPr lang="ja-JP" altLang="en-US" sz="1400" dirty="0" smtClean="0"/>
              <a:t>登録</a:t>
            </a:r>
            <a:endParaRPr lang="en-US" altLang="ja-JP" sz="1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5934" y="1634463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顧客</a:t>
            </a:r>
            <a:r>
              <a:rPr kumimoji="1" lang="ja-JP" altLang="en-US" dirty="0"/>
              <a:t>向</a:t>
            </a:r>
            <a:r>
              <a:rPr kumimoji="1" lang="ja-JP" altLang="en-US" dirty="0" smtClean="0"/>
              <a:t>け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5933" y="4065194"/>
            <a:ext cx="365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システム管理向け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2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17" y="1367125"/>
            <a:ext cx="2949721" cy="519545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55" y="1367125"/>
            <a:ext cx="2939625" cy="51954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①、</a:t>
            </a:r>
            <a:r>
              <a:rPr lang="ja-JP" altLang="ja-JP" dirty="0"/>
              <a:t>画像</a:t>
            </a:r>
            <a:r>
              <a:rPr lang="en-US" altLang="ja-JP" dirty="0"/>
              <a:t>+</a:t>
            </a:r>
            <a:r>
              <a:rPr lang="ja-JP" altLang="ja-JP" dirty="0"/>
              <a:t>音声授業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156" y="3111057"/>
            <a:ext cx="162057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過去音声リスト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期間：直近</a:t>
            </a:r>
            <a:r>
              <a:rPr kumimoji="1" lang="en-US" altLang="ja-JP" sz="1000" dirty="0" smtClean="0"/>
              <a:t>3</a:t>
            </a:r>
            <a:r>
              <a:rPr kumimoji="1" lang="ja-JP" altLang="en-US" sz="1000" dirty="0" smtClean="0"/>
              <a:t>か月提供した音声資料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別途</a:t>
            </a:r>
            <a:r>
              <a:rPr kumimoji="1" lang="en-US" altLang="ja-JP" sz="1000" dirty="0" smtClean="0"/>
              <a:t>5</a:t>
            </a:r>
            <a:r>
              <a:rPr kumimoji="1" lang="ja-JP" altLang="en-US" sz="1000" dirty="0" smtClean="0"/>
              <a:t>ページで説明す</a:t>
            </a:r>
            <a:r>
              <a:rPr kumimoji="1" lang="ja-JP" altLang="en-US" sz="1000" dirty="0"/>
              <a:t>る</a:t>
            </a:r>
          </a:p>
        </p:txBody>
      </p:sp>
      <p:sp>
        <p:nvSpPr>
          <p:cNvPr id="7" name="円/楕円 6"/>
          <p:cNvSpPr/>
          <p:nvPr/>
        </p:nvSpPr>
        <p:spPr>
          <a:xfrm>
            <a:off x="2659088" y="3241289"/>
            <a:ext cx="559846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9262" y="5353543"/>
            <a:ext cx="1620570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コメント</a:t>
            </a:r>
            <a:endParaRPr kumimoji="1" lang="ja-JP" altLang="en-US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8249" y="4172886"/>
            <a:ext cx="1620570" cy="5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視聴解す、コメント数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最終統計時間＝ユーザー最終画面更新時間</a:t>
            </a:r>
            <a:endParaRPr kumimoji="1" lang="ja-JP" altLang="en-US" sz="9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93244" y="4194725"/>
            <a:ext cx="162057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自動再生する</a:t>
            </a:r>
            <a:endParaRPr kumimoji="1" lang="ja-JP" altLang="en-US" sz="9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4355075" y="3761585"/>
            <a:ext cx="753321" cy="39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3"/>
            <a:endCxn id="7" idx="2"/>
          </p:cNvCxnSpPr>
          <p:nvPr/>
        </p:nvCxnSpPr>
        <p:spPr>
          <a:xfrm>
            <a:off x="2128726" y="3465000"/>
            <a:ext cx="530362" cy="6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543636" y="3527039"/>
            <a:ext cx="2084602" cy="63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488819" y="5865341"/>
            <a:ext cx="3227861" cy="42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86616" y="5353543"/>
            <a:ext cx="3305275" cy="866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>
            <a:stCxn id="26" idx="3"/>
            <a:endCxn id="27" idx="1"/>
          </p:cNvCxnSpPr>
          <p:nvPr/>
        </p:nvCxnSpPr>
        <p:spPr>
          <a:xfrm flipV="1">
            <a:off x="5716680" y="5786556"/>
            <a:ext cx="469936" cy="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線吹き出し 2 (枠付き) 29"/>
          <p:cNvSpPr/>
          <p:nvPr/>
        </p:nvSpPr>
        <p:spPr>
          <a:xfrm>
            <a:off x="9791699" y="4680717"/>
            <a:ext cx="1266825" cy="672826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ユーザー情報の取得の許可をもらった後、コメント可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408" y="3060573"/>
            <a:ext cx="1907189" cy="1500322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9937408" y="2962275"/>
            <a:ext cx="1907189" cy="159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1" idx="2"/>
            <a:endCxn id="30" idx="3"/>
          </p:cNvCxnSpPr>
          <p:nvPr/>
        </p:nvCxnSpPr>
        <p:spPr>
          <a:xfrm flipH="1">
            <a:off x="10425112" y="4560895"/>
            <a:ext cx="465891" cy="11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0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65" y="896919"/>
            <a:ext cx="2736367" cy="484784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53" y="825201"/>
            <a:ext cx="2726090" cy="4847841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2158314" y="3380195"/>
            <a:ext cx="4837567" cy="128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777740" y="3947885"/>
            <a:ext cx="2234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直接、フォローできず、写真ダウンロードして、フォローになる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02920" y="457200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播放列表</a:t>
            </a:r>
            <a:r>
              <a:rPr kumimoji="1" lang="zh-CN" altLang="en-US" dirty="0" smtClean="0"/>
              <a:t> 按下去的时候，下面的画面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48" y="1103531"/>
            <a:ext cx="3019096" cy="53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②、個人</a:t>
            </a:r>
            <a:r>
              <a:rPr lang="ja-JP" altLang="en-US" dirty="0"/>
              <a:t>中心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96" y="1517823"/>
            <a:ext cx="2861446" cy="507631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643520" y="1148491"/>
            <a:ext cx="16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会員以外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05362" y="1106616"/>
            <a:ext cx="16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会員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1" y="1517824"/>
            <a:ext cx="2860571" cy="50763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359" y="1517822"/>
            <a:ext cx="2875201" cy="50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57" y="1278848"/>
            <a:ext cx="3724275" cy="541972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2" y="1278848"/>
            <a:ext cx="4371975" cy="5410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4383" y="208653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③、</a:t>
            </a:r>
            <a:r>
              <a:rPr lang="ja-JP" altLang="ja-JP" dirty="0"/>
              <a:t>映像授業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6" name="強調線吹き出し 2 (枠付き) 5"/>
          <p:cNvSpPr/>
          <p:nvPr/>
        </p:nvSpPr>
        <p:spPr>
          <a:xfrm>
            <a:off x="8842507" y="3756660"/>
            <a:ext cx="1078733" cy="126492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391"/>
              <a:gd name="adj6" fmla="val -118718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一つ課程した複数の映像がありますが、一括決済する方になる。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5631180" y="5843228"/>
            <a:ext cx="2948940" cy="845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27222" y="4184822"/>
            <a:ext cx="4025225" cy="25949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804411" y="4184822"/>
            <a:ext cx="2095308" cy="19853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形吹き出し 3"/>
          <p:cNvSpPr/>
          <p:nvPr/>
        </p:nvSpPr>
        <p:spPr>
          <a:xfrm>
            <a:off x="3259223" y="4598852"/>
            <a:ext cx="1771135" cy="538060"/>
          </a:xfrm>
          <a:prstGeom prst="wedgeEllipseCallout">
            <a:avLst>
              <a:gd name="adj1" fmla="val -64554"/>
              <a:gd name="adj2" fmla="val 10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公衆号メニュー欄</a:t>
            </a:r>
            <a:endParaRPr kumimoji="1" lang="ja-JP" altLang="en-US" sz="1050" dirty="0"/>
          </a:p>
        </p:txBody>
      </p:sp>
      <p:cxnSp>
        <p:nvCxnSpPr>
          <p:cNvPr id="11" name="直線矢印コネクタ 10"/>
          <p:cNvCxnSpPr>
            <a:stCxn id="9" idx="2"/>
          </p:cNvCxnSpPr>
          <p:nvPr/>
        </p:nvCxnSpPr>
        <p:spPr>
          <a:xfrm>
            <a:off x="1852065" y="6170142"/>
            <a:ext cx="503957" cy="18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右矢印 13"/>
          <p:cNvSpPr/>
          <p:nvPr/>
        </p:nvSpPr>
        <p:spPr>
          <a:xfrm>
            <a:off x="2674420" y="4298169"/>
            <a:ext cx="2417394" cy="269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5820" y="955898"/>
            <a:ext cx="429006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</a:t>
            </a:r>
            <a:r>
              <a:rPr kumimoji="1" lang="ja-JP" altLang="en-US" sz="1400" dirty="0" err="1" smtClean="0"/>
              <a:t>、</a:t>
            </a:r>
            <a:r>
              <a:rPr kumimoji="1" lang="ja-JP" altLang="en-US" sz="1400" dirty="0" smtClean="0"/>
              <a:t>課程リストは公衆号で管理のケース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53734" y="140867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思得学园文综课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2" y="510169"/>
            <a:ext cx="3705225" cy="53911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27222" y="5404022"/>
            <a:ext cx="1466335" cy="4972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035647" y="5404022"/>
            <a:ext cx="3483704" cy="248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41" y="510169"/>
            <a:ext cx="3121240" cy="549577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896498" y="0"/>
            <a:ext cx="29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每天五分钟免费听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2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91" y="1045631"/>
            <a:ext cx="3156222" cy="558583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82" y="1045631"/>
            <a:ext cx="3145953" cy="558583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672282" y="6063806"/>
            <a:ext cx="897924" cy="567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2570206" y="6161146"/>
            <a:ext cx="1729945" cy="3729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88025" y="760006"/>
            <a:ext cx="17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課程一覧画面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030091" y="2882956"/>
            <a:ext cx="1599941" cy="452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733534" y="2906678"/>
            <a:ext cx="1729945" cy="3729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81319" y="1186251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思得学园文综课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タイトル 6"/>
          <p:cNvSpPr txBox="1">
            <a:spLocks noGrp="1"/>
          </p:cNvSpPr>
          <p:nvPr>
            <p:ph type="title"/>
          </p:nvPr>
        </p:nvSpPr>
        <p:spPr>
          <a:xfrm>
            <a:off x="453982" y="153722"/>
            <a:ext cx="572346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</a:t>
            </a:r>
            <a:r>
              <a:rPr kumimoji="1" lang="ja-JP" altLang="en-US" sz="1400" dirty="0" err="1" smtClean="0"/>
              <a:t>、</a:t>
            </a:r>
            <a:r>
              <a:rPr kumimoji="1" lang="ja-JP" altLang="en-US" sz="1400" dirty="0" smtClean="0"/>
              <a:t>課程リストはミニプログラムで管理のケース</a:t>
            </a:r>
            <a:endParaRPr kumimoji="1" lang="ja-JP" altLang="en-US" sz="14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300" y="1045631"/>
            <a:ext cx="3157208" cy="55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3209</TotalTime>
  <Words>386</Words>
  <Application>Microsoft Office PowerPoint</Application>
  <PresentationFormat>ワイド画面</PresentationFormat>
  <Paragraphs>160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微軟正黑體</vt:lpstr>
      <vt:lpstr>ＭＳ Ｐゴシック</vt:lpstr>
      <vt:lpstr>华文新魏</vt:lpstr>
      <vt:lpstr>メイリオ</vt:lpstr>
      <vt:lpstr>Arial</vt:lpstr>
      <vt:lpstr>Trebuchet MS</vt:lpstr>
      <vt:lpstr>Wingdings 3</vt:lpstr>
      <vt:lpstr>ファセット</vt:lpstr>
      <vt:lpstr>ミニプログラム案</vt:lpstr>
      <vt:lpstr>機能概要</vt:lpstr>
      <vt:lpstr>①、画像+音声授業</vt:lpstr>
      <vt:lpstr>PowerPoint プレゼンテーション</vt:lpstr>
      <vt:lpstr>PowerPoint プレゼンテーション</vt:lpstr>
      <vt:lpstr>②、個人中心</vt:lpstr>
      <vt:lpstr>③、映像授業 </vt:lpstr>
      <vt:lpstr>PowerPoint プレゼンテーション</vt:lpstr>
      <vt:lpstr>B、課程リストはミニプログラムで管理のケース</vt:lpstr>
      <vt:lpstr>PowerPoint プレゼンテーション</vt:lpstr>
      <vt:lpstr>PowerPoint プレゼンテーション</vt:lpstr>
      <vt:lpstr>④、決済</vt:lpstr>
      <vt:lpstr>⑤、運用管理、課程登録機能 </vt:lpstr>
      <vt:lpstr>PowerPoint プレゼンテーション</vt:lpstr>
      <vt:lpstr>見積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ミニプログラム案</dc:title>
  <dc:creator>fjs100082</dc:creator>
  <cp:lastModifiedBy>fjs100082</cp:lastModifiedBy>
  <cp:revision>70</cp:revision>
  <dcterms:created xsi:type="dcterms:W3CDTF">2018-05-31T02:54:51Z</dcterms:created>
  <dcterms:modified xsi:type="dcterms:W3CDTF">2018-06-24T23:49:56Z</dcterms:modified>
</cp:coreProperties>
</file>