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  <p:sldId id="269" r:id="rId10"/>
    <p:sldId id="261" r:id="rId11"/>
    <p:sldId id="262" r:id="rId12"/>
    <p:sldId id="263" r:id="rId13"/>
    <p:sldId id="264" r:id="rId14"/>
    <p:sldId id="270" r:id="rId15"/>
    <p:sldId id="274" r:id="rId16"/>
    <p:sldId id="265" r:id="rId17"/>
    <p:sldId id="266" r:id="rId18"/>
    <p:sldId id="275" r:id="rId19"/>
    <p:sldId id="276" r:id="rId20"/>
    <p:sldId id="278" r:id="rId21"/>
    <p:sldId id="279" r:id="rId22"/>
    <p:sldId id="281" r:id="rId23"/>
    <p:sldId id="280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コード補完機能のご紹介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242"/>
          </a:xfrm>
        </p:spPr>
        <p:txBody>
          <a:bodyPr/>
          <a:lstStyle/>
          <a:p>
            <a:r>
              <a:rPr lang="ja-JP" altLang="en-US" dirty="0" smtClean="0"/>
              <a:t>構文解析ツール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56044"/>
            <a:ext cx="10515600" cy="4920919"/>
          </a:xfrm>
        </p:spPr>
        <p:txBody>
          <a:bodyPr/>
          <a:lstStyle/>
          <a:p>
            <a:r>
              <a:rPr lang="ja-JP" altLang="en-US" dirty="0"/>
              <a:t>パーサと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プログラムの</a:t>
            </a:r>
            <a:r>
              <a:rPr lang="ja-JP" altLang="en-US" dirty="0">
                <a:solidFill>
                  <a:schemeClr val="accent1"/>
                </a:solidFill>
              </a:rPr>
              <a:t>ソースコード</a:t>
            </a:r>
            <a:r>
              <a:rPr lang="ja-JP" altLang="en-US" dirty="0" smtClean="0"/>
              <a:t>など、一定の分法に従って記述された複雑な構造の</a:t>
            </a:r>
            <a:r>
              <a:rPr lang="ja-JP" altLang="en-US" dirty="0">
                <a:solidFill>
                  <a:schemeClr val="accent1"/>
                </a:solidFill>
              </a:rPr>
              <a:t>テキスト</a:t>
            </a:r>
            <a:r>
              <a:rPr lang="ja-JP" altLang="en-US" dirty="0" smtClean="0"/>
              <a:t>文書を解析し、プログラムで扱えるような</a:t>
            </a:r>
            <a:r>
              <a:rPr lang="ja-JP" altLang="en-US" dirty="0">
                <a:solidFill>
                  <a:schemeClr val="accent1"/>
                </a:solidFill>
              </a:rPr>
              <a:t>データ構造</a:t>
            </a:r>
            <a:r>
              <a:rPr lang="ja-JP" altLang="en-US" dirty="0" smtClean="0"/>
              <a:t>の集合に変換するプログラムのこと。</a:t>
            </a:r>
            <a:endParaRPr lang="en-US" altLang="ja-JP" dirty="0" smtClean="0"/>
          </a:p>
          <a:p>
            <a:pPr marL="0" indent="0">
              <a:buNone/>
            </a:pPr>
            <a:endParaRPr lang="en-US" dirty="0"/>
          </a:p>
          <a:p>
            <a:r>
              <a:rPr lang="ja-JP" altLang="en-US" dirty="0" smtClean="0"/>
              <a:t>パースと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上記のような</a:t>
            </a:r>
            <a:r>
              <a:rPr lang="ja-JP" altLang="en-US" dirty="0"/>
              <a:t>処理のことを「構文解析」「パース」（</a:t>
            </a:r>
            <a:r>
              <a:rPr lang="en-US" altLang="ja-JP" dirty="0"/>
              <a:t>parse</a:t>
            </a:r>
            <a:r>
              <a:rPr lang="ja-JP" altLang="en-US" dirty="0"/>
              <a:t>）という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テキストモデルのパーサ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CDT</a:t>
            </a:r>
            <a:r>
              <a:rPr lang="ja-JP" altLang="en-US" dirty="0" smtClean="0"/>
              <a:t>のパーサで構文解析（パース）をする。</a:t>
            </a:r>
            <a:endParaRPr 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7626700" y="2723103"/>
            <a:ext cx="3476730" cy="874207"/>
          </a:xfrm>
          <a:prstGeom prst="wedgeRectCallout">
            <a:avLst>
              <a:gd name="adj1" fmla="val -65651"/>
              <a:gd name="adj2" fmla="val -53074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002060"/>
                </a:solidFill>
              </a:rPr>
              <a:t>ソースコードをツリー構造に変換し</a:t>
            </a:r>
            <a:r>
              <a:rPr lang="ja-JP" altLang="en-US" dirty="0" smtClean="0">
                <a:solidFill>
                  <a:srgbClr val="002060"/>
                </a:solidFill>
              </a:rPr>
              <a:t>、我々が理解を</a:t>
            </a:r>
            <a:r>
              <a:rPr lang="ja-JP" altLang="en-US" dirty="0">
                <a:solidFill>
                  <a:srgbClr val="002060"/>
                </a:solidFill>
              </a:rPr>
              <a:t>しやすいデータの形式にする。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解析対象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テキストモデルファイル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変数モデル　→　</a:t>
            </a:r>
            <a:r>
              <a:rPr lang="en-US" altLang="ja-JP" dirty="0" smtClean="0"/>
              <a:t>*.</a:t>
            </a:r>
            <a:r>
              <a:rPr lang="en-US" altLang="ja-JP" dirty="0" err="1" smtClean="0"/>
              <a:t>var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*.</a:t>
            </a:r>
            <a:r>
              <a:rPr lang="en-US" altLang="ja-JP" dirty="0" err="1" smtClean="0"/>
              <a:t>func</a:t>
            </a:r>
            <a:r>
              <a:rPr lang="ja-JP" altLang="en-US" dirty="0" smtClean="0"/>
              <a:t>（ローカル変数）</a:t>
            </a:r>
            <a:endParaRPr lang="en-US" altLang="ja-JP" dirty="0" smtClean="0"/>
          </a:p>
          <a:p>
            <a:pPr lvl="1"/>
            <a:r>
              <a:rPr lang="ja-JP" altLang="en-US" dirty="0"/>
              <a:t>関数モデル　→　</a:t>
            </a:r>
            <a:r>
              <a:rPr lang="en-US" altLang="ja-JP" dirty="0" smtClean="0"/>
              <a:t>*.</a:t>
            </a:r>
            <a:r>
              <a:rPr lang="en-US" altLang="ja-JP" dirty="0" err="1" smtClean="0"/>
              <a:t>func</a:t>
            </a:r>
            <a:endParaRPr lang="en-US" altLang="ja-JP" dirty="0" smtClean="0"/>
          </a:p>
          <a:p>
            <a:pPr lvl="1"/>
            <a:r>
              <a:rPr lang="ja-JP" altLang="en-US" dirty="0"/>
              <a:t>処理モデル　→　</a:t>
            </a:r>
            <a:r>
              <a:rPr lang="en-US" altLang="ja-JP" dirty="0" smtClean="0"/>
              <a:t>*.flow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解析タイミング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テキスト</a:t>
            </a:r>
            <a:r>
              <a:rPr lang="ja-JP" altLang="en-US" dirty="0" smtClean="0"/>
              <a:t>ファイルの新規追加</a:t>
            </a:r>
            <a:endParaRPr lang="en-US" altLang="ja-JP" dirty="0" smtClean="0"/>
          </a:p>
          <a:p>
            <a:r>
              <a:rPr lang="ja-JP" altLang="en-US" dirty="0"/>
              <a:t>テキスト</a:t>
            </a:r>
            <a:r>
              <a:rPr lang="ja-JP" altLang="en-US" dirty="0" smtClean="0"/>
              <a:t>ファイルの保存</a:t>
            </a:r>
            <a:endParaRPr lang="en-US" altLang="ja-JP" dirty="0"/>
          </a:p>
          <a:p>
            <a:r>
              <a:rPr lang="ja-JP" altLang="en-US" dirty="0"/>
              <a:t>テキストファイル</a:t>
            </a:r>
            <a:r>
              <a:rPr lang="ja-JP" altLang="en-US" dirty="0" smtClean="0"/>
              <a:t>の削除</a:t>
            </a:r>
            <a:endParaRPr lang="en-US" altLang="ja-JP" dirty="0" smtClean="0"/>
          </a:p>
          <a:p>
            <a:r>
              <a:rPr lang="ja-JP" altLang="en-US" dirty="0"/>
              <a:t>テキストファイルの</a:t>
            </a:r>
            <a:r>
              <a:rPr lang="ja-JP" altLang="en-US" dirty="0" smtClean="0"/>
              <a:t>トリファクタリング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パス変更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名称変更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46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19"/>
          </a:xfrm>
        </p:spPr>
        <p:txBody>
          <a:bodyPr/>
          <a:lstStyle/>
          <a:p>
            <a:r>
              <a:rPr lang="ja-JP" altLang="en-US" dirty="0" smtClean="0"/>
              <a:t>解析結果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6527"/>
            <a:ext cx="10515600" cy="4820436"/>
          </a:xfrm>
        </p:spPr>
        <p:txBody>
          <a:bodyPr/>
          <a:lstStyle/>
          <a:p>
            <a:r>
              <a:rPr lang="ja-JP" altLang="en-US" dirty="0" smtClean="0"/>
              <a:t>一回目の解析結果（</a:t>
            </a:r>
            <a:r>
              <a:rPr lang="en-US" altLang="ja-JP" dirty="0" smtClean="0"/>
              <a:t>CDT</a:t>
            </a:r>
            <a:r>
              <a:rPr lang="ja-JP" altLang="en-US" dirty="0" smtClean="0"/>
              <a:t>パーサ）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AST </a:t>
            </a:r>
            <a:r>
              <a:rPr lang="ja-JP" altLang="en-US" dirty="0" smtClean="0"/>
              <a:t>（</a:t>
            </a:r>
            <a:r>
              <a:rPr lang="en-US" dirty="0" smtClean="0"/>
              <a:t>Abstract </a:t>
            </a:r>
            <a:r>
              <a:rPr lang="en-US" dirty="0"/>
              <a:t>Syntax </a:t>
            </a:r>
            <a:r>
              <a:rPr lang="en-US" dirty="0" smtClean="0"/>
              <a:t>Tree</a:t>
            </a:r>
            <a:r>
              <a:rPr lang="ja-JP" altLang="en-US" dirty="0" smtClean="0"/>
              <a:t>）と</a:t>
            </a:r>
            <a:r>
              <a:rPr lang="ja-JP" altLang="en-US" dirty="0"/>
              <a:t>呼ばれるツリー形式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lvl="1"/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90" y="3257817"/>
            <a:ext cx="2524125" cy="1266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82" y="2453792"/>
            <a:ext cx="4162425" cy="363855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421278" y="3778184"/>
            <a:ext cx="1416817" cy="34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19"/>
          </a:xfrm>
        </p:spPr>
        <p:txBody>
          <a:bodyPr/>
          <a:lstStyle/>
          <a:p>
            <a:r>
              <a:rPr lang="ja-JP" altLang="en-US" dirty="0" smtClean="0"/>
              <a:t>解析結果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6527"/>
            <a:ext cx="10515600" cy="4820436"/>
          </a:xfrm>
        </p:spPr>
        <p:txBody>
          <a:bodyPr/>
          <a:lstStyle/>
          <a:p>
            <a:r>
              <a:rPr lang="ja-JP" altLang="en-US" dirty="0"/>
              <a:t>二回目</a:t>
            </a:r>
            <a:r>
              <a:rPr lang="ja-JP" altLang="en-US" dirty="0" smtClean="0"/>
              <a:t>の解析結果（独自の解析ロジック）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AST </a:t>
            </a:r>
            <a:r>
              <a:rPr lang="ja-JP" altLang="en-US" dirty="0" smtClean="0"/>
              <a:t>（</a:t>
            </a:r>
            <a:r>
              <a:rPr lang="en-US" dirty="0" smtClean="0"/>
              <a:t>Abstract </a:t>
            </a:r>
            <a:r>
              <a:rPr lang="en-US" dirty="0"/>
              <a:t>Syntax </a:t>
            </a:r>
            <a:r>
              <a:rPr lang="en-US" dirty="0" smtClean="0"/>
              <a:t>Tree</a:t>
            </a:r>
            <a:r>
              <a:rPr lang="ja-JP" altLang="en-US" dirty="0" smtClean="0"/>
              <a:t>）と</a:t>
            </a:r>
            <a:r>
              <a:rPr lang="ja-JP" altLang="en-US" dirty="0"/>
              <a:t>呼ばれるツリー形式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</a:t>
            </a:r>
            <a:endParaRPr lang="en-US" altLang="ja-JP" dirty="0" smtClean="0"/>
          </a:p>
          <a:p>
            <a:pPr lvl="1"/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2" y="2453792"/>
            <a:ext cx="4162425" cy="363855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294829" y="3778184"/>
            <a:ext cx="542604" cy="311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67688"/>
              </p:ext>
            </p:extLst>
          </p:nvPr>
        </p:nvGraphicFramePr>
        <p:xfrm>
          <a:off x="6222161" y="2453792"/>
          <a:ext cx="4810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00"/>
                <a:gridCol w="2405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モデル名称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関数１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物理名称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リターンタイプ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引数情報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コメント情報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サンプルモデル関数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宣言の文字列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main()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68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解析結果の保存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82804"/>
            <a:ext cx="10515600" cy="5594159"/>
          </a:xfrm>
        </p:spPr>
        <p:txBody>
          <a:bodyPr/>
          <a:lstStyle/>
          <a:p>
            <a:r>
              <a:rPr lang="ja-JP" altLang="en-US" dirty="0" smtClean="0"/>
              <a:t>解析結果の保存</a:t>
            </a:r>
            <a:endParaRPr lang="en-US" altLang="ja-JP" dirty="0" smtClean="0"/>
          </a:p>
          <a:p>
            <a:pPr lvl="1"/>
            <a:r>
              <a:rPr lang="en-US" dirty="0" smtClean="0"/>
              <a:t>P</a:t>
            </a:r>
            <a:r>
              <a:rPr lang="en-US" altLang="ja-JP" dirty="0" smtClean="0"/>
              <a:t>DOM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Persisted Document Object Model</a:t>
            </a:r>
            <a:r>
              <a:rPr lang="ja-JP" altLang="en-US" dirty="0" smtClean="0"/>
              <a:t>）ファイル</a:t>
            </a:r>
            <a:endParaRPr lang="en-US" altLang="ja-JP" dirty="0" smtClean="0"/>
          </a:p>
          <a:p>
            <a:pPr lvl="1"/>
            <a:r>
              <a:rPr lang="en-US" dirty="0"/>
              <a:t>P</a:t>
            </a:r>
            <a:r>
              <a:rPr lang="en-US" altLang="ja-JP" dirty="0"/>
              <a:t>DOM</a:t>
            </a:r>
            <a:r>
              <a:rPr lang="ja-JP" altLang="en-US" dirty="0" smtClean="0"/>
              <a:t>ファイルの構造</a:t>
            </a:r>
            <a:endParaRPr lang="en-US" altLang="ja-JP" dirty="0" smtClean="0"/>
          </a:p>
          <a:p>
            <a:pPr lvl="1"/>
            <a:r>
              <a:rPr lang="en-US" dirty="0"/>
              <a:t>P</a:t>
            </a:r>
            <a:r>
              <a:rPr lang="en-US" altLang="ja-JP" dirty="0"/>
              <a:t>DOM</a:t>
            </a:r>
            <a:r>
              <a:rPr lang="ja-JP" altLang="en-US" dirty="0" smtClean="0"/>
              <a:t>ファイルの作成</a:t>
            </a:r>
            <a:endParaRPr lang="en-US" altLang="ja-JP" dirty="0" smtClean="0"/>
          </a:p>
          <a:p>
            <a:pPr lvl="1"/>
            <a:r>
              <a:rPr lang="en-US" dirty="0"/>
              <a:t>P</a:t>
            </a:r>
            <a:r>
              <a:rPr lang="en-US" altLang="ja-JP" dirty="0"/>
              <a:t>DOM</a:t>
            </a:r>
            <a:r>
              <a:rPr lang="ja-JP" altLang="en-US" dirty="0" smtClean="0"/>
              <a:t>ファイルの更新</a:t>
            </a:r>
            <a:endParaRPr lang="en-US" altLang="ja-JP" dirty="0" smtClean="0"/>
          </a:p>
          <a:p>
            <a:pPr lvl="1"/>
            <a:r>
              <a:rPr lang="en-US" dirty="0"/>
              <a:t>P</a:t>
            </a:r>
            <a:r>
              <a:rPr lang="en-US" altLang="ja-JP" dirty="0"/>
              <a:t>DOM</a:t>
            </a:r>
            <a:r>
              <a:rPr lang="ja-JP" altLang="en-US" dirty="0" smtClean="0"/>
              <a:t>ファイルの検索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49136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ファイルとは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テキストモデル情報の保存先です。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1"/>
                </a:solidFill>
              </a:rPr>
              <a:t>Database </a:t>
            </a:r>
            <a:r>
              <a:rPr lang="ja-JP" altLang="en-US" dirty="0" smtClean="0"/>
              <a:t>というオブジェクトで情報の書き込みと読み取りをします。</a:t>
            </a:r>
            <a:endParaRPr lang="en-US" altLang="ja-JP" dirty="0" smtClean="0"/>
          </a:p>
          <a:p>
            <a:r>
              <a:rPr lang="en-US" altLang="ja-JP" dirty="0" smtClean="0"/>
              <a:t>Database 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/>
              <a:t>PDOM </a:t>
            </a:r>
            <a:r>
              <a:rPr lang="ja-JP" altLang="en-US" dirty="0"/>
              <a:t>ファイルの下位レベル・ストレージを管理するための オブジェクトです。</a:t>
            </a:r>
            <a:endParaRPr lang="en-US" altLang="ja-JP" dirty="0"/>
          </a:p>
          <a:p>
            <a:pPr lvl="1"/>
            <a:r>
              <a:rPr lang="ja-JP" altLang="en-US" dirty="0"/>
              <a:t>データの書き込みや</a:t>
            </a:r>
            <a:r>
              <a:rPr lang="ja-JP" altLang="en-US" dirty="0" smtClean="0"/>
              <a:t>読み取りな</a:t>
            </a:r>
            <a:r>
              <a:rPr lang="ja-JP" altLang="en-US" dirty="0"/>
              <a:t>ど</a:t>
            </a:r>
            <a:r>
              <a:rPr lang="ja-JP" altLang="en-US" dirty="0" smtClean="0"/>
              <a:t>、</a:t>
            </a:r>
            <a:r>
              <a:rPr lang="ja-JP" altLang="en-US" dirty="0"/>
              <a:t>それぞれのデータを操作する</a:t>
            </a:r>
            <a:r>
              <a:rPr lang="en-US" altLang="ja-JP" dirty="0"/>
              <a:t>API</a:t>
            </a:r>
            <a:r>
              <a:rPr lang="ja-JP" altLang="en-US" dirty="0"/>
              <a:t>が実装されています。</a:t>
            </a:r>
            <a:endParaRPr lang="en-US" altLang="ja-JP" dirty="0"/>
          </a:p>
          <a:p>
            <a:pPr lvl="2"/>
            <a:r>
              <a:rPr lang="en-US" dirty="0" err="1"/>
              <a:t>putInt</a:t>
            </a:r>
            <a:r>
              <a:rPr lang="en-US" dirty="0"/>
              <a:t>          </a:t>
            </a:r>
            <a:r>
              <a:rPr lang="en-US" dirty="0" err="1"/>
              <a:t>getInt</a:t>
            </a:r>
            <a:endParaRPr lang="en-US" dirty="0"/>
          </a:p>
          <a:p>
            <a:pPr lvl="2"/>
            <a:r>
              <a:rPr lang="en-US" dirty="0" err="1"/>
              <a:t>putChar</a:t>
            </a:r>
            <a:r>
              <a:rPr lang="en-US" dirty="0"/>
              <a:t>      </a:t>
            </a:r>
            <a:r>
              <a:rPr lang="en-US" dirty="0" err="1"/>
              <a:t>getChar</a:t>
            </a:r>
            <a:endParaRPr lang="en-US" dirty="0"/>
          </a:p>
          <a:p>
            <a:pPr lvl="2"/>
            <a:r>
              <a:rPr lang="en-US" dirty="0" err="1"/>
              <a:t>putByte</a:t>
            </a:r>
            <a:r>
              <a:rPr lang="en-US" dirty="0"/>
              <a:t>      </a:t>
            </a:r>
            <a:r>
              <a:rPr lang="en-US" dirty="0" err="1"/>
              <a:t>getByte</a:t>
            </a:r>
            <a:endParaRPr lang="en-US" dirty="0"/>
          </a:p>
          <a:p>
            <a:pPr lvl="2"/>
            <a:r>
              <a:rPr lang="en-US" dirty="0" err="1"/>
              <a:t>putBytes</a:t>
            </a:r>
            <a:r>
              <a:rPr lang="en-US" dirty="0"/>
              <a:t>    </a:t>
            </a:r>
            <a:r>
              <a:rPr lang="en-US" dirty="0" err="1" smtClean="0"/>
              <a:t>getBytes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PDOM</a:t>
            </a:r>
            <a:r>
              <a:rPr lang="ja-JP" altLang="en-US" dirty="0" smtClean="0"/>
              <a:t>ファイルの入出力は </a:t>
            </a:r>
            <a:r>
              <a:rPr lang="en-US" dirty="0" err="1" smtClean="0">
                <a:solidFill>
                  <a:schemeClr val="accent1"/>
                </a:solidFill>
              </a:rPr>
              <a:t>RandomAccessFile</a:t>
            </a:r>
            <a:r>
              <a:rPr lang="en-US" dirty="0"/>
              <a:t> </a:t>
            </a:r>
            <a:r>
              <a:rPr lang="ja-JP" altLang="en-US" dirty="0" smtClean="0"/>
              <a:t>で実現します。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53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491364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RandomAccessFile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I/O </a:t>
            </a:r>
            <a:r>
              <a:rPr lang="ja-JP" altLang="en-US" dirty="0" smtClean="0"/>
              <a:t>です。</a:t>
            </a:r>
            <a:endParaRPr lang="ja-JP" altLang="en-US" dirty="0"/>
          </a:p>
          <a:p>
            <a:pPr lvl="1"/>
            <a:r>
              <a:rPr lang="en-US" altLang="ja-JP" dirty="0" err="1"/>
              <a:t>FileReader</a:t>
            </a:r>
            <a:r>
              <a:rPr lang="ja-JP" altLang="en-US" dirty="0"/>
              <a:t>クラス、</a:t>
            </a:r>
            <a:r>
              <a:rPr lang="en-US" altLang="ja-JP" dirty="0" err="1"/>
              <a:t>FileWriter</a:t>
            </a:r>
            <a:r>
              <a:rPr lang="ja-JP" altLang="en-US" dirty="0"/>
              <a:t>クラス、</a:t>
            </a:r>
            <a:r>
              <a:rPr lang="en-US" altLang="ja-JP" dirty="0" err="1"/>
              <a:t>FileInputStream</a:t>
            </a:r>
            <a:r>
              <a:rPr lang="ja-JP" altLang="en-US" dirty="0"/>
              <a:t>クラス、</a:t>
            </a:r>
            <a:r>
              <a:rPr lang="en-US" altLang="ja-JP" dirty="0" err="1"/>
              <a:t>FileOutputStream</a:t>
            </a:r>
            <a:r>
              <a:rPr lang="ja-JP" altLang="en-US" dirty="0"/>
              <a:t>クラスなどのファイル入出力クラスはファイルに対し、順次アクセスにより動作します。つまり、ファイルから何らかのデータを読み込みたい場合、初めから該当するデータの位置まで順番にすべてのデータを読み込む必要があると言うことです。これはあまり効率のよい処理ではありません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en-US" altLang="ja-JP" dirty="0" err="1"/>
              <a:t>RandomAccessFile</a:t>
            </a:r>
            <a:r>
              <a:rPr lang="ja-JP" altLang="en-US" dirty="0"/>
              <a:t>クラスを使用すると</a:t>
            </a:r>
            <a:r>
              <a:rPr lang="ja-JP" altLang="en-US" dirty="0" smtClean="0"/>
              <a:t>、任意の</a:t>
            </a:r>
            <a:r>
              <a:rPr lang="ja-JP" altLang="en-US" dirty="0"/>
              <a:t>位置からデータの読み込み処理、書き込み処理を行うことができます。これは余計な読み込み処理、書き込み処理を行う必要がないため、効率的な処理と言うことができます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4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</a:t>
            </a:r>
            <a:endParaRPr lang="en-US" dirty="0"/>
          </a:p>
        </p:txBody>
      </p:sp>
      <p:sp>
        <p:nvSpPr>
          <p:cNvPr id="6" name="メモ 5"/>
          <p:cNvSpPr/>
          <p:nvPr/>
        </p:nvSpPr>
        <p:spPr>
          <a:xfrm>
            <a:off x="1336431" y="1818752"/>
            <a:ext cx="1899138" cy="24517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PDOM</a:t>
            </a:r>
            <a:r>
              <a:rPr lang="ja-JP" altLang="en-US" dirty="0" smtClean="0"/>
              <a:t>ファイル</a:t>
            </a:r>
            <a:endParaRPr 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8119068" y="1838848"/>
            <a:ext cx="2421653" cy="256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  <a:r>
              <a:rPr lang="ja-JP" altLang="en-US" dirty="0" smtClean="0"/>
              <a:t>オブジェクト</a:t>
            </a:r>
            <a:endParaRPr lang="en-US" dirty="0"/>
          </a:p>
        </p:txBody>
      </p:sp>
      <p:sp>
        <p:nvSpPr>
          <p:cNvPr id="8" name="左右矢印 7"/>
          <p:cNvSpPr/>
          <p:nvPr/>
        </p:nvSpPr>
        <p:spPr>
          <a:xfrm>
            <a:off x="3697793" y="2245806"/>
            <a:ext cx="3959051" cy="1748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RandomAccessFile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8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21293"/>
            <a:ext cx="10515600" cy="5655670"/>
          </a:xfrm>
        </p:spPr>
        <p:txBody>
          <a:bodyPr/>
          <a:lstStyle/>
          <a:p>
            <a:r>
              <a:rPr lang="ja-JP" altLang="en-US" dirty="0" smtClean="0"/>
              <a:t>コード保管機能のご紹介</a:t>
            </a:r>
            <a:endParaRPr lang="en-US" altLang="ja-JP" dirty="0"/>
          </a:p>
          <a:p>
            <a:pPr lvl="1"/>
            <a:r>
              <a:rPr lang="ja-JP" altLang="en-US" dirty="0" smtClean="0"/>
              <a:t>流れのご紹介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利用の流れ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処理の流れ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テキストモデルの定義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テキストモデルの解析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解析結果の保存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解析結果の使用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ファイルの構造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49136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インデックス エリア</a:t>
            </a:r>
            <a:endParaRPr lang="en-US" altLang="ja-JP" dirty="0" smtClean="0"/>
          </a:p>
          <a:p>
            <a:r>
              <a:rPr lang="ja-JP" altLang="en-US" dirty="0" smtClean="0"/>
              <a:t>データ エリア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リンケージ情報（</a:t>
            </a:r>
            <a:r>
              <a:rPr lang="en-US" altLang="ja-JP" dirty="0" err="1" smtClean="0"/>
              <a:t>PDOMLinkage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smtClean="0"/>
              <a:t>ファイル情報（</a:t>
            </a:r>
            <a:r>
              <a:rPr lang="en-US" altLang="ja-JP" dirty="0" err="1" smtClean="0"/>
              <a:t>PDOMFile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テキストモデル情報（</a:t>
            </a:r>
            <a:r>
              <a:rPr lang="en-US" altLang="ja-JP" dirty="0" err="1" smtClean="0"/>
              <a:t>PDOMVariable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PDOMFunction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PDOMFlow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81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ファイルの構造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72755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テキストモデル情報（</a:t>
            </a:r>
            <a:r>
              <a:rPr lang="en-US" altLang="ja-JP" dirty="0" err="1" smtClean="0"/>
              <a:t>PDOMVariable</a:t>
            </a:r>
            <a:r>
              <a:rPr lang="ja-JP" altLang="en-US" dirty="0" err="1" smtClean="0"/>
              <a:t>、</a:t>
            </a:r>
            <a:r>
              <a:rPr lang="en-US" altLang="ja-JP" dirty="0" err="1" smtClean="0">
                <a:solidFill>
                  <a:srgbClr val="FF0000"/>
                </a:solidFill>
              </a:rPr>
              <a:t>PDOMFunction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PDOMFlow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62204"/>
              </p:ext>
            </p:extLst>
          </p:nvPr>
        </p:nvGraphicFramePr>
        <p:xfrm>
          <a:off x="2110162" y="1855140"/>
          <a:ext cx="9857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1"/>
                <a:gridCol w="492871"/>
                <a:gridCol w="492871"/>
                <a:gridCol w="492871"/>
                <a:gridCol w="492871"/>
                <a:gridCol w="492871"/>
                <a:gridCol w="985742"/>
                <a:gridCol w="985742"/>
                <a:gridCol w="985742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VAR</a:t>
                      </a:r>
                      <a:r>
                        <a:rPr lang="en-US" sz="1050" baseline="0" dirty="0" smtClean="0"/>
                        <a:t> Linkage</a:t>
                      </a:r>
                      <a:endParaRPr lang="en-US" sz="105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FUNC</a:t>
                      </a:r>
                      <a:r>
                        <a:rPr lang="en-US" sz="1050" baseline="0" smtClean="0"/>
                        <a:t> Linkage</a:t>
                      </a:r>
                      <a:endParaRPr lang="en-US" sz="105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dirty="0" smtClean="0"/>
                        <a:t>FLOW Linkage</a:t>
                      </a:r>
                      <a:endParaRPr lang="en-US" sz="105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2729"/>
              </p:ext>
            </p:extLst>
          </p:nvPr>
        </p:nvGraphicFramePr>
        <p:xfrm>
          <a:off x="2111837" y="2720971"/>
          <a:ext cx="9857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1"/>
                <a:gridCol w="492871"/>
                <a:gridCol w="985742"/>
                <a:gridCol w="492871"/>
                <a:gridCol w="985742"/>
                <a:gridCol w="492871"/>
                <a:gridCol w="985742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/>
                        <a:t>・・・</a:t>
                      </a: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100</a:t>
                      </a: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Var01.var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Var02.</a:t>
                      </a:r>
                      <a:r>
                        <a:rPr lang="en-US" sz="1100" dirty="0" smtClean="0"/>
                        <a:t>var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Func01.func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84158"/>
              </p:ext>
            </p:extLst>
          </p:nvPr>
        </p:nvGraphicFramePr>
        <p:xfrm>
          <a:off x="2121889" y="3595173"/>
          <a:ext cx="9857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985742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Func02.func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00885"/>
              </p:ext>
            </p:extLst>
          </p:nvPr>
        </p:nvGraphicFramePr>
        <p:xfrm>
          <a:off x="2123564" y="4461004"/>
          <a:ext cx="9857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変数１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変数２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変数３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変数４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変数５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関数１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65629"/>
              </p:ext>
            </p:extLst>
          </p:nvPr>
        </p:nvGraphicFramePr>
        <p:xfrm>
          <a:off x="2135286" y="6201036"/>
          <a:ext cx="9857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  <a:gridCol w="492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関数３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関数２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/>
                        <a:t>・・・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014882" y="1868992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Chunk[0]</a:t>
            </a:r>
            <a:endParaRPr 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6558" y="2734822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Chunk[1]</a:t>
            </a:r>
            <a:endParaRPr 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8237" y="3610701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Chunk[2]</a:t>
            </a:r>
            <a:endParaRPr 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8233" y="4494953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Chunk[3]</a:t>
            </a:r>
            <a:endParaRPr 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9910" y="6234990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Chunk[n]</a:t>
            </a:r>
            <a:endParaRPr lang="en-US" sz="1400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7094137" y="5164853"/>
            <a:ext cx="0" cy="633046"/>
          </a:xfrm>
          <a:prstGeom prst="line">
            <a:avLst/>
          </a:prstGeom>
          <a:ln w="476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426865" y="5164853"/>
            <a:ext cx="0" cy="633046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6698895" y="2168391"/>
            <a:ext cx="1" cy="56643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6700569" y="3044269"/>
            <a:ext cx="1" cy="56643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3180873" y="3092697"/>
            <a:ext cx="542377" cy="14022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3496826" y="2213471"/>
            <a:ext cx="1754347" cy="5213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下カーブ矢印 76"/>
          <p:cNvSpPr/>
          <p:nvPr/>
        </p:nvSpPr>
        <p:spPr>
          <a:xfrm rot="10800000" flipH="1">
            <a:off x="3914521" y="3079307"/>
            <a:ext cx="1215004" cy="290393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下カーブ矢印 77"/>
          <p:cNvSpPr/>
          <p:nvPr/>
        </p:nvSpPr>
        <p:spPr>
          <a:xfrm>
            <a:off x="3421196" y="4220308"/>
            <a:ext cx="372391" cy="244501"/>
          </a:xfrm>
          <a:prstGeom prst="curvedDownArrow">
            <a:avLst>
              <a:gd name="adj1" fmla="val 0"/>
              <a:gd name="adj2" fmla="val 26397"/>
              <a:gd name="adj3" fmla="val 27552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下カーブ矢印 80"/>
          <p:cNvSpPr/>
          <p:nvPr/>
        </p:nvSpPr>
        <p:spPr>
          <a:xfrm>
            <a:off x="4470877" y="4220307"/>
            <a:ext cx="372391" cy="244501"/>
          </a:xfrm>
          <a:prstGeom prst="curvedDownArrow">
            <a:avLst>
              <a:gd name="adj1" fmla="val 0"/>
              <a:gd name="adj2" fmla="val 24868"/>
              <a:gd name="adj3" fmla="val 2967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下カーブ矢印 81"/>
          <p:cNvSpPr/>
          <p:nvPr/>
        </p:nvSpPr>
        <p:spPr>
          <a:xfrm>
            <a:off x="4978181" y="4220307"/>
            <a:ext cx="372391" cy="244501"/>
          </a:xfrm>
          <a:prstGeom prst="curvedDownArrow">
            <a:avLst>
              <a:gd name="adj1" fmla="val 0"/>
              <a:gd name="adj2" fmla="val 28009"/>
              <a:gd name="adj3" fmla="val 2967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下カーブ矢印 82"/>
          <p:cNvSpPr/>
          <p:nvPr/>
        </p:nvSpPr>
        <p:spPr>
          <a:xfrm rot="16766973" flipH="1">
            <a:off x="5175791" y="3450464"/>
            <a:ext cx="1587774" cy="581391"/>
          </a:xfrm>
          <a:prstGeom prst="curvedDownArrow">
            <a:avLst>
              <a:gd name="adj1" fmla="val 0"/>
              <a:gd name="adj2" fmla="val 29633"/>
              <a:gd name="adj3" fmla="val 40402"/>
            </a:avLst>
          </a:prstGeom>
          <a:solidFill>
            <a:schemeClr val="accent5">
              <a:lumMod val="75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4230355" y="4802730"/>
            <a:ext cx="2010513" cy="143226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/>
          <p:nvPr/>
        </p:nvCxnSpPr>
        <p:spPr>
          <a:xfrm rot="5400000">
            <a:off x="4991334" y="4383398"/>
            <a:ext cx="2316512" cy="1386672"/>
          </a:xfrm>
          <a:prstGeom prst="bentConnector3">
            <a:avLst>
              <a:gd name="adj1" fmla="val 81665"/>
            </a:avLst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4250835" y="3079307"/>
            <a:ext cx="542377" cy="14022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中かっこ 3"/>
          <p:cNvSpPr/>
          <p:nvPr/>
        </p:nvSpPr>
        <p:spPr>
          <a:xfrm>
            <a:off x="783770" y="1999622"/>
            <a:ext cx="231112" cy="4411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388" y="4034780"/>
            <a:ext cx="8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Chunks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4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37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ファイルの構造</a:t>
            </a:r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78401"/>
              </p:ext>
            </p:extLst>
          </p:nvPr>
        </p:nvGraphicFramePr>
        <p:xfrm>
          <a:off x="972415" y="1456012"/>
          <a:ext cx="4045722" cy="1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51"/>
                <a:gridCol w="1426866"/>
                <a:gridCol w="1561505"/>
              </a:tblGrid>
              <a:tr h="3520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Linkage_ID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Linkage_Type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First_File_ID</a:t>
                      </a:r>
                      <a:endParaRPr lang="en-US" sz="1400" dirty="0"/>
                    </a:p>
                  </a:txBody>
                  <a:tcPr anchor="ctr"/>
                </a:tc>
              </a:tr>
              <a:tr h="3520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LINKAGE_VAR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520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LINKAGE_FUNC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20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LINKAGE_</a:t>
                      </a:r>
                      <a:r>
                        <a:rPr lang="en-US" sz="1400" dirty="0" smtClean="0"/>
                        <a:t>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4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4742"/>
            <a:ext cx="10515600" cy="288017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PDOM</a:t>
            </a:r>
            <a:r>
              <a:rPr lang="ja-JP" altLang="en-US" dirty="0" smtClean="0"/>
              <a:t>ファイルの構造</a:t>
            </a:r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68838"/>
              </p:ext>
            </p:extLst>
          </p:nvPr>
        </p:nvGraphicFramePr>
        <p:xfrm>
          <a:off x="976917" y="3131272"/>
          <a:ext cx="1046815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10"/>
                <a:gridCol w="1347081"/>
                <a:gridCol w="1639297"/>
                <a:gridCol w="1800916"/>
                <a:gridCol w="2193425"/>
                <a:gridCol w="2193425"/>
              </a:tblGrid>
              <a:tr h="3283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Model_ID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File_ID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Model_Record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Model_Name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・・・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Next_Model_ID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87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Chunks[3][101]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変数１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7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Chunks[3][201]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変数２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7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Chunks[3][1001]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関数１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Chunks[n][301]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関数３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Chunks[3][301]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変数３</a:t>
                      </a:r>
                      <a:endParaRPr lang="en-US" altLang="ja-JP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Chunks[3][401]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変数４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Chunks[3][501]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変数５</a:t>
                      </a:r>
                      <a:endParaRPr 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Chunks[n][501]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関数２</a:t>
                      </a:r>
                      <a:endParaRPr lang="en-US" sz="16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97222"/>
              </p:ext>
            </p:extLst>
          </p:nvPr>
        </p:nvGraphicFramePr>
        <p:xfrm>
          <a:off x="966869" y="759866"/>
          <a:ext cx="10468154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94"/>
                <a:gridCol w="1535397"/>
                <a:gridCol w="1639297"/>
                <a:gridCol w="1800916"/>
                <a:gridCol w="2193425"/>
                <a:gridCol w="2193425"/>
              </a:tblGrid>
              <a:tr h="3283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File_ID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Linkage_ID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File_Record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File_Path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Next_File_ID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First_TextModel_ID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87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Chunks[1][101]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Var01.var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</a:tr>
              <a:tr h="187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Chunks[1][301]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Func01.func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Chunks[1][201]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Var02.var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Chunks[2][1001]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Func02.func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68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流れのご紹介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45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利用の流れ</a:t>
            </a:r>
            <a:endParaRPr 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3876490" y="1359083"/>
            <a:ext cx="2135437" cy="1281262"/>
          </a:xfrm>
          <a:custGeom>
            <a:avLst/>
            <a:gdLst>
              <a:gd name="connsiteX0" fmla="*/ 0 w 2135437"/>
              <a:gd name="connsiteY0" fmla="*/ 213544 h 4183654"/>
              <a:gd name="connsiteX1" fmla="*/ 213544 w 2135437"/>
              <a:gd name="connsiteY1" fmla="*/ 0 h 4183654"/>
              <a:gd name="connsiteX2" fmla="*/ 1921893 w 2135437"/>
              <a:gd name="connsiteY2" fmla="*/ 0 h 4183654"/>
              <a:gd name="connsiteX3" fmla="*/ 2135437 w 2135437"/>
              <a:gd name="connsiteY3" fmla="*/ 213544 h 4183654"/>
              <a:gd name="connsiteX4" fmla="*/ 2135437 w 2135437"/>
              <a:gd name="connsiteY4" fmla="*/ 3970110 h 4183654"/>
              <a:gd name="connsiteX5" fmla="*/ 1921893 w 2135437"/>
              <a:gd name="connsiteY5" fmla="*/ 4183654 h 4183654"/>
              <a:gd name="connsiteX6" fmla="*/ 213544 w 2135437"/>
              <a:gd name="connsiteY6" fmla="*/ 4183654 h 4183654"/>
              <a:gd name="connsiteX7" fmla="*/ 0 w 2135437"/>
              <a:gd name="connsiteY7" fmla="*/ 3970110 h 4183654"/>
              <a:gd name="connsiteX8" fmla="*/ 0 w 2135437"/>
              <a:gd name="connsiteY8" fmla="*/ 213544 h 41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4183654">
                <a:moveTo>
                  <a:pt x="0" y="213544"/>
                </a:moveTo>
                <a:cubicBezTo>
                  <a:pt x="0" y="95607"/>
                  <a:pt x="95607" y="0"/>
                  <a:pt x="213544" y="0"/>
                </a:cubicBezTo>
                <a:lnTo>
                  <a:pt x="1921893" y="0"/>
                </a:lnTo>
                <a:cubicBezTo>
                  <a:pt x="2039830" y="0"/>
                  <a:pt x="2135437" y="95607"/>
                  <a:pt x="2135437" y="213544"/>
                </a:cubicBezTo>
                <a:lnTo>
                  <a:pt x="2135437" y="3970110"/>
                </a:lnTo>
                <a:cubicBezTo>
                  <a:pt x="2135437" y="4088047"/>
                  <a:pt x="2039830" y="4183654"/>
                  <a:pt x="1921893" y="4183654"/>
                </a:cubicBezTo>
                <a:lnTo>
                  <a:pt x="213544" y="4183654"/>
                </a:lnTo>
                <a:cubicBezTo>
                  <a:pt x="95607" y="4183654"/>
                  <a:pt x="0" y="4088047"/>
                  <a:pt x="0" y="3970110"/>
                </a:cubicBezTo>
                <a:lnTo>
                  <a:pt x="0" y="2135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175" tIns="150175" rIns="150175" bIns="150175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kern="1200" dirty="0" smtClean="0"/>
              <a:t>テキストモデルの定義</a:t>
            </a:r>
            <a:endParaRPr lang="en-US" kern="1200" dirty="0"/>
          </a:p>
        </p:txBody>
      </p:sp>
      <p:sp>
        <p:nvSpPr>
          <p:cNvPr id="7" name="フリーフォーム 6"/>
          <p:cNvSpPr/>
          <p:nvPr/>
        </p:nvSpPr>
        <p:spPr>
          <a:xfrm>
            <a:off x="6225471" y="1734920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8" name="フリーフォーム 7"/>
          <p:cNvSpPr/>
          <p:nvPr/>
        </p:nvSpPr>
        <p:spPr>
          <a:xfrm>
            <a:off x="6866102" y="1359083"/>
            <a:ext cx="2135437" cy="1281262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kern="1200" dirty="0" smtClean="0"/>
              <a:t>テキストモデルファイルの保存</a:t>
            </a:r>
            <a:endParaRPr lang="en-US" kern="1200" dirty="0"/>
          </a:p>
        </p:txBody>
      </p:sp>
      <p:sp>
        <p:nvSpPr>
          <p:cNvPr id="9" name="フリーフォーム 8"/>
          <p:cNvSpPr/>
          <p:nvPr/>
        </p:nvSpPr>
        <p:spPr>
          <a:xfrm>
            <a:off x="9215083" y="1734920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10" name="フリーフォーム 9"/>
          <p:cNvSpPr/>
          <p:nvPr/>
        </p:nvSpPr>
        <p:spPr>
          <a:xfrm>
            <a:off x="9855714" y="1359083"/>
            <a:ext cx="2135437" cy="1281262"/>
          </a:xfrm>
          <a:custGeom>
            <a:avLst/>
            <a:gdLst>
              <a:gd name="connsiteX0" fmla="*/ 0 w 2135437"/>
              <a:gd name="connsiteY0" fmla="*/ 213544 h 4183654"/>
              <a:gd name="connsiteX1" fmla="*/ 213544 w 2135437"/>
              <a:gd name="connsiteY1" fmla="*/ 0 h 4183654"/>
              <a:gd name="connsiteX2" fmla="*/ 1921893 w 2135437"/>
              <a:gd name="connsiteY2" fmla="*/ 0 h 4183654"/>
              <a:gd name="connsiteX3" fmla="*/ 2135437 w 2135437"/>
              <a:gd name="connsiteY3" fmla="*/ 213544 h 4183654"/>
              <a:gd name="connsiteX4" fmla="*/ 2135437 w 2135437"/>
              <a:gd name="connsiteY4" fmla="*/ 3970110 h 4183654"/>
              <a:gd name="connsiteX5" fmla="*/ 1921893 w 2135437"/>
              <a:gd name="connsiteY5" fmla="*/ 4183654 h 4183654"/>
              <a:gd name="connsiteX6" fmla="*/ 213544 w 2135437"/>
              <a:gd name="connsiteY6" fmla="*/ 4183654 h 4183654"/>
              <a:gd name="connsiteX7" fmla="*/ 0 w 2135437"/>
              <a:gd name="connsiteY7" fmla="*/ 3970110 h 4183654"/>
              <a:gd name="connsiteX8" fmla="*/ 0 w 2135437"/>
              <a:gd name="connsiteY8" fmla="*/ 213544 h 41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4183654">
                <a:moveTo>
                  <a:pt x="0" y="213544"/>
                </a:moveTo>
                <a:cubicBezTo>
                  <a:pt x="0" y="95607"/>
                  <a:pt x="95607" y="0"/>
                  <a:pt x="213544" y="0"/>
                </a:cubicBezTo>
                <a:lnTo>
                  <a:pt x="1921893" y="0"/>
                </a:lnTo>
                <a:cubicBezTo>
                  <a:pt x="2039830" y="0"/>
                  <a:pt x="2135437" y="95607"/>
                  <a:pt x="2135437" y="213544"/>
                </a:cubicBezTo>
                <a:lnTo>
                  <a:pt x="2135437" y="3970110"/>
                </a:lnTo>
                <a:cubicBezTo>
                  <a:pt x="2135437" y="4088047"/>
                  <a:pt x="2039830" y="4183654"/>
                  <a:pt x="1921893" y="4183654"/>
                </a:cubicBezTo>
                <a:lnTo>
                  <a:pt x="213544" y="4183654"/>
                </a:lnTo>
                <a:cubicBezTo>
                  <a:pt x="95607" y="4183654"/>
                  <a:pt x="0" y="4088047"/>
                  <a:pt x="0" y="3970110"/>
                </a:cubicBezTo>
                <a:lnTo>
                  <a:pt x="0" y="2135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175" tIns="150175" rIns="150175" bIns="150175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コード補完ダイアログの呼び出し</a:t>
            </a:r>
            <a:endParaRPr lang="en-US" kern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884043" y="1359083"/>
            <a:ext cx="2135437" cy="1281262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kern="1200" dirty="0" smtClean="0"/>
              <a:t>テキストモデルファイルの作成</a:t>
            </a:r>
            <a:endParaRPr lang="en-US" kern="12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3233024" y="1734920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</p:spTree>
    <p:extLst>
      <p:ext uri="{BB962C8B-B14F-4D97-AF65-F5344CB8AC3E}">
        <p14:creationId xmlns:p14="http://schemas.microsoft.com/office/powerpoint/2010/main" val="25546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>
            <a:off x="3415018" y="1230896"/>
            <a:ext cx="2135437" cy="1281262"/>
          </a:xfrm>
          <a:custGeom>
            <a:avLst/>
            <a:gdLst>
              <a:gd name="connsiteX0" fmla="*/ 0 w 2135437"/>
              <a:gd name="connsiteY0" fmla="*/ 213544 h 4183654"/>
              <a:gd name="connsiteX1" fmla="*/ 213544 w 2135437"/>
              <a:gd name="connsiteY1" fmla="*/ 0 h 4183654"/>
              <a:gd name="connsiteX2" fmla="*/ 1921893 w 2135437"/>
              <a:gd name="connsiteY2" fmla="*/ 0 h 4183654"/>
              <a:gd name="connsiteX3" fmla="*/ 2135437 w 2135437"/>
              <a:gd name="connsiteY3" fmla="*/ 213544 h 4183654"/>
              <a:gd name="connsiteX4" fmla="*/ 2135437 w 2135437"/>
              <a:gd name="connsiteY4" fmla="*/ 3970110 h 4183654"/>
              <a:gd name="connsiteX5" fmla="*/ 1921893 w 2135437"/>
              <a:gd name="connsiteY5" fmla="*/ 4183654 h 4183654"/>
              <a:gd name="connsiteX6" fmla="*/ 213544 w 2135437"/>
              <a:gd name="connsiteY6" fmla="*/ 4183654 h 4183654"/>
              <a:gd name="connsiteX7" fmla="*/ 0 w 2135437"/>
              <a:gd name="connsiteY7" fmla="*/ 3970110 h 4183654"/>
              <a:gd name="connsiteX8" fmla="*/ 0 w 2135437"/>
              <a:gd name="connsiteY8" fmla="*/ 213544 h 41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4183654">
                <a:moveTo>
                  <a:pt x="0" y="213544"/>
                </a:moveTo>
                <a:cubicBezTo>
                  <a:pt x="0" y="95607"/>
                  <a:pt x="95607" y="0"/>
                  <a:pt x="213544" y="0"/>
                </a:cubicBezTo>
                <a:lnTo>
                  <a:pt x="1921893" y="0"/>
                </a:lnTo>
                <a:cubicBezTo>
                  <a:pt x="2039830" y="0"/>
                  <a:pt x="2135437" y="95607"/>
                  <a:pt x="2135437" y="213544"/>
                </a:cubicBezTo>
                <a:lnTo>
                  <a:pt x="2135437" y="3970110"/>
                </a:lnTo>
                <a:cubicBezTo>
                  <a:pt x="2135437" y="4088047"/>
                  <a:pt x="2039830" y="4183654"/>
                  <a:pt x="1921893" y="4183654"/>
                </a:cubicBezTo>
                <a:lnTo>
                  <a:pt x="213544" y="4183654"/>
                </a:lnTo>
                <a:cubicBezTo>
                  <a:pt x="95607" y="4183654"/>
                  <a:pt x="0" y="4088047"/>
                  <a:pt x="0" y="3970110"/>
                </a:cubicBezTo>
                <a:lnTo>
                  <a:pt x="0" y="213544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175" tIns="150175" rIns="150175" bIns="150175" numCol="1" spcCol="1270" anchor="t" anchorCtr="0">
            <a:noAutofit/>
          </a:bodyPr>
          <a:lstStyle/>
          <a:p>
            <a:pPr marL="285750" lvl="0" indent="-28575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テキストモデルの定義</a:t>
            </a:r>
            <a:endParaRPr lang="en-US" sz="1600" kern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6404630" y="1230896"/>
            <a:ext cx="2135437" cy="1281262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285750" lvl="0" indent="-28575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テキストモデルファイルの保存</a:t>
            </a:r>
            <a:endParaRPr lang="en-US" sz="1600" kern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9394242" y="1230896"/>
            <a:ext cx="2135437" cy="1281262"/>
          </a:xfrm>
          <a:custGeom>
            <a:avLst/>
            <a:gdLst>
              <a:gd name="connsiteX0" fmla="*/ 0 w 2135437"/>
              <a:gd name="connsiteY0" fmla="*/ 213544 h 4183654"/>
              <a:gd name="connsiteX1" fmla="*/ 213544 w 2135437"/>
              <a:gd name="connsiteY1" fmla="*/ 0 h 4183654"/>
              <a:gd name="connsiteX2" fmla="*/ 1921893 w 2135437"/>
              <a:gd name="connsiteY2" fmla="*/ 0 h 4183654"/>
              <a:gd name="connsiteX3" fmla="*/ 2135437 w 2135437"/>
              <a:gd name="connsiteY3" fmla="*/ 213544 h 4183654"/>
              <a:gd name="connsiteX4" fmla="*/ 2135437 w 2135437"/>
              <a:gd name="connsiteY4" fmla="*/ 3970110 h 4183654"/>
              <a:gd name="connsiteX5" fmla="*/ 1921893 w 2135437"/>
              <a:gd name="connsiteY5" fmla="*/ 4183654 h 4183654"/>
              <a:gd name="connsiteX6" fmla="*/ 213544 w 2135437"/>
              <a:gd name="connsiteY6" fmla="*/ 4183654 h 4183654"/>
              <a:gd name="connsiteX7" fmla="*/ 0 w 2135437"/>
              <a:gd name="connsiteY7" fmla="*/ 3970110 h 4183654"/>
              <a:gd name="connsiteX8" fmla="*/ 0 w 2135437"/>
              <a:gd name="connsiteY8" fmla="*/ 213544 h 41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4183654">
                <a:moveTo>
                  <a:pt x="0" y="213544"/>
                </a:moveTo>
                <a:cubicBezTo>
                  <a:pt x="0" y="95607"/>
                  <a:pt x="95607" y="0"/>
                  <a:pt x="213544" y="0"/>
                </a:cubicBezTo>
                <a:lnTo>
                  <a:pt x="1921893" y="0"/>
                </a:lnTo>
                <a:cubicBezTo>
                  <a:pt x="2039830" y="0"/>
                  <a:pt x="2135437" y="95607"/>
                  <a:pt x="2135437" y="213544"/>
                </a:cubicBezTo>
                <a:lnTo>
                  <a:pt x="2135437" y="3970110"/>
                </a:lnTo>
                <a:cubicBezTo>
                  <a:pt x="2135437" y="4088047"/>
                  <a:pt x="2039830" y="4183654"/>
                  <a:pt x="1921893" y="4183654"/>
                </a:cubicBezTo>
                <a:lnTo>
                  <a:pt x="213544" y="4183654"/>
                </a:lnTo>
                <a:cubicBezTo>
                  <a:pt x="95607" y="4183654"/>
                  <a:pt x="0" y="4088047"/>
                  <a:pt x="0" y="3970110"/>
                </a:cubicBezTo>
                <a:lnTo>
                  <a:pt x="0" y="213544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175" tIns="150175" rIns="150175" bIns="150175" numCol="1" spcCol="1270" anchor="t" anchorCtr="0">
            <a:noAutofit/>
          </a:bodyPr>
          <a:lstStyle/>
          <a:p>
            <a:pPr marL="285750" lvl="0" indent="-28575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コード補完ダイアログの呼び出し</a:t>
            </a:r>
            <a:endParaRPr lang="en-US" sz="1600" kern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422571" y="1230896"/>
            <a:ext cx="2135437" cy="1281262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285750" lvl="0" indent="-28575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テキストモデルファイルの作成</a:t>
            </a:r>
            <a:endParaRPr lang="en-US" sz="1600" kern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0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処理の流れ</a:t>
            </a:r>
            <a:endParaRPr lang="en-US" dirty="0"/>
          </a:p>
        </p:txBody>
      </p:sp>
      <p:sp>
        <p:nvSpPr>
          <p:cNvPr id="12" name="フリーフォーム 11"/>
          <p:cNvSpPr/>
          <p:nvPr/>
        </p:nvSpPr>
        <p:spPr>
          <a:xfrm>
            <a:off x="5913975" y="2187099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13" name="フリーフォーム 12"/>
          <p:cNvSpPr/>
          <p:nvPr/>
        </p:nvSpPr>
        <p:spPr>
          <a:xfrm>
            <a:off x="6554606" y="1811261"/>
            <a:ext cx="2135437" cy="2388949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kern="1200" dirty="0" smtClean="0"/>
              <a:t>テキストモデルの解析（パーサ）</a:t>
            </a:r>
            <a:endParaRPr lang="en-US" altLang="ja-JP" kern="1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ja-JP" dirty="0" smtClean="0"/>
              <a:t>PDOM</a:t>
            </a:r>
            <a:r>
              <a:rPr lang="ja-JP" altLang="en-US" dirty="0" smtClean="0"/>
              <a:t>ファイルの書き込み（情報の新規追加または更新）</a:t>
            </a:r>
            <a:endParaRPr lang="en-US" kern="1200" dirty="0"/>
          </a:p>
        </p:txBody>
      </p:sp>
      <p:sp>
        <p:nvSpPr>
          <p:cNvPr id="14" name="フリーフォーム 13"/>
          <p:cNvSpPr/>
          <p:nvPr/>
        </p:nvSpPr>
        <p:spPr>
          <a:xfrm>
            <a:off x="8903587" y="2187099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15" name="フリーフォーム 14"/>
          <p:cNvSpPr/>
          <p:nvPr/>
        </p:nvSpPr>
        <p:spPr>
          <a:xfrm>
            <a:off x="9544218" y="1811261"/>
            <a:ext cx="2135437" cy="2388949"/>
          </a:xfrm>
          <a:custGeom>
            <a:avLst/>
            <a:gdLst>
              <a:gd name="connsiteX0" fmla="*/ 0 w 2135437"/>
              <a:gd name="connsiteY0" fmla="*/ 213544 h 4183654"/>
              <a:gd name="connsiteX1" fmla="*/ 213544 w 2135437"/>
              <a:gd name="connsiteY1" fmla="*/ 0 h 4183654"/>
              <a:gd name="connsiteX2" fmla="*/ 1921893 w 2135437"/>
              <a:gd name="connsiteY2" fmla="*/ 0 h 4183654"/>
              <a:gd name="connsiteX3" fmla="*/ 2135437 w 2135437"/>
              <a:gd name="connsiteY3" fmla="*/ 213544 h 4183654"/>
              <a:gd name="connsiteX4" fmla="*/ 2135437 w 2135437"/>
              <a:gd name="connsiteY4" fmla="*/ 3970110 h 4183654"/>
              <a:gd name="connsiteX5" fmla="*/ 1921893 w 2135437"/>
              <a:gd name="connsiteY5" fmla="*/ 4183654 h 4183654"/>
              <a:gd name="connsiteX6" fmla="*/ 213544 w 2135437"/>
              <a:gd name="connsiteY6" fmla="*/ 4183654 h 4183654"/>
              <a:gd name="connsiteX7" fmla="*/ 0 w 2135437"/>
              <a:gd name="connsiteY7" fmla="*/ 3970110 h 4183654"/>
              <a:gd name="connsiteX8" fmla="*/ 0 w 2135437"/>
              <a:gd name="connsiteY8" fmla="*/ 213544 h 41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4183654">
                <a:moveTo>
                  <a:pt x="0" y="213544"/>
                </a:moveTo>
                <a:cubicBezTo>
                  <a:pt x="0" y="95607"/>
                  <a:pt x="95607" y="0"/>
                  <a:pt x="213544" y="0"/>
                </a:cubicBezTo>
                <a:lnTo>
                  <a:pt x="1921893" y="0"/>
                </a:lnTo>
                <a:cubicBezTo>
                  <a:pt x="2039830" y="0"/>
                  <a:pt x="2135437" y="95607"/>
                  <a:pt x="2135437" y="213544"/>
                </a:cubicBezTo>
                <a:lnTo>
                  <a:pt x="2135437" y="3970110"/>
                </a:lnTo>
                <a:cubicBezTo>
                  <a:pt x="2135437" y="4088047"/>
                  <a:pt x="2039830" y="4183654"/>
                  <a:pt x="1921893" y="4183654"/>
                </a:cubicBezTo>
                <a:lnTo>
                  <a:pt x="213544" y="4183654"/>
                </a:lnTo>
                <a:cubicBezTo>
                  <a:pt x="95607" y="4183654"/>
                  <a:pt x="0" y="4088047"/>
                  <a:pt x="0" y="3970110"/>
                </a:cubicBezTo>
                <a:lnTo>
                  <a:pt x="0" y="2135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175" tIns="150175" rIns="150175" bIns="150175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ja-JP" dirty="0" smtClean="0"/>
              <a:t>PDOM</a:t>
            </a:r>
            <a:r>
              <a:rPr lang="ja-JP" altLang="en-US" dirty="0" smtClean="0"/>
              <a:t>ファイルへの情報検索</a:t>
            </a:r>
            <a:endParaRPr lang="en-US" altLang="ja-JP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ja-JP" altLang="en-US" kern="1200" dirty="0" smtClean="0"/>
              <a:t>フィルタで情報の洗うだし</a:t>
            </a:r>
            <a:endParaRPr lang="en-US" kern="12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572547" y="1811261"/>
            <a:ext cx="2135437" cy="2388949"/>
          </a:xfrm>
          <a:custGeom>
            <a:avLst/>
            <a:gdLst>
              <a:gd name="connsiteX0" fmla="*/ 0 w 2135437"/>
              <a:gd name="connsiteY0" fmla="*/ 128126 h 1281262"/>
              <a:gd name="connsiteX1" fmla="*/ 128126 w 2135437"/>
              <a:gd name="connsiteY1" fmla="*/ 0 h 1281262"/>
              <a:gd name="connsiteX2" fmla="*/ 2007311 w 2135437"/>
              <a:gd name="connsiteY2" fmla="*/ 0 h 1281262"/>
              <a:gd name="connsiteX3" fmla="*/ 2135437 w 2135437"/>
              <a:gd name="connsiteY3" fmla="*/ 128126 h 1281262"/>
              <a:gd name="connsiteX4" fmla="*/ 2135437 w 2135437"/>
              <a:gd name="connsiteY4" fmla="*/ 1153136 h 1281262"/>
              <a:gd name="connsiteX5" fmla="*/ 2007311 w 2135437"/>
              <a:gd name="connsiteY5" fmla="*/ 1281262 h 1281262"/>
              <a:gd name="connsiteX6" fmla="*/ 128126 w 2135437"/>
              <a:gd name="connsiteY6" fmla="*/ 1281262 h 1281262"/>
              <a:gd name="connsiteX7" fmla="*/ 0 w 2135437"/>
              <a:gd name="connsiteY7" fmla="*/ 1153136 h 1281262"/>
              <a:gd name="connsiteX8" fmla="*/ 0 w 2135437"/>
              <a:gd name="connsiteY8" fmla="*/ 128126 h 1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437" h="1281262">
                <a:moveTo>
                  <a:pt x="0" y="128126"/>
                </a:moveTo>
                <a:cubicBezTo>
                  <a:pt x="0" y="57364"/>
                  <a:pt x="57364" y="0"/>
                  <a:pt x="128126" y="0"/>
                </a:cubicBezTo>
                <a:lnTo>
                  <a:pt x="2007311" y="0"/>
                </a:lnTo>
                <a:cubicBezTo>
                  <a:pt x="2078073" y="0"/>
                  <a:pt x="2135437" y="57364"/>
                  <a:pt x="2135437" y="128126"/>
                </a:cubicBezTo>
                <a:lnTo>
                  <a:pt x="2135437" y="1153136"/>
                </a:lnTo>
                <a:cubicBezTo>
                  <a:pt x="2135437" y="1223898"/>
                  <a:pt x="2078073" y="1281262"/>
                  <a:pt x="2007311" y="1281262"/>
                </a:cubicBezTo>
                <a:lnTo>
                  <a:pt x="128126" y="1281262"/>
                </a:lnTo>
                <a:cubicBezTo>
                  <a:pt x="57364" y="1281262"/>
                  <a:pt x="0" y="1223898"/>
                  <a:pt x="0" y="1153136"/>
                </a:cubicBezTo>
                <a:lnTo>
                  <a:pt x="0" y="1281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7" tIns="125157" rIns="125157" bIns="125157" numCol="1" spcCol="1270" anchor="t" anchorCtr="0">
            <a:no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ja-JP" dirty="0" smtClean="0"/>
              <a:t>PDOM</a:t>
            </a:r>
            <a:r>
              <a:rPr lang="ja-JP" altLang="en-US" dirty="0" smtClean="0"/>
              <a:t>ファイルの初期化（</a:t>
            </a:r>
            <a:r>
              <a:rPr lang="en-US" altLang="ja-JP" dirty="0" smtClean="0"/>
              <a:t>PDOM</a:t>
            </a:r>
            <a:r>
              <a:rPr lang="ja-JP" altLang="en-US" dirty="0" smtClean="0"/>
              <a:t>ファイルが存在しない場合のみ）</a:t>
            </a:r>
            <a:endParaRPr lang="en-US" kern="1200" dirty="0"/>
          </a:p>
        </p:txBody>
      </p:sp>
      <p:sp>
        <p:nvSpPr>
          <p:cNvPr id="17" name="フリーフォーム 16"/>
          <p:cNvSpPr/>
          <p:nvPr/>
        </p:nvSpPr>
        <p:spPr>
          <a:xfrm>
            <a:off x="2891381" y="2187099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  <p:sp>
        <p:nvSpPr>
          <p:cNvPr id="18" name="フリーフォーム 17"/>
          <p:cNvSpPr/>
          <p:nvPr/>
        </p:nvSpPr>
        <p:spPr>
          <a:xfrm>
            <a:off x="4319922" y="2178728"/>
            <a:ext cx="452712" cy="529588"/>
          </a:xfrm>
          <a:custGeom>
            <a:avLst/>
            <a:gdLst>
              <a:gd name="connsiteX0" fmla="*/ 0 w 452712"/>
              <a:gd name="connsiteY0" fmla="*/ 105918 h 529588"/>
              <a:gd name="connsiteX1" fmla="*/ 226356 w 452712"/>
              <a:gd name="connsiteY1" fmla="*/ 105918 h 529588"/>
              <a:gd name="connsiteX2" fmla="*/ 226356 w 452712"/>
              <a:gd name="connsiteY2" fmla="*/ 0 h 529588"/>
              <a:gd name="connsiteX3" fmla="*/ 452712 w 452712"/>
              <a:gd name="connsiteY3" fmla="*/ 264794 h 529588"/>
              <a:gd name="connsiteX4" fmla="*/ 226356 w 452712"/>
              <a:gd name="connsiteY4" fmla="*/ 529588 h 529588"/>
              <a:gd name="connsiteX5" fmla="*/ 226356 w 452712"/>
              <a:gd name="connsiteY5" fmla="*/ 423670 h 529588"/>
              <a:gd name="connsiteX6" fmla="*/ 0 w 452712"/>
              <a:gd name="connsiteY6" fmla="*/ 423670 h 529588"/>
              <a:gd name="connsiteX7" fmla="*/ 0 w 452712"/>
              <a:gd name="connsiteY7" fmla="*/ 105918 h 52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712" h="529588">
                <a:moveTo>
                  <a:pt x="0" y="105918"/>
                </a:moveTo>
                <a:lnTo>
                  <a:pt x="226356" y="105918"/>
                </a:lnTo>
                <a:lnTo>
                  <a:pt x="226356" y="0"/>
                </a:lnTo>
                <a:lnTo>
                  <a:pt x="452712" y="264794"/>
                </a:lnTo>
                <a:lnTo>
                  <a:pt x="226356" y="529588"/>
                </a:lnTo>
                <a:lnTo>
                  <a:pt x="226356" y="423670"/>
                </a:lnTo>
                <a:lnTo>
                  <a:pt x="0" y="423670"/>
                </a:lnTo>
                <a:lnTo>
                  <a:pt x="0" y="105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18" rIns="135814" bIns="10591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/>
          </a:p>
        </p:txBody>
      </p:sp>
    </p:spTree>
    <p:extLst>
      <p:ext uri="{BB962C8B-B14F-4D97-AF65-F5344CB8AC3E}">
        <p14:creationId xmlns:p14="http://schemas.microsoft.com/office/powerpoint/2010/main" val="38200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68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テキストモデルの定義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71305"/>
            <a:ext cx="10515600" cy="5905658"/>
          </a:xfrm>
        </p:spPr>
        <p:txBody>
          <a:bodyPr/>
          <a:lstStyle/>
          <a:p>
            <a:endParaRPr lang="en-US" dirty="0" smtClean="0"/>
          </a:p>
          <a:p>
            <a:r>
              <a:rPr lang="ja-JP" altLang="en-US" dirty="0" smtClean="0"/>
              <a:t>テキストモデルの定義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変数（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関数（</a:t>
            </a:r>
            <a:r>
              <a:rPr lang="en-US" altLang="ja-JP" dirty="0" err="1" smtClean="0"/>
              <a:t>func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/>
              <a:t>処理</a:t>
            </a:r>
            <a:r>
              <a:rPr lang="ja-JP" altLang="en-US" dirty="0" smtClean="0"/>
              <a:t>（</a:t>
            </a:r>
            <a:r>
              <a:rPr lang="en-US" altLang="ja-JP" dirty="0" smtClean="0"/>
              <a:t>flow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定義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変数モデル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68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テキストモデルの解析（パース）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71305"/>
            <a:ext cx="10515600" cy="5905658"/>
          </a:xfrm>
        </p:spPr>
        <p:txBody>
          <a:bodyPr/>
          <a:lstStyle/>
          <a:p>
            <a:endParaRPr lang="en-US" dirty="0" smtClean="0"/>
          </a:p>
          <a:p>
            <a:r>
              <a:rPr lang="ja-JP" altLang="en-US" dirty="0" smtClean="0"/>
              <a:t>テキストモデルの解析（パース）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構文解析ツール（パーサ）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解析対象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解析タイミング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807</Words>
  <Application>Microsoft Office PowerPoint</Application>
  <PresentationFormat>ワイド画面</PresentationFormat>
  <Paragraphs>273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テーマ</vt:lpstr>
      <vt:lpstr>コード補完機能のご紹介</vt:lpstr>
      <vt:lpstr>PowerPoint プレゼンテーション</vt:lpstr>
      <vt:lpstr>流れのご紹介</vt:lpstr>
      <vt:lpstr>利用の流れ</vt:lpstr>
      <vt:lpstr>処理の流れ</vt:lpstr>
      <vt:lpstr>テキストモデルの定義</vt:lpstr>
      <vt:lpstr>PowerPoint プレゼンテーション</vt:lpstr>
      <vt:lpstr>テキストモデルの解析（パース）</vt:lpstr>
      <vt:lpstr>PowerPoint プレゼンテーション</vt:lpstr>
      <vt:lpstr>構文解析ツール</vt:lpstr>
      <vt:lpstr>解析対象</vt:lpstr>
      <vt:lpstr>解析タイミング</vt:lpstr>
      <vt:lpstr>解析結果</vt:lpstr>
      <vt:lpstr>解析結果</vt:lpstr>
      <vt:lpstr>解析結果の保存</vt:lpstr>
      <vt:lpstr>PowerPoint プレゼンテーション</vt:lpstr>
      <vt:lpstr>PDOMファイル</vt:lpstr>
      <vt:lpstr>PDOMファイル</vt:lpstr>
      <vt:lpstr>PDOMファイル</vt:lpstr>
      <vt:lpstr>PDOMファイルの構造</vt:lpstr>
      <vt:lpstr>PDOMファイルの構造</vt:lpstr>
      <vt:lpstr>PDOMファイルの構造</vt:lpstr>
      <vt:lpstr>PDOMファイルの構造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weiguang wang</dc:creator>
  <cp:lastModifiedBy>weiguang wang</cp:lastModifiedBy>
  <cp:revision>237</cp:revision>
  <dcterms:created xsi:type="dcterms:W3CDTF">2015-07-20T13:02:42Z</dcterms:created>
  <dcterms:modified xsi:type="dcterms:W3CDTF">2015-07-21T13:53:58Z</dcterms:modified>
</cp:coreProperties>
</file>