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5" r:id="rId8"/>
    <p:sldId id="266" r:id="rId9"/>
    <p:sldId id="267" r:id="rId10"/>
    <p:sldId id="269" r:id="rId11"/>
    <p:sldId id="271" r:id="rId12"/>
    <p:sldId id="270" r:id="rId13"/>
    <p:sldId id="273" r:id="rId14"/>
    <p:sldId id="272" r:id="rId15"/>
    <p:sldId id="274" r:id="rId16"/>
    <p:sldId id="275" r:id="rId17"/>
    <p:sldId id="277" r:id="rId18"/>
    <p:sldId id="276" r:id="rId19"/>
    <p:sldId id="257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6489A-D412-49EB-99A8-658C007CA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EC2F90-EE75-4267-B22C-860E6015E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0E82F2-3B77-449E-AC7D-B258F163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0800-A8EB-4626-9C6E-AD16A7C8C373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DCB30D-DC97-46BA-9C4B-45AF6720E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5601C3-2799-4E06-8AB6-889B013E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09ED-318E-40EA-9563-8E9167618F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83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2A472-579B-4414-868B-165193B4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291803-42D6-4064-A1EE-6C2D86A3D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030407-51E6-4FE8-8374-D3CE636B8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0800-A8EB-4626-9C6E-AD16A7C8C373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04706B-9BAB-49EF-AC70-8E8C8393D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FFF987-8535-4C7A-BFCA-53A98F57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09ED-318E-40EA-9563-8E9167618F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52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242AD1C-37E1-4080-B20D-8D9AB1453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3BBA8B-147F-4567-98A1-E8DD1E7B4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5DB886-6295-4CA9-A599-AB688AB6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0800-A8EB-4626-9C6E-AD16A7C8C373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80DBE7-8C8F-4E2E-8365-7638408B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15CA73-63D9-473F-B4AB-649AA4D3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09ED-318E-40EA-9563-8E9167618F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06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046959-C9A6-441B-9F97-6A62B4A3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A5A9DF-21BA-4764-B777-F6D09DC03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904DFA-86ED-4952-BB80-4AE2FF7B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0800-A8EB-4626-9C6E-AD16A7C8C373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1B4E3F-9DE8-4654-A39D-53ED23CB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DFC948-1414-4F2B-995A-20A05BCB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09ED-318E-40EA-9563-8E9167618F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29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E3436-9EC1-4089-A5FF-F9F603C8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F22DD8-EABE-460A-8E3E-07E5BB1D6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112E0D-1947-41D6-B751-96380F00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0800-A8EB-4626-9C6E-AD16A7C8C373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59F693-8291-4B5D-A204-02F965A3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5ADB34-997A-4859-9A3C-7068C768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09ED-318E-40EA-9563-8E9167618F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25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36EC7C-BAB9-4121-BFA7-3F68C9C2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D2858D-E281-4A5A-B9C5-9169B7E30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6E557B-9D41-4A24-B380-495200492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B54F0C-DFC5-4BB3-9AD5-4F9F6284E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0800-A8EB-4626-9C6E-AD16A7C8C373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5244F6-937A-48C1-99D7-930D9BFD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6E85B2-DE64-4329-8BC8-C99A139A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09ED-318E-40EA-9563-8E9167618F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82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389D43-A249-496D-9A4B-7254EE9E3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A7592C-1F9C-4350-8AAA-4DF56FD93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886B39-1380-4696-A557-C1198AF97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EE5BA50-3FE6-4F26-836A-F582A83B7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7C6CD75-2982-4A27-8256-070272132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D310D3-9437-4A12-9617-8A217EEFE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0800-A8EB-4626-9C6E-AD16A7C8C373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4E32B55-EB40-4B07-B1CD-F30AC392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D73ACC1-ED1B-4436-8463-F328E648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09ED-318E-40EA-9563-8E9167618F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73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A532C4-A072-43BC-BAA7-18961F00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930167F-1F29-4269-8F81-829EA161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0800-A8EB-4626-9C6E-AD16A7C8C373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014FEA-A4C9-4468-81EE-C1475359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F40C1A-320B-4EDD-B444-8CAC73D7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09ED-318E-40EA-9563-8E9167618F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76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32B84A6-173F-4639-946B-5DBBE620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0800-A8EB-4626-9C6E-AD16A7C8C373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E5254B0-DAD1-4B57-A753-2CA204EE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FC4499-32D9-4741-ADE8-2FE2C4D5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09ED-318E-40EA-9563-8E9167618F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3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80783-D038-4520-9A88-3B9F37CD1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96A7BB-EA82-4BC0-9B79-3FE7CBCF1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BE1CB1-7AFE-4E65-A0F0-19BFB63BB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40D787-5B43-42F7-9939-EBF20E1B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0800-A8EB-4626-9C6E-AD16A7C8C373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9F0FEB-595F-484C-9682-DFA24847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F4232A-31A9-48BC-9591-C9973647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09ED-318E-40EA-9563-8E9167618F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70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70A392-C366-4F21-8AE1-6021EB1E7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1EFD903-9450-4902-8AA7-02EA5DE8E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5744BD-4589-4F39-8313-C239C15B3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4ED107-F702-4221-A522-EA7604B0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0800-A8EB-4626-9C6E-AD16A7C8C373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161EE2-D289-4899-8883-874FCCC0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7BF4AA-D31F-470E-B0A3-5F307B30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09ED-318E-40EA-9563-8E9167618F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21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F915B2B-9649-4622-977D-78BC4DD37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2E19F1-49B3-4F04-A007-E4EEE599E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8FB281-E9AF-4620-B4B7-9DEB133EE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80800-A8EB-4626-9C6E-AD16A7C8C373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051439-7290-46B8-9E7D-9F51A0034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6EEE16-9962-41C6-A275-F2D41BD9D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D09ED-318E-40EA-9563-8E9167618F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29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19FEEF4B-0020-4A11-B5CA-EB389526D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10896" y="3235036"/>
            <a:ext cx="14204272" cy="2015648"/>
          </a:xfrm>
        </p:spPr>
        <p:txBody>
          <a:bodyPr/>
          <a:lstStyle/>
          <a:p>
            <a:r>
              <a:rPr lang="fr-FR" dirty="0"/>
              <a:t>Analyse et prédiction d’un jeu de données réels </a:t>
            </a:r>
            <a:r>
              <a:rPr lang="fr-FR" dirty="0" err="1"/>
              <a:t>AirBnb</a:t>
            </a:r>
            <a:r>
              <a:rPr lang="fr-FR" dirty="0"/>
              <a:t> sur l’année 2020</a:t>
            </a:r>
          </a:p>
        </p:txBody>
      </p:sp>
      <p:pic>
        <p:nvPicPr>
          <p:cNvPr id="1026" name="Picture 2" descr="Airbnb condamné pour une sous-location illégale à Paris">
            <a:extLst>
              <a:ext uri="{FF2B5EF4-FFF2-40B4-BE49-F238E27FC236}">
                <a16:creationId xmlns:a16="http://schemas.microsoft.com/office/drawing/2014/main" id="{4988366F-8CEB-4987-B378-777EAB88B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24" y="20427"/>
            <a:ext cx="12192000" cy="683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10F5F1F-30AB-4467-9D77-3CD13D0C7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86840"/>
            <a:ext cx="9144000" cy="986219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Projet </a:t>
            </a:r>
            <a:r>
              <a:rPr lang="fr-FR" dirty="0" err="1">
                <a:solidFill>
                  <a:schemeClr val="bg1"/>
                </a:solidFill>
              </a:rPr>
              <a:t>AirBnb</a:t>
            </a:r>
            <a:r>
              <a:rPr lang="fr-FR" dirty="0">
                <a:solidFill>
                  <a:schemeClr val="bg1"/>
                </a:solidFill>
              </a:rPr>
              <a:t> Paris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C7E1BF4-C8F1-4221-8925-3EF9032862BE}"/>
              </a:ext>
            </a:extLst>
          </p:cNvPr>
          <p:cNvSpPr txBox="1"/>
          <p:nvPr/>
        </p:nvSpPr>
        <p:spPr>
          <a:xfrm>
            <a:off x="8558074" y="6152225"/>
            <a:ext cx="387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Réalisé par : Younes AMGHAR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368240D-611F-43DD-9568-7C1BFC7B546D}"/>
              </a:ext>
            </a:extLst>
          </p:cNvPr>
          <p:cNvSpPr txBox="1"/>
          <p:nvPr/>
        </p:nvSpPr>
        <p:spPr>
          <a:xfrm>
            <a:off x="470517" y="6362537"/>
            <a:ext cx="387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Le 30/01/2020</a:t>
            </a:r>
          </a:p>
        </p:txBody>
      </p:sp>
      <p:sp>
        <p:nvSpPr>
          <p:cNvPr id="6" name="AutoShape 2" descr="IA School - L&amp;#39;École de l&amp;#39;Intelligence Artificielle - Bordeaux : Avis,  Formations et Informations !">
            <a:extLst>
              <a:ext uri="{FF2B5EF4-FFF2-40B4-BE49-F238E27FC236}">
                <a16:creationId xmlns:a16="http://schemas.microsoft.com/office/drawing/2014/main" id="{CFF9A981-07FD-47EE-A5A3-BEE58BD3DA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0" name="Picture 6" descr="IA School - L&amp;#39;école de l&amp;#39;Intelligence Artificielle on Twitter: &amp;quot;𝗧𝘂𝘁𝗼  𝗖𝗮𝗿𝗿𝗶𝗲̀𝗿𝗲𝘀 #𝟰 Tu es actuellement à la recherche d&amp;#39;un #stage ou  d&amp;#39;une #alternance ? Notre Pôle Carrières te donne aujourd&amp;#39;hui ses conseils">
            <a:extLst>
              <a:ext uri="{FF2B5EF4-FFF2-40B4-BE49-F238E27FC236}">
                <a16:creationId xmlns:a16="http://schemas.microsoft.com/office/drawing/2014/main" id="{8CB854C0-EFDC-4D07-8D65-5952DB1D6A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79" b="27222"/>
          <a:stretch/>
        </p:blipFill>
        <p:spPr bwMode="auto">
          <a:xfrm>
            <a:off x="111804" y="0"/>
            <a:ext cx="2143125" cy="87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758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EE342040-8D20-4AC7-B63A-24AB24CA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60" y="-282052"/>
            <a:ext cx="10515600" cy="1325563"/>
          </a:xfrm>
        </p:spPr>
        <p:txBody>
          <a:bodyPr/>
          <a:lstStyle/>
          <a:p>
            <a:r>
              <a:rPr lang="fr-FR" dirty="0"/>
              <a:t>Analyse de la donnée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289E846-5687-443C-ADD5-5EF06160B076}"/>
              </a:ext>
            </a:extLst>
          </p:cNvPr>
          <p:cNvSpPr txBox="1">
            <a:spLocks/>
          </p:cNvSpPr>
          <p:nvPr/>
        </p:nvSpPr>
        <p:spPr>
          <a:xfrm>
            <a:off x="664346" y="719106"/>
            <a:ext cx="5836328" cy="648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Répartition des prix par arrondissements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51FAA71-31FA-481E-A286-B88A43AD2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46" y="2982898"/>
            <a:ext cx="6995030" cy="352078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0014105-2C42-4318-8960-E6ACE942F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966" y="354323"/>
            <a:ext cx="5866417" cy="2910008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4701DFBA-366F-41E7-AFD2-CFA4500BE9F9}"/>
              </a:ext>
            </a:extLst>
          </p:cNvPr>
          <p:cNvSpPr txBox="1"/>
          <p:nvPr/>
        </p:nvSpPr>
        <p:spPr>
          <a:xfrm>
            <a:off x="1003838" y="1477875"/>
            <a:ext cx="435553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On remarque que la partie Nord de Paris est très concurrentielle avec beaucoup de listings et un prix en dessous de la médiane. (a l’exception de l’Elysée)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F2B1DF2-E5B5-4CF0-B8CD-9D959EA4FBDC}"/>
              </a:ext>
            </a:extLst>
          </p:cNvPr>
          <p:cNvSpPr txBox="1"/>
          <p:nvPr/>
        </p:nvSpPr>
        <p:spPr>
          <a:xfrm>
            <a:off x="7584931" y="3960674"/>
            <a:ext cx="435553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La petite couronne se trouvant dans la partie sud est plus intéressante</a:t>
            </a:r>
            <a:br>
              <a:rPr lang="fr-FR" dirty="0"/>
            </a:br>
            <a:r>
              <a:rPr lang="fr-FR" dirty="0"/>
              <a:t>La grande couronne sud a le même prix que le Nord mais avec beaucoup moins de concurrence </a:t>
            </a:r>
          </a:p>
        </p:txBody>
      </p:sp>
    </p:spTree>
    <p:extLst>
      <p:ext uri="{BB962C8B-B14F-4D97-AF65-F5344CB8AC3E}">
        <p14:creationId xmlns:p14="http://schemas.microsoft.com/office/powerpoint/2010/main" val="2245667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CACAA3E-8A8E-44A0-8290-82F1DCEA1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608"/>
            <a:ext cx="7562082" cy="681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2BE93547-2B8E-45D1-88A0-D5294107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608" y="0"/>
            <a:ext cx="5041392" cy="1325563"/>
          </a:xfrm>
        </p:spPr>
        <p:txBody>
          <a:bodyPr/>
          <a:lstStyle/>
          <a:p>
            <a:r>
              <a:rPr lang="fr-FR" dirty="0"/>
              <a:t>Analyse de la donnée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261EFB8-8023-45BA-8C05-1A1DF93C3344}"/>
              </a:ext>
            </a:extLst>
          </p:cNvPr>
          <p:cNvSpPr txBox="1">
            <a:spLocks/>
          </p:cNvSpPr>
          <p:nvPr/>
        </p:nvSpPr>
        <p:spPr>
          <a:xfrm>
            <a:off x="7354689" y="876871"/>
            <a:ext cx="2522352" cy="648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Les fournitures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E86C90E-BA5D-46C4-BB9C-7CAA67B11A04}"/>
              </a:ext>
            </a:extLst>
          </p:cNvPr>
          <p:cNvSpPr txBox="1"/>
          <p:nvPr/>
        </p:nvSpPr>
        <p:spPr>
          <a:xfrm>
            <a:off x="7562082" y="1942651"/>
            <a:ext cx="43555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Nous allons nous intéressé aux fournitures qui sont corrélés avec le prix </a:t>
            </a:r>
          </a:p>
        </p:txBody>
      </p:sp>
    </p:spTree>
    <p:extLst>
      <p:ext uri="{BB962C8B-B14F-4D97-AF65-F5344CB8AC3E}">
        <p14:creationId xmlns:p14="http://schemas.microsoft.com/office/powerpoint/2010/main" val="874530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811E773-4A71-4126-9A26-74E430494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54" y="1216994"/>
            <a:ext cx="4316166" cy="1849785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30B76140-701C-4197-9932-BC1C0ED4E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60" y="-282052"/>
            <a:ext cx="10515600" cy="1325563"/>
          </a:xfrm>
        </p:spPr>
        <p:txBody>
          <a:bodyPr/>
          <a:lstStyle/>
          <a:p>
            <a:r>
              <a:rPr lang="fr-FR" dirty="0"/>
              <a:t>Analyse de la donnée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03FEE0A-4F12-49D5-8B19-69E9127DE011}"/>
              </a:ext>
            </a:extLst>
          </p:cNvPr>
          <p:cNvSpPr txBox="1">
            <a:spLocks/>
          </p:cNvSpPr>
          <p:nvPr/>
        </p:nvSpPr>
        <p:spPr>
          <a:xfrm>
            <a:off x="664346" y="719106"/>
            <a:ext cx="5836328" cy="648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Prix des biens selon les fournitures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2621699-5170-4CDA-87DC-3100FC053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94" y="3066779"/>
            <a:ext cx="4193285" cy="184978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2CEB619-14AF-484E-993D-6EF334FAC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82" y="4893616"/>
            <a:ext cx="3976708" cy="173392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3CC07CA-0848-4176-9D35-759C10D1F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53" y="1216994"/>
            <a:ext cx="4316166" cy="184978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C3FAD15-1664-498E-BB1D-0AB12456D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95" y="3066779"/>
            <a:ext cx="4193285" cy="184978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67D116F-7722-4EB3-AFD1-181A17B11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83" y="4893616"/>
            <a:ext cx="3976708" cy="173392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0F413A0-9861-4BEF-8E59-54852628E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54" y="1216994"/>
            <a:ext cx="4316166" cy="184978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024B06E-8F12-46A6-8C48-B925C15BD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4465" y="1336950"/>
            <a:ext cx="3930865" cy="1729829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8A752F7-5A6D-4B72-8203-ACE7595AAA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8479" y="3066779"/>
            <a:ext cx="3930865" cy="174222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2F7D494-F6DD-4F70-BB65-41532B26C0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8478" y="4809008"/>
            <a:ext cx="3930865" cy="172362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7D55A684-46F0-4922-AD0B-F89FB45D1D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4505" y="1990008"/>
            <a:ext cx="3319552" cy="1438992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1D8044A7-C1F4-4601-A62D-E072D257F0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92550" y="4212250"/>
            <a:ext cx="3115521" cy="1362732"/>
          </a:xfrm>
          <a:prstGeom prst="rect">
            <a:avLst/>
          </a:prstGeom>
        </p:spPr>
      </p:pic>
      <p:sp>
        <p:nvSpPr>
          <p:cNvPr id="28" name="Cœur 27">
            <a:extLst>
              <a:ext uri="{FF2B5EF4-FFF2-40B4-BE49-F238E27FC236}">
                <a16:creationId xmlns:a16="http://schemas.microsoft.com/office/drawing/2014/main" id="{31E6DBF6-4EE0-460B-AAFC-18117E071042}"/>
              </a:ext>
            </a:extLst>
          </p:cNvPr>
          <p:cNvSpPr/>
          <p:nvPr/>
        </p:nvSpPr>
        <p:spPr>
          <a:xfrm rot="2220634">
            <a:off x="11753299" y="1380972"/>
            <a:ext cx="473321" cy="407979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Cœur 28">
            <a:extLst>
              <a:ext uri="{FF2B5EF4-FFF2-40B4-BE49-F238E27FC236}">
                <a16:creationId xmlns:a16="http://schemas.microsoft.com/office/drawing/2014/main" id="{1C2E9187-62C0-40F4-B84D-448115B00C1F}"/>
              </a:ext>
            </a:extLst>
          </p:cNvPr>
          <p:cNvSpPr/>
          <p:nvPr/>
        </p:nvSpPr>
        <p:spPr>
          <a:xfrm rot="2220634">
            <a:off x="4390418" y="3207839"/>
            <a:ext cx="473321" cy="407979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Cœur 29">
            <a:extLst>
              <a:ext uri="{FF2B5EF4-FFF2-40B4-BE49-F238E27FC236}">
                <a16:creationId xmlns:a16="http://schemas.microsoft.com/office/drawing/2014/main" id="{56AA719F-6598-4F4E-8520-0D1914E2E9D5}"/>
              </a:ext>
            </a:extLst>
          </p:cNvPr>
          <p:cNvSpPr/>
          <p:nvPr/>
        </p:nvSpPr>
        <p:spPr>
          <a:xfrm rot="2220634">
            <a:off x="4444611" y="1403451"/>
            <a:ext cx="473321" cy="407979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Cœur 30">
            <a:extLst>
              <a:ext uri="{FF2B5EF4-FFF2-40B4-BE49-F238E27FC236}">
                <a16:creationId xmlns:a16="http://schemas.microsoft.com/office/drawing/2014/main" id="{7925C541-429A-42CD-BBBC-9A5224D5520F}"/>
              </a:ext>
            </a:extLst>
          </p:cNvPr>
          <p:cNvSpPr/>
          <p:nvPr/>
        </p:nvSpPr>
        <p:spPr>
          <a:xfrm rot="2220634">
            <a:off x="7519841" y="3866156"/>
            <a:ext cx="473321" cy="407979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039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5565C8-FBDD-4D62-AB25-0DDC2E99D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fr-FR" sz="2400" dirty="0"/>
              <a:t>Suite à tout ce qu’on a vu il est intéressant d’investir dans : </a:t>
            </a:r>
          </a:p>
          <a:p>
            <a:endParaRPr lang="fr-FR" sz="2400" dirty="0"/>
          </a:p>
          <a:p>
            <a:pPr lvl="1"/>
            <a:r>
              <a:rPr lang="fr-FR" sz="2000" dirty="0"/>
              <a:t>Arrondissement : Elysée, Louvre, Luxembourg, Passy</a:t>
            </a:r>
          </a:p>
          <a:p>
            <a:pPr lvl="2"/>
            <a:r>
              <a:rPr lang="fr-FR" sz="1600" dirty="0"/>
              <a:t>(Il serait important de rapporter le prix moyen sur le prix du m² moyen de l’arrondissement pour déterminer au mieux l’arrondissement) </a:t>
            </a:r>
          </a:p>
          <a:p>
            <a:pPr marL="914400" lvl="2" indent="0">
              <a:buNone/>
            </a:pPr>
            <a:endParaRPr lang="fr-FR" sz="1600" dirty="0"/>
          </a:p>
          <a:p>
            <a:pPr lvl="1"/>
            <a:r>
              <a:rPr lang="fr-FR" sz="2000" dirty="0"/>
              <a:t>Type de bien : Selon les données les hôtels sur Airbnb rapporte plus mais c’est une gestion différente, donc on optera pour un appartement/maison privé. </a:t>
            </a:r>
          </a:p>
          <a:p>
            <a:pPr marL="457200" lvl="1" indent="0">
              <a:buNone/>
            </a:pPr>
            <a:endParaRPr lang="fr-FR" sz="2000" dirty="0"/>
          </a:p>
          <a:p>
            <a:pPr lvl="1"/>
            <a:r>
              <a:rPr lang="fr-FR" sz="2000" dirty="0"/>
              <a:t>Nombre de personnes: Comme on l’a vu, des biens pouvant accueillir 11 est idéal.</a:t>
            </a:r>
          </a:p>
          <a:p>
            <a:pPr lvl="2"/>
            <a:r>
              <a:rPr lang="fr-FR" sz="1600" dirty="0"/>
              <a:t>Il est important de traiter le fichier calendar.csv pour voir vraiment la rentabilité de ce genre de bien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/>
              <a:t>Fournitures sur place : une télévision, une climatisation, une machine à café et que ca soit adapté pour les enfants sont des éléments importants.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0091765-A1BF-4274-9E2D-69B4D14E0A84}"/>
              </a:ext>
            </a:extLst>
          </p:cNvPr>
          <p:cNvSpPr txBox="1">
            <a:spLocks/>
          </p:cNvSpPr>
          <p:nvPr/>
        </p:nvSpPr>
        <p:spPr>
          <a:xfrm>
            <a:off x="412456" y="0"/>
            <a:ext cx="50413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Analyse de la donnée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4FD1284-E1D5-42DF-ADF3-04E91376A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963" y="158704"/>
            <a:ext cx="2142478" cy="2107922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34C4BB8-11D5-4B97-B99D-335444F440ED}"/>
              </a:ext>
            </a:extLst>
          </p:cNvPr>
          <p:cNvCxnSpPr/>
          <p:nvPr/>
        </p:nvCxnSpPr>
        <p:spPr>
          <a:xfrm flipV="1">
            <a:off x="10014012" y="2388093"/>
            <a:ext cx="559293" cy="197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326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522A23-8CE5-45C2-9A48-08C5B322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6" y="-124287"/>
            <a:ext cx="10515600" cy="1325563"/>
          </a:xfrm>
        </p:spPr>
        <p:txBody>
          <a:bodyPr/>
          <a:lstStyle/>
          <a:p>
            <a:r>
              <a:rPr lang="fr-FR" dirty="0"/>
              <a:t>Analyse de données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EB56E60-0BA4-4E62-92FB-F84839C56BBC}"/>
              </a:ext>
            </a:extLst>
          </p:cNvPr>
          <p:cNvSpPr txBox="1">
            <a:spLocks/>
          </p:cNvSpPr>
          <p:nvPr/>
        </p:nvSpPr>
        <p:spPr>
          <a:xfrm>
            <a:off x="749112" y="720439"/>
            <a:ext cx="5836328" cy="648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Prix des biens pour 2 personnes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8C3EC06-FA90-4CB9-A4BE-D964FC316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22" y="2788194"/>
            <a:ext cx="5322903" cy="381760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C30EBE6-569A-43EE-B334-17C412604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838" y="124287"/>
            <a:ext cx="2240172" cy="360398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1863817-261E-4769-83F5-1F9CCC30E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121" y="3980624"/>
            <a:ext cx="4521142" cy="2625179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D3CB98E-0D68-46D6-8297-23BDDEF93387}"/>
              </a:ext>
            </a:extLst>
          </p:cNvPr>
          <p:cNvSpPr txBox="1"/>
          <p:nvPr/>
        </p:nvSpPr>
        <p:spPr>
          <a:xfrm>
            <a:off x="372123" y="1603111"/>
            <a:ext cx="38270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L’idéal pour 2 personnes est le quartier « Buttes-Montmartre » avec un prix bas et beaucoup de disponibilités.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933601E-AE2E-40F3-8A0A-628A3AE45BE7}"/>
              </a:ext>
            </a:extLst>
          </p:cNvPr>
          <p:cNvSpPr txBox="1"/>
          <p:nvPr/>
        </p:nvSpPr>
        <p:spPr>
          <a:xfrm>
            <a:off x="4620827" y="1590486"/>
            <a:ext cx="295034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« Elysée » et « Louvre » sont à éviter pour leur prix élevés et peu de listings.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09A3B54-4A18-458C-BCBF-C7D3FBA4EF8B}"/>
              </a:ext>
            </a:extLst>
          </p:cNvPr>
          <p:cNvSpPr txBox="1"/>
          <p:nvPr/>
        </p:nvSpPr>
        <p:spPr>
          <a:xfrm>
            <a:off x="5276352" y="193428"/>
            <a:ext cx="29503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Prix moyen pour 2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8CE0CE65-EDFD-4212-B301-3596360D5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6121" y="84004"/>
            <a:ext cx="1574531" cy="80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93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2E463-234E-4FA7-A4C3-8CCF24B3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Prédiction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B60343-CFA2-4318-ADFE-3CC088F85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XGBoost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61FF832-F8D5-4B1A-9A15-3AE7BD037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5004" y="365125"/>
            <a:ext cx="2667000" cy="15049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6B3AA0E-9F66-4476-9994-50EFD56AC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23" y="2334511"/>
            <a:ext cx="7647743" cy="412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23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FA6D781-0AA2-4BCA-832A-380F02C19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559" y="1507632"/>
            <a:ext cx="9820275" cy="4552950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410CAF7-06A4-4712-A683-5B015C133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234" y="999030"/>
            <a:ext cx="10515600" cy="4351338"/>
          </a:xfrm>
        </p:spPr>
        <p:txBody>
          <a:bodyPr/>
          <a:lstStyle/>
          <a:p>
            <a:r>
              <a:rPr lang="fr-FR" dirty="0" err="1"/>
              <a:t>SGDRegressor</a:t>
            </a:r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0C367FA-28B3-4D12-BF3D-23F2819FF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94" y="182069"/>
            <a:ext cx="10515600" cy="1325563"/>
          </a:xfrm>
        </p:spPr>
        <p:txBody>
          <a:bodyPr/>
          <a:lstStyle/>
          <a:p>
            <a:r>
              <a:rPr lang="fr-FR" dirty="0"/>
              <a:t>Prédiction</a:t>
            </a:r>
          </a:p>
        </p:txBody>
      </p:sp>
    </p:spTree>
    <p:extLst>
      <p:ext uri="{BB962C8B-B14F-4D97-AF65-F5344CB8AC3E}">
        <p14:creationId xmlns:p14="http://schemas.microsoft.com/office/powerpoint/2010/main" val="1719347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627B1191-DA08-43A3-B2C3-613F77434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2762250"/>
            <a:ext cx="9229725" cy="1333500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B9E31CDB-3EFD-4527-98D0-E9B6C851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234" y="999030"/>
            <a:ext cx="10515600" cy="4351338"/>
          </a:xfrm>
        </p:spPr>
        <p:txBody>
          <a:bodyPr/>
          <a:lstStyle/>
          <a:p>
            <a:r>
              <a:rPr lang="fr-FR" dirty="0" err="1"/>
              <a:t>RandomForestRegressor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3A355AF0-0406-45C2-AF42-30A16A402511}"/>
              </a:ext>
            </a:extLst>
          </p:cNvPr>
          <p:cNvSpPr txBox="1">
            <a:spLocks/>
          </p:cNvSpPr>
          <p:nvPr/>
        </p:nvSpPr>
        <p:spPr>
          <a:xfrm>
            <a:off x="403194" y="1820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Prédiction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62CAB02-32F0-4863-996A-1907C237370C}"/>
              </a:ext>
            </a:extLst>
          </p:cNvPr>
          <p:cNvSpPr txBox="1"/>
          <p:nvPr/>
        </p:nvSpPr>
        <p:spPr>
          <a:xfrm>
            <a:off x="1957525" y="4981036"/>
            <a:ext cx="85980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Je me suis rendu compte que j’ai utilisé une métrique différente et c’est une erreur.</a:t>
            </a:r>
          </a:p>
        </p:txBody>
      </p:sp>
    </p:spTree>
    <p:extLst>
      <p:ext uri="{BB962C8B-B14F-4D97-AF65-F5344CB8AC3E}">
        <p14:creationId xmlns:p14="http://schemas.microsoft.com/office/powerpoint/2010/main" val="3212382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FF55D-AC41-4520-A1EF-398FD42B3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F44574-64C2-4827-A7FE-C996C7333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bonne analyse globale des données.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Prédiction sur les </a:t>
            </a:r>
            <a:r>
              <a:rPr lang="fr-FR" dirty="0" err="1"/>
              <a:t>features</a:t>
            </a:r>
            <a:r>
              <a:rPr lang="fr-FR" dirty="0"/>
              <a:t> les plus importantes réalisée avec un bon taux</a:t>
            </a:r>
          </a:p>
          <a:p>
            <a:endParaRPr lang="fr-FR" dirty="0"/>
          </a:p>
          <a:p>
            <a:r>
              <a:rPr lang="fr-FR" dirty="0"/>
              <a:t>Utiliser les mêmes </a:t>
            </a:r>
            <a:r>
              <a:rPr lang="fr-FR" dirty="0" err="1"/>
              <a:t>métric</a:t>
            </a:r>
            <a:r>
              <a:rPr lang="fr-FR" dirty="0"/>
              <a:t> pour la comparaison entre les modèles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Plus de modèles sont attendus afin de comparer. </a:t>
            </a:r>
          </a:p>
        </p:txBody>
      </p:sp>
    </p:spTree>
    <p:extLst>
      <p:ext uri="{BB962C8B-B14F-4D97-AF65-F5344CB8AC3E}">
        <p14:creationId xmlns:p14="http://schemas.microsoft.com/office/powerpoint/2010/main" val="1607204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71C8A26-EB1B-4DEE-B926-9E13A9593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736" y="1578780"/>
            <a:ext cx="5251649" cy="62060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26F48B1-A2A3-459C-9E41-EAAC7C465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16" y="2475940"/>
            <a:ext cx="5508362" cy="95306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35A7BEED-93AD-4794-9CC7-D1D271E89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0" y="120576"/>
            <a:ext cx="10515600" cy="1325563"/>
          </a:xfrm>
        </p:spPr>
        <p:txBody>
          <a:bodyPr/>
          <a:lstStyle/>
          <a:p>
            <a:r>
              <a:rPr lang="fr-FR" dirty="0"/>
              <a:t>Problèmes rencontrés 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72BCACE-F996-4394-9DFD-99114FB11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316" y="1922834"/>
            <a:ext cx="10515600" cy="4351338"/>
          </a:xfrm>
        </p:spPr>
        <p:txBody>
          <a:bodyPr/>
          <a:lstStyle/>
          <a:p>
            <a:r>
              <a:rPr lang="fr-FR" dirty="0"/>
              <a:t>Gestion de la mémoire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GeoPandas</a:t>
            </a:r>
            <a:r>
              <a:rPr lang="fr-FR" dirty="0"/>
              <a:t> et la création d’un environnement Kernel entier pour </a:t>
            </a:r>
            <a:r>
              <a:rPr lang="fr-FR" dirty="0" err="1"/>
              <a:t>GeoPandas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043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9EA5FF-02C0-4968-83C8-094CFEFA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E831B4-3002-41CB-9027-67D4D30B5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Les problématiques traitées</a:t>
            </a:r>
          </a:p>
          <a:p>
            <a:endParaRPr lang="fr-FR" dirty="0"/>
          </a:p>
          <a:p>
            <a:r>
              <a:rPr lang="fr-FR" dirty="0"/>
              <a:t>Analyse de la donnée</a:t>
            </a:r>
          </a:p>
          <a:p>
            <a:endParaRPr lang="fr-FR" dirty="0"/>
          </a:p>
          <a:p>
            <a:r>
              <a:rPr lang="fr-FR" dirty="0"/>
              <a:t>Prédictions grâce au ML</a:t>
            </a:r>
          </a:p>
          <a:p>
            <a:endParaRPr lang="fr-FR" dirty="0"/>
          </a:p>
          <a:p>
            <a:r>
              <a:rPr lang="fr-FR" dirty="0"/>
              <a:t>Conclusion</a:t>
            </a:r>
          </a:p>
          <a:p>
            <a:endParaRPr lang="fr-FR" dirty="0"/>
          </a:p>
          <a:p>
            <a:r>
              <a:rPr lang="fr-FR" dirty="0"/>
              <a:t>Problèmes rencontrés </a:t>
            </a:r>
          </a:p>
        </p:txBody>
      </p:sp>
    </p:spTree>
    <p:extLst>
      <p:ext uri="{BB962C8B-B14F-4D97-AF65-F5344CB8AC3E}">
        <p14:creationId xmlns:p14="http://schemas.microsoft.com/office/powerpoint/2010/main" val="55432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04AD83-DDB7-47BF-AF3C-7B3927AD4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AF2D08-2263-4C04-9B45-7E39EB766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 est l’état actuel du marché et quelques statistiques </a:t>
            </a:r>
          </a:p>
          <a:p>
            <a:r>
              <a:rPr lang="fr-FR" dirty="0"/>
              <a:t>2 visions : </a:t>
            </a:r>
          </a:p>
          <a:p>
            <a:pPr lvl="1"/>
            <a:r>
              <a:rPr lang="fr-FR" dirty="0"/>
              <a:t>La vision d’un investisseur immobilier qui veut s’implanter sur Paris et tirer du profit d’Airbnb.</a:t>
            </a:r>
          </a:p>
          <a:p>
            <a:pPr lvl="2"/>
            <a:r>
              <a:rPr lang="fr-FR" dirty="0"/>
              <a:t>Sur quel quartier acheter?</a:t>
            </a:r>
          </a:p>
          <a:p>
            <a:pPr lvl="2"/>
            <a:r>
              <a:rPr lang="fr-FR" dirty="0"/>
              <a:t>Quelles fournitures procurer au client afin d’augmenter le prix et la rentabilité? </a:t>
            </a:r>
          </a:p>
          <a:p>
            <a:pPr lvl="2"/>
            <a:r>
              <a:rPr lang="fr-FR" dirty="0"/>
              <a:t>Prédire l’évolution du prix sur mon bien pour les prochaines années</a:t>
            </a:r>
          </a:p>
          <a:p>
            <a:pPr lvl="1"/>
            <a:r>
              <a:rPr lang="fr-FR" dirty="0"/>
              <a:t>La vision de 2 clients qui veulent utiliser Airbnb sur Paris: </a:t>
            </a:r>
          </a:p>
          <a:p>
            <a:pPr lvl="2"/>
            <a:r>
              <a:rPr lang="fr-FR" dirty="0"/>
              <a:t>Quel quartier est le moins cher. </a:t>
            </a:r>
          </a:p>
          <a:p>
            <a:pPr lvl="2"/>
            <a:r>
              <a:rPr lang="fr-FR" dirty="0"/>
              <a:t>Prix d’un bien pour 2 sur deux quartiers 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377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71DAA0-7C20-42CE-83B6-9AEE559D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35" y="48172"/>
            <a:ext cx="10515600" cy="1325563"/>
          </a:xfrm>
        </p:spPr>
        <p:txBody>
          <a:bodyPr/>
          <a:lstStyle/>
          <a:p>
            <a:r>
              <a:rPr lang="fr-FR" dirty="0"/>
              <a:t>Analyse de la donnée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2FE651-5F0F-4237-9207-0933E373C3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6"/>
          <a:stretch/>
        </p:blipFill>
        <p:spPr>
          <a:xfrm>
            <a:off x="449802" y="1778101"/>
            <a:ext cx="5513033" cy="2547152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749B4BA0-358D-473D-B5F7-62EB464E34BF}"/>
              </a:ext>
            </a:extLst>
          </p:cNvPr>
          <p:cNvSpPr txBox="1">
            <a:spLocks/>
          </p:cNvSpPr>
          <p:nvPr/>
        </p:nvSpPr>
        <p:spPr>
          <a:xfrm>
            <a:off x="1425606" y="1130381"/>
            <a:ext cx="7478697" cy="648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Distribution des biens actuels et leurs prix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F57F91-CB3B-4E67-9130-6CD41231F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24164"/>
            <a:ext cx="5173928" cy="241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9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71DAA0-7C20-42CE-83B6-9AEE559D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7" y="-262546"/>
            <a:ext cx="10515600" cy="1325563"/>
          </a:xfrm>
        </p:spPr>
        <p:txBody>
          <a:bodyPr/>
          <a:lstStyle/>
          <a:p>
            <a:r>
              <a:rPr lang="fr-FR" dirty="0"/>
              <a:t>Analyse de la donnée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749B4BA0-358D-473D-B5F7-62EB464E34BF}"/>
              </a:ext>
            </a:extLst>
          </p:cNvPr>
          <p:cNvSpPr txBox="1">
            <a:spLocks/>
          </p:cNvSpPr>
          <p:nvPr/>
        </p:nvSpPr>
        <p:spPr>
          <a:xfrm>
            <a:off x="1185909" y="748642"/>
            <a:ext cx="5836328" cy="648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Les hôtes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184E83D-EBCC-4725-AC37-064C904E6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430" y="261081"/>
            <a:ext cx="2885613" cy="69254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63EEA05-1B24-4AB9-ADD0-049399E9E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1867" y="295971"/>
            <a:ext cx="2856757" cy="1240814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0D24E8CE-060C-41FB-91A0-1F54BE424F01}"/>
              </a:ext>
            </a:extLst>
          </p:cNvPr>
          <p:cNvSpPr txBox="1">
            <a:spLocks/>
          </p:cNvSpPr>
          <p:nvPr/>
        </p:nvSpPr>
        <p:spPr>
          <a:xfrm>
            <a:off x="615518" y="5373331"/>
            <a:ext cx="10515600" cy="2036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è"/>
            </a:pPr>
            <a:r>
              <a:rPr lang="fr-FR" sz="2000" dirty="0">
                <a:sym typeface="Wingdings" panose="05000000000000000000" pitchFamily="2" charset="2"/>
              </a:rPr>
              <a:t>On constate que le fait que le hôte soit considéré comme super-hôte influence peu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fr-FR" sz="2000" dirty="0">
                <a:sym typeface="Wingdings" panose="05000000000000000000" pitchFamily="2" charset="2"/>
              </a:rPr>
              <a:t>De même pour la rapidité de réponse du hôte.  </a:t>
            </a:r>
            <a:endParaRPr lang="fr-FR" sz="20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035E410-7521-47E8-85A0-DDE525A49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49" y="1273239"/>
            <a:ext cx="6613656" cy="448534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82001AA-171B-4845-8A26-2D2A99BDB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236" y="2316125"/>
            <a:ext cx="5034589" cy="180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0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71DAA0-7C20-42CE-83B6-9AEE559D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35" y="48172"/>
            <a:ext cx="10515600" cy="1325563"/>
          </a:xfrm>
        </p:spPr>
        <p:txBody>
          <a:bodyPr/>
          <a:lstStyle/>
          <a:p>
            <a:r>
              <a:rPr lang="fr-FR" dirty="0"/>
              <a:t>Analyse de la donnée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749B4BA0-358D-473D-B5F7-62EB464E34BF}"/>
              </a:ext>
            </a:extLst>
          </p:cNvPr>
          <p:cNvSpPr txBox="1">
            <a:spLocks/>
          </p:cNvSpPr>
          <p:nvPr/>
        </p:nvSpPr>
        <p:spPr>
          <a:xfrm>
            <a:off x="1425607" y="1130381"/>
            <a:ext cx="5836328" cy="648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Le prix par nombre de personnes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0D24E8CE-060C-41FB-91A0-1F54BE424F01}"/>
              </a:ext>
            </a:extLst>
          </p:cNvPr>
          <p:cNvSpPr txBox="1">
            <a:spLocks/>
          </p:cNvSpPr>
          <p:nvPr/>
        </p:nvSpPr>
        <p:spPr>
          <a:xfrm>
            <a:off x="705035" y="4709297"/>
            <a:ext cx="10515600" cy="2036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è"/>
            </a:pPr>
            <a:r>
              <a:rPr lang="fr-FR" sz="2000" dirty="0">
                <a:sym typeface="Wingdings" panose="05000000000000000000" pitchFamily="2" charset="2"/>
              </a:rPr>
              <a:t>On constate que plus le bien accueille de personne plus il est cher ce qui est assez logique. 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fr-FR" sz="2000" dirty="0"/>
              <a:t>Toutefois, à partir de 10 personnes, il vaut mieux pour le client de 2 biens séparés qu’un seul.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3CF86E-87A8-46D4-B55F-B5DC317DD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12" y="1835248"/>
            <a:ext cx="6070986" cy="327950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05A85CE-CB4E-4C81-AE09-1F6A48B5C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386" y="1835248"/>
            <a:ext cx="5456302" cy="297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2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71DAA0-7C20-42CE-83B6-9AEE559D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35" y="48172"/>
            <a:ext cx="10515600" cy="1325563"/>
          </a:xfrm>
        </p:spPr>
        <p:txBody>
          <a:bodyPr/>
          <a:lstStyle/>
          <a:p>
            <a:r>
              <a:rPr lang="fr-FR" dirty="0"/>
              <a:t>Analyse de la donnée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749B4BA0-358D-473D-B5F7-62EB464E34BF}"/>
              </a:ext>
            </a:extLst>
          </p:cNvPr>
          <p:cNvSpPr txBox="1">
            <a:spLocks/>
          </p:cNvSpPr>
          <p:nvPr/>
        </p:nvSpPr>
        <p:spPr>
          <a:xfrm>
            <a:off x="1425607" y="1130381"/>
            <a:ext cx="5836328" cy="648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Le prix par type de bien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0D24E8CE-060C-41FB-91A0-1F54BE424F01}"/>
              </a:ext>
            </a:extLst>
          </p:cNvPr>
          <p:cNvSpPr txBox="1">
            <a:spLocks/>
          </p:cNvSpPr>
          <p:nvPr/>
        </p:nvSpPr>
        <p:spPr>
          <a:xfrm>
            <a:off x="491971" y="5352897"/>
            <a:ext cx="10515600" cy="2036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è"/>
            </a:pPr>
            <a:r>
              <a:rPr lang="fr-FR" sz="2000" dirty="0">
                <a:sym typeface="Wingdings" panose="05000000000000000000" pitchFamily="2" charset="2"/>
              </a:rPr>
              <a:t>Les chambres d’hôtels sont beaucoup plus cher mais représentent une petite partie des biens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fr-FR" sz="2000" dirty="0"/>
              <a:t>On pourrait penser que les appartements complets rapportent plus mais les « </a:t>
            </a:r>
            <a:r>
              <a:rPr lang="fr-FR" sz="2000" dirty="0" err="1"/>
              <a:t>private</a:t>
            </a:r>
            <a:r>
              <a:rPr lang="fr-FR" sz="2000" dirty="0"/>
              <a:t> room » sont souvent des appartements divisés en 2 minimum et donc ont un prix moyen au minima le double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9659C3C-2AE6-4508-A633-06B54438B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05" y="2044827"/>
            <a:ext cx="5403866" cy="290261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84441CD-D496-444B-B0C9-38072DA60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569" y="2780094"/>
            <a:ext cx="4930066" cy="323717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49B2B86-3D81-437B-B1C8-EE1CBD4B1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0318" y="262142"/>
            <a:ext cx="2946647" cy="228835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63E5002-9115-46E5-9C08-37D1F66EE7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000" y="660256"/>
            <a:ext cx="2058584" cy="145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30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71DAA0-7C20-42CE-83B6-9AEE559D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35" y="-191529"/>
            <a:ext cx="10515600" cy="1325563"/>
          </a:xfrm>
        </p:spPr>
        <p:txBody>
          <a:bodyPr/>
          <a:lstStyle/>
          <a:p>
            <a:r>
              <a:rPr lang="fr-FR" dirty="0"/>
              <a:t>Analyse de la donnée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749B4BA0-358D-473D-B5F7-62EB464E34BF}"/>
              </a:ext>
            </a:extLst>
          </p:cNvPr>
          <p:cNvSpPr txBox="1">
            <a:spLocks/>
          </p:cNvSpPr>
          <p:nvPr/>
        </p:nvSpPr>
        <p:spPr>
          <a:xfrm>
            <a:off x="1425606" y="890680"/>
            <a:ext cx="6528785" cy="648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Répartition des prix par arrondissements par type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F4512A3-21A3-4ABC-B9E7-29DFAE273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94"/>
          <a:stretch/>
        </p:blipFill>
        <p:spPr>
          <a:xfrm>
            <a:off x="259672" y="1584167"/>
            <a:ext cx="5691856" cy="264984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228D7F2-2535-4BA7-A331-11D26D95F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67" y="1639402"/>
            <a:ext cx="5333121" cy="253936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30F577C-759F-4DFC-9E17-2E37C7AD9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12" y="3948913"/>
            <a:ext cx="5478786" cy="264984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2DC1B07-16A2-48A2-BC67-CFA88E9006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581" y="3948913"/>
            <a:ext cx="5124292" cy="246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08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7D8CCD7A-FF43-4A8C-BA2A-2D02CD022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969" y="1603344"/>
            <a:ext cx="5845080" cy="4351338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F22344E-79BB-4293-B82D-A622471B8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697" y="301840"/>
            <a:ext cx="3005583" cy="4723059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EE342040-8D20-4AC7-B63A-24AB24CA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60" y="-282052"/>
            <a:ext cx="10515600" cy="1325563"/>
          </a:xfrm>
        </p:spPr>
        <p:txBody>
          <a:bodyPr/>
          <a:lstStyle/>
          <a:p>
            <a:r>
              <a:rPr lang="fr-FR" dirty="0"/>
              <a:t>Analyse de la donnée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289E846-5687-443C-ADD5-5EF06160B076}"/>
              </a:ext>
            </a:extLst>
          </p:cNvPr>
          <p:cNvSpPr txBox="1">
            <a:spLocks/>
          </p:cNvSpPr>
          <p:nvPr/>
        </p:nvSpPr>
        <p:spPr>
          <a:xfrm>
            <a:off x="1219940" y="719106"/>
            <a:ext cx="5836328" cy="648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Répartition des prix par arrondissements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AA5BA20-3279-4228-8744-7EE0FA8F8522}"/>
              </a:ext>
            </a:extLst>
          </p:cNvPr>
          <p:cNvSpPr txBox="1"/>
          <p:nvPr/>
        </p:nvSpPr>
        <p:spPr>
          <a:xfrm>
            <a:off x="7761744" y="5413820"/>
            <a:ext cx="435553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On remarque un effet de rareté, les biens les plus chères sont ceux dont les arrondissement disposent de moins de listings.</a:t>
            </a:r>
          </a:p>
        </p:txBody>
      </p:sp>
    </p:spTree>
    <p:extLst>
      <p:ext uri="{BB962C8B-B14F-4D97-AF65-F5344CB8AC3E}">
        <p14:creationId xmlns:p14="http://schemas.microsoft.com/office/powerpoint/2010/main" val="4499689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681</Words>
  <Application>Microsoft Office PowerPoint</Application>
  <PresentationFormat>Grand écran</PresentationFormat>
  <Paragraphs>91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Thème Office</vt:lpstr>
      <vt:lpstr>Projet AirBnb Paris</vt:lpstr>
      <vt:lpstr>Sommaire</vt:lpstr>
      <vt:lpstr>Problématique </vt:lpstr>
      <vt:lpstr>Analyse de la donnée</vt:lpstr>
      <vt:lpstr>Analyse de la donnée</vt:lpstr>
      <vt:lpstr>Analyse de la donnée</vt:lpstr>
      <vt:lpstr>Analyse de la donnée</vt:lpstr>
      <vt:lpstr>Analyse de la donnée</vt:lpstr>
      <vt:lpstr>Analyse de la donnée</vt:lpstr>
      <vt:lpstr>Analyse de la donnée</vt:lpstr>
      <vt:lpstr>Analyse de la donnée</vt:lpstr>
      <vt:lpstr>Analyse de la donnée</vt:lpstr>
      <vt:lpstr>Présentation PowerPoint</vt:lpstr>
      <vt:lpstr>Analyse de données</vt:lpstr>
      <vt:lpstr>Prédiction</vt:lpstr>
      <vt:lpstr>Prédiction</vt:lpstr>
      <vt:lpstr>Présentation PowerPoint</vt:lpstr>
      <vt:lpstr>Conclusion</vt:lpstr>
      <vt:lpstr>Problèmes rencontrés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AirBnb Paris</dc:title>
  <dc:creator>younes amghar</dc:creator>
  <cp:lastModifiedBy>younes amghar</cp:lastModifiedBy>
  <cp:revision>8</cp:revision>
  <dcterms:created xsi:type="dcterms:W3CDTF">2022-01-30T20:54:14Z</dcterms:created>
  <dcterms:modified xsi:type="dcterms:W3CDTF">2022-01-31T13:38:47Z</dcterms:modified>
</cp:coreProperties>
</file>