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9" r:id="rId16"/>
    <p:sldId id="270" r:id="rId17"/>
    <p:sldId id="271" r:id="rId18"/>
    <p:sldId id="272" r:id="rId19"/>
    <p:sldId id="273" r:id="rId20"/>
    <p:sldId id="274" r:id="rId21"/>
    <p:sldId id="300" r:id="rId22"/>
    <p:sldId id="275" r:id="rId23"/>
    <p:sldId id="276" r:id="rId24"/>
    <p:sldId id="277" r:id="rId25"/>
    <p:sldId id="279" r:id="rId26"/>
    <p:sldId id="280" r:id="rId27"/>
    <p:sldId id="281" r:id="rId28"/>
    <p:sldId id="282" r:id="rId29"/>
    <p:sldId id="283" r:id="rId30"/>
    <p:sldId id="284" r:id="rId31"/>
    <p:sldId id="285" r:id="rId32"/>
    <p:sldId id="301" r:id="rId33"/>
    <p:sldId id="287" r:id="rId34"/>
    <p:sldId id="302" r:id="rId35"/>
    <p:sldId id="288" r:id="rId36"/>
    <p:sldId id="289" r:id="rId37"/>
    <p:sldId id="290" r:id="rId38"/>
    <p:sldId id="291" r:id="rId39"/>
    <p:sldId id="292" r:id="rId40"/>
    <p:sldId id="293" r:id="rId41"/>
    <p:sldId id="294" r:id="rId42"/>
    <p:sldId id="295" r:id="rId43"/>
    <p:sldId id="296" r:id="rId44"/>
    <p:sldId id="297" r:id="rId45"/>
    <p:sldId id="298" r:id="rId4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85464" autoAdjust="0"/>
  </p:normalViewPr>
  <p:slideViewPr>
    <p:cSldViewPr>
      <p:cViewPr varScale="1">
        <p:scale>
          <a:sx n="69" d="100"/>
          <a:sy n="69" d="100"/>
        </p:scale>
        <p:origin x="-132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C1F92-F1BF-4742-B376-FE371857086D}" type="datetimeFigureOut">
              <a:rPr lang="en-US" smtClean="0"/>
              <a:pPr/>
              <a:t>2/19/2020</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354A45-2360-4174-9B37-A901D71DA7A7}" type="slidenum">
              <a:rPr lang="en-US" smtClean="0"/>
              <a:pPr/>
              <a:t>‹N°›</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22</a:t>
            </a:fld>
            <a:endParaRPr lang="fr-FR"/>
          </a:p>
        </p:txBody>
      </p:sp>
      <p:sp>
        <p:nvSpPr>
          <p:cNvPr id="5" name="Espace réservé de l'en-tête 4"/>
          <p:cNvSpPr>
            <a:spLocks noGrp="1"/>
          </p:cNvSpPr>
          <p:nvPr>
            <p:ph type="hdr" sz="quarter" idx="11"/>
          </p:nvPr>
        </p:nvSpPr>
        <p:spPr/>
        <p:txBody>
          <a:bodyPr/>
          <a:lstStyle/>
          <a:p>
            <a:r>
              <a:rPr lang="fr-FR" smtClean="0"/>
              <a:t>IGA – Institut supérieur du Génie Appliqué</a:t>
            </a:r>
            <a:endParaRPr lang="fr-FR" dirty="0"/>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 xmlns:p14="http://schemas.microsoft.com/office/powerpoint/2010/main" val="3640389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23</a:t>
            </a:fld>
            <a:endParaRPr lang="fr-FR"/>
          </a:p>
        </p:txBody>
      </p:sp>
      <p:sp>
        <p:nvSpPr>
          <p:cNvPr id="5" name="Espace réservé de l'en-tête 4"/>
          <p:cNvSpPr>
            <a:spLocks noGrp="1"/>
          </p:cNvSpPr>
          <p:nvPr>
            <p:ph type="hdr" sz="quarter" idx="11"/>
          </p:nvPr>
        </p:nvSpPr>
        <p:spPr/>
        <p:txBody>
          <a:bodyPr/>
          <a:lstStyle/>
          <a:p>
            <a:r>
              <a:rPr lang="fr-FR" smtClean="0"/>
              <a:t>IGA – Institut supérieur du Génie Appliqué</a:t>
            </a:r>
            <a:endParaRPr lang="fr-FR" dirty="0"/>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 xmlns:p14="http://schemas.microsoft.com/office/powerpoint/2010/main" val="3963848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25</a:t>
            </a:fld>
            <a:endParaRPr lang="fr-FR"/>
          </a:p>
        </p:txBody>
      </p:sp>
      <p:sp>
        <p:nvSpPr>
          <p:cNvPr id="5" name="Espace réservé de l'en-tête 4"/>
          <p:cNvSpPr>
            <a:spLocks noGrp="1"/>
          </p:cNvSpPr>
          <p:nvPr>
            <p:ph type="hdr" sz="quarter" idx="11"/>
          </p:nvPr>
        </p:nvSpPr>
        <p:spPr/>
        <p:txBody>
          <a:bodyPr/>
          <a:lstStyle/>
          <a:p>
            <a:r>
              <a:rPr lang="fr-FR" dirty="0" smtClean="0"/>
              <a:t>EMINES-School of Industrial Management</a:t>
            </a:r>
            <a:endParaRPr lang="fr-FR" dirty="0"/>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 xmlns:p14="http://schemas.microsoft.com/office/powerpoint/2010/main" val="1791210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38</a:t>
            </a:fld>
            <a:endParaRPr lang="fr-FR"/>
          </a:p>
        </p:txBody>
      </p:sp>
      <p:sp>
        <p:nvSpPr>
          <p:cNvPr id="5" name="Espace réservé de l'en-tête 4"/>
          <p:cNvSpPr>
            <a:spLocks noGrp="1"/>
          </p:cNvSpPr>
          <p:nvPr>
            <p:ph type="hdr" sz="quarter" idx="11"/>
          </p:nvPr>
        </p:nvSpPr>
        <p:spPr/>
        <p:txBody>
          <a:bodyPr/>
          <a:lstStyle/>
          <a:p>
            <a:r>
              <a:rPr lang="fr-FR" smtClean="0"/>
              <a:t>IGA – Institut supérieur du Génie Appliqué</a:t>
            </a:r>
            <a:endParaRPr lang="fr-FR" dirty="0"/>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 xmlns:p14="http://schemas.microsoft.com/office/powerpoint/2010/main" val="2811163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39</a:t>
            </a:fld>
            <a:endParaRPr lang="fr-FR"/>
          </a:p>
        </p:txBody>
      </p:sp>
      <p:sp>
        <p:nvSpPr>
          <p:cNvPr id="5" name="Espace réservé de l'en-tête 4"/>
          <p:cNvSpPr>
            <a:spLocks noGrp="1"/>
          </p:cNvSpPr>
          <p:nvPr>
            <p:ph type="hdr" sz="quarter" idx="11"/>
          </p:nvPr>
        </p:nvSpPr>
        <p:spPr/>
        <p:txBody>
          <a:bodyPr/>
          <a:lstStyle/>
          <a:p>
            <a:r>
              <a:rPr lang="fr-FR" smtClean="0"/>
              <a:t>IGA – Institut supérieur du Génie Appliqué</a:t>
            </a:r>
            <a:endParaRPr lang="fr-FR" dirty="0"/>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 xmlns:p14="http://schemas.microsoft.com/office/powerpoint/2010/main" val="909273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41</a:t>
            </a:fld>
            <a:endParaRPr lang="fr-FR"/>
          </a:p>
        </p:txBody>
      </p:sp>
      <p:sp>
        <p:nvSpPr>
          <p:cNvPr id="5" name="Espace réservé de l'en-tête 4"/>
          <p:cNvSpPr>
            <a:spLocks noGrp="1"/>
          </p:cNvSpPr>
          <p:nvPr>
            <p:ph type="hdr" sz="quarter" idx="11"/>
          </p:nvPr>
        </p:nvSpPr>
        <p:spPr/>
        <p:txBody>
          <a:bodyPr/>
          <a:lstStyle/>
          <a:p>
            <a:r>
              <a:rPr lang="fr-FR" smtClean="0"/>
              <a:t>IGA – Institut supérieur du Génie Appliqué</a:t>
            </a:r>
            <a:endParaRPr lang="fr-FR" dirty="0"/>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 xmlns:p14="http://schemas.microsoft.com/office/powerpoint/2010/main" val="3420399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C880F50A-D92D-4FE9-9321-FEC67014BC0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C880F50A-D92D-4FE9-9321-FEC67014BC0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C880F50A-D92D-4FE9-9321-FEC67014BC0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C880F50A-D92D-4FE9-9321-FEC67014BC0B}"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11</a:t>
            </a:fld>
            <a:endParaRPr lang="fr-FR"/>
          </a:p>
        </p:txBody>
      </p:sp>
      <p:sp>
        <p:nvSpPr>
          <p:cNvPr id="5" name="Espace réservé de l'en-tête 4"/>
          <p:cNvSpPr>
            <a:spLocks noGrp="1"/>
          </p:cNvSpPr>
          <p:nvPr>
            <p:ph type="hdr" sz="quarter" idx="11"/>
          </p:nvPr>
        </p:nvSpPr>
        <p:spPr/>
        <p:txBody>
          <a:bodyPr/>
          <a:lstStyle/>
          <a:p>
            <a:r>
              <a:rPr lang="fr-FR" dirty="0" smtClean="0"/>
              <a:t>EMINES-School of Industrial Management</a:t>
            </a:r>
            <a:endParaRPr lang="fr-FR" dirty="0"/>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 xmlns:p14="http://schemas.microsoft.com/office/powerpoint/2010/main" val="1791210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889702-AED8-4659-9AE8-1350E3CD0FA0}" type="slidenum">
              <a:rPr lang="fr-FR" smtClean="0"/>
              <a:pPr/>
              <a:t>19</a:t>
            </a:fld>
            <a:endParaRPr lang="fr-FR"/>
          </a:p>
        </p:txBody>
      </p:sp>
      <p:sp>
        <p:nvSpPr>
          <p:cNvPr id="5" name="Espace réservé de l'en-tête 4"/>
          <p:cNvSpPr>
            <a:spLocks noGrp="1"/>
          </p:cNvSpPr>
          <p:nvPr>
            <p:ph type="hdr" sz="quarter" idx="11"/>
          </p:nvPr>
        </p:nvSpPr>
        <p:spPr/>
        <p:txBody>
          <a:bodyPr/>
          <a:lstStyle/>
          <a:p>
            <a:r>
              <a:rPr lang="fr-FR" smtClean="0"/>
              <a:t>IGA – Institut supérieur du Génie Appliqué</a:t>
            </a:r>
            <a:endParaRPr lang="fr-FR" dirty="0"/>
          </a:p>
        </p:txBody>
      </p:sp>
      <p:sp>
        <p:nvSpPr>
          <p:cNvPr id="6" name="Espace réservé du pied de page 5"/>
          <p:cNvSpPr>
            <a:spLocks noGrp="1"/>
          </p:cNvSpPr>
          <p:nvPr>
            <p:ph type="ftr" sz="quarter" idx="12"/>
          </p:nvPr>
        </p:nvSpPr>
        <p:spPr/>
        <p:txBody>
          <a:bodyPr/>
          <a:lstStyle/>
          <a:p>
            <a:endParaRPr lang="fr-FR"/>
          </a:p>
        </p:txBody>
      </p:sp>
    </p:spTree>
    <p:extLst>
      <p:ext uri="{BB962C8B-B14F-4D97-AF65-F5344CB8AC3E}">
        <p14:creationId xmlns="" xmlns:p14="http://schemas.microsoft.com/office/powerpoint/2010/main" val="1779816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5080D2DC-2C9D-49E2-A55C-2679D4F31F6F}" type="datetimeFigureOut">
              <a:rPr lang="en-US" smtClean="0"/>
              <a:pPr/>
              <a:t>2/19/2020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85496B5-5A40-4969-B497-7E7BD598BA7C}"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080D2DC-2C9D-49E2-A55C-2679D4F31F6F}" type="datetimeFigureOut">
              <a:rPr lang="en-US" smtClean="0"/>
              <a:pPr/>
              <a:t>2/19/2020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85496B5-5A40-4969-B497-7E7BD598BA7C}"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080D2DC-2C9D-49E2-A55C-2679D4F31F6F}" type="datetimeFigureOut">
              <a:rPr lang="en-US" smtClean="0"/>
              <a:pPr/>
              <a:t>2/19/2020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85496B5-5A40-4969-B497-7E7BD598BA7C}"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080D2DC-2C9D-49E2-A55C-2679D4F31F6F}" type="datetimeFigureOut">
              <a:rPr lang="en-US" smtClean="0"/>
              <a:pPr/>
              <a:t>2/19/2020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85496B5-5A40-4969-B497-7E7BD598BA7C}"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080D2DC-2C9D-49E2-A55C-2679D4F31F6F}" type="datetimeFigureOut">
              <a:rPr lang="en-US" smtClean="0"/>
              <a:pPr/>
              <a:t>2/19/2020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85496B5-5A40-4969-B497-7E7BD598BA7C}"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080D2DC-2C9D-49E2-A55C-2679D4F31F6F}" type="datetimeFigureOut">
              <a:rPr lang="en-US" smtClean="0"/>
              <a:pPr/>
              <a:t>2/19/2020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85496B5-5A40-4969-B497-7E7BD598BA7C}"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080D2DC-2C9D-49E2-A55C-2679D4F31F6F}" type="datetimeFigureOut">
              <a:rPr lang="en-US" smtClean="0"/>
              <a:pPr/>
              <a:t>2/19/2020</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B85496B5-5A40-4969-B497-7E7BD598BA7C}"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5080D2DC-2C9D-49E2-A55C-2679D4F31F6F}" type="datetimeFigureOut">
              <a:rPr lang="en-US" smtClean="0"/>
              <a:pPr/>
              <a:t>2/19/2020</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B85496B5-5A40-4969-B497-7E7BD598BA7C}"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080D2DC-2C9D-49E2-A55C-2679D4F31F6F}" type="datetimeFigureOut">
              <a:rPr lang="en-US" smtClean="0"/>
              <a:pPr/>
              <a:t>2/19/2020</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B85496B5-5A40-4969-B497-7E7BD598BA7C}"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080D2DC-2C9D-49E2-A55C-2679D4F31F6F}" type="datetimeFigureOut">
              <a:rPr lang="en-US" smtClean="0"/>
              <a:pPr/>
              <a:t>2/19/2020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85496B5-5A40-4969-B497-7E7BD598BA7C}"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080D2DC-2C9D-49E2-A55C-2679D4F31F6F}" type="datetimeFigureOut">
              <a:rPr lang="en-US" smtClean="0"/>
              <a:pPr/>
              <a:t>2/19/2020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85496B5-5A40-4969-B497-7E7BD598BA7C}"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0D2DC-2C9D-49E2-A55C-2679D4F31F6F}" type="datetimeFigureOut">
              <a:rPr lang="en-US" smtClean="0"/>
              <a:pPr/>
              <a:t>2/19/2020</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496B5-5A40-4969-B497-7E7BD598BA7C}"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67544" y="1700808"/>
            <a:ext cx="7772400" cy="1944215"/>
          </a:xfrm>
        </p:spPr>
        <p:txBody>
          <a:bodyPr>
            <a:normAutofit/>
          </a:bodyPr>
          <a:lstStyle/>
          <a:p>
            <a:pPr algn="ctr"/>
            <a:r>
              <a:rPr lang="en-US" sz="4800" b="1" dirty="0" smtClean="0">
                <a:solidFill>
                  <a:schemeClr val="tx2"/>
                </a:solidFill>
                <a:latin typeface="Palatino Linotype" pitchFamily="18" charset="0"/>
              </a:rPr>
              <a:t>Introduction au langage Java</a:t>
            </a:r>
            <a:endParaRPr lang="en-US" sz="4800" b="1" dirty="0">
              <a:solidFill>
                <a:schemeClr val="tx2"/>
              </a:solidFill>
              <a:latin typeface="Palatino Linotype" pitchFamily="18" charset="0"/>
            </a:endParaRPr>
          </a:p>
        </p:txBody>
      </p:sp>
      <p:sp>
        <p:nvSpPr>
          <p:cNvPr id="5" name="Sous-titre 2"/>
          <p:cNvSpPr>
            <a:spLocks noGrp="1"/>
          </p:cNvSpPr>
          <p:nvPr>
            <p:ph type="subTitle" idx="1"/>
          </p:nvPr>
        </p:nvSpPr>
        <p:spPr>
          <a:xfrm>
            <a:off x="4679504" y="5877272"/>
            <a:ext cx="4464496" cy="576064"/>
          </a:xfrm>
        </p:spPr>
        <p:txBody>
          <a:bodyPr>
            <a:normAutofit/>
          </a:bodyPr>
          <a:lstStyle/>
          <a:p>
            <a:r>
              <a:rPr lang="en-US" sz="2400" b="1" dirty="0" smtClean="0">
                <a:solidFill>
                  <a:schemeClr val="tx2"/>
                </a:solidFill>
              </a:rPr>
              <a:t>Prof: Mme Sara SAIB</a:t>
            </a:r>
            <a:endParaRPr lang="en-US" sz="2400" b="1" dirty="0">
              <a:solidFill>
                <a:schemeClr val="tx2"/>
              </a:solidFill>
            </a:endParaRPr>
          </a:p>
        </p:txBody>
      </p:sp>
      <p:pic>
        <p:nvPicPr>
          <p:cNvPr id="4" name="Picture 6" descr="http://www.x2i.fr/files/2009/09/java-logo.jpg"/>
          <p:cNvPicPr>
            <a:picLocks noChangeAspect="1" noChangeArrowheads="1"/>
          </p:cNvPicPr>
          <p:nvPr/>
        </p:nvPicPr>
        <p:blipFill>
          <a:blip r:embed="rId3" cstate="print"/>
          <a:srcRect/>
          <a:stretch>
            <a:fillRect/>
          </a:stretch>
        </p:blipFill>
        <p:spPr bwMode="auto">
          <a:xfrm>
            <a:off x="4643438" y="3571876"/>
            <a:ext cx="3456384" cy="2123738"/>
          </a:xfrm>
          <a:prstGeom prst="ellipse">
            <a:avLst/>
          </a:prstGeom>
          <a:ln>
            <a:solidFill>
              <a:schemeClr val="accent1"/>
            </a:solidFill>
          </a:ln>
          <a:effectLst>
            <a:softEdge rad="112500"/>
          </a:effec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214282" y="1643050"/>
            <a:ext cx="8686800" cy="4738848"/>
          </a:xfrm>
        </p:spPr>
        <p:txBody>
          <a:bodyPr>
            <a:noAutofit/>
          </a:bodyPr>
          <a:lstStyle/>
          <a:p>
            <a:pPr>
              <a:buNone/>
            </a:pPr>
            <a:endParaRPr lang="fr-FR" sz="2200" dirty="0" smtClean="0"/>
          </a:p>
          <a:p>
            <a:pPr>
              <a:buNone/>
            </a:pPr>
            <a:r>
              <a:rPr lang="fr-FR" sz="2000" dirty="0" smtClean="0">
                <a:latin typeface="Times New Roman" pitchFamily="18" charset="0"/>
                <a:cs typeface="Times New Roman" pitchFamily="18" charset="0"/>
              </a:rPr>
              <a:t>Simples éditeurs ou environnements de développement</a:t>
            </a:r>
          </a:p>
          <a:p>
            <a:pPr lvl="1">
              <a:buFont typeface="Arial" pitchFamily="34" charset="0"/>
              <a:buChar char="•"/>
            </a:pPr>
            <a:r>
              <a:rPr lang="fr-FR" sz="2000" dirty="0" smtClean="0">
                <a:latin typeface="Times New Roman" pitchFamily="18" charset="0"/>
                <a:cs typeface="Times New Roman" pitchFamily="18" charset="0"/>
              </a:rPr>
              <a:t>Eclipse</a:t>
            </a:r>
          </a:p>
          <a:p>
            <a:pPr lvl="1">
              <a:buFont typeface="Arial" pitchFamily="34" charset="0"/>
              <a:buChar char="•"/>
            </a:pPr>
            <a:r>
              <a:rPr lang="fr-FR" sz="2000" dirty="0" err="1" smtClean="0">
                <a:latin typeface="Times New Roman" pitchFamily="18" charset="0"/>
                <a:cs typeface="Times New Roman" pitchFamily="18" charset="0"/>
              </a:rPr>
              <a:t>NetBeans</a:t>
            </a:r>
            <a:endParaRPr lang="fr-FR" sz="2000" dirty="0" smtClean="0">
              <a:latin typeface="Times New Roman" pitchFamily="18" charset="0"/>
              <a:cs typeface="Times New Roman" pitchFamily="18" charset="0"/>
            </a:endParaRPr>
          </a:p>
          <a:p>
            <a:pPr lvl="1">
              <a:buFont typeface="Arial" pitchFamily="34" charset="0"/>
              <a:buChar char="•"/>
            </a:pPr>
            <a:r>
              <a:rPr lang="fr-FR" sz="2000" dirty="0" err="1" smtClean="0">
                <a:latin typeface="Times New Roman" pitchFamily="18" charset="0"/>
                <a:cs typeface="Times New Roman" pitchFamily="18" charset="0"/>
              </a:rPr>
              <a:t>Jbuilder</a:t>
            </a:r>
            <a:endParaRPr lang="fr-FR" sz="2000" dirty="0" smtClean="0">
              <a:latin typeface="Times New Roman" pitchFamily="18" charset="0"/>
              <a:cs typeface="Times New Roman" pitchFamily="18" charset="0"/>
            </a:endParaRPr>
          </a:p>
          <a:p>
            <a:pPr lvl="1">
              <a:buFont typeface="Arial" pitchFamily="34" charset="0"/>
              <a:buChar char="•"/>
            </a:pPr>
            <a:r>
              <a:rPr lang="fr-FR" sz="2000" dirty="0" smtClean="0">
                <a:latin typeface="Times New Roman" pitchFamily="18" charset="0"/>
                <a:cs typeface="Times New Roman" pitchFamily="18" charset="0"/>
              </a:rPr>
              <a:t>…</a:t>
            </a:r>
          </a:p>
          <a:p>
            <a:pPr>
              <a:buNone/>
            </a:pPr>
            <a:endParaRPr lang="fr-FR" sz="2000" dirty="0" smtClean="0">
              <a:latin typeface="Times New Roman" pitchFamily="18" charset="0"/>
              <a:cs typeface="Times New Roman" pitchFamily="18" charset="0"/>
            </a:endParaRPr>
          </a:p>
          <a:p>
            <a:pPr>
              <a:buNone/>
            </a:pPr>
            <a:r>
              <a:rPr lang="fr-FR" sz="2000" dirty="0" smtClean="0">
                <a:latin typeface="Times New Roman" pitchFamily="18" charset="0"/>
                <a:cs typeface="Times New Roman" pitchFamily="18" charset="0"/>
              </a:rPr>
              <a:t>Les ressources sur Java</a:t>
            </a:r>
          </a:p>
          <a:p>
            <a:pPr lvl="1">
              <a:buFont typeface="Arial" pitchFamily="34" charset="0"/>
              <a:buChar char="•"/>
            </a:pPr>
            <a:r>
              <a:rPr lang="fr-FR" sz="2000" dirty="0" smtClean="0">
                <a:latin typeface="Times New Roman" pitchFamily="18" charset="0"/>
                <a:cs typeface="Times New Roman" pitchFamily="18" charset="0"/>
              </a:rPr>
              <a:t>Site de Java chez Sun : java.sun.com</a:t>
            </a:r>
          </a:p>
          <a:p>
            <a:pPr lvl="1">
              <a:buFont typeface="Arial" pitchFamily="34" charset="0"/>
              <a:buChar char="•"/>
            </a:pPr>
            <a:r>
              <a:rPr lang="fr-FR" sz="2000" dirty="0" smtClean="0">
                <a:latin typeface="Times New Roman" pitchFamily="18" charset="0"/>
                <a:cs typeface="Times New Roman" pitchFamily="18" charset="0"/>
              </a:rPr>
              <a:t>API (référence) : java.sun.com/j2se/1.5.0</a:t>
            </a:r>
          </a:p>
          <a:p>
            <a:pPr lvl="1">
              <a:buFont typeface="Arial" pitchFamily="34" charset="0"/>
              <a:buChar char="•"/>
            </a:pPr>
            <a:r>
              <a:rPr lang="fr-FR" sz="2000" dirty="0" smtClean="0">
                <a:latin typeface="Times New Roman" pitchFamily="18" charset="0"/>
                <a:cs typeface="Times New Roman" pitchFamily="18" charset="0"/>
              </a:rPr>
              <a:t>Tutorial de Sun : java.sun.com/doc/</a:t>
            </a:r>
            <a:r>
              <a:rPr lang="fr-FR" sz="2000" dirty="0" err="1" smtClean="0">
                <a:latin typeface="Times New Roman" pitchFamily="18" charset="0"/>
                <a:cs typeface="Times New Roman" pitchFamily="18" charset="0"/>
              </a:rPr>
              <a:t>bookstutorial</a:t>
            </a:r>
            <a:endParaRPr lang="fr-FR" sz="2000" dirty="0" smtClean="0">
              <a:latin typeface="Times New Roman" pitchFamily="18" charset="0"/>
              <a:cs typeface="Times New Roman" pitchFamily="18" charset="0"/>
            </a:endParaRPr>
          </a:p>
          <a:p>
            <a:pPr lvl="1">
              <a:buFont typeface="Arial" pitchFamily="34" charset="0"/>
              <a:buChar char="•"/>
            </a:pPr>
            <a:r>
              <a:rPr lang="fr-FR" sz="2000" dirty="0" smtClean="0">
                <a:latin typeface="Times New Roman" pitchFamily="18" charset="0"/>
                <a:cs typeface="Times New Roman" pitchFamily="18" charset="0"/>
              </a:rPr>
              <a:t>Cours et exemples : java.developpez.com</a:t>
            </a:r>
          </a:p>
          <a:p>
            <a:pPr lvl="1">
              <a:buFont typeface="Arial" pitchFamily="34" charset="0"/>
              <a:buChar char="•"/>
            </a:pPr>
            <a:r>
              <a:rPr lang="fr-FR" sz="2000" dirty="0" smtClean="0">
                <a:latin typeface="Times New Roman" pitchFamily="18" charset="0"/>
                <a:cs typeface="Times New Roman" pitchFamily="18" charset="0"/>
              </a:rPr>
              <a:t>Forum : </a:t>
            </a:r>
            <a:r>
              <a:rPr lang="fr-FR" sz="2000" dirty="0" err="1" smtClean="0">
                <a:latin typeface="Times New Roman" pitchFamily="18" charset="0"/>
                <a:cs typeface="Times New Roman" pitchFamily="18" charset="0"/>
              </a:rPr>
              <a:t>fr.comp.lang.java</a:t>
            </a:r>
            <a:endParaRPr lang="fr-FR" sz="2000" dirty="0" smtClean="0">
              <a:latin typeface="Times New Roman" pitchFamily="18" charset="0"/>
              <a:cs typeface="Times New Roman" pitchFamily="18" charset="0"/>
            </a:endParaRPr>
          </a:p>
          <a:p>
            <a:endParaRPr lang="fr-FR" sz="2200" dirty="0"/>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7"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Introduction</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 name="Rectangle 7"/>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outils</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64447" y="1500174"/>
            <a:ext cx="6172200" cy="1143000"/>
          </a:xfrm>
        </p:spPr>
        <p:txBody>
          <a:bodyPr/>
          <a:lstStyle/>
          <a:p>
            <a:r>
              <a:rPr lang="fr-FR" i="1" dirty="0" smtClean="0"/>
              <a:t>Partie I</a:t>
            </a:r>
            <a:endParaRPr lang="fr-FR" i="1" dirty="0"/>
          </a:p>
        </p:txBody>
      </p:sp>
      <p:sp>
        <p:nvSpPr>
          <p:cNvPr id="3" name="Espace réservé du contenu 2"/>
          <p:cNvSpPr>
            <a:spLocks noGrp="1"/>
          </p:cNvSpPr>
          <p:nvPr>
            <p:ph idx="1"/>
          </p:nvPr>
        </p:nvSpPr>
        <p:spPr>
          <a:xfrm>
            <a:off x="1485900" y="3929066"/>
            <a:ext cx="6172200" cy="2214578"/>
          </a:xfrm>
        </p:spPr>
        <p:txBody>
          <a:bodyPr>
            <a:normAutofit/>
          </a:bodyPr>
          <a:lstStyle/>
          <a:p>
            <a:pPr algn="ctr">
              <a:buNone/>
            </a:pPr>
            <a:r>
              <a:rPr lang="fr-FR" sz="4000" b="1" dirty="0" smtClean="0">
                <a:latin typeface="Times New Roman" pitchFamily="18" charset="0"/>
                <a:cs typeface="Times New Roman" pitchFamily="18" charset="0"/>
              </a:rPr>
              <a:t>Les bases du langage Java</a:t>
            </a:r>
            <a:endParaRPr lang="fr-FR" sz="4000" b="1" dirty="0">
              <a:latin typeface="Times New Roman" pitchFamily="18" charset="0"/>
              <a:cs typeface="Times New Roman" pitchFamily="18" charset="0"/>
            </a:endParaRPr>
          </a:p>
          <a:p>
            <a:pPr>
              <a:buNone/>
            </a:pPr>
            <a:r>
              <a:rPr lang="fr-FR" sz="2000" dirty="0"/>
              <a:t> </a:t>
            </a:r>
          </a:p>
          <a:p>
            <a:pPr>
              <a:buNone/>
            </a:pPr>
            <a:endParaRPr lang="fr-FR" sz="2000" dirty="0"/>
          </a:p>
          <a:p>
            <a:pPr>
              <a:buNone/>
            </a:pPr>
            <a:endParaRPr lang="fr-FR" sz="2000" dirty="0"/>
          </a:p>
        </p:txBody>
      </p:sp>
      <p:sp>
        <p:nvSpPr>
          <p:cNvPr id="11" name="Rectangle 10"/>
          <p:cNvSpPr/>
          <p:nvPr/>
        </p:nvSpPr>
        <p:spPr>
          <a:xfrm>
            <a:off x="1464447" y="3071810"/>
            <a:ext cx="6161528" cy="714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190655824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214282" y="928670"/>
            <a:ext cx="8143932" cy="14287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contenu 2"/>
          <p:cNvSpPr>
            <a:spLocks noGrp="1"/>
          </p:cNvSpPr>
          <p:nvPr>
            <p:ph idx="1"/>
          </p:nvPr>
        </p:nvSpPr>
        <p:spPr>
          <a:xfrm>
            <a:off x="285720" y="2714620"/>
            <a:ext cx="8229600" cy="3933056"/>
          </a:xfrm>
        </p:spPr>
        <p:txBody>
          <a:bodyPr>
            <a:noAutofit/>
          </a:bodyPr>
          <a:lstStyle/>
          <a:p>
            <a:pPr>
              <a:buFont typeface="Wingdings" pitchFamily="2" charset="2"/>
              <a:buChar char="§"/>
            </a:pPr>
            <a:r>
              <a:rPr lang="fr-FR" sz="1800" b="1" dirty="0" smtClean="0">
                <a:latin typeface="Times New Roman" pitchFamily="18" charset="0"/>
                <a:cs typeface="Times New Roman" pitchFamily="18" charset="0"/>
              </a:rPr>
              <a:t>public class </a:t>
            </a:r>
            <a:r>
              <a:rPr lang="fr-FR" sz="1800" b="1" dirty="0" err="1" smtClean="0">
                <a:latin typeface="Times New Roman" pitchFamily="18" charset="0"/>
                <a:cs typeface="Times New Roman" pitchFamily="18" charset="0"/>
              </a:rPr>
              <a:t>HelloWord</a:t>
            </a:r>
            <a:endParaRPr lang="fr-FR" sz="1800" b="1" dirty="0" smtClean="0">
              <a:latin typeface="Times New Roman" pitchFamily="18" charset="0"/>
              <a:cs typeface="Times New Roman" pitchFamily="18" charset="0"/>
            </a:endParaRPr>
          </a:p>
          <a:p>
            <a:pPr>
              <a:buNone/>
            </a:pPr>
            <a:r>
              <a:rPr lang="fr-FR" sz="1800" dirty="0" smtClean="0">
                <a:latin typeface="Times New Roman" pitchFamily="18" charset="0"/>
                <a:cs typeface="Times New Roman" pitchFamily="18" charset="0"/>
              </a:rPr>
              <a:t>Nom de la classe</a:t>
            </a:r>
          </a:p>
          <a:p>
            <a:pPr>
              <a:buNone/>
            </a:pPr>
            <a:endParaRPr lang="fr-FR" sz="1800" dirty="0" smtClean="0">
              <a:latin typeface="Times New Roman" pitchFamily="18" charset="0"/>
              <a:cs typeface="Times New Roman" pitchFamily="18" charset="0"/>
            </a:endParaRPr>
          </a:p>
          <a:p>
            <a:pPr>
              <a:buFont typeface="Wingdings" pitchFamily="2" charset="2"/>
              <a:buChar char="§"/>
            </a:pPr>
            <a:r>
              <a:rPr lang="en-US" sz="1800" b="1" dirty="0" smtClean="0">
                <a:latin typeface="Times New Roman" pitchFamily="18" charset="0"/>
                <a:cs typeface="Times New Roman" pitchFamily="18" charset="0"/>
              </a:rPr>
              <a:t>public static void main</a:t>
            </a:r>
          </a:p>
          <a:p>
            <a:pPr>
              <a:buNone/>
            </a:pPr>
            <a:r>
              <a:rPr lang="fr-FR" sz="1800" dirty="0" smtClean="0">
                <a:latin typeface="Times New Roman" pitchFamily="18" charset="0"/>
                <a:cs typeface="Times New Roman" pitchFamily="18" charset="0"/>
              </a:rPr>
              <a:t>La fonction principale équivalente à la fonction main du C/C++</a:t>
            </a:r>
          </a:p>
          <a:p>
            <a:pPr>
              <a:buFont typeface="Wingdings" pitchFamily="2" charset="2"/>
              <a:buChar char="§"/>
            </a:pPr>
            <a:endParaRPr lang="fr-FR" sz="1800" dirty="0" smtClean="0">
              <a:latin typeface="Times New Roman" pitchFamily="18" charset="0"/>
              <a:cs typeface="Times New Roman" pitchFamily="18" charset="0"/>
            </a:endParaRPr>
          </a:p>
          <a:p>
            <a:pPr>
              <a:buFont typeface="Wingdings" pitchFamily="2" charset="2"/>
              <a:buChar char="§"/>
            </a:pPr>
            <a:r>
              <a:rPr lang="fr-FR" sz="1800" b="1" dirty="0" smtClean="0">
                <a:latin typeface="Times New Roman" pitchFamily="18" charset="0"/>
                <a:cs typeface="Times New Roman" pitchFamily="18" charset="0"/>
              </a:rPr>
              <a:t>String[] </a:t>
            </a:r>
            <a:r>
              <a:rPr lang="fr-FR" sz="1800" b="1" dirty="0" err="1" smtClean="0">
                <a:latin typeface="Times New Roman" pitchFamily="18" charset="0"/>
                <a:cs typeface="Times New Roman" pitchFamily="18" charset="0"/>
              </a:rPr>
              <a:t>args</a:t>
            </a:r>
            <a:endParaRPr lang="fr-FR" sz="1800" b="1" dirty="0" smtClean="0">
              <a:latin typeface="Times New Roman" pitchFamily="18" charset="0"/>
              <a:cs typeface="Times New Roman" pitchFamily="18" charset="0"/>
            </a:endParaRPr>
          </a:p>
          <a:p>
            <a:pPr>
              <a:buNone/>
            </a:pPr>
            <a:r>
              <a:rPr lang="fr-FR" sz="1800" dirty="0" smtClean="0">
                <a:latin typeface="Times New Roman" pitchFamily="18" charset="0"/>
                <a:cs typeface="Times New Roman" pitchFamily="18" charset="0"/>
              </a:rPr>
              <a:t>Permet de récupérer des arguments transmis au programme au moment de son lancement</a:t>
            </a:r>
          </a:p>
          <a:p>
            <a:pPr>
              <a:buNone/>
            </a:pPr>
            <a:endParaRPr lang="fr-FR" sz="1800" dirty="0" smtClean="0">
              <a:latin typeface="Times New Roman" pitchFamily="18" charset="0"/>
              <a:cs typeface="Times New Roman" pitchFamily="18" charset="0"/>
            </a:endParaRPr>
          </a:p>
          <a:p>
            <a:pPr>
              <a:buFont typeface="Wingdings" pitchFamily="2" charset="2"/>
              <a:buChar char="§"/>
            </a:pPr>
            <a:r>
              <a:rPr lang="fr-FR" sz="1800" b="1" dirty="0" smtClean="0">
                <a:latin typeface="Times New Roman" pitchFamily="18" charset="0"/>
                <a:cs typeface="Times New Roman" pitchFamily="18" charset="0"/>
              </a:rPr>
              <a:t>System.out.println("Ola … ")</a:t>
            </a:r>
          </a:p>
          <a:p>
            <a:pPr>
              <a:buNone/>
            </a:pPr>
            <a:r>
              <a:rPr lang="fr-FR" sz="1800" dirty="0" smtClean="0">
                <a:latin typeface="Times New Roman" pitchFamily="18" charset="0"/>
                <a:cs typeface="Times New Roman" pitchFamily="18" charset="0"/>
              </a:rPr>
              <a:t>  Méthode d'affichage dans la fenêtre console</a:t>
            </a:r>
            <a:endParaRPr lang="fr-FR" sz="1800" dirty="0">
              <a:latin typeface="Times New Roman" pitchFamily="18" charset="0"/>
              <a:cs typeface="Times New Roman" pitchFamily="18" charset="0"/>
            </a:endParaRPr>
          </a:p>
        </p:txBody>
      </p:sp>
      <p:sp>
        <p:nvSpPr>
          <p:cNvPr id="7" name="ZoneTexte 6"/>
          <p:cNvSpPr txBox="1"/>
          <p:nvPr/>
        </p:nvSpPr>
        <p:spPr>
          <a:xfrm>
            <a:off x="214282" y="857232"/>
            <a:ext cx="7643866" cy="1477328"/>
          </a:xfrm>
          <a:prstGeom prst="rect">
            <a:avLst/>
          </a:prstGeom>
          <a:noFill/>
        </p:spPr>
        <p:txBody>
          <a:bodyPr wrap="square" rtlCol="0">
            <a:spAutoFit/>
          </a:bodyPr>
          <a:lstStyle/>
          <a:p>
            <a:r>
              <a:rPr lang="fr-FR" dirty="0" smtClean="0">
                <a:solidFill>
                  <a:srgbClr val="FF0000"/>
                </a:solidFill>
                <a:latin typeface="+mj-lt"/>
              </a:rPr>
              <a:t>public class </a:t>
            </a:r>
            <a:r>
              <a:rPr lang="fr-FR" dirty="0" err="1" smtClean="0">
                <a:solidFill>
                  <a:srgbClr val="FF0000"/>
                </a:solidFill>
                <a:latin typeface="+mj-lt"/>
              </a:rPr>
              <a:t>HelloWord</a:t>
            </a:r>
            <a:r>
              <a:rPr lang="fr-FR" dirty="0" smtClean="0">
                <a:solidFill>
                  <a:srgbClr val="FF0000"/>
                </a:solidFill>
                <a:latin typeface="+mj-lt"/>
              </a:rPr>
              <a:t>{</a:t>
            </a:r>
          </a:p>
          <a:p>
            <a:r>
              <a:rPr lang="en-US" dirty="0" smtClean="0">
                <a:solidFill>
                  <a:srgbClr val="FF0000"/>
                </a:solidFill>
                <a:latin typeface="+mj-lt"/>
              </a:rPr>
              <a:t>	public static void main (String[] </a:t>
            </a:r>
            <a:r>
              <a:rPr lang="en-US" dirty="0" err="1" smtClean="0">
                <a:solidFill>
                  <a:srgbClr val="FF0000"/>
                </a:solidFill>
                <a:latin typeface="+mj-lt"/>
              </a:rPr>
              <a:t>args</a:t>
            </a:r>
            <a:r>
              <a:rPr lang="en-US" dirty="0" smtClean="0">
                <a:solidFill>
                  <a:srgbClr val="FF0000"/>
                </a:solidFill>
                <a:latin typeface="+mj-lt"/>
              </a:rPr>
              <a:t>) {</a:t>
            </a:r>
          </a:p>
          <a:p>
            <a:r>
              <a:rPr lang="fr-FR" dirty="0" smtClean="0">
                <a:solidFill>
                  <a:srgbClr val="FF0000"/>
                </a:solidFill>
                <a:latin typeface="+mj-lt"/>
              </a:rPr>
              <a:t>		System.out.println("Ola, mon Premier Programme");</a:t>
            </a:r>
          </a:p>
          <a:p>
            <a:r>
              <a:rPr lang="fr-FR" dirty="0" smtClean="0">
                <a:solidFill>
                  <a:srgbClr val="FF0000"/>
                </a:solidFill>
                <a:latin typeface="+mj-lt"/>
              </a:rPr>
              <a:t>	}</a:t>
            </a:r>
          </a:p>
          <a:p>
            <a:r>
              <a:rPr lang="fr-FR" dirty="0" smtClean="0">
                <a:solidFill>
                  <a:srgbClr val="FF0000"/>
                </a:solidFill>
                <a:latin typeface="+mj-lt"/>
              </a:rPr>
              <a:t>}</a:t>
            </a:r>
            <a:endParaRPr lang="fr-FR" dirty="0">
              <a:solidFill>
                <a:srgbClr val="FF0000"/>
              </a:solidFill>
              <a:latin typeface="+mj-lt"/>
            </a:endParaRPr>
          </a:p>
        </p:txBody>
      </p:sp>
      <p:pic>
        <p:nvPicPr>
          <p:cNvPr id="8" name="Picture 3"/>
          <p:cNvPicPr>
            <a:picLocks noChangeAspect="1" noChangeArrowheads="1"/>
          </p:cNvPicPr>
          <p:nvPr/>
        </p:nvPicPr>
        <p:blipFill>
          <a:blip r:embed="rId2" cstate="print"/>
          <a:srcRect/>
          <a:stretch>
            <a:fillRect/>
          </a:stretch>
        </p:blipFill>
        <p:spPr bwMode="auto">
          <a:xfrm>
            <a:off x="4500562" y="1857364"/>
            <a:ext cx="4039693" cy="1512000"/>
          </a:xfrm>
          <a:prstGeom prst="rect">
            <a:avLst/>
          </a:prstGeom>
          <a:noFill/>
          <a:ln w="9525">
            <a:solidFill>
              <a:schemeClr val="accent1"/>
            </a:solidFill>
            <a:miter lim="800000"/>
            <a:headEnd/>
            <a:tailEnd/>
          </a:ln>
          <a:effectLst/>
        </p:spPr>
      </p:pic>
      <p:sp>
        <p:nvSpPr>
          <p:cNvPr id="1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Introduction</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7" name="Rectangle 16"/>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0" y="214290"/>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Premier exemple Java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80728"/>
            <a:ext cx="8229600" cy="5472608"/>
          </a:xfrm>
        </p:spPr>
        <p:txBody>
          <a:bodyPr>
            <a:normAutofit/>
          </a:bodyPr>
          <a:lstStyle/>
          <a:p>
            <a:pPr algn="just"/>
            <a:endParaRPr lang="fr-FR" dirty="0" smtClean="0">
              <a:latin typeface="Times New Roman" pitchFamily="18" charset="0"/>
              <a:cs typeface="Times New Roman" pitchFamily="18" charset="0"/>
            </a:endParaRPr>
          </a:p>
          <a:p>
            <a:pPr algn="just"/>
            <a:r>
              <a:rPr lang="fr-FR" dirty="0" smtClean="0">
                <a:latin typeface="Times New Roman" pitchFamily="18" charset="0"/>
                <a:cs typeface="Times New Roman" pitchFamily="18" charset="0"/>
              </a:rPr>
              <a:t>Types primitifs</a:t>
            </a:r>
          </a:p>
          <a:p>
            <a:pPr algn="just">
              <a:buNone/>
            </a:pPr>
            <a:endParaRPr lang="fr-FR" dirty="0" smtClean="0">
              <a:latin typeface="Times New Roman" pitchFamily="18" charset="0"/>
              <a:cs typeface="Times New Roman" pitchFamily="18" charset="0"/>
            </a:endParaRPr>
          </a:p>
          <a:p>
            <a:pPr algn="just">
              <a:buNone/>
            </a:pPr>
            <a:r>
              <a:rPr lang="en-US" dirty="0" err="1" smtClean="0">
                <a:latin typeface="Times New Roman" pitchFamily="18" charset="0"/>
                <a:cs typeface="Times New Roman" pitchFamily="18" charset="0"/>
              </a:rPr>
              <a:t>Entiers</a:t>
            </a:r>
            <a:r>
              <a:rPr lang="en-US" dirty="0" smtClean="0">
                <a:latin typeface="Times New Roman" pitchFamily="18" charset="0"/>
                <a:cs typeface="Times New Roman" pitchFamily="18" charset="0"/>
              </a:rPr>
              <a:t> : </a:t>
            </a:r>
            <a:r>
              <a:rPr lang="en-US" b="1" dirty="0" smtClean="0">
                <a:latin typeface="Times New Roman" pitchFamily="18" charset="0"/>
                <a:cs typeface="Times New Roman" pitchFamily="18" charset="0"/>
              </a:rPr>
              <a:t>byte (1 octet) - short (2 octets) -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(4 octets) – long </a:t>
            </a:r>
            <a:r>
              <a:rPr lang="fr-FR" dirty="0" smtClean="0">
                <a:latin typeface="Times New Roman" pitchFamily="18" charset="0"/>
                <a:cs typeface="Times New Roman" pitchFamily="18" charset="0"/>
              </a:rPr>
              <a:t>(</a:t>
            </a:r>
            <a:r>
              <a:rPr lang="fr-FR" sz="3100" b="1" dirty="0" smtClean="0">
                <a:latin typeface="Times New Roman" pitchFamily="18" charset="0"/>
                <a:cs typeface="Times New Roman" pitchFamily="18" charset="0"/>
              </a:rPr>
              <a:t>8 octets)</a:t>
            </a:r>
          </a:p>
          <a:p>
            <a:pPr algn="just">
              <a:buNone/>
            </a:pPr>
            <a:r>
              <a:rPr lang="fr-FR" dirty="0" smtClean="0">
                <a:latin typeface="Times New Roman" pitchFamily="18" charset="0"/>
                <a:cs typeface="Times New Roman" pitchFamily="18" charset="0"/>
              </a:rPr>
              <a:t>Flottants : </a:t>
            </a:r>
            <a:r>
              <a:rPr lang="fr-FR" b="1" dirty="0" err="1" smtClean="0">
                <a:latin typeface="Times New Roman" pitchFamily="18" charset="0"/>
                <a:cs typeface="Times New Roman" pitchFamily="18" charset="0"/>
              </a:rPr>
              <a:t>float</a:t>
            </a:r>
            <a:r>
              <a:rPr lang="fr-FR" b="1" dirty="0" smtClean="0">
                <a:latin typeface="Times New Roman" pitchFamily="18" charset="0"/>
                <a:cs typeface="Times New Roman" pitchFamily="18" charset="0"/>
              </a:rPr>
              <a:t> (4 octets) - double (8 octets)</a:t>
            </a:r>
          </a:p>
          <a:p>
            <a:pPr algn="just">
              <a:buNone/>
            </a:pPr>
            <a:r>
              <a:rPr lang="fr-FR" dirty="0" smtClean="0">
                <a:latin typeface="Times New Roman" pitchFamily="18" charset="0"/>
                <a:cs typeface="Times New Roman" pitchFamily="18" charset="0"/>
              </a:rPr>
              <a:t>Booléens : </a:t>
            </a:r>
            <a:r>
              <a:rPr lang="fr-FR" b="1" dirty="0" err="1" smtClean="0">
                <a:latin typeface="Times New Roman" pitchFamily="18" charset="0"/>
                <a:cs typeface="Times New Roman" pitchFamily="18" charset="0"/>
              </a:rPr>
              <a:t>boolean</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true</a:t>
            </a:r>
            <a:r>
              <a:rPr lang="fr-FR" b="1" dirty="0" smtClean="0">
                <a:latin typeface="Times New Roman" pitchFamily="18" charset="0"/>
                <a:cs typeface="Times New Roman" pitchFamily="18" charset="0"/>
              </a:rPr>
              <a:t> ou false)</a:t>
            </a:r>
          </a:p>
          <a:p>
            <a:pPr algn="just">
              <a:buNone/>
            </a:pPr>
            <a:r>
              <a:rPr lang="fr-FR" dirty="0" smtClean="0">
                <a:latin typeface="Times New Roman" pitchFamily="18" charset="0"/>
                <a:cs typeface="Times New Roman" pitchFamily="18" charset="0"/>
              </a:rPr>
              <a:t>Caractères : </a:t>
            </a:r>
            <a:r>
              <a:rPr lang="fr-FR" b="1" dirty="0" smtClean="0">
                <a:latin typeface="Times New Roman" pitchFamily="18" charset="0"/>
                <a:cs typeface="Times New Roman" pitchFamily="18" charset="0"/>
              </a:rPr>
              <a:t>char (codage Unicode sur 16 bits)</a:t>
            </a:r>
          </a:p>
          <a:p>
            <a:pPr algn="just">
              <a:buNone/>
            </a:pPr>
            <a:endParaRPr lang="fr-FR" b="1" dirty="0" smtClean="0">
              <a:latin typeface="Times New Roman" pitchFamily="18" charset="0"/>
              <a:cs typeface="Times New Roman" pitchFamily="18" charset="0"/>
            </a:endParaRPr>
          </a:p>
          <a:p>
            <a:pPr algn="just">
              <a:buNone/>
            </a:pPr>
            <a:endParaRPr lang="fr-FR" dirty="0" smtClean="0"/>
          </a:p>
          <a:p>
            <a:pPr algn="just"/>
            <a:endParaRPr lang="fr-FR" dirty="0"/>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types primitifs</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91269"/>
            <a:ext cx="8229600" cy="5606083"/>
          </a:xfrm>
        </p:spPr>
        <p:txBody>
          <a:bodyPr>
            <a:noAutofit/>
          </a:bodyPr>
          <a:lstStyle/>
          <a:p>
            <a:pPr>
              <a:buNone/>
            </a:pPr>
            <a:endParaRPr lang="fr-FR" sz="2000" b="1" dirty="0" smtClean="0">
              <a:latin typeface="Times New Roman" pitchFamily="18" charset="0"/>
              <a:cs typeface="Times New Roman" pitchFamily="18" charset="0"/>
            </a:endParaRPr>
          </a:p>
          <a:p>
            <a:pPr>
              <a:buNone/>
            </a:pPr>
            <a:r>
              <a:rPr lang="fr-FR" sz="2000" b="1" dirty="0" smtClean="0">
                <a:latin typeface="Times New Roman" pitchFamily="18" charset="0"/>
                <a:cs typeface="Times New Roman" pitchFamily="18" charset="0"/>
              </a:rPr>
              <a:t>Initialisation</a:t>
            </a:r>
          </a:p>
          <a:p>
            <a:pPr>
              <a:buNone/>
            </a:pPr>
            <a:endParaRPr lang="fr-FR" sz="2000" b="1" dirty="0" smtClean="0">
              <a:latin typeface="Times New Roman" pitchFamily="18" charset="0"/>
              <a:cs typeface="Times New Roman" pitchFamily="18" charset="0"/>
            </a:endParaRPr>
          </a:p>
          <a:p>
            <a:r>
              <a:rPr lang="fr-FR" sz="2000" dirty="0" smtClean="0">
                <a:latin typeface="Times New Roman" pitchFamily="18" charset="0"/>
                <a:cs typeface="Times New Roman" pitchFamily="18" charset="0"/>
              </a:rPr>
              <a:t>Une variable peut recevoir une valeur au moment de sa déclaration :</a:t>
            </a:r>
          </a:p>
          <a:p>
            <a:pPr marL="180000">
              <a:spcBef>
                <a:spcPts val="0"/>
              </a:spcBef>
              <a:buNone/>
            </a:pPr>
            <a:r>
              <a:rPr lang="fr-FR" sz="2000" dirty="0" err="1" smtClean="0">
                <a:solidFill>
                  <a:srgbClr val="00B050"/>
                </a:solidFill>
                <a:latin typeface="Times New Roman" pitchFamily="18" charset="0"/>
                <a:cs typeface="Times New Roman" pitchFamily="18" charset="0"/>
              </a:rPr>
              <a:t>int</a:t>
            </a:r>
            <a:r>
              <a:rPr lang="fr-FR" sz="2000" dirty="0" smtClean="0">
                <a:solidFill>
                  <a:srgbClr val="00B050"/>
                </a:solidFill>
                <a:latin typeface="Times New Roman" pitchFamily="18" charset="0"/>
                <a:cs typeface="Times New Roman" pitchFamily="18" charset="0"/>
              </a:rPr>
              <a:t> n = 15;</a:t>
            </a:r>
          </a:p>
          <a:p>
            <a:pPr marL="180000">
              <a:spcBef>
                <a:spcPts val="0"/>
              </a:spcBef>
              <a:buNone/>
            </a:pPr>
            <a:r>
              <a:rPr lang="fr-FR" sz="2000" dirty="0" err="1" smtClean="0">
                <a:solidFill>
                  <a:srgbClr val="00B050"/>
                </a:solidFill>
                <a:latin typeface="Times New Roman" pitchFamily="18" charset="0"/>
                <a:cs typeface="Times New Roman" pitchFamily="18" charset="0"/>
              </a:rPr>
              <a:t>boolean</a:t>
            </a:r>
            <a:r>
              <a:rPr lang="fr-FR" sz="2000" dirty="0" smtClean="0">
                <a:solidFill>
                  <a:srgbClr val="00B050"/>
                </a:solidFill>
                <a:latin typeface="Times New Roman" pitchFamily="18" charset="0"/>
                <a:cs typeface="Times New Roman" pitchFamily="18" charset="0"/>
              </a:rPr>
              <a:t> b = </a:t>
            </a:r>
            <a:r>
              <a:rPr lang="fr-FR" sz="2000" dirty="0" err="1" smtClean="0">
                <a:solidFill>
                  <a:srgbClr val="00B050"/>
                </a:solidFill>
                <a:latin typeface="Times New Roman" pitchFamily="18" charset="0"/>
                <a:cs typeface="Times New Roman" pitchFamily="18" charset="0"/>
              </a:rPr>
              <a:t>true</a:t>
            </a:r>
            <a:r>
              <a:rPr lang="fr-FR" sz="2000" dirty="0" smtClean="0">
                <a:solidFill>
                  <a:srgbClr val="00B050"/>
                </a:solidFill>
                <a:latin typeface="Times New Roman" pitchFamily="18" charset="0"/>
                <a:cs typeface="Times New Roman" pitchFamily="18" charset="0"/>
              </a:rPr>
              <a:t>;</a:t>
            </a:r>
          </a:p>
          <a:p>
            <a:pPr marL="180000">
              <a:spcBef>
                <a:spcPts val="0"/>
              </a:spcBef>
              <a:buNone/>
            </a:pPr>
            <a:endParaRPr lang="fr-FR" sz="2000" dirty="0" smtClean="0">
              <a:solidFill>
                <a:srgbClr val="00B050"/>
              </a:solidFill>
              <a:latin typeface="Times New Roman" pitchFamily="18" charset="0"/>
              <a:cs typeface="Times New Roman" pitchFamily="18" charset="0"/>
            </a:endParaRPr>
          </a:p>
          <a:p>
            <a:r>
              <a:rPr lang="fr-FR" sz="2000" dirty="0" smtClean="0">
                <a:latin typeface="Times New Roman" pitchFamily="18" charset="0"/>
                <a:cs typeface="Times New Roman" pitchFamily="18" charset="0"/>
              </a:rPr>
              <a:t>Cette instruction joue le même rôle :</a:t>
            </a:r>
          </a:p>
          <a:p>
            <a:pPr marL="180000">
              <a:spcBef>
                <a:spcPts val="0"/>
              </a:spcBef>
              <a:buNone/>
            </a:pPr>
            <a:r>
              <a:rPr lang="fr-FR" sz="2000" dirty="0" err="1" smtClean="0">
                <a:solidFill>
                  <a:srgbClr val="00B050"/>
                </a:solidFill>
                <a:latin typeface="Times New Roman" pitchFamily="18" charset="0"/>
                <a:cs typeface="Times New Roman" pitchFamily="18" charset="0"/>
              </a:rPr>
              <a:t>int</a:t>
            </a:r>
            <a:r>
              <a:rPr lang="fr-FR" sz="2000" dirty="0" smtClean="0">
                <a:solidFill>
                  <a:srgbClr val="00B050"/>
                </a:solidFill>
                <a:latin typeface="Times New Roman" pitchFamily="18" charset="0"/>
                <a:cs typeface="Times New Roman" pitchFamily="18" charset="0"/>
              </a:rPr>
              <a:t> n;</a:t>
            </a:r>
          </a:p>
          <a:p>
            <a:pPr marL="180000">
              <a:spcBef>
                <a:spcPts val="0"/>
              </a:spcBef>
              <a:buNone/>
            </a:pPr>
            <a:r>
              <a:rPr lang="fr-FR" sz="2000" dirty="0" smtClean="0">
                <a:solidFill>
                  <a:srgbClr val="00B050"/>
                </a:solidFill>
                <a:latin typeface="Times New Roman" pitchFamily="18" charset="0"/>
                <a:cs typeface="Times New Roman" pitchFamily="18" charset="0"/>
              </a:rPr>
              <a:t>n = 15;</a:t>
            </a:r>
          </a:p>
          <a:p>
            <a:pPr marL="180000">
              <a:spcBef>
                <a:spcPts val="0"/>
              </a:spcBef>
              <a:buNone/>
            </a:pPr>
            <a:r>
              <a:rPr lang="fr-FR" sz="2000" dirty="0" err="1" smtClean="0">
                <a:solidFill>
                  <a:srgbClr val="00B050"/>
                </a:solidFill>
                <a:latin typeface="Times New Roman" pitchFamily="18" charset="0"/>
                <a:cs typeface="Times New Roman" pitchFamily="18" charset="0"/>
              </a:rPr>
              <a:t>boolean</a:t>
            </a:r>
            <a:r>
              <a:rPr lang="fr-FR" sz="2000" dirty="0" smtClean="0">
                <a:solidFill>
                  <a:srgbClr val="00B050"/>
                </a:solidFill>
                <a:latin typeface="Times New Roman" pitchFamily="18" charset="0"/>
                <a:cs typeface="Times New Roman" pitchFamily="18" charset="0"/>
              </a:rPr>
              <a:t> b;</a:t>
            </a:r>
          </a:p>
          <a:p>
            <a:pPr marL="180000">
              <a:spcBef>
                <a:spcPts val="0"/>
              </a:spcBef>
              <a:buNone/>
            </a:pPr>
            <a:r>
              <a:rPr lang="fr-FR" sz="2000" dirty="0" smtClean="0">
                <a:solidFill>
                  <a:srgbClr val="00B050"/>
                </a:solidFill>
                <a:latin typeface="Times New Roman" pitchFamily="18" charset="0"/>
                <a:cs typeface="Times New Roman" pitchFamily="18" charset="0"/>
              </a:rPr>
              <a:t>b = </a:t>
            </a:r>
            <a:r>
              <a:rPr lang="fr-FR" sz="2000" dirty="0" err="1" smtClean="0">
                <a:solidFill>
                  <a:srgbClr val="00B050"/>
                </a:solidFill>
                <a:latin typeface="Times New Roman" pitchFamily="18" charset="0"/>
                <a:cs typeface="Times New Roman" pitchFamily="18" charset="0"/>
              </a:rPr>
              <a:t>true</a:t>
            </a:r>
            <a:r>
              <a:rPr lang="fr-FR" sz="2000" dirty="0" smtClean="0">
                <a:solidFill>
                  <a:srgbClr val="00B050"/>
                </a:solidFill>
                <a:latin typeface="Times New Roman" pitchFamily="18" charset="0"/>
                <a:cs typeface="Times New Roman" pitchFamily="18" charset="0"/>
              </a:rPr>
              <a:t>;</a:t>
            </a:r>
          </a:p>
          <a:p>
            <a:pPr marL="180000">
              <a:spcBef>
                <a:spcPts val="0"/>
              </a:spcBef>
              <a:buNone/>
            </a:pPr>
            <a:endParaRPr lang="fr-FR" sz="2000" dirty="0" smtClean="0">
              <a:solidFill>
                <a:srgbClr val="00B050"/>
              </a:solidFill>
              <a:latin typeface="Times New Roman" pitchFamily="18" charset="0"/>
              <a:cs typeface="Times New Roman" pitchFamily="18" charset="0"/>
            </a:endParaRPr>
          </a:p>
          <a:p>
            <a:pPr marL="180000">
              <a:spcBef>
                <a:spcPts val="0"/>
              </a:spcBef>
              <a:buNone/>
            </a:pPr>
            <a:r>
              <a:rPr lang="fr-FR" sz="2000" dirty="0" err="1" smtClean="0">
                <a:latin typeface="Times New Roman" pitchFamily="18" charset="0"/>
                <a:cs typeface="Times New Roman" pitchFamily="18" charset="0"/>
              </a:rPr>
              <a:t>Intialisation</a:t>
            </a:r>
            <a:r>
              <a:rPr lang="fr-FR" sz="2000" dirty="0" smtClean="0">
                <a:latin typeface="Times New Roman" pitchFamily="18" charset="0"/>
                <a:cs typeface="Times New Roman" pitchFamily="18" charset="0"/>
              </a:rPr>
              <a:t> d’une variable </a:t>
            </a:r>
            <a:r>
              <a:rPr lang="fr-FR" sz="2000" dirty="0" err="1" smtClean="0">
                <a:latin typeface="Times New Roman" pitchFamily="18" charset="0"/>
                <a:cs typeface="Times New Roman" pitchFamily="18" charset="0"/>
              </a:rPr>
              <a:t>float</a:t>
            </a:r>
            <a:r>
              <a:rPr lang="fr-FR" sz="2000" dirty="0" smtClean="0">
                <a:latin typeface="Times New Roman" pitchFamily="18" charset="0"/>
                <a:cs typeface="Times New Roman" pitchFamily="18" charset="0"/>
              </a:rPr>
              <a:t> </a:t>
            </a:r>
          </a:p>
          <a:p>
            <a:pPr marL="180000">
              <a:spcBef>
                <a:spcPts val="0"/>
              </a:spcBef>
              <a:buNone/>
            </a:pPr>
            <a:r>
              <a:rPr lang="fr-FR" sz="2000" dirty="0" err="1" smtClean="0">
                <a:solidFill>
                  <a:srgbClr val="00B050"/>
                </a:solidFill>
                <a:latin typeface="Times New Roman" pitchFamily="18" charset="0"/>
                <a:cs typeface="Times New Roman" pitchFamily="18" charset="0"/>
              </a:rPr>
              <a:t>Float</a:t>
            </a:r>
            <a:r>
              <a:rPr lang="fr-FR" sz="2000" dirty="0" smtClean="0">
                <a:solidFill>
                  <a:srgbClr val="00B050"/>
                </a:solidFill>
                <a:latin typeface="Times New Roman" pitchFamily="18" charset="0"/>
                <a:cs typeface="Times New Roman" pitchFamily="18" charset="0"/>
              </a:rPr>
              <a:t> a =2.5 f;</a:t>
            </a:r>
          </a:p>
          <a:p>
            <a:pPr marL="180000">
              <a:spcBef>
                <a:spcPts val="0"/>
              </a:spcBef>
              <a:buNone/>
            </a:pPr>
            <a:endParaRPr lang="fr-FR" sz="2000" dirty="0" smtClean="0">
              <a:solidFill>
                <a:srgbClr val="00B050"/>
              </a:solidFill>
              <a:latin typeface="Times New Roman" pitchFamily="18" charset="0"/>
              <a:cs typeface="Times New Roman" pitchFamily="18" charset="0"/>
            </a:endParaRPr>
          </a:p>
          <a:p>
            <a:pPr>
              <a:buNone/>
            </a:pPr>
            <a:endParaRPr lang="fr-FR" sz="2000" dirty="0" smtClean="0">
              <a:latin typeface="Times New Roman" pitchFamily="18" charset="0"/>
              <a:cs typeface="Times New Roman" pitchFamily="18" charset="0"/>
            </a:endParaRP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Initialisation et constantes</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91269"/>
            <a:ext cx="8229600" cy="5606083"/>
          </a:xfrm>
        </p:spPr>
        <p:txBody>
          <a:bodyPr>
            <a:noAutofit/>
          </a:bodyPr>
          <a:lstStyle/>
          <a:p>
            <a:pPr>
              <a:buNone/>
            </a:pPr>
            <a:endParaRPr lang="fr-FR" sz="2000" dirty="0" smtClean="0">
              <a:latin typeface="Times New Roman" pitchFamily="18" charset="0"/>
              <a:cs typeface="Times New Roman" pitchFamily="18" charset="0"/>
            </a:endParaRPr>
          </a:p>
          <a:p>
            <a:pPr>
              <a:buNone/>
            </a:pPr>
            <a:r>
              <a:rPr lang="fr-FR" sz="2000" b="1" dirty="0" smtClean="0">
                <a:latin typeface="Times New Roman" pitchFamily="18" charset="0"/>
                <a:cs typeface="Times New Roman" pitchFamily="18" charset="0"/>
              </a:rPr>
              <a:t>Constantes</a:t>
            </a:r>
          </a:p>
          <a:p>
            <a:pPr>
              <a:buNone/>
            </a:pPr>
            <a:endParaRPr lang="fr-FR" sz="2000" b="1" dirty="0" smtClean="0">
              <a:latin typeface="Times New Roman" pitchFamily="18" charset="0"/>
              <a:cs typeface="Times New Roman" pitchFamily="18" charset="0"/>
            </a:endParaRPr>
          </a:p>
          <a:p>
            <a:pPr>
              <a:buNone/>
            </a:pPr>
            <a:r>
              <a:rPr lang="fr-FR" sz="2000" dirty="0" smtClean="0">
                <a:latin typeface="Times New Roman" pitchFamily="18" charset="0"/>
                <a:cs typeface="Times New Roman" pitchFamily="18" charset="0"/>
              </a:rPr>
              <a:t>Ce sont des variables dont la valeur ne peut être affectée qu'une fois</a:t>
            </a:r>
          </a:p>
          <a:p>
            <a:pPr>
              <a:buNone/>
            </a:pPr>
            <a:r>
              <a:rPr lang="fr-FR" sz="2000" dirty="0" smtClean="0">
                <a:latin typeface="Times New Roman" pitchFamily="18" charset="0"/>
                <a:cs typeface="Times New Roman" pitchFamily="18" charset="0"/>
              </a:rPr>
              <a:t>Elles ne peuvent plus être modifiées</a:t>
            </a:r>
          </a:p>
          <a:p>
            <a:pPr>
              <a:buNone/>
            </a:pPr>
            <a:r>
              <a:rPr lang="fr-FR" sz="2000" dirty="0" smtClean="0">
                <a:latin typeface="Times New Roman" pitchFamily="18" charset="0"/>
                <a:cs typeface="Times New Roman" pitchFamily="18" charset="0"/>
              </a:rPr>
              <a:t>Elles sont définies avec le mot clé </a:t>
            </a:r>
            <a:r>
              <a:rPr lang="fr-FR" sz="2000" b="1" dirty="0" smtClean="0">
                <a:latin typeface="Times New Roman" pitchFamily="18" charset="0"/>
                <a:cs typeface="Times New Roman" pitchFamily="18" charset="0"/>
              </a:rPr>
              <a:t>final</a:t>
            </a:r>
          </a:p>
          <a:p>
            <a:pPr>
              <a:buNone/>
            </a:pPr>
            <a:endParaRPr lang="fr-FR" sz="2000" b="1" dirty="0" smtClean="0">
              <a:latin typeface="Times New Roman" pitchFamily="18" charset="0"/>
              <a:cs typeface="Times New Roman" pitchFamily="18" charset="0"/>
            </a:endParaRPr>
          </a:p>
          <a:p>
            <a:pPr marL="180000" lvl="2" indent="-342900">
              <a:spcBef>
                <a:spcPts val="0"/>
              </a:spcBef>
              <a:buNone/>
            </a:pPr>
            <a:r>
              <a:rPr lang="fr-FR" sz="2000" dirty="0">
                <a:solidFill>
                  <a:srgbClr val="00B050"/>
                </a:solidFill>
                <a:latin typeface="Times New Roman" pitchFamily="18" charset="0"/>
                <a:cs typeface="Times New Roman" pitchFamily="18" charset="0"/>
              </a:rPr>
              <a:t>final </a:t>
            </a:r>
            <a:r>
              <a:rPr lang="fr-FR" sz="2000" dirty="0" err="1">
                <a:solidFill>
                  <a:srgbClr val="00B050"/>
                </a:solidFill>
                <a:latin typeface="Times New Roman" pitchFamily="18" charset="0"/>
                <a:cs typeface="Times New Roman" pitchFamily="18" charset="0"/>
              </a:rPr>
              <a:t>int</a:t>
            </a:r>
            <a:r>
              <a:rPr lang="fr-FR" sz="2000" dirty="0">
                <a:solidFill>
                  <a:srgbClr val="00B050"/>
                </a:solidFill>
                <a:latin typeface="Times New Roman" pitchFamily="18" charset="0"/>
                <a:cs typeface="Times New Roman" pitchFamily="18" charset="0"/>
              </a:rPr>
              <a:t> n = 5;</a:t>
            </a:r>
          </a:p>
          <a:p>
            <a:pPr marL="180000" lvl="2" indent="-342900">
              <a:spcBef>
                <a:spcPts val="0"/>
              </a:spcBef>
              <a:buNone/>
            </a:pPr>
            <a:r>
              <a:rPr lang="fr-FR" sz="2000" dirty="0">
                <a:solidFill>
                  <a:srgbClr val="00B050"/>
                </a:solidFill>
                <a:latin typeface="Times New Roman" pitchFamily="18" charset="0"/>
                <a:cs typeface="Times New Roman" pitchFamily="18" charset="0"/>
              </a:rPr>
              <a:t>final </a:t>
            </a:r>
            <a:r>
              <a:rPr lang="fr-FR" sz="2000" dirty="0" err="1">
                <a:solidFill>
                  <a:srgbClr val="00B050"/>
                </a:solidFill>
                <a:latin typeface="Times New Roman" pitchFamily="18" charset="0"/>
                <a:cs typeface="Times New Roman" pitchFamily="18" charset="0"/>
              </a:rPr>
              <a:t>int</a:t>
            </a:r>
            <a:r>
              <a:rPr lang="fr-FR" sz="2000" dirty="0">
                <a:solidFill>
                  <a:srgbClr val="00B050"/>
                </a:solidFill>
                <a:latin typeface="Times New Roman" pitchFamily="18" charset="0"/>
                <a:cs typeface="Times New Roman" pitchFamily="18" charset="0"/>
              </a:rPr>
              <a:t> t;</a:t>
            </a:r>
          </a:p>
          <a:p>
            <a:pPr marL="180000" lvl="2" indent="-342900">
              <a:spcBef>
                <a:spcPts val="0"/>
              </a:spcBef>
              <a:buNone/>
            </a:pPr>
            <a:r>
              <a:rPr lang="fr-FR" sz="2000" dirty="0">
                <a:solidFill>
                  <a:srgbClr val="00B050"/>
                </a:solidFill>
                <a:latin typeface="Times New Roman" pitchFamily="18" charset="0"/>
                <a:cs typeface="Times New Roman" pitchFamily="18" charset="0"/>
              </a:rPr>
              <a:t>...</a:t>
            </a:r>
          </a:p>
          <a:p>
            <a:pPr marL="180000" lvl="2" indent="-342900">
              <a:spcBef>
                <a:spcPts val="0"/>
              </a:spcBef>
              <a:buNone/>
            </a:pPr>
            <a:r>
              <a:rPr lang="fr-FR" sz="2000" dirty="0">
                <a:solidFill>
                  <a:srgbClr val="00B050"/>
                </a:solidFill>
                <a:latin typeface="Times New Roman" pitchFamily="18" charset="0"/>
                <a:cs typeface="Times New Roman" pitchFamily="18" charset="0"/>
              </a:rPr>
              <a:t>t = 8;</a:t>
            </a:r>
          </a:p>
          <a:p>
            <a:pPr marL="180000" lvl="2" indent="-342900">
              <a:spcBef>
                <a:spcPts val="0"/>
              </a:spcBef>
              <a:buNone/>
            </a:pPr>
            <a:r>
              <a:rPr lang="fr-FR" sz="2000" dirty="0">
                <a:solidFill>
                  <a:srgbClr val="00B050"/>
                </a:solidFill>
                <a:latin typeface="Times New Roman" pitchFamily="18" charset="0"/>
                <a:cs typeface="Times New Roman" pitchFamily="18" charset="0"/>
              </a:rPr>
              <a:t>n = 10; // erreur : n est déclaré final</a:t>
            </a:r>
            <a:endParaRPr lang="en-US" sz="2000" dirty="0">
              <a:solidFill>
                <a:srgbClr val="00B050"/>
              </a:solidFill>
              <a:latin typeface="Times New Roman" pitchFamily="18" charset="0"/>
              <a:cs typeface="Times New Roman" pitchFamily="18" charset="0"/>
            </a:endParaRP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Initialisation et constantes</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052736"/>
            <a:ext cx="8229600" cy="5472608"/>
          </a:xfrm>
        </p:spPr>
        <p:txBody>
          <a:bodyPr>
            <a:normAutofit fontScale="62500" lnSpcReduction="20000"/>
          </a:bodyPr>
          <a:lstStyle/>
          <a:p>
            <a:pPr>
              <a:buFont typeface="Wingdings" pitchFamily="2" charset="2"/>
              <a:buChar char="§"/>
            </a:pPr>
            <a:r>
              <a:rPr lang="fr-FR" b="1" dirty="0" smtClean="0">
                <a:solidFill>
                  <a:srgbClr val="FF0000"/>
                </a:solidFill>
                <a:latin typeface="Times New Roman" pitchFamily="18" charset="0"/>
                <a:cs typeface="Times New Roman" pitchFamily="18" charset="0"/>
              </a:rPr>
              <a:t>Opérateurs arithmétiques</a:t>
            </a:r>
          </a:p>
          <a:p>
            <a:pPr>
              <a:buNone/>
            </a:pPr>
            <a:r>
              <a:rPr lang="pt-BR" b="1" dirty="0" smtClean="0">
                <a:latin typeface="Times New Roman" pitchFamily="18" charset="0"/>
                <a:cs typeface="Times New Roman" pitchFamily="18" charset="0"/>
              </a:rPr>
              <a:t>Binaires </a:t>
            </a:r>
            <a:r>
              <a:rPr lang="pt-BR" dirty="0" smtClean="0">
                <a:latin typeface="Times New Roman" pitchFamily="18" charset="0"/>
                <a:cs typeface="Times New Roman" pitchFamily="18" charset="0"/>
              </a:rPr>
              <a:t>: « a+b, a-b, a*b, a%b »</a:t>
            </a:r>
          </a:p>
          <a:p>
            <a:pPr>
              <a:buNone/>
            </a:pPr>
            <a:r>
              <a:rPr lang="fr-FR" b="1" dirty="0" smtClean="0">
                <a:latin typeface="Times New Roman" pitchFamily="18" charset="0"/>
                <a:cs typeface="Times New Roman" pitchFamily="18" charset="0"/>
              </a:rPr>
              <a:t>Incrémentation et décrémentation </a:t>
            </a:r>
            <a:r>
              <a:rPr lang="fr-FR" dirty="0" smtClean="0">
                <a:latin typeface="Times New Roman" pitchFamily="18" charset="0"/>
                <a:cs typeface="Times New Roman" pitchFamily="18" charset="0"/>
              </a:rPr>
              <a:t>: « a++, b-- »</a:t>
            </a:r>
          </a:p>
          <a:p>
            <a:pPr>
              <a:buNone/>
            </a:pPr>
            <a:r>
              <a:rPr lang="fr-FR" b="1" dirty="0" smtClean="0">
                <a:latin typeface="Times New Roman" pitchFamily="18" charset="0"/>
                <a:cs typeface="Times New Roman" pitchFamily="18" charset="0"/>
              </a:rPr>
              <a:t>Affectation élargie </a:t>
            </a:r>
            <a:r>
              <a:rPr lang="fr-FR" dirty="0" smtClean="0">
                <a:latin typeface="Times New Roman" pitchFamily="18" charset="0"/>
                <a:cs typeface="Times New Roman" pitchFamily="18" charset="0"/>
              </a:rPr>
              <a:t>: « +=, -=, *=, /= » . </a:t>
            </a:r>
            <a:r>
              <a:rPr lang="fr-FR" dirty="0" err="1" smtClean="0">
                <a:latin typeface="Times New Roman" pitchFamily="18" charset="0"/>
                <a:cs typeface="Times New Roman" pitchFamily="18" charset="0"/>
              </a:rPr>
              <a:t>exp</a:t>
            </a:r>
            <a:r>
              <a:rPr lang="fr-FR" dirty="0" smtClean="0">
                <a:latin typeface="Times New Roman" pitchFamily="18" charset="0"/>
                <a:cs typeface="Times New Roman" pitchFamily="18" charset="0"/>
              </a:rPr>
              <a:t>:  x+=2 </a:t>
            </a:r>
            <a:r>
              <a:rPr lang="fr-FR" dirty="0" smtClean="0">
                <a:latin typeface="Times New Roman" pitchFamily="18" charset="0"/>
                <a:cs typeface="Times New Roman" pitchFamily="18" charset="0"/>
                <a:sym typeface="Wingdings" pitchFamily="2" charset="2"/>
              </a:rPr>
              <a:t>x=x+2</a:t>
            </a:r>
            <a:endParaRPr lang="fr-FR" dirty="0" smtClean="0">
              <a:latin typeface="Times New Roman" pitchFamily="18" charset="0"/>
              <a:cs typeface="Times New Roman" pitchFamily="18" charset="0"/>
            </a:endParaRPr>
          </a:p>
          <a:p>
            <a:pPr>
              <a:buNone/>
            </a:pPr>
            <a:endParaRPr lang="fr-FR" dirty="0" smtClean="0">
              <a:latin typeface="Times New Roman" pitchFamily="18" charset="0"/>
              <a:cs typeface="Times New Roman" pitchFamily="18" charset="0"/>
            </a:endParaRPr>
          </a:p>
          <a:p>
            <a:pPr>
              <a:buFont typeface="Wingdings" pitchFamily="2" charset="2"/>
              <a:buChar char="§"/>
            </a:pPr>
            <a:r>
              <a:rPr lang="fr-FR" dirty="0" smtClean="0">
                <a:latin typeface="Times New Roman" pitchFamily="18" charset="0"/>
                <a:cs typeface="Times New Roman" pitchFamily="18" charset="0"/>
              </a:rPr>
              <a:t> </a:t>
            </a:r>
            <a:r>
              <a:rPr lang="fr-FR" b="1" dirty="0" smtClean="0">
                <a:solidFill>
                  <a:srgbClr val="FF0000"/>
                </a:solidFill>
                <a:latin typeface="Times New Roman" pitchFamily="18" charset="0"/>
                <a:cs typeface="Times New Roman" pitchFamily="18" charset="0"/>
              </a:rPr>
              <a:t>Opérateurs de comparaisons</a:t>
            </a:r>
          </a:p>
          <a:p>
            <a:pPr>
              <a:buNone/>
            </a:pPr>
            <a:r>
              <a:rPr lang="pt-BR" dirty="0" smtClean="0">
                <a:latin typeface="Times New Roman" pitchFamily="18" charset="0"/>
                <a:cs typeface="Times New Roman" pitchFamily="18" charset="0"/>
              </a:rPr>
              <a:t>« a==b, a!=b, a&gt;b, a&lt;b, a&gt;=b, a&lt;=b »</a:t>
            </a:r>
          </a:p>
          <a:p>
            <a:pPr>
              <a:buFont typeface="Wingdings" pitchFamily="2" charset="2"/>
              <a:buChar char="§"/>
            </a:pPr>
            <a:endParaRPr lang="fr-FR" dirty="0" smtClean="0">
              <a:latin typeface="Times New Roman" pitchFamily="18" charset="0"/>
              <a:cs typeface="Times New Roman" pitchFamily="18" charset="0"/>
            </a:endParaRPr>
          </a:p>
          <a:p>
            <a:pPr>
              <a:buFont typeface="Wingdings" pitchFamily="2" charset="2"/>
              <a:buChar char="§"/>
            </a:pPr>
            <a:r>
              <a:rPr lang="fr-FR" b="1" dirty="0" smtClean="0">
                <a:solidFill>
                  <a:srgbClr val="FF0000"/>
                </a:solidFill>
                <a:latin typeface="Times New Roman" pitchFamily="18" charset="0"/>
                <a:cs typeface="Times New Roman" pitchFamily="18" charset="0"/>
              </a:rPr>
              <a:t>Opérateurs logiques</a:t>
            </a:r>
          </a:p>
          <a:p>
            <a:pPr>
              <a:buNone/>
            </a:pPr>
            <a:r>
              <a:rPr lang="fr-FR" dirty="0" smtClean="0">
                <a:latin typeface="Times New Roman" pitchFamily="18" charset="0"/>
                <a:cs typeface="Times New Roman" pitchFamily="18" charset="0"/>
              </a:rPr>
              <a:t>Et : « a &amp;&amp; b »</a:t>
            </a:r>
          </a:p>
          <a:p>
            <a:pPr>
              <a:buNone/>
            </a:pPr>
            <a:r>
              <a:rPr lang="pt-BR" dirty="0" smtClean="0">
                <a:latin typeface="Times New Roman" pitchFamily="18" charset="0"/>
                <a:cs typeface="Times New Roman" pitchFamily="18" charset="0"/>
              </a:rPr>
              <a:t>Ou : « a || b »</a:t>
            </a:r>
          </a:p>
          <a:p>
            <a:pPr>
              <a:buNone/>
            </a:pPr>
            <a:endParaRPr lang="pt-BR" dirty="0" smtClean="0">
              <a:latin typeface="Times New Roman" pitchFamily="18" charset="0"/>
              <a:cs typeface="Times New Roman" pitchFamily="18" charset="0"/>
            </a:endParaRPr>
          </a:p>
          <a:p>
            <a:pPr>
              <a:buFont typeface="Wingdings" pitchFamily="2" charset="2"/>
              <a:buChar char="§"/>
            </a:pPr>
            <a:r>
              <a:rPr lang="fr-FR" b="1" dirty="0" smtClean="0">
                <a:solidFill>
                  <a:srgbClr val="FF0000"/>
                </a:solidFill>
                <a:latin typeface="Times New Roman" pitchFamily="18" charset="0"/>
                <a:cs typeface="Times New Roman" pitchFamily="18" charset="0"/>
              </a:rPr>
              <a:t>Conversion de type explicite (</a:t>
            </a:r>
            <a:r>
              <a:rPr lang="fr-FR" b="1" dirty="0" err="1" smtClean="0">
                <a:solidFill>
                  <a:srgbClr val="FF0000"/>
                </a:solidFill>
                <a:latin typeface="Times New Roman" pitchFamily="18" charset="0"/>
                <a:cs typeface="Times New Roman" pitchFamily="18" charset="0"/>
              </a:rPr>
              <a:t>cast</a:t>
            </a:r>
            <a:r>
              <a:rPr lang="fr-FR" b="1" dirty="0" smtClean="0">
                <a:solidFill>
                  <a:srgbClr val="FF0000"/>
                </a:solidFill>
                <a:latin typeface="Times New Roman" pitchFamily="18" charset="0"/>
                <a:cs typeface="Times New Roman" pitchFamily="18" charset="0"/>
              </a:rPr>
              <a:t>) </a:t>
            </a:r>
            <a:r>
              <a:rPr lang="fr-FR" dirty="0" smtClean="0">
                <a:latin typeface="Times New Roman" pitchFamily="18" charset="0"/>
                <a:cs typeface="Times New Roman" pitchFamily="18" charset="0"/>
              </a:rPr>
              <a:t>: </a:t>
            </a:r>
          </a:p>
          <a:p>
            <a:pPr lvl="1">
              <a:buFont typeface="Wingdings" pitchFamily="2" charset="2"/>
              <a:buChar char="§"/>
            </a:pPr>
            <a:r>
              <a:rPr lang="fr-FR" b="1" dirty="0" smtClean="0">
                <a:latin typeface="Times New Roman" pitchFamily="18" charset="0"/>
                <a:cs typeface="Times New Roman" pitchFamily="18" charset="0"/>
              </a:rPr>
              <a:t>(</a:t>
            </a:r>
            <a:r>
              <a:rPr lang="fr-FR" b="1" dirty="0" err="1" smtClean="0">
                <a:latin typeface="Times New Roman" pitchFamily="18" charset="0"/>
                <a:cs typeface="Times New Roman" pitchFamily="18" charset="0"/>
              </a:rPr>
              <a:t>NouveauType</a:t>
            </a:r>
            <a:r>
              <a:rPr lang="fr-FR" b="1" dirty="0" smtClean="0">
                <a:latin typeface="Times New Roman" pitchFamily="18" charset="0"/>
                <a:cs typeface="Times New Roman" pitchFamily="18" charset="0"/>
              </a:rPr>
              <a:t>) variable</a:t>
            </a:r>
          </a:p>
          <a:p>
            <a:pPr lvl="1">
              <a:buFont typeface="Wingdings" pitchFamily="2" charset="2"/>
              <a:buChar char="§"/>
            </a:pPr>
            <a:r>
              <a:rPr lang="fr-FR" dirty="0" smtClean="0">
                <a:latin typeface="Times New Roman" pitchFamily="18" charset="0"/>
                <a:cs typeface="Times New Roman" pitchFamily="18" charset="0"/>
              </a:rPr>
              <a:t>Exemple</a:t>
            </a:r>
          </a:p>
          <a:p>
            <a:pPr>
              <a:buNone/>
            </a:pPr>
            <a:r>
              <a:rPr lang="fr-FR"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123;</a:t>
            </a:r>
            <a:endParaRPr lang="fr-FR" sz="4400"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float j = (float)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endParaRPr lang="fr-FR" dirty="0" smtClean="0">
              <a:latin typeface="Times New Roman" pitchFamily="18" charset="0"/>
              <a:cs typeface="Times New Roman" pitchFamily="18" charset="0"/>
            </a:endParaRP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7715272"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err="1" smtClean="0">
                <a:ln>
                  <a:noFill/>
                </a:ln>
                <a:solidFill>
                  <a:schemeClr val="tx2">
                    <a:lumMod val="75000"/>
                  </a:schemeClr>
                </a:solidFill>
                <a:effectLst/>
                <a:uLnTx/>
                <a:uFillTx/>
                <a:latin typeface="Times New Roman" pitchFamily="18" charset="0"/>
                <a:ea typeface="+mj-ea"/>
                <a:cs typeface="Times New Roman" pitchFamily="18" charset="0"/>
              </a:rPr>
              <a:t>Opé</a:t>
            </a:r>
            <a:r>
              <a:rPr lang="fr-FR" sz="2800" dirty="0" err="1" smtClean="0">
                <a:solidFill>
                  <a:schemeClr val="tx2">
                    <a:lumMod val="75000"/>
                  </a:schemeClr>
                </a:solidFill>
                <a:latin typeface="Times New Roman" pitchFamily="18" charset="0"/>
                <a:ea typeface="+mj-ea"/>
                <a:cs typeface="Times New Roman" pitchFamily="18" charset="0"/>
              </a:rPr>
              <a:t>rateurs</a:t>
            </a:r>
            <a:r>
              <a:rPr lang="fr-FR" sz="2800" dirty="0" smtClean="0">
                <a:solidFill>
                  <a:schemeClr val="tx2">
                    <a:lumMod val="75000"/>
                  </a:schemeClr>
                </a:solidFill>
                <a:latin typeface="Times New Roman" pitchFamily="18" charset="0"/>
                <a:ea typeface="+mj-ea"/>
                <a:cs typeface="Times New Roman" pitchFamily="18" charset="0"/>
              </a:rPr>
              <a:t> sur les types primitifs</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071546"/>
            <a:ext cx="8229600" cy="5286412"/>
          </a:xfrm>
        </p:spPr>
        <p:txBody>
          <a:bodyPr>
            <a:normAutofit fontScale="40000" lnSpcReduction="20000"/>
          </a:bodyPr>
          <a:lstStyle/>
          <a:p>
            <a:pPr>
              <a:buNone/>
            </a:pPr>
            <a:r>
              <a:rPr lang="fr-FR" sz="4200" b="1" dirty="0" smtClean="0">
                <a:latin typeface="Times New Roman" pitchFamily="18" charset="0"/>
                <a:cs typeface="Times New Roman" pitchFamily="18" charset="0"/>
              </a:rPr>
              <a:t>Choix</a:t>
            </a:r>
          </a:p>
          <a:p>
            <a:r>
              <a:rPr lang="fr-FR" sz="4200" dirty="0" smtClean="0">
                <a:latin typeface="Times New Roman" pitchFamily="18" charset="0"/>
                <a:cs typeface="Times New Roman" pitchFamily="18" charset="0"/>
              </a:rPr>
              <a:t>Si alors sinon : « </a:t>
            </a:r>
            <a:r>
              <a:rPr lang="fr-FR" sz="4200" b="1" dirty="0" smtClean="0">
                <a:latin typeface="Times New Roman" pitchFamily="18" charset="0"/>
                <a:cs typeface="Times New Roman" pitchFamily="18" charset="0"/>
              </a:rPr>
              <a:t>if condition {…} </a:t>
            </a:r>
            <a:r>
              <a:rPr lang="fr-FR" sz="4200" b="1" dirty="0" err="1" smtClean="0">
                <a:latin typeface="Times New Roman" pitchFamily="18" charset="0"/>
                <a:cs typeface="Times New Roman" pitchFamily="18" charset="0"/>
              </a:rPr>
              <a:t>else</a:t>
            </a:r>
            <a:r>
              <a:rPr lang="fr-FR" sz="4200" b="1" dirty="0" smtClean="0">
                <a:latin typeface="Times New Roman" pitchFamily="18" charset="0"/>
                <a:cs typeface="Times New Roman" pitchFamily="18" charset="0"/>
              </a:rPr>
              <a:t> {…} »</a:t>
            </a:r>
          </a:p>
          <a:p>
            <a:pPr>
              <a:buNone/>
            </a:pPr>
            <a:endParaRPr lang="fr-FR" sz="4200" dirty="0" smtClean="0">
              <a:latin typeface="Times New Roman" pitchFamily="18" charset="0"/>
              <a:cs typeface="Times New Roman" pitchFamily="18" charset="0"/>
            </a:endParaRPr>
          </a:p>
          <a:p>
            <a:pPr>
              <a:buNone/>
            </a:pPr>
            <a:r>
              <a:rPr lang="fr-FR" sz="4200" b="1" dirty="0" smtClean="0">
                <a:latin typeface="Times New Roman" pitchFamily="18" charset="0"/>
                <a:cs typeface="Times New Roman" pitchFamily="18" charset="0"/>
              </a:rPr>
              <a:t>Itérations</a:t>
            </a:r>
          </a:p>
          <a:p>
            <a:pPr>
              <a:buNone/>
            </a:pPr>
            <a:endParaRPr lang="fr-FR" sz="4200" b="1" dirty="0" smtClean="0">
              <a:latin typeface="Times New Roman" pitchFamily="18" charset="0"/>
              <a:cs typeface="Times New Roman" pitchFamily="18" charset="0"/>
            </a:endParaRPr>
          </a:p>
          <a:p>
            <a:r>
              <a:rPr lang="fr-FR" sz="4200" dirty="0" smtClean="0">
                <a:latin typeface="Times New Roman" pitchFamily="18" charset="0"/>
                <a:cs typeface="Times New Roman" pitchFamily="18" charset="0"/>
              </a:rPr>
              <a:t>Boucle : « </a:t>
            </a:r>
            <a:r>
              <a:rPr lang="fr-FR" sz="4200" b="1" dirty="0" smtClean="0">
                <a:latin typeface="Times New Roman" pitchFamily="18" charset="0"/>
                <a:cs typeface="Times New Roman" pitchFamily="18" charset="0"/>
              </a:rPr>
              <a:t>for (initialisation ; condition ; modification) { … } »</a:t>
            </a:r>
          </a:p>
          <a:p>
            <a:r>
              <a:rPr lang="en-US" sz="4200" dirty="0" smtClean="0">
                <a:latin typeface="Times New Roman" pitchFamily="18" charset="0"/>
                <a:cs typeface="Times New Roman" pitchFamily="18" charset="0"/>
              </a:rPr>
              <a:t>Boucle (for each) : « for (Type </a:t>
            </a:r>
            <a:r>
              <a:rPr lang="en-US" sz="4200" dirty="0" err="1" smtClean="0">
                <a:latin typeface="Times New Roman" pitchFamily="18" charset="0"/>
                <a:cs typeface="Times New Roman" pitchFamily="18" charset="0"/>
              </a:rPr>
              <a:t>var</a:t>
            </a:r>
            <a:r>
              <a:rPr lang="en-US" sz="4200" dirty="0" smtClean="0">
                <a:latin typeface="Times New Roman" pitchFamily="18" charset="0"/>
                <a:cs typeface="Times New Roman" pitchFamily="18" charset="0"/>
              </a:rPr>
              <a:t> : Collection) { … } »</a:t>
            </a:r>
          </a:p>
          <a:p>
            <a:r>
              <a:rPr lang="fr-FR" sz="4200" dirty="0" smtClean="0">
                <a:latin typeface="Times New Roman" pitchFamily="18" charset="0"/>
                <a:cs typeface="Times New Roman" pitchFamily="18" charset="0"/>
              </a:rPr>
              <a:t>Tant que : « </a:t>
            </a:r>
            <a:r>
              <a:rPr lang="fr-FR" sz="4200" b="1" dirty="0" err="1" smtClean="0">
                <a:latin typeface="Times New Roman" pitchFamily="18" charset="0"/>
                <a:cs typeface="Times New Roman" pitchFamily="18" charset="0"/>
              </a:rPr>
              <a:t>while</a:t>
            </a:r>
            <a:r>
              <a:rPr lang="fr-FR" sz="4200" b="1" dirty="0" smtClean="0">
                <a:latin typeface="Times New Roman" pitchFamily="18" charset="0"/>
                <a:cs typeface="Times New Roman" pitchFamily="18" charset="0"/>
              </a:rPr>
              <a:t> (condition) { … } »</a:t>
            </a:r>
          </a:p>
          <a:p>
            <a:r>
              <a:rPr lang="fr-FR" sz="4200" dirty="0" smtClean="0">
                <a:latin typeface="Times New Roman" pitchFamily="18" charset="0"/>
                <a:cs typeface="Times New Roman" pitchFamily="18" charset="0"/>
              </a:rPr>
              <a:t>Faire jusqu’à : « </a:t>
            </a:r>
            <a:r>
              <a:rPr lang="fr-FR" sz="4200" b="1" dirty="0" smtClean="0">
                <a:latin typeface="Times New Roman" pitchFamily="18" charset="0"/>
                <a:cs typeface="Times New Roman" pitchFamily="18" charset="0"/>
              </a:rPr>
              <a:t>do { … } </a:t>
            </a:r>
            <a:r>
              <a:rPr lang="fr-FR" sz="4200" b="1" dirty="0" err="1" smtClean="0">
                <a:latin typeface="Times New Roman" pitchFamily="18" charset="0"/>
                <a:cs typeface="Times New Roman" pitchFamily="18" charset="0"/>
              </a:rPr>
              <a:t>while</a:t>
            </a:r>
            <a:r>
              <a:rPr lang="fr-FR" sz="4200" b="1" dirty="0" smtClean="0">
                <a:latin typeface="Times New Roman" pitchFamily="18" charset="0"/>
                <a:cs typeface="Times New Roman" pitchFamily="18" charset="0"/>
              </a:rPr>
              <a:t> (condition) »</a:t>
            </a:r>
          </a:p>
          <a:p>
            <a:pPr>
              <a:buNone/>
            </a:pPr>
            <a:endParaRPr lang="fr-FR" sz="4200" dirty="0" smtClean="0">
              <a:latin typeface="Times New Roman" pitchFamily="18" charset="0"/>
              <a:cs typeface="Times New Roman" pitchFamily="18" charset="0"/>
            </a:endParaRPr>
          </a:p>
          <a:p>
            <a:pPr>
              <a:buNone/>
            </a:pPr>
            <a:r>
              <a:rPr lang="fr-FR" sz="4200" b="1" dirty="0" smtClean="0">
                <a:latin typeface="Times New Roman" pitchFamily="18" charset="0"/>
                <a:cs typeface="Times New Roman" pitchFamily="18" charset="0"/>
              </a:rPr>
              <a:t>Sélection bornée</a:t>
            </a:r>
          </a:p>
          <a:p>
            <a:r>
              <a:rPr lang="fr-FR" sz="4200" dirty="0" smtClean="0">
                <a:latin typeface="Times New Roman" pitchFamily="18" charset="0"/>
                <a:cs typeface="Times New Roman" pitchFamily="18" charset="0"/>
              </a:rPr>
              <a:t>Selon faire : </a:t>
            </a:r>
          </a:p>
          <a:p>
            <a:pPr>
              <a:buNone/>
            </a:pPr>
            <a:r>
              <a:rPr lang="fr-FR" sz="4200" dirty="0" smtClean="0">
                <a:latin typeface="Times New Roman" pitchFamily="18" charset="0"/>
                <a:cs typeface="Times New Roman" pitchFamily="18" charset="0"/>
              </a:rPr>
              <a:t> </a:t>
            </a:r>
            <a:r>
              <a:rPr lang="fr-FR" sz="4200" b="1" dirty="0" err="1" smtClean="0">
                <a:latin typeface="Times New Roman" pitchFamily="18" charset="0"/>
                <a:cs typeface="Times New Roman" pitchFamily="18" charset="0"/>
              </a:rPr>
              <a:t>switch</a:t>
            </a:r>
            <a:r>
              <a:rPr lang="fr-FR" sz="4200" b="1" dirty="0" smtClean="0">
                <a:latin typeface="Times New Roman" pitchFamily="18" charset="0"/>
                <a:cs typeface="Times New Roman" pitchFamily="18" charset="0"/>
              </a:rPr>
              <a:t> (</a:t>
            </a:r>
            <a:r>
              <a:rPr lang="fr-FR" sz="4200" b="1" dirty="0" err="1" smtClean="0">
                <a:latin typeface="Times New Roman" pitchFamily="18" charset="0"/>
                <a:cs typeface="Times New Roman" pitchFamily="18" charset="0"/>
              </a:rPr>
              <a:t>ident</a:t>
            </a:r>
            <a:r>
              <a:rPr lang="fr-FR" sz="4200" b="1" dirty="0" smtClean="0">
                <a:latin typeface="Times New Roman" pitchFamily="18" charset="0"/>
                <a:cs typeface="Times New Roman" pitchFamily="18" charset="0"/>
              </a:rPr>
              <a:t>)</a:t>
            </a:r>
          </a:p>
          <a:p>
            <a:pPr>
              <a:buNone/>
            </a:pPr>
            <a:r>
              <a:rPr lang="fr-FR" sz="4200" b="1" dirty="0" smtClean="0">
                <a:latin typeface="Times New Roman" pitchFamily="18" charset="0"/>
                <a:cs typeface="Times New Roman" pitchFamily="18" charset="0"/>
              </a:rPr>
              <a:t>{</a:t>
            </a:r>
          </a:p>
          <a:p>
            <a:pPr lvl="1">
              <a:buNone/>
            </a:pPr>
            <a:r>
              <a:rPr lang="fr-FR" sz="4200" b="1" dirty="0" smtClean="0">
                <a:latin typeface="Times New Roman" pitchFamily="18" charset="0"/>
                <a:cs typeface="Times New Roman" pitchFamily="18" charset="0"/>
              </a:rPr>
              <a:t> case valeur0 : … </a:t>
            </a:r>
          </a:p>
          <a:p>
            <a:pPr lvl="1">
              <a:buNone/>
            </a:pPr>
            <a:r>
              <a:rPr lang="fr-FR" sz="4200" b="1" dirty="0" smtClean="0">
                <a:latin typeface="Times New Roman" pitchFamily="18" charset="0"/>
                <a:cs typeface="Times New Roman" pitchFamily="18" charset="0"/>
              </a:rPr>
              <a:t> case valeur1 : … </a:t>
            </a:r>
          </a:p>
          <a:p>
            <a:pPr lvl="1">
              <a:buNone/>
            </a:pPr>
            <a:r>
              <a:rPr lang="fr-FR" sz="4200" b="1" dirty="0" smtClean="0">
                <a:latin typeface="Times New Roman" pitchFamily="18" charset="0"/>
                <a:cs typeface="Times New Roman" pitchFamily="18" charset="0"/>
              </a:rPr>
              <a:t>default: …</a:t>
            </a:r>
          </a:p>
          <a:p>
            <a:pPr lvl="1">
              <a:buNone/>
            </a:pPr>
            <a:r>
              <a:rPr lang="fr-FR" sz="4200" b="1" dirty="0" smtClean="0">
                <a:latin typeface="Times New Roman" pitchFamily="18" charset="0"/>
                <a:cs typeface="Times New Roman" pitchFamily="18" charset="0"/>
              </a:rPr>
              <a:t>} </a:t>
            </a:r>
          </a:p>
          <a:p>
            <a:pPr>
              <a:buNone/>
            </a:pPr>
            <a:endParaRPr lang="fr-FR" sz="4200" b="1" dirty="0" smtClean="0">
              <a:latin typeface="Times New Roman" pitchFamily="18" charset="0"/>
              <a:cs typeface="Times New Roman" pitchFamily="18" charset="0"/>
            </a:endParaRPr>
          </a:p>
          <a:p>
            <a:pPr>
              <a:buNone/>
            </a:pPr>
            <a:r>
              <a:rPr lang="fr-FR" sz="4200" dirty="0" smtClean="0">
                <a:latin typeface="Times New Roman" pitchFamily="18" charset="0"/>
                <a:cs typeface="Times New Roman" pitchFamily="18" charset="0"/>
              </a:rPr>
              <a:t>Le mot clé </a:t>
            </a:r>
            <a:r>
              <a:rPr lang="fr-FR" sz="4200" b="1" dirty="0" smtClean="0">
                <a:latin typeface="Times New Roman" pitchFamily="18" charset="0"/>
                <a:cs typeface="Times New Roman" pitchFamily="18" charset="0"/>
              </a:rPr>
              <a:t>break demande à sortir du bloc</a:t>
            </a:r>
            <a:endParaRPr lang="fr-FR" sz="4200" dirty="0" smtClean="0">
              <a:latin typeface="Times New Roman" pitchFamily="18" charset="0"/>
              <a:cs typeface="Times New Roman" pitchFamily="18" charset="0"/>
            </a:endParaRPr>
          </a:p>
          <a:p>
            <a:endParaRPr lang="fr-FR" dirty="0"/>
          </a:p>
        </p:txBody>
      </p:sp>
      <p:sp>
        <p:nvSpPr>
          <p:cNvPr id="4" name="Rectangle 3"/>
          <p:cNvSpPr/>
          <p:nvPr/>
        </p:nvSpPr>
        <p:spPr>
          <a:xfrm>
            <a:off x="5715008" y="1285860"/>
            <a:ext cx="3786214" cy="923330"/>
          </a:xfrm>
          <a:prstGeom prst="rect">
            <a:avLst/>
          </a:prstGeom>
        </p:spPr>
        <p:txBody>
          <a:bodyPr wrap="square">
            <a:spAutoFit/>
          </a:bodyPr>
          <a:lstStyle/>
          <a:p>
            <a:r>
              <a:rPr lang="fr-FR" b="1" dirty="0" smtClean="0">
                <a:solidFill>
                  <a:srgbClr val="FF0000"/>
                </a:solidFill>
                <a:latin typeface="+mj-lt"/>
              </a:rPr>
              <a:t>Il n’y a pas de mot clé</a:t>
            </a:r>
          </a:p>
          <a:p>
            <a:r>
              <a:rPr lang="fr-FR" b="1" dirty="0" smtClean="0">
                <a:solidFill>
                  <a:srgbClr val="FF0000"/>
                </a:solidFill>
                <a:latin typeface="+mj-lt"/>
              </a:rPr>
              <a:t>« </a:t>
            </a:r>
            <a:r>
              <a:rPr lang="fr-FR" b="1" dirty="0" err="1" smtClean="0">
                <a:solidFill>
                  <a:srgbClr val="FF0000"/>
                </a:solidFill>
                <a:latin typeface="+mj-lt"/>
              </a:rPr>
              <a:t>then</a:t>
            </a:r>
            <a:r>
              <a:rPr lang="fr-FR" b="1" dirty="0" smtClean="0">
                <a:solidFill>
                  <a:srgbClr val="FF0000"/>
                </a:solidFill>
                <a:latin typeface="+mj-lt"/>
              </a:rPr>
              <a:t> » dans la</a:t>
            </a:r>
          </a:p>
          <a:p>
            <a:r>
              <a:rPr lang="fr-FR" b="1" dirty="0" smtClean="0">
                <a:solidFill>
                  <a:srgbClr val="FF0000"/>
                </a:solidFill>
                <a:latin typeface="+mj-lt"/>
              </a:rPr>
              <a:t>structure Choix</a:t>
            </a:r>
            <a:endParaRPr lang="fr-FR" dirty="0">
              <a:solidFill>
                <a:srgbClr val="FF0000"/>
              </a:solidFill>
              <a:latin typeface="+mj-lt"/>
            </a:endParaRPr>
          </a:p>
        </p:txBody>
      </p:sp>
      <p:sp>
        <p:nvSpPr>
          <p:cNvPr id="5" name="Rectangle 4"/>
          <p:cNvSpPr/>
          <p:nvPr/>
        </p:nvSpPr>
        <p:spPr>
          <a:xfrm>
            <a:off x="6143604" y="4857760"/>
            <a:ext cx="3000396" cy="646331"/>
          </a:xfrm>
          <a:prstGeom prst="rect">
            <a:avLst/>
          </a:prstGeom>
        </p:spPr>
        <p:txBody>
          <a:bodyPr wrap="square">
            <a:spAutoFit/>
          </a:bodyPr>
          <a:lstStyle/>
          <a:p>
            <a:r>
              <a:rPr lang="fr-FR" b="1" dirty="0" smtClean="0">
                <a:solidFill>
                  <a:srgbClr val="FF0000"/>
                </a:solidFill>
                <a:latin typeface="+mj-lt"/>
              </a:rPr>
              <a:t>Penser à vérifier si break est</a:t>
            </a:r>
          </a:p>
          <a:p>
            <a:r>
              <a:rPr lang="fr-FR" b="1" dirty="0" smtClean="0">
                <a:solidFill>
                  <a:srgbClr val="FF0000"/>
                </a:solidFill>
                <a:latin typeface="+mj-lt"/>
              </a:rPr>
              <a:t>nécessaire dans chaque case</a:t>
            </a:r>
            <a:endParaRPr lang="fr-FR" dirty="0">
              <a:solidFill>
                <a:srgbClr val="FF0000"/>
              </a:solidFill>
              <a:latin typeface="+mj-lt"/>
            </a:endParaRPr>
          </a:p>
        </p:txBody>
      </p:sp>
      <p:sp>
        <p:nvSpPr>
          <p:cNvPr id="7" name="Rectangle 6"/>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214290"/>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structures de contrôles</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052737"/>
            <a:ext cx="8229600" cy="518876"/>
          </a:xfrm>
        </p:spPr>
        <p:txBody>
          <a:bodyPr>
            <a:normAutofit fontScale="92500" lnSpcReduction="10000"/>
          </a:bodyPr>
          <a:lstStyle/>
          <a:p>
            <a:pPr>
              <a:buNone/>
            </a:pPr>
            <a:r>
              <a:rPr lang="fr-FR" dirty="0" smtClean="0"/>
              <a:t>Exemple</a:t>
            </a:r>
            <a:endParaRPr lang="fr-FR" dirty="0"/>
          </a:p>
        </p:txBody>
      </p:sp>
      <p:pic>
        <p:nvPicPr>
          <p:cNvPr id="4" name="Picture 2"/>
          <p:cNvPicPr>
            <a:picLocks noChangeAspect="1" noChangeArrowheads="1"/>
          </p:cNvPicPr>
          <p:nvPr/>
        </p:nvPicPr>
        <p:blipFill>
          <a:blip r:embed="rId2" cstate="print"/>
          <a:srcRect/>
          <a:stretch>
            <a:fillRect/>
          </a:stretch>
        </p:blipFill>
        <p:spPr bwMode="auto">
          <a:xfrm>
            <a:off x="285720" y="1643050"/>
            <a:ext cx="6260441" cy="4788000"/>
          </a:xfrm>
          <a:prstGeom prst="rect">
            <a:avLst/>
          </a:prstGeom>
          <a:noFill/>
          <a:ln w="9525">
            <a:solidFill>
              <a:schemeClr val="accent1"/>
            </a:solidFill>
            <a:miter lim="800000"/>
            <a:headEnd/>
            <a:tailEnd/>
          </a:ln>
          <a:effectLst/>
        </p:spPr>
      </p:pic>
      <p:sp>
        <p:nvSpPr>
          <p:cNvPr id="5" name="Rectangle 4"/>
          <p:cNvSpPr/>
          <p:nvPr/>
        </p:nvSpPr>
        <p:spPr>
          <a:xfrm>
            <a:off x="6786578" y="1785926"/>
            <a:ext cx="1926622" cy="4401205"/>
          </a:xfrm>
          <a:prstGeom prst="rect">
            <a:avLst/>
          </a:prstGeom>
        </p:spPr>
        <p:txBody>
          <a:bodyPr wrap="square">
            <a:spAutoFit/>
          </a:bodyPr>
          <a:lstStyle/>
          <a:p>
            <a:r>
              <a:rPr lang="fr-FR" sz="2000" dirty="0" smtClean="0">
                <a:latin typeface="Times New Roman" pitchFamily="18" charset="0"/>
                <a:cs typeface="Times New Roman" pitchFamily="18" charset="0"/>
              </a:rPr>
              <a:t>Faisons varier n</a:t>
            </a:r>
          </a:p>
          <a:p>
            <a:endParaRPr lang="fr-FR" sz="2000" dirty="0" smtClean="0">
              <a:latin typeface="Times New Roman" pitchFamily="18" charset="0"/>
              <a:cs typeface="Times New Roman" pitchFamily="18" charset="0"/>
            </a:endParaRPr>
          </a:p>
          <a:p>
            <a:r>
              <a:rPr lang="fr-FR" sz="2000" dirty="0" smtClean="0">
                <a:latin typeface="Times New Roman" pitchFamily="18" charset="0"/>
                <a:cs typeface="Times New Roman" pitchFamily="18" charset="0"/>
              </a:rPr>
              <a:t>Valeur de n : 0</a:t>
            </a:r>
          </a:p>
          <a:p>
            <a:r>
              <a:rPr lang="fr-FR" sz="2000" dirty="0" smtClean="0">
                <a:latin typeface="Times New Roman" pitchFamily="18" charset="0"/>
                <a:cs typeface="Times New Roman" pitchFamily="18" charset="0"/>
              </a:rPr>
              <a:t>nul</a:t>
            </a:r>
          </a:p>
          <a:p>
            <a:r>
              <a:rPr lang="fr-FR" sz="2000" dirty="0" err="1" smtClean="0">
                <a:latin typeface="Times New Roman" pitchFamily="18" charset="0"/>
                <a:cs typeface="Times New Roman" pitchFamily="18" charset="0"/>
              </a:rPr>
              <a:t>Adios</a:t>
            </a:r>
            <a:r>
              <a:rPr lang="fr-FR" sz="2000" dirty="0" smtClean="0">
                <a:latin typeface="Times New Roman" pitchFamily="18" charset="0"/>
                <a:cs typeface="Times New Roman" pitchFamily="18" charset="0"/>
              </a:rPr>
              <a:t>...</a:t>
            </a:r>
          </a:p>
          <a:p>
            <a:endParaRPr lang="fr-FR" sz="2000" dirty="0" smtClean="0">
              <a:latin typeface="Times New Roman" pitchFamily="18" charset="0"/>
              <a:cs typeface="Times New Roman" pitchFamily="18" charset="0"/>
            </a:endParaRPr>
          </a:p>
          <a:p>
            <a:r>
              <a:rPr lang="fr-FR" sz="2000" dirty="0" smtClean="0">
                <a:latin typeface="Times New Roman" pitchFamily="18" charset="0"/>
                <a:cs typeface="Times New Roman" pitchFamily="18" charset="0"/>
              </a:rPr>
              <a:t>Valeur de n : 1</a:t>
            </a:r>
          </a:p>
          <a:p>
            <a:r>
              <a:rPr lang="fr-FR" sz="2000" dirty="0" smtClean="0">
                <a:latin typeface="Times New Roman" pitchFamily="18" charset="0"/>
                <a:cs typeface="Times New Roman" pitchFamily="18" charset="0"/>
              </a:rPr>
              <a:t>petit</a:t>
            </a:r>
          </a:p>
          <a:p>
            <a:r>
              <a:rPr lang="fr-FR" sz="2000" dirty="0" smtClean="0">
                <a:latin typeface="Times New Roman" pitchFamily="18" charset="0"/>
                <a:cs typeface="Times New Roman" pitchFamily="18" charset="0"/>
              </a:rPr>
              <a:t>moyen</a:t>
            </a:r>
          </a:p>
          <a:p>
            <a:r>
              <a:rPr lang="fr-FR" sz="2000" dirty="0" err="1" smtClean="0">
                <a:latin typeface="Times New Roman" pitchFamily="18" charset="0"/>
                <a:cs typeface="Times New Roman" pitchFamily="18" charset="0"/>
              </a:rPr>
              <a:t>Adios</a:t>
            </a:r>
            <a:r>
              <a:rPr lang="fr-FR" sz="2000" dirty="0" smtClean="0">
                <a:latin typeface="Times New Roman" pitchFamily="18" charset="0"/>
                <a:cs typeface="Times New Roman" pitchFamily="18" charset="0"/>
              </a:rPr>
              <a:t>...</a:t>
            </a:r>
          </a:p>
          <a:p>
            <a:endParaRPr lang="fr-FR" sz="2000" dirty="0" smtClean="0">
              <a:latin typeface="Times New Roman" pitchFamily="18" charset="0"/>
              <a:cs typeface="Times New Roman" pitchFamily="18" charset="0"/>
            </a:endParaRPr>
          </a:p>
          <a:p>
            <a:r>
              <a:rPr lang="fr-FR" sz="2000" dirty="0" smtClean="0">
                <a:latin typeface="Times New Roman" pitchFamily="18" charset="0"/>
                <a:cs typeface="Times New Roman" pitchFamily="18" charset="0"/>
              </a:rPr>
              <a:t>Valeur de n : 6</a:t>
            </a:r>
          </a:p>
          <a:p>
            <a:r>
              <a:rPr lang="fr-FR" sz="2000" dirty="0" smtClean="0">
                <a:latin typeface="Times New Roman" pitchFamily="18" charset="0"/>
                <a:cs typeface="Times New Roman" pitchFamily="18" charset="0"/>
              </a:rPr>
              <a:t>grand</a:t>
            </a:r>
          </a:p>
          <a:p>
            <a:r>
              <a:rPr lang="fr-FR" sz="2000" dirty="0" err="1" smtClean="0">
                <a:latin typeface="Times New Roman" pitchFamily="18" charset="0"/>
                <a:cs typeface="Times New Roman" pitchFamily="18" charset="0"/>
              </a:rPr>
              <a:t>Adios</a:t>
            </a:r>
            <a:r>
              <a:rPr lang="fr-FR" sz="2000" dirty="0" smtClean="0">
                <a:latin typeface="Times New Roman" pitchFamily="18" charset="0"/>
                <a:cs typeface="Times New Roman" pitchFamily="18" charset="0"/>
              </a:rPr>
              <a:t>...</a:t>
            </a:r>
            <a:endParaRPr lang="fr-FR" sz="2000" dirty="0">
              <a:latin typeface="Times New Roman" pitchFamily="18" charset="0"/>
              <a:cs typeface="Times New Roman" pitchFamily="18" charset="0"/>
            </a:endParaRPr>
          </a:p>
        </p:txBody>
      </p:sp>
      <p:sp>
        <p:nvSpPr>
          <p:cNvPr id="7" name="Rectangle 6"/>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214290"/>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structures de contrôle</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ox(in)">
                                      <p:cBhvr>
                                        <p:cTn id="13" dur="500"/>
                                        <p:tgtEl>
                                          <p:spTgt spid="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box(in)">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 calcmode="lin" valueType="num">
                                      <p:cBhvr additive="base">
                                        <p:cTn id="2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ox(in)">
                                      <p:cBhvr>
                                        <p:cTn id="27" dur="500"/>
                                        <p:tgtEl>
                                          <p:spTgt spid="5">
                                            <p:txEl>
                                              <p:pRg st="7" end="7"/>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box(in)">
                                      <p:cBhvr>
                                        <p:cTn id="30" dur="500"/>
                                        <p:tgtEl>
                                          <p:spTgt spid="5">
                                            <p:txEl>
                                              <p:pRg st="8" end="8"/>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box(in)">
                                      <p:cBhvr>
                                        <p:cTn id="33" dur="500"/>
                                        <p:tgtEl>
                                          <p:spTgt spid="5">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11" end="11"/>
                                            </p:txEl>
                                          </p:spTgt>
                                        </p:tgtEl>
                                        <p:attrNameLst>
                                          <p:attrName>style.visibility</p:attrName>
                                        </p:attrNameLst>
                                      </p:cBhvr>
                                      <p:to>
                                        <p:strVal val="visible"/>
                                      </p:to>
                                    </p:set>
                                    <p:anim calcmode="lin" valueType="num">
                                      <p:cBhvr additive="base">
                                        <p:cTn id="38"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5">
                                            <p:txEl>
                                              <p:pRg st="12" end="12"/>
                                            </p:txEl>
                                          </p:spTgt>
                                        </p:tgtEl>
                                        <p:attrNameLst>
                                          <p:attrName>style.visibility</p:attrName>
                                        </p:attrNameLst>
                                      </p:cBhvr>
                                      <p:to>
                                        <p:strVal val="visible"/>
                                      </p:to>
                                    </p:set>
                                    <p:animEffect transition="in" filter="box(in)">
                                      <p:cBhvr>
                                        <p:cTn id="44" dur="500"/>
                                        <p:tgtEl>
                                          <p:spTgt spid="5">
                                            <p:txEl>
                                              <p:pRg st="12" end="12"/>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animEffect transition="in" filter="box(in)">
                                      <p:cBhvr>
                                        <p:cTn id="47"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214290"/>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Affectation,</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recopie et comparaison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2" name="ZoneTexte 11"/>
          <p:cNvSpPr txBox="1"/>
          <p:nvPr/>
        </p:nvSpPr>
        <p:spPr>
          <a:xfrm>
            <a:off x="428596" y="1500174"/>
            <a:ext cx="8001056" cy="3877985"/>
          </a:xfrm>
          <a:prstGeom prst="rect">
            <a:avLst/>
          </a:prstGeom>
          <a:noFill/>
        </p:spPr>
        <p:txBody>
          <a:bodyPr wrap="square" rtlCol="0">
            <a:spAutoFit/>
          </a:bodyPr>
          <a:lstStyle/>
          <a:p>
            <a:r>
              <a:rPr lang="fr-FR" sz="2400" dirty="0" smtClean="0">
                <a:latin typeface="Times New Roman" pitchFamily="18" charset="0"/>
                <a:cs typeface="Times New Roman" pitchFamily="18" charset="0"/>
              </a:rPr>
              <a:t>Affecter et recopier un type primitif</a:t>
            </a:r>
          </a:p>
          <a:p>
            <a:pPr>
              <a:buFont typeface="Wingdings" pitchFamily="2" charset="2"/>
              <a:buChar char="ü"/>
            </a:pPr>
            <a:r>
              <a:rPr lang="fr-FR" sz="2400" dirty="0" smtClean="0">
                <a:latin typeface="Times New Roman" pitchFamily="18" charset="0"/>
                <a:cs typeface="Times New Roman" pitchFamily="18" charset="0"/>
              </a:rPr>
              <a:t>a=b signifie que a prend la valeur de b</a:t>
            </a:r>
          </a:p>
          <a:p>
            <a:pPr>
              <a:buFont typeface="Wingdings" pitchFamily="2" charset="2"/>
              <a:buChar char="ü"/>
            </a:pPr>
            <a:r>
              <a:rPr lang="fr-FR" sz="2400" dirty="0" smtClean="0">
                <a:latin typeface="Times New Roman" pitchFamily="18" charset="0"/>
                <a:cs typeface="Times New Roman" pitchFamily="18" charset="0"/>
              </a:rPr>
              <a:t>a et b sont distincts</a:t>
            </a:r>
          </a:p>
          <a:p>
            <a:pPr>
              <a:buFont typeface="Wingdings" pitchFamily="2" charset="2"/>
              <a:buChar char="ü"/>
            </a:pPr>
            <a:r>
              <a:rPr lang="fr-FR" sz="2400" dirty="0" smtClean="0">
                <a:latin typeface="Times New Roman" pitchFamily="18" charset="0"/>
                <a:cs typeface="Times New Roman" pitchFamily="18" charset="0"/>
              </a:rPr>
              <a:t>Toute modification de a n’entraine pas celle de b</a:t>
            </a:r>
          </a:p>
          <a:p>
            <a:pPr>
              <a:buFontTx/>
              <a:buChar char="-"/>
            </a:pPr>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Comparer un type primitif</a:t>
            </a:r>
          </a:p>
          <a:p>
            <a:pPr>
              <a:buFont typeface="Wingdings" pitchFamily="2" charset="2"/>
              <a:buChar char="ü"/>
            </a:pPr>
            <a:r>
              <a:rPr lang="fr-FR" sz="2400" dirty="0" smtClean="0">
                <a:latin typeface="Times New Roman" pitchFamily="18" charset="0"/>
                <a:cs typeface="Times New Roman" pitchFamily="18" charset="0"/>
              </a:rPr>
              <a:t>a==b  retourne </a:t>
            </a:r>
            <a:r>
              <a:rPr lang="fr-FR" sz="2400" dirty="0" err="1" smtClean="0">
                <a:latin typeface="Times New Roman" pitchFamily="18" charset="0"/>
                <a:cs typeface="Times New Roman" pitchFamily="18" charset="0"/>
              </a:rPr>
              <a:t>true</a:t>
            </a:r>
            <a:r>
              <a:rPr lang="fr-FR" sz="2400" dirty="0" smtClean="0">
                <a:latin typeface="Times New Roman" pitchFamily="18" charset="0"/>
                <a:cs typeface="Times New Roman" pitchFamily="18" charset="0"/>
              </a:rPr>
              <a:t>  si les valeurs de a et b sont identiques</a:t>
            </a:r>
          </a:p>
          <a:p>
            <a:pPr>
              <a:buFontTx/>
              <a:buChar char="-"/>
            </a:pPr>
            <a:endParaRPr lang="fr-FR" sz="2400" dirty="0" smtClean="0">
              <a:latin typeface="Times New Roman" pitchFamily="18" charset="0"/>
              <a:cs typeface="Times New Roman" pitchFamily="18" charset="0"/>
            </a:endParaRPr>
          </a:p>
          <a:p>
            <a:pPr>
              <a:buFontTx/>
              <a:buChar char="-"/>
            </a:pPr>
            <a:endParaRPr lang="fr-FR" dirty="0" smtClean="0"/>
          </a:p>
          <a:p>
            <a:r>
              <a:rPr lang="fr-FR" dirty="0" smtClean="0"/>
              <a:t> </a:t>
            </a:r>
          </a:p>
          <a:p>
            <a:pPr>
              <a:buFontTx/>
              <a:buChar char="-"/>
            </a:pPr>
            <a:endParaRPr lang="fr-FR" dirty="0"/>
          </a:p>
        </p:txBody>
      </p:sp>
      <p:pic>
        <p:nvPicPr>
          <p:cNvPr id="1027" name="Picture 3"/>
          <p:cNvPicPr>
            <a:picLocks noChangeAspect="1" noChangeArrowheads="1"/>
          </p:cNvPicPr>
          <p:nvPr/>
        </p:nvPicPr>
        <p:blipFill>
          <a:blip r:embed="rId3"/>
          <a:srcRect/>
          <a:stretch>
            <a:fillRect/>
          </a:stretch>
        </p:blipFill>
        <p:spPr bwMode="auto">
          <a:xfrm>
            <a:off x="663462" y="4643446"/>
            <a:ext cx="8123380" cy="1163300"/>
          </a:xfrm>
          <a:prstGeom prst="rect">
            <a:avLst/>
          </a:prstGeom>
          <a:noFill/>
          <a:ln w="9525">
            <a:noFill/>
            <a:miter lim="800000"/>
            <a:headEnd/>
            <a:tailEnd/>
          </a:ln>
          <a:effectLst/>
        </p:spPr>
      </p:pic>
    </p:spTree>
    <p:extLst>
      <p:ext uri="{BB962C8B-B14F-4D97-AF65-F5344CB8AC3E}">
        <p14:creationId xmlns="" xmlns:p14="http://schemas.microsoft.com/office/powerpoint/2010/main" val="205612708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1714488"/>
            <a:ext cx="8715404" cy="4357718"/>
          </a:xfrm>
        </p:spPr>
        <p:txBody>
          <a:bodyPr>
            <a:normAutofit/>
          </a:bodyPr>
          <a:lstStyle/>
          <a:p>
            <a:pPr algn="just"/>
            <a:r>
              <a:rPr lang="fr-FR" sz="2400" dirty="0" smtClean="0">
                <a:latin typeface="Times New Roman" pitchFamily="18" charset="0"/>
                <a:cs typeface="Times New Roman" pitchFamily="18" charset="0"/>
              </a:rPr>
              <a:t>Java est un langage de programmation récent (les premières versions datent de 1995) développé par </a:t>
            </a:r>
            <a:r>
              <a:rPr lang="fr-FR" sz="2400" b="1" dirty="0" smtClean="0">
                <a:solidFill>
                  <a:schemeClr val="accent3">
                    <a:lumMod val="50000"/>
                  </a:schemeClr>
                </a:solidFill>
                <a:latin typeface="Times New Roman" pitchFamily="18" charset="0"/>
                <a:cs typeface="Times New Roman" pitchFamily="18" charset="0"/>
              </a:rPr>
              <a:t>Sun </a:t>
            </a:r>
            <a:r>
              <a:rPr lang="fr-FR" sz="2400" b="1" dirty="0" err="1" smtClean="0">
                <a:solidFill>
                  <a:schemeClr val="accent3">
                    <a:lumMod val="50000"/>
                  </a:schemeClr>
                </a:solidFill>
                <a:latin typeface="Times New Roman" pitchFamily="18" charset="0"/>
                <a:cs typeface="Times New Roman" pitchFamily="18" charset="0"/>
              </a:rPr>
              <a:t>MicroSystems</a:t>
            </a:r>
            <a:r>
              <a:rPr lang="fr-FR" sz="2400" dirty="0" smtClean="0">
                <a:latin typeface="Times New Roman" pitchFamily="18" charset="0"/>
                <a:cs typeface="Times New Roman" pitchFamily="18" charset="0"/>
              </a:rPr>
              <a:t>. Il est </a:t>
            </a:r>
            <a:r>
              <a:rPr lang="fr-FR" sz="2400" b="1" dirty="0" smtClean="0">
                <a:solidFill>
                  <a:schemeClr val="accent3">
                    <a:lumMod val="50000"/>
                  </a:schemeClr>
                </a:solidFill>
                <a:latin typeface="Times New Roman" pitchFamily="18" charset="0"/>
                <a:cs typeface="Times New Roman" pitchFamily="18" charset="0"/>
              </a:rPr>
              <a:t>fortement inspiré des langages C et C+</a:t>
            </a:r>
            <a:r>
              <a:rPr lang="fr-FR" sz="2400" b="1" dirty="0" err="1" smtClean="0">
                <a:solidFill>
                  <a:schemeClr val="accent3">
                    <a:lumMod val="50000"/>
                  </a:schemeClr>
                </a:solidFill>
                <a:latin typeface="Times New Roman" pitchFamily="18" charset="0"/>
                <a:cs typeface="Times New Roman" pitchFamily="18" charset="0"/>
              </a:rPr>
              <a:t>+</a:t>
            </a:r>
            <a:r>
              <a:rPr lang="fr-FR" sz="2400" b="1" dirty="0" smtClean="0">
                <a:solidFill>
                  <a:schemeClr val="accent3">
                    <a:lumMod val="50000"/>
                  </a:schemeClr>
                </a:solidFill>
                <a:latin typeface="Times New Roman" pitchFamily="18" charset="0"/>
                <a:cs typeface="Times New Roman" pitchFamily="18" charset="0"/>
              </a:rPr>
              <a:t>.</a:t>
            </a:r>
          </a:p>
          <a:p>
            <a:pPr algn="just">
              <a:buNone/>
            </a:pPr>
            <a:endParaRPr lang="fr-FR" sz="2400" b="1" dirty="0" smtClean="0">
              <a:latin typeface="Times New Roman" pitchFamily="18" charset="0"/>
              <a:cs typeface="Times New Roman" pitchFamily="18" charset="0"/>
            </a:endParaRPr>
          </a:p>
          <a:p>
            <a:pPr algn="just"/>
            <a:r>
              <a:rPr lang="fr-FR" sz="2400" dirty="0" smtClean="0">
                <a:latin typeface="Times New Roman" pitchFamily="18" charset="0"/>
                <a:cs typeface="Times New Roman" pitchFamily="18" charset="0"/>
              </a:rPr>
              <a:t>Comme C++, Java fait partie de la « grande famille » des </a:t>
            </a:r>
            <a:r>
              <a:rPr lang="fr-FR" sz="2400" b="1" dirty="0" smtClean="0">
                <a:solidFill>
                  <a:schemeClr val="accent3">
                    <a:lumMod val="50000"/>
                  </a:schemeClr>
                </a:solidFill>
                <a:latin typeface="Times New Roman" pitchFamily="18" charset="0"/>
                <a:cs typeface="Times New Roman" pitchFamily="18" charset="0"/>
              </a:rPr>
              <a:t>langages orientés objets</a:t>
            </a:r>
            <a:r>
              <a:rPr lang="fr-FR" sz="2400" dirty="0" smtClean="0">
                <a:solidFill>
                  <a:srgbClr val="FF0000"/>
                </a:solidFill>
                <a:latin typeface="Times New Roman" pitchFamily="18" charset="0"/>
                <a:cs typeface="Times New Roman" pitchFamily="18" charset="0"/>
              </a:rPr>
              <a:t>.</a:t>
            </a:r>
          </a:p>
          <a:p>
            <a:pPr algn="just">
              <a:buNone/>
            </a:pPr>
            <a:endParaRPr lang="fr-FR" sz="2400" dirty="0" smtClean="0">
              <a:latin typeface="Times New Roman" pitchFamily="18" charset="0"/>
              <a:cs typeface="Times New Roman" pitchFamily="18" charset="0"/>
            </a:endParaRPr>
          </a:p>
          <a:p>
            <a:pPr algn="just"/>
            <a:r>
              <a:rPr lang="fr-FR" sz="2400" dirty="0" smtClean="0">
                <a:latin typeface="Times New Roman" pitchFamily="18" charset="0"/>
                <a:cs typeface="Times New Roman" pitchFamily="18" charset="0"/>
              </a:rPr>
              <a:t>Java répond aux trois principes fondamentaux de l’approche orientée objet (POO) : </a:t>
            </a:r>
            <a:r>
              <a:rPr lang="fr-FR" sz="2400" b="1" dirty="0" smtClean="0">
                <a:solidFill>
                  <a:srgbClr val="FF0000"/>
                </a:solidFill>
                <a:latin typeface="Times New Roman" pitchFamily="18" charset="0"/>
                <a:cs typeface="Times New Roman" pitchFamily="18" charset="0"/>
              </a:rPr>
              <a:t>l’encapsulation</a:t>
            </a:r>
            <a:r>
              <a:rPr lang="fr-FR" sz="2400" dirty="0" smtClean="0">
                <a:solidFill>
                  <a:srgbClr val="FF0000"/>
                </a:solidFill>
                <a:latin typeface="Times New Roman" pitchFamily="18" charset="0"/>
                <a:cs typeface="Times New Roman" pitchFamily="18" charset="0"/>
              </a:rPr>
              <a:t>, </a:t>
            </a:r>
            <a:r>
              <a:rPr lang="fr-FR" sz="2400" b="1" dirty="0" smtClean="0">
                <a:solidFill>
                  <a:srgbClr val="FF0000"/>
                </a:solidFill>
                <a:latin typeface="Times New Roman" pitchFamily="18" charset="0"/>
                <a:cs typeface="Times New Roman" pitchFamily="18" charset="0"/>
              </a:rPr>
              <a:t>l’héritage</a:t>
            </a:r>
            <a:r>
              <a:rPr lang="fr-FR" sz="2400" dirty="0" smtClean="0">
                <a:solidFill>
                  <a:srgbClr val="FF0000"/>
                </a:solidFill>
                <a:latin typeface="Times New Roman" pitchFamily="18" charset="0"/>
                <a:cs typeface="Times New Roman" pitchFamily="18" charset="0"/>
              </a:rPr>
              <a:t> </a:t>
            </a:r>
            <a:r>
              <a:rPr lang="fr-FR" sz="2400" dirty="0" smtClean="0">
                <a:latin typeface="Times New Roman" pitchFamily="18" charset="0"/>
                <a:cs typeface="Times New Roman" pitchFamily="18" charset="0"/>
              </a:rPr>
              <a:t>et </a:t>
            </a:r>
            <a:r>
              <a:rPr lang="fr-FR" sz="2400" b="1" dirty="0" smtClean="0">
                <a:solidFill>
                  <a:srgbClr val="FF0000"/>
                </a:solidFill>
                <a:latin typeface="Times New Roman" pitchFamily="18" charset="0"/>
                <a:cs typeface="Times New Roman" pitchFamily="18" charset="0"/>
              </a:rPr>
              <a:t>le polymorphisme</a:t>
            </a:r>
            <a:r>
              <a:rPr lang="fr-FR" sz="2400" dirty="0" smtClean="0">
                <a:latin typeface="Times New Roman" pitchFamily="18" charset="0"/>
                <a:cs typeface="Times New Roman" pitchFamily="18" charset="0"/>
              </a:rPr>
              <a:t>.</a:t>
            </a:r>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Introduction</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caractéristiques de Java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75656" y="2420888"/>
            <a:ext cx="5904656" cy="18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1" algn="ctr">
              <a:buNone/>
            </a:pPr>
            <a:r>
              <a:rPr lang="en-US" dirty="0" smtClean="0">
                <a:solidFill>
                  <a:srgbClr val="FF0000"/>
                </a:solidFill>
              </a:rPr>
              <a:t>Scanner sc = new Scanner(</a:t>
            </a:r>
            <a:r>
              <a:rPr lang="en-US" dirty="0" err="1" smtClean="0">
                <a:solidFill>
                  <a:srgbClr val="FF0000"/>
                </a:solidFill>
              </a:rPr>
              <a:t>System.in</a:t>
            </a:r>
            <a:r>
              <a:rPr lang="en-US" dirty="0" smtClean="0">
                <a:solidFill>
                  <a:srgbClr val="FF0000"/>
                </a:solidFill>
              </a:rPr>
              <a:t>);</a:t>
            </a:r>
            <a:endParaRPr lang="fr-FR" dirty="0" smtClean="0">
              <a:solidFill>
                <a:srgbClr val="FF0000"/>
              </a:solidFill>
            </a:endParaRPr>
          </a:p>
          <a:p>
            <a:pPr lvl="1" algn="ctr">
              <a:buNone/>
            </a:pPr>
            <a:r>
              <a:rPr lang="fr-FR" dirty="0" smtClean="0">
                <a:solidFill>
                  <a:srgbClr val="FF0000"/>
                </a:solidFill>
              </a:rPr>
              <a:t>System.out.println("Veuillez saisir un mot :");</a:t>
            </a:r>
          </a:p>
          <a:p>
            <a:pPr lvl="1" algn="ctr">
              <a:buNone/>
            </a:pPr>
            <a:r>
              <a:rPr lang="fr-FR" dirty="0" smtClean="0">
                <a:solidFill>
                  <a:srgbClr val="FF0000"/>
                </a:solidFill>
              </a:rPr>
              <a:t>String </a:t>
            </a:r>
            <a:r>
              <a:rPr lang="fr-FR" dirty="0" err="1" smtClean="0">
                <a:solidFill>
                  <a:srgbClr val="FF0000"/>
                </a:solidFill>
              </a:rPr>
              <a:t>str</a:t>
            </a:r>
            <a:r>
              <a:rPr lang="fr-FR" dirty="0" smtClean="0">
                <a:solidFill>
                  <a:srgbClr val="FF0000"/>
                </a:solidFill>
              </a:rPr>
              <a:t> = </a:t>
            </a:r>
            <a:r>
              <a:rPr lang="fr-FR" dirty="0" err="1" smtClean="0">
                <a:solidFill>
                  <a:srgbClr val="FF0000"/>
                </a:solidFill>
              </a:rPr>
              <a:t>sc.nextLine</a:t>
            </a:r>
            <a:r>
              <a:rPr lang="fr-FR" dirty="0" smtClean="0">
                <a:solidFill>
                  <a:srgbClr val="FF0000"/>
                </a:solidFill>
              </a:rPr>
              <a:t>();	</a:t>
            </a:r>
          </a:p>
          <a:p>
            <a:pPr lvl="1" algn="ctr">
              <a:buNone/>
            </a:pPr>
            <a:r>
              <a:rPr lang="fr-FR" dirty="0" smtClean="0">
                <a:solidFill>
                  <a:srgbClr val="FF0000"/>
                </a:solidFill>
              </a:rPr>
              <a:t>System.out.println("Vous avez saisi : " + </a:t>
            </a:r>
            <a:r>
              <a:rPr lang="fr-FR" dirty="0" err="1" smtClean="0">
                <a:solidFill>
                  <a:srgbClr val="FF0000"/>
                </a:solidFill>
              </a:rPr>
              <a:t>str</a:t>
            </a:r>
            <a:r>
              <a:rPr lang="fr-FR" dirty="0" smtClean="0">
                <a:solidFill>
                  <a:srgbClr val="FF0000"/>
                </a:solidFill>
              </a:rPr>
              <a:t>);</a:t>
            </a:r>
          </a:p>
        </p:txBody>
      </p:sp>
      <p:sp>
        <p:nvSpPr>
          <p:cNvPr id="3" name="Espace réservé du contenu 2"/>
          <p:cNvSpPr>
            <a:spLocks noGrp="1"/>
          </p:cNvSpPr>
          <p:nvPr>
            <p:ph idx="1"/>
          </p:nvPr>
        </p:nvSpPr>
        <p:spPr>
          <a:xfrm>
            <a:off x="467544" y="1196752"/>
            <a:ext cx="8496944" cy="3960440"/>
          </a:xfrm>
        </p:spPr>
        <p:txBody>
          <a:bodyPr>
            <a:normAutofit/>
          </a:bodyPr>
          <a:lstStyle/>
          <a:p>
            <a:pPr>
              <a:buNone/>
            </a:pPr>
            <a:r>
              <a:rPr lang="fr-FR" sz="2400" dirty="0" smtClean="0">
                <a:latin typeface="Times New Roman" pitchFamily="18" charset="0"/>
                <a:cs typeface="Times New Roman" pitchFamily="18" charset="0"/>
              </a:rPr>
              <a:t>Pour permettre à Java de récupérer ce qu’un utilisateur a saisi pour ensuite l'afficher :</a:t>
            </a:r>
          </a:p>
          <a:p>
            <a:pPr>
              <a:buNone/>
            </a:pPr>
            <a:endParaRPr lang="fr-FR" dirty="0" smtClean="0"/>
          </a:p>
          <a:p>
            <a:endParaRPr lang="fr-FR" dirty="0" smtClean="0"/>
          </a:p>
          <a:p>
            <a:pPr>
              <a:buNone/>
            </a:pPr>
            <a:endParaRPr lang="fr-FR" dirty="0" smtClean="0"/>
          </a:p>
          <a:p>
            <a:pPr algn="just"/>
            <a:endParaRPr lang="fr-FR" dirty="0" smtClean="0"/>
          </a:p>
          <a:p>
            <a:pPr algn="just"/>
            <a:endParaRPr lang="fr-FR" dirty="0" smtClean="0"/>
          </a:p>
          <a:p>
            <a:pPr algn="just"/>
            <a:endParaRPr lang="fr-FR" dirty="0" smtClean="0"/>
          </a:p>
          <a:p>
            <a:pPr>
              <a:buNone/>
            </a:pPr>
            <a:endParaRPr lang="fr-FR" dirty="0" smtClean="0"/>
          </a:p>
        </p:txBody>
      </p:sp>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214290"/>
            <a:ext cx="7786710" cy="706408"/>
          </a:xfrm>
          <a:prstGeom prst="rect">
            <a:avLst/>
          </a:prstGeom>
        </p:spPr>
        <p:txBody>
          <a:bodyPr>
            <a:normAutofit fontScale="90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Manipulation des données en entrée</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avec la classe scanner</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71538" y="928670"/>
            <a:ext cx="6429420" cy="5429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0" name="Picture 2"/>
          <p:cNvPicPr>
            <a:picLocks noChangeAspect="1" noChangeArrowheads="1"/>
          </p:cNvPicPr>
          <p:nvPr/>
        </p:nvPicPr>
        <p:blipFill>
          <a:blip r:embed="rId2"/>
          <a:srcRect/>
          <a:stretch>
            <a:fillRect/>
          </a:stretch>
        </p:blipFill>
        <p:spPr bwMode="auto">
          <a:xfrm>
            <a:off x="1785918" y="1071546"/>
            <a:ext cx="4643470" cy="5097563"/>
          </a:xfrm>
          <a:prstGeom prst="flowChartProcess">
            <a:avLst/>
          </a:prstGeom>
          <a:noFill/>
          <a:ln w="9525">
            <a:noFill/>
            <a:miter lim="800000"/>
            <a:headEnd/>
            <a:tailEnd/>
          </a:ln>
          <a:effectLst/>
        </p:spPr>
      </p:pic>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7786710" cy="706408"/>
          </a:xfrm>
          <a:prstGeom prst="rect">
            <a:avLst/>
          </a:prstGeom>
        </p:spPr>
        <p:txBody>
          <a:bodyPr>
            <a:normAutofit fontScale="90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Manipulation des données en entrée</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avec la classe scanner</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00100" y="1285860"/>
            <a:ext cx="6429420" cy="3231654"/>
          </a:xfrm>
          <a:prstGeom prst="rect">
            <a:avLst/>
          </a:prstGeom>
          <a:noFill/>
        </p:spPr>
        <p:txBody>
          <a:bodyPr wrap="square" rtlCol="0">
            <a:spAutoFit/>
          </a:bodyPr>
          <a:lstStyle/>
          <a:p>
            <a:pPr>
              <a:buFont typeface="Wingdings" pitchFamily="2" charset="2"/>
              <a:buChar char="ü"/>
            </a:pPr>
            <a:r>
              <a:rPr lang="fr-FR" sz="2400" dirty="0" smtClean="0">
                <a:latin typeface="Times New Roman" pitchFamily="18" charset="0"/>
                <a:cs typeface="Times New Roman" pitchFamily="18" charset="0"/>
              </a:rPr>
              <a:t>« inclusion » des packages</a:t>
            </a:r>
          </a:p>
          <a:p>
            <a:r>
              <a:rPr lang="fr-FR" sz="2400" dirty="0" smtClean="0">
                <a:latin typeface="Times New Roman" pitchFamily="18" charset="0"/>
                <a:cs typeface="Times New Roman" pitchFamily="18" charset="0"/>
              </a:rPr>
              <a:t>	</a:t>
            </a:r>
            <a:r>
              <a:rPr lang="fr-FR" sz="2400" dirty="0" smtClean="0">
                <a:solidFill>
                  <a:srgbClr val="FF0000"/>
                </a:solidFill>
                <a:latin typeface="Times New Roman" pitchFamily="18" charset="0"/>
                <a:cs typeface="Times New Roman" pitchFamily="18" charset="0"/>
              </a:rPr>
              <a:t>- import…</a:t>
            </a:r>
          </a:p>
          <a:p>
            <a:pPr>
              <a:buFont typeface="Wingdings" pitchFamily="2" charset="2"/>
              <a:buChar char="ü"/>
            </a:pPr>
            <a:r>
              <a:rPr lang="fr-FR" sz="2400" dirty="0" smtClean="0">
                <a:latin typeface="Times New Roman" pitchFamily="18" charset="0"/>
                <a:cs typeface="Times New Roman" pitchFamily="18" charset="0"/>
              </a:rPr>
              <a:t>Définition de la classe du programme </a:t>
            </a:r>
          </a:p>
          <a:p>
            <a:r>
              <a:rPr lang="fr-FR" sz="2400" dirty="0" smtClean="0">
                <a:latin typeface="Times New Roman" pitchFamily="18" charset="0"/>
                <a:cs typeface="Times New Roman" pitchFamily="18" charset="0"/>
              </a:rPr>
              <a:t>	</a:t>
            </a:r>
            <a:r>
              <a:rPr lang="fr-FR" sz="2400" dirty="0" smtClean="0">
                <a:solidFill>
                  <a:srgbClr val="FF0000"/>
                </a:solidFill>
                <a:latin typeface="Times New Roman" pitchFamily="18" charset="0"/>
                <a:cs typeface="Times New Roman" pitchFamily="18" charset="0"/>
              </a:rPr>
              <a:t>- Class </a:t>
            </a:r>
            <a:r>
              <a:rPr lang="fr-FR" sz="2400" dirty="0" err="1" smtClean="0">
                <a:solidFill>
                  <a:srgbClr val="FF0000"/>
                </a:solidFill>
                <a:latin typeface="Times New Roman" pitchFamily="18" charset="0"/>
                <a:cs typeface="Times New Roman" pitchFamily="18" charset="0"/>
              </a:rPr>
              <a:t>nom_du_programme</a:t>
            </a:r>
            <a:endParaRPr lang="fr-FR" sz="2400" dirty="0" smtClean="0">
              <a:solidFill>
                <a:srgbClr val="FF0000"/>
              </a:solidFill>
              <a:latin typeface="Times New Roman" pitchFamily="18" charset="0"/>
              <a:cs typeface="Times New Roman" pitchFamily="18" charset="0"/>
            </a:endParaRPr>
          </a:p>
          <a:p>
            <a:pPr>
              <a:buFont typeface="Wingdings" pitchFamily="2" charset="2"/>
              <a:buChar char="ü"/>
            </a:pPr>
            <a:r>
              <a:rPr lang="fr-FR" sz="2400" dirty="0" smtClean="0">
                <a:latin typeface="Times New Roman" pitchFamily="18" charset="0"/>
                <a:cs typeface="Times New Roman" pitchFamily="18" charset="0"/>
              </a:rPr>
              <a:t>Définition des fonctions et des procédures</a:t>
            </a:r>
          </a:p>
          <a:p>
            <a:pPr>
              <a:buFont typeface="Wingdings" pitchFamily="2" charset="2"/>
              <a:buChar char="ü"/>
            </a:pPr>
            <a:r>
              <a:rPr lang="fr-FR" sz="2400" dirty="0" smtClean="0">
                <a:latin typeface="Times New Roman" pitchFamily="18" charset="0"/>
                <a:cs typeface="Times New Roman" pitchFamily="18" charset="0"/>
              </a:rPr>
              <a:t>Définition du programme principal</a:t>
            </a:r>
          </a:p>
          <a:p>
            <a:r>
              <a:rPr lang="fr-FR" sz="2400" dirty="0" smtClean="0">
                <a:latin typeface="Times New Roman" pitchFamily="18" charset="0"/>
                <a:cs typeface="Times New Roman" pitchFamily="18" charset="0"/>
              </a:rPr>
              <a:t>	</a:t>
            </a:r>
            <a:r>
              <a:rPr lang="fr-FR" sz="2400" dirty="0" smtClean="0">
                <a:solidFill>
                  <a:srgbClr val="FF0000"/>
                </a:solidFill>
                <a:latin typeface="Times New Roman" pitchFamily="18" charset="0"/>
                <a:cs typeface="Times New Roman" pitchFamily="18" charset="0"/>
              </a:rPr>
              <a:t>- public </a:t>
            </a:r>
            <a:r>
              <a:rPr lang="fr-FR" sz="2400" dirty="0" err="1" smtClean="0">
                <a:solidFill>
                  <a:srgbClr val="FF0000"/>
                </a:solidFill>
                <a:latin typeface="Times New Roman" pitchFamily="18" charset="0"/>
                <a:cs typeface="Times New Roman" pitchFamily="18" charset="0"/>
              </a:rPr>
              <a:t>static</a:t>
            </a:r>
            <a:r>
              <a:rPr lang="fr-FR" sz="2400" dirty="0" smtClean="0">
                <a:solidFill>
                  <a:srgbClr val="FF0000"/>
                </a:solidFill>
                <a:latin typeface="Times New Roman" pitchFamily="18" charset="0"/>
                <a:cs typeface="Times New Roman" pitchFamily="18" charset="0"/>
              </a:rPr>
              <a:t> </a:t>
            </a:r>
            <a:r>
              <a:rPr lang="fr-FR" sz="2400" dirty="0" err="1" smtClean="0">
                <a:solidFill>
                  <a:srgbClr val="FF0000"/>
                </a:solidFill>
                <a:latin typeface="Times New Roman" pitchFamily="18" charset="0"/>
                <a:cs typeface="Times New Roman" pitchFamily="18" charset="0"/>
              </a:rPr>
              <a:t>void</a:t>
            </a:r>
            <a:r>
              <a:rPr lang="fr-FR" sz="2400" dirty="0" smtClean="0">
                <a:solidFill>
                  <a:srgbClr val="FF0000"/>
                </a:solidFill>
                <a:latin typeface="Times New Roman" pitchFamily="18" charset="0"/>
                <a:cs typeface="Times New Roman" pitchFamily="18" charset="0"/>
              </a:rPr>
              <a:t> main (String </a:t>
            </a:r>
            <a:r>
              <a:rPr lang="fr-FR" sz="2400" dirty="0" err="1" smtClean="0">
                <a:solidFill>
                  <a:srgbClr val="FF0000"/>
                </a:solidFill>
                <a:latin typeface="Times New Roman" pitchFamily="18" charset="0"/>
                <a:cs typeface="Times New Roman" pitchFamily="18" charset="0"/>
              </a:rPr>
              <a:t>arg</a:t>
            </a:r>
            <a:r>
              <a:rPr lang="fr-FR" sz="2400" dirty="0" smtClean="0">
                <a:solidFill>
                  <a:srgbClr val="FF0000"/>
                </a:solidFill>
                <a:latin typeface="Times New Roman" pitchFamily="18" charset="0"/>
                <a:cs typeface="Times New Roman" pitchFamily="18" charset="0"/>
              </a:rPr>
              <a:t>[])</a:t>
            </a:r>
          </a:p>
          <a:p>
            <a:endParaRPr lang="fr-FR" dirty="0" smtClean="0"/>
          </a:p>
          <a:p>
            <a:endParaRPr lang="fr-FR" dirty="0"/>
          </a:p>
        </p:txBody>
      </p:sp>
      <p:pic>
        <p:nvPicPr>
          <p:cNvPr id="3074" name="Picture 2"/>
          <p:cNvPicPr>
            <a:picLocks noChangeAspect="1" noChangeArrowheads="1"/>
          </p:cNvPicPr>
          <p:nvPr/>
        </p:nvPicPr>
        <p:blipFill>
          <a:blip r:embed="rId3"/>
          <a:srcRect/>
          <a:stretch>
            <a:fillRect/>
          </a:stretch>
        </p:blipFill>
        <p:spPr bwMode="auto">
          <a:xfrm>
            <a:off x="1857356" y="4500570"/>
            <a:ext cx="4609800" cy="1957392"/>
          </a:xfrm>
          <a:prstGeom prst="rect">
            <a:avLst/>
          </a:prstGeom>
          <a:noFill/>
          <a:ln w="9525">
            <a:noFill/>
            <a:miter lim="800000"/>
            <a:headEnd/>
            <a:tailEnd/>
          </a:ln>
          <a:effectLst/>
        </p:spPr>
      </p:pic>
      <p:sp>
        <p:nvSpPr>
          <p:cNvPr id="7" name="Rectangle 6"/>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0" y="214290"/>
            <a:ext cx="571500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Structure d’un programme en java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1" name="Rectangle 10"/>
          <p:cNvSpPr/>
          <p:nvPr/>
        </p:nvSpPr>
        <p:spPr>
          <a:xfrm>
            <a:off x="1071538" y="4214818"/>
            <a:ext cx="6429420" cy="2357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383376367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214290"/>
            <a:ext cx="571500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Structure d’un programme en java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0" name="ZoneTexte 9"/>
          <p:cNvSpPr txBox="1"/>
          <p:nvPr/>
        </p:nvSpPr>
        <p:spPr>
          <a:xfrm>
            <a:off x="214282" y="1071546"/>
            <a:ext cx="7786742" cy="6432530"/>
          </a:xfrm>
          <a:prstGeom prst="rect">
            <a:avLst/>
          </a:prstGeom>
          <a:noFill/>
        </p:spPr>
        <p:txBody>
          <a:bodyPr wrap="square" rtlCol="0">
            <a:spAutoFit/>
          </a:bodyPr>
          <a:lstStyle/>
          <a:p>
            <a:r>
              <a:rPr lang="fr-FR" sz="2200" dirty="0" smtClean="0">
                <a:latin typeface="Times New Roman" pitchFamily="18" charset="0"/>
                <a:cs typeface="Times New Roman" pitchFamily="18" charset="0"/>
              </a:rPr>
              <a:t>Package : Ensemble de types et des fonctions associées, regroupés dans un fichier ou dans un ensemble de fichiers </a:t>
            </a:r>
          </a:p>
          <a:p>
            <a:r>
              <a:rPr lang="fr-FR" sz="2200" dirty="0" smtClean="0">
                <a:latin typeface="Times New Roman" pitchFamily="18" charset="0"/>
                <a:cs typeface="Times New Roman" pitchFamily="18" charset="0"/>
              </a:rPr>
              <a:t>Exemples de packages</a:t>
            </a:r>
            <a:r>
              <a:rPr lang="fr-FR" sz="2400" dirty="0" smtClean="0">
                <a:latin typeface="Times New Roman" pitchFamily="18" charset="0"/>
                <a:cs typeface="Times New Roman" pitchFamily="18" charset="0"/>
              </a:rPr>
              <a:t> </a:t>
            </a:r>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r>
              <a:rPr lang="fr-FR" sz="2200" dirty="0" smtClean="0">
                <a:latin typeface="Times New Roman" pitchFamily="18" charset="0"/>
                <a:cs typeface="Times New Roman" pitchFamily="18" charset="0"/>
              </a:rPr>
              <a:t>Utilisation d’un package</a:t>
            </a:r>
          </a:p>
          <a:p>
            <a:r>
              <a:rPr lang="fr-FR" sz="2200" dirty="0" smtClean="0">
                <a:latin typeface="Times New Roman" pitchFamily="18" charset="0"/>
                <a:cs typeface="Times New Roman" pitchFamily="18" charset="0"/>
              </a:rPr>
              <a:t>import </a:t>
            </a:r>
            <a:r>
              <a:rPr lang="fr-FR" sz="2200" dirty="0" err="1" smtClean="0">
                <a:latin typeface="Times New Roman" pitchFamily="18" charset="0"/>
                <a:cs typeface="Times New Roman" pitchFamily="18" charset="0"/>
              </a:rPr>
              <a:t>java.lang</a:t>
            </a:r>
            <a:r>
              <a:rPr lang="fr-FR" sz="2200" dirty="0" smtClean="0">
                <a:latin typeface="Times New Roman" pitchFamily="18" charset="0"/>
                <a:cs typeface="Times New Roman" pitchFamily="18" charset="0"/>
              </a:rPr>
              <a:t>;</a:t>
            </a:r>
          </a:p>
          <a:p>
            <a:endParaRPr lang="fr-FR" sz="2200" dirty="0" smtClean="0">
              <a:latin typeface="Times New Roman" pitchFamily="18" charset="0"/>
              <a:cs typeface="Times New Roman" pitchFamily="18" charset="0"/>
            </a:endParaRPr>
          </a:p>
          <a:p>
            <a:r>
              <a:rPr lang="fr-FR" sz="2200" dirty="0" smtClean="0">
                <a:latin typeface="Times New Roman" pitchFamily="18" charset="0"/>
                <a:cs typeface="Times New Roman" pitchFamily="18" charset="0"/>
              </a:rPr>
              <a:t>Utilisation complète d’un package </a:t>
            </a:r>
          </a:p>
          <a:p>
            <a:r>
              <a:rPr lang="fr-FR" sz="2200" dirty="0" smtClean="0">
                <a:latin typeface="Times New Roman" pitchFamily="18" charset="0"/>
                <a:cs typeface="Times New Roman" pitchFamily="18" charset="0"/>
              </a:rPr>
              <a:t>Import java.io.*</a:t>
            </a:r>
          </a:p>
          <a:p>
            <a:endParaRPr lang="fr-FR" dirty="0" smtClean="0"/>
          </a:p>
          <a:p>
            <a:endParaRPr lang="fr-FR" dirty="0" smtClean="0"/>
          </a:p>
          <a:p>
            <a:endParaRPr lang="fr-FR" dirty="0" smtClean="0"/>
          </a:p>
          <a:p>
            <a:endParaRPr lang="fr-FR" dirty="0" smtClean="0"/>
          </a:p>
          <a:p>
            <a:pPr>
              <a:buFontTx/>
              <a:buChar char="-"/>
            </a:pPr>
            <a:endParaRPr lang="fr-FR" dirty="0"/>
          </a:p>
        </p:txBody>
      </p:sp>
      <p:pic>
        <p:nvPicPr>
          <p:cNvPr id="4098" name="Picture 2"/>
          <p:cNvPicPr>
            <a:picLocks noChangeAspect="1" noChangeArrowheads="1"/>
          </p:cNvPicPr>
          <p:nvPr/>
        </p:nvPicPr>
        <p:blipFill>
          <a:blip r:embed="rId3"/>
          <a:srcRect/>
          <a:stretch>
            <a:fillRect/>
          </a:stretch>
        </p:blipFill>
        <p:spPr bwMode="auto">
          <a:xfrm>
            <a:off x="857224" y="2357430"/>
            <a:ext cx="6676095" cy="1571636"/>
          </a:xfrm>
          <a:prstGeom prst="rect">
            <a:avLst/>
          </a:prstGeom>
          <a:noFill/>
          <a:ln w="9525">
            <a:noFill/>
            <a:miter lim="800000"/>
            <a:headEnd/>
            <a:tailEnd/>
          </a:ln>
          <a:effectLst/>
        </p:spPr>
      </p:pic>
    </p:spTree>
    <p:extLst>
      <p:ext uri="{BB962C8B-B14F-4D97-AF65-F5344CB8AC3E}">
        <p14:creationId xmlns="" xmlns:p14="http://schemas.microsoft.com/office/powerpoint/2010/main" val="178991309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20000"/>
          </a:bodyPr>
          <a:lstStyle/>
          <a:p>
            <a:pPr marL="514350" indent="-514350" algn="just">
              <a:buFont typeface="+mj-lt"/>
              <a:buAutoNum type="romanUcPeriod"/>
            </a:pPr>
            <a:r>
              <a:rPr lang="fr-FR" sz="2400" dirty="0" smtClean="0">
                <a:latin typeface="Times New Roman" pitchFamily="18" charset="0"/>
                <a:cs typeface="Times New Roman" pitchFamily="18" charset="0"/>
              </a:rPr>
              <a:t>Ecrire un programme qui demande un nombre à l’utilisateur, puis qui calcule et  affiche le carré de ce nombre.</a:t>
            </a:r>
          </a:p>
          <a:p>
            <a:pPr marL="514350" indent="-514350" algn="just">
              <a:buFont typeface="+mj-lt"/>
              <a:buAutoNum type="romanUcPeriod"/>
            </a:pPr>
            <a:endParaRPr lang="fr-FR" sz="2400" dirty="0" smtClean="0">
              <a:latin typeface="Times New Roman" pitchFamily="18" charset="0"/>
              <a:cs typeface="Times New Roman" pitchFamily="18" charset="0"/>
            </a:endParaRPr>
          </a:p>
          <a:p>
            <a:pPr marL="514350" indent="-514350" algn="just">
              <a:buFont typeface="+mj-lt"/>
              <a:buAutoNum type="romanUcPeriod"/>
            </a:pPr>
            <a:r>
              <a:rPr lang="fr-FR" sz="2400" dirty="0" smtClean="0">
                <a:latin typeface="Times New Roman" pitchFamily="18" charset="0"/>
                <a:cs typeface="Times New Roman" pitchFamily="18" charset="0"/>
              </a:rPr>
              <a:t>Ecrire un programme qui lit un nombre d’articles. Pour chaque article,  le programme lit le prix HT et le taux de TVA, , fournit le prix TTC et le prix total TTC correspondant. </a:t>
            </a:r>
          </a:p>
          <a:p>
            <a:pPr marL="514350" indent="-514350" algn="just">
              <a:buFont typeface="+mj-lt"/>
              <a:buAutoNum type="romanUcPeriod"/>
            </a:pPr>
            <a:endParaRPr lang="fr-FR" sz="2400" dirty="0" smtClean="0">
              <a:latin typeface="Times New Roman" pitchFamily="18" charset="0"/>
              <a:cs typeface="Times New Roman" pitchFamily="18" charset="0"/>
            </a:endParaRPr>
          </a:p>
          <a:p>
            <a:pPr marL="514350" indent="-514350" algn="just">
              <a:buFont typeface="+mj-lt"/>
              <a:buAutoNum type="romanUcPeriod"/>
            </a:pPr>
            <a:r>
              <a:rPr lang="fr-FR" sz="2400" dirty="0" smtClean="0">
                <a:latin typeface="Times New Roman" pitchFamily="18" charset="0"/>
                <a:cs typeface="Times New Roman" pitchFamily="18" charset="0"/>
              </a:rPr>
              <a:t>Ecrire un programme qui demande deux nombres à l’utilisateur et l’informe ensuite si le produit est négatif ou positif. Attention , on ne doit pas calculer le produit !</a:t>
            </a:r>
          </a:p>
          <a:p>
            <a:pPr marL="514350" indent="-514350" algn="just">
              <a:buFont typeface="+mj-lt"/>
              <a:buAutoNum type="romanUcPeriod"/>
            </a:pPr>
            <a:endParaRPr lang="fr-FR" sz="2400" dirty="0" smtClean="0">
              <a:latin typeface="Times New Roman" pitchFamily="18" charset="0"/>
              <a:cs typeface="Times New Roman" pitchFamily="18" charset="0"/>
            </a:endParaRPr>
          </a:p>
          <a:p>
            <a:pPr marL="514350" indent="-514350" algn="just">
              <a:buFont typeface="+mj-lt"/>
              <a:buAutoNum type="romanUcPeriod"/>
            </a:pPr>
            <a:r>
              <a:rPr lang="fr-FR" sz="2400" dirty="0" smtClean="0">
                <a:latin typeface="Times New Roman" pitchFamily="18" charset="0"/>
                <a:cs typeface="Times New Roman" pitchFamily="18" charset="0"/>
              </a:rPr>
              <a:t>Écrire </a:t>
            </a:r>
            <a:r>
              <a:rPr lang="fr-FR" sz="2400" dirty="0">
                <a:latin typeface="Times New Roman" pitchFamily="18" charset="0"/>
                <a:cs typeface="Times New Roman" pitchFamily="18" charset="0"/>
              </a:rPr>
              <a:t>un programme calculant la somme des </a:t>
            </a:r>
            <a:r>
              <a:rPr lang="fr-FR" sz="2400" dirty="0" smtClean="0">
                <a:latin typeface="Times New Roman" pitchFamily="18" charset="0"/>
                <a:cs typeface="Times New Roman" pitchFamily="18" charset="0"/>
              </a:rPr>
              <a:t>n </a:t>
            </a:r>
            <a:r>
              <a:rPr lang="fr-FR" sz="2400" dirty="0">
                <a:latin typeface="Times New Roman" pitchFamily="18" charset="0"/>
                <a:cs typeface="Times New Roman" pitchFamily="18" charset="0"/>
              </a:rPr>
              <a:t>premiers termes de la "série harmonique", </a:t>
            </a:r>
            <a:r>
              <a:rPr lang="fr-FR" sz="2400" dirty="0" smtClean="0">
                <a:latin typeface="Times New Roman" pitchFamily="18" charset="0"/>
                <a:cs typeface="Times New Roman" pitchFamily="18" charset="0"/>
              </a:rPr>
              <a:t>c’est-à-dire </a:t>
            </a:r>
            <a:r>
              <a:rPr lang="fr-FR" sz="2400" dirty="0">
                <a:latin typeface="Times New Roman" pitchFamily="18" charset="0"/>
                <a:cs typeface="Times New Roman" pitchFamily="18" charset="0"/>
              </a:rPr>
              <a:t>la somme :</a:t>
            </a:r>
          </a:p>
          <a:p>
            <a:pPr marL="514350" indent="-514350" algn="just">
              <a:buNone/>
            </a:pPr>
            <a:r>
              <a:rPr lang="fr-FR" sz="2400" dirty="0">
                <a:latin typeface="Times New Roman" pitchFamily="18" charset="0"/>
                <a:cs typeface="Times New Roman" pitchFamily="18" charset="0"/>
              </a:rPr>
              <a:t>				1 + 1/2 + 1/3 + 1/4 + ..... + 1/n</a:t>
            </a:r>
          </a:p>
          <a:p>
            <a:pPr marL="514350" indent="-514350" algn="just">
              <a:buNone/>
            </a:pPr>
            <a:r>
              <a:rPr lang="fr-FR" sz="2400" dirty="0" smtClean="0">
                <a:latin typeface="Times New Roman" pitchFamily="18" charset="0"/>
                <a:cs typeface="Times New Roman" pitchFamily="18" charset="0"/>
              </a:rPr>
              <a:t>	La </a:t>
            </a:r>
            <a:r>
              <a:rPr lang="fr-FR" sz="2400" dirty="0">
                <a:latin typeface="Times New Roman" pitchFamily="18" charset="0"/>
                <a:cs typeface="Times New Roman" pitchFamily="18" charset="0"/>
              </a:rPr>
              <a:t>valeur de n sera lue en donnée.</a:t>
            </a:r>
          </a:p>
          <a:p>
            <a:pPr marL="514350" indent="-514350" algn="just">
              <a:buFont typeface="+mj-lt"/>
              <a:buAutoNum type="romanUcPeriod"/>
            </a:pPr>
            <a:endParaRPr lang="fr-FR" sz="2400" dirty="0" smtClean="0">
              <a:latin typeface="Times New Roman" pitchFamily="18" charset="0"/>
              <a:cs typeface="Times New Roman" pitchFamily="18" charset="0"/>
            </a:endParaRPr>
          </a:p>
          <a:p>
            <a:pPr marL="457200" indent="-457200">
              <a:buFont typeface="+mj-lt"/>
              <a:buAutoNum type="romanUcPeriod"/>
            </a:pPr>
            <a:endParaRPr lang="fr-FR" sz="2400" dirty="0" smtClean="0"/>
          </a:p>
          <a:p>
            <a:pPr marL="457200" indent="-457200">
              <a:buNone/>
            </a:pPr>
            <a:endParaRPr lang="fr-FR" sz="2400" dirty="0" smtClean="0"/>
          </a:p>
          <a:p>
            <a:endParaRPr lang="en-US" dirty="0"/>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571500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Exercices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64447" y="1500174"/>
            <a:ext cx="6172200" cy="1143000"/>
          </a:xfrm>
        </p:spPr>
        <p:txBody>
          <a:bodyPr/>
          <a:lstStyle/>
          <a:p>
            <a:r>
              <a:rPr lang="fr-FR" i="1" dirty="0" smtClean="0"/>
              <a:t>Partie II</a:t>
            </a:r>
            <a:endParaRPr lang="fr-FR" i="1" dirty="0"/>
          </a:p>
        </p:txBody>
      </p:sp>
      <p:sp>
        <p:nvSpPr>
          <p:cNvPr id="3" name="Espace réservé du contenu 2"/>
          <p:cNvSpPr>
            <a:spLocks noGrp="1"/>
          </p:cNvSpPr>
          <p:nvPr>
            <p:ph idx="1"/>
          </p:nvPr>
        </p:nvSpPr>
        <p:spPr>
          <a:xfrm>
            <a:off x="1485900" y="3929066"/>
            <a:ext cx="6172200" cy="2214578"/>
          </a:xfrm>
        </p:spPr>
        <p:txBody>
          <a:bodyPr>
            <a:normAutofit/>
          </a:bodyPr>
          <a:lstStyle/>
          <a:p>
            <a:pPr algn="ctr">
              <a:buNone/>
            </a:pPr>
            <a:r>
              <a:rPr lang="fr-FR" sz="4000" dirty="0"/>
              <a:t>Les tableaux</a:t>
            </a:r>
          </a:p>
          <a:p>
            <a:pPr>
              <a:buNone/>
            </a:pPr>
            <a:r>
              <a:rPr lang="fr-FR" sz="2000" dirty="0"/>
              <a:t> </a:t>
            </a:r>
          </a:p>
          <a:p>
            <a:pPr>
              <a:buNone/>
            </a:pPr>
            <a:endParaRPr lang="fr-FR" sz="2000" dirty="0"/>
          </a:p>
          <a:p>
            <a:pPr>
              <a:buNone/>
            </a:pPr>
            <a:endParaRPr lang="fr-FR" sz="2000" dirty="0"/>
          </a:p>
        </p:txBody>
      </p:sp>
      <p:sp>
        <p:nvSpPr>
          <p:cNvPr id="11" name="Rectangle 10"/>
          <p:cNvSpPr/>
          <p:nvPr/>
        </p:nvSpPr>
        <p:spPr>
          <a:xfrm>
            <a:off x="539552" y="3068960"/>
            <a:ext cx="7920880" cy="720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190655824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268760"/>
            <a:ext cx="8229600" cy="5112568"/>
          </a:xfrm>
        </p:spPr>
        <p:txBody>
          <a:bodyPr>
            <a:noAutofit/>
          </a:bodyPr>
          <a:lstStyle/>
          <a:p>
            <a:pPr algn="just"/>
            <a:r>
              <a:rPr lang="fr-FR" sz="2200" dirty="0" smtClean="0">
                <a:latin typeface="Times New Roman" pitchFamily="18" charset="0"/>
                <a:cs typeface="Times New Roman" pitchFamily="18" charset="0"/>
              </a:rPr>
              <a:t>Les tableaux sont considérés comme des </a:t>
            </a:r>
            <a:r>
              <a:rPr lang="fr-FR" sz="2200" b="1" dirty="0" smtClean="0">
                <a:solidFill>
                  <a:srgbClr val="FF0000"/>
                </a:solidFill>
                <a:latin typeface="Times New Roman" pitchFamily="18" charset="0"/>
                <a:cs typeface="Times New Roman" pitchFamily="18" charset="0"/>
              </a:rPr>
              <a:t>objets</a:t>
            </a:r>
          </a:p>
          <a:p>
            <a:pPr algn="just"/>
            <a:r>
              <a:rPr lang="fr-FR" sz="2200" dirty="0" smtClean="0">
                <a:latin typeface="Times New Roman" pitchFamily="18" charset="0"/>
                <a:cs typeface="Times New Roman" pitchFamily="18" charset="0"/>
              </a:rPr>
              <a:t>Fournissent des collections ordonnées d’éléments</a:t>
            </a:r>
          </a:p>
          <a:p>
            <a:pPr algn="just"/>
            <a:r>
              <a:rPr lang="fr-FR" sz="2200" dirty="0" smtClean="0">
                <a:latin typeface="Times New Roman" pitchFamily="18" charset="0"/>
                <a:cs typeface="Times New Roman" pitchFamily="18" charset="0"/>
              </a:rPr>
              <a:t> Les éléments d’un tableau peuvent être</a:t>
            </a:r>
          </a:p>
          <a:p>
            <a:pPr lvl="1" algn="just">
              <a:buFont typeface="Wingdings" pitchFamily="2" charset="2"/>
              <a:buChar char="§"/>
            </a:pPr>
            <a:r>
              <a:rPr lang="fr-FR" sz="2200" dirty="0" smtClean="0">
                <a:latin typeface="Times New Roman" pitchFamily="18" charset="0"/>
                <a:cs typeface="Times New Roman" pitchFamily="18" charset="0"/>
              </a:rPr>
              <a:t>Des variables d’un type primitif (</a:t>
            </a:r>
            <a:r>
              <a:rPr lang="fr-FR" sz="2200" dirty="0" err="1" smtClean="0">
                <a:latin typeface="Times New Roman" pitchFamily="18" charset="0"/>
                <a:cs typeface="Times New Roman" pitchFamily="18" charset="0"/>
              </a:rPr>
              <a:t>int</a:t>
            </a:r>
            <a:r>
              <a:rPr lang="fr-FR" sz="2200" dirty="0" smtClean="0">
                <a:latin typeface="Times New Roman" pitchFamily="18" charset="0"/>
                <a:cs typeface="Times New Roman" pitchFamily="18" charset="0"/>
              </a:rPr>
              <a:t>, </a:t>
            </a:r>
            <a:r>
              <a:rPr lang="fr-FR" sz="2200" dirty="0" err="1" smtClean="0">
                <a:latin typeface="Times New Roman" pitchFamily="18" charset="0"/>
                <a:cs typeface="Times New Roman" pitchFamily="18" charset="0"/>
              </a:rPr>
              <a:t>boolean</a:t>
            </a:r>
            <a:r>
              <a:rPr lang="fr-FR" sz="2200" dirty="0" smtClean="0">
                <a:latin typeface="Times New Roman" pitchFamily="18" charset="0"/>
                <a:cs typeface="Times New Roman" pitchFamily="18" charset="0"/>
              </a:rPr>
              <a:t>, double, char, …)</a:t>
            </a:r>
          </a:p>
          <a:p>
            <a:pPr lvl="1" algn="just">
              <a:buFont typeface="Wingdings" pitchFamily="2" charset="2"/>
              <a:buChar char="§"/>
            </a:pPr>
            <a:r>
              <a:rPr lang="fr-FR" sz="2200" dirty="0" smtClean="0">
                <a:latin typeface="Times New Roman" pitchFamily="18" charset="0"/>
                <a:cs typeface="Times New Roman" pitchFamily="18" charset="0"/>
              </a:rPr>
              <a:t>Des références sur des objets (à voir dans la partie Classes et Objets)</a:t>
            </a:r>
          </a:p>
          <a:p>
            <a:pPr lvl="1" algn="just">
              <a:buNone/>
            </a:pPr>
            <a:endParaRPr lang="fr-FR" sz="2200" dirty="0" smtClean="0">
              <a:latin typeface="Times New Roman" pitchFamily="18" charset="0"/>
              <a:cs typeface="Times New Roman" pitchFamily="18" charset="0"/>
            </a:endParaRPr>
          </a:p>
          <a:p>
            <a:pPr algn="just"/>
            <a:r>
              <a:rPr lang="fr-FR" sz="2200" dirty="0" smtClean="0">
                <a:latin typeface="Times New Roman" pitchFamily="18" charset="0"/>
                <a:cs typeface="Times New Roman" pitchFamily="18" charset="0"/>
              </a:rPr>
              <a:t>Les étapes de création d’un tableau sont les suivantes:</a:t>
            </a:r>
          </a:p>
          <a:p>
            <a:pPr algn="just">
              <a:buNone/>
            </a:pPr>
            <a:endParaRPr lang="fr-FR" sz="2200" dirty="0" smtClean="0">
              <a:latin typeface="Times New Roman" pitchFamily="18" charset="0"/>
              <a:cs typeface="Times New Roman" pitchFamily="18" charset="0"/>
            </a:endParaRPr>
          </a:p>
          <a:p>
            <a:pPr lvl="1" algn="just">
              <a:buFont typeface="+mj-lt"/>
              <a:buAutoNum type="arabicPeriod"/>
            </a:pPr>
            <a:r>
              <a:rPr lang="fr-FR" sz="2200" dirty="0" smtClean="0">
                <a:latin typeface="Times New Roman" pitchFamily="18" charset="0"/>
                <a:cs typeface="Times New Roman" pitchFamily="18" charset="0"/>
              </a:rPr>
              <a:t>Déclaration: déterminer le type du tableau</a:t>
            </a:r>
          </a:p>
          <a:p>
            <a:pPr lvl="1" algn="just">
              <a:buFont typeface="+mj-lt"/>
              <a:buAutoNum type="arabicPeriod"/>
            </a:pPr>
            <a:r>
              <a:rPr lang="fr-FR" sz="2200" dirty="0" smtClean="0">
                <a:latin typeface="Times New Roman" pitchFamily="18" charset="0"/>
                <a:cs typeface="Times New Roman" pitchFamily="18" charset="0"/>
              </a:rPr>
              <a:t>Dimensionnement: déterminer la taille du tableau</a:t>
            </a:r>
          </a:p>
          <a:p>
            <a:pPr lvl="1" algn="just">
              <a:buFont typeface="+mj-lt"/>
              <a:buAutoNum type="arabicPeriod"/>
            </a:pPr>
            <a:r>
              <a:rPr lang="fr-FR" sz="2200" dirty="0" smtClean="0">
                <a:latin typeface="Times New Roman" pitchFamily="18" charset="0"/>
                <a:cs typeface="Times New Roman" pitchFamily="18" charset="0"/>
              </a:rPr>
              <a:t>Initialisation: initialiser chaque case du tableau</a:t>
            </a: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571500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tableaux en Java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285860"/>
            <a:ext cx="8229600" cy="4525963"/>
          </a:xfrm>
        </p:spPr>
        <p:txBody>
          <a:bodyPr>
            <a:normAutofit fontScale="62500" lnSpcReduction="20000"/>
          </a:bodyPr>
          <a:lstStyle/>
          <a:p>
            <a:pPr marL="514350" indent="-514350">
              <a:buNone/>
            </a:pPr>
            <a:r>
              <a:rPr lang="fr-FR" b="1" dirty="0" smtClean="0">
                <a:latin typeface="Times New Roman" pitchFamily="18" charset="0"/>
                <a:cs typeface="Times New Roman" pitchFamily="18" charset="0"/>
              </a:rPr>
              <a:t>1. Déclaration</a:t>
            </a:r>
          </a:p>
          <a:p>
            <a:pPr marL="514350" indent="-514350">
              <a:buNone/>
            </a:pPr>
            <a:endParaRPr lang="fr-FR" dirty="0" smtClean="0">
              <a:latin typeface="Times New Roman" pitchFamily="18" charset="0"/>
              <a:cs typeface="Times New Roman" pitchFamily="18" charset="0"/>
            </a:endParaRPr>
          </a:p>
          <a:p>
            <a:pPr marL="514350" indent="-514350">
              <a:buNone/>
            </a:pPr>
            <a:r>
              <a:rPr lang="fr-FR" dirty="0" smtClean="0">
                <a:latin typeface="Times New Roman" pitchFamily="18" charset="0"/>
                <a:cs typeface="Times New Roman" pitchFamily="18" charset="0"/>
              </a:rPr>
              <a:t>La déclaration précise simplement le type des éléments du tableau</a:t>
            </a:r>
          </a:p>
          <a:p>
            <a:pPr marL="514350" indent="-514350">
              <a:buNone/>
            </a:pPr>
            <a:endParaRPr lang="fr-FR" dirty="0" smtClean="0">
              <a:latin typeface="Times New Roman" pitchFamily="18" charset="0"/>
              <a:cs typeface="Times New Roman" pitchFamily="18" charset="0"/>
            </a:endParaRPr>
          </a:p>
          <a:p>
            <a:pPr marL="514350" indent="-514350">
              <a:buNone/>
            </a:pPr>
            <a:r>
              <a:rPr lang="fr-FR" dirty="0" err="1" smtClean="0">
                <a:latin typeface="Times New Roman" pitchFamily="18" charset="0"/>
                <a:cs typeface="Times New Roman" pitchFamily="18" charset="0"/>
              </a:rPr>
              <a:t>int</a:t>
            </a:r>
            <a:r>
              <a:rPr lang="fr-FR" dirty="0" smtClean="0">
                <a:latin typeface="Times New Roman" pitchFamily="18" charset="0"/>
                <a:cs typeface="Times New Roman" pitchFamily="18" charset="0"/>
              </a:rPr>
              <a:t>[ ] tab;                                    </a:t>
            </a:r>
          </a:p>
          <a:p>
            <a:pPr marL="514350" indent="-514350">
              <a:buNone/>
            </a:pPr>
            <a:endParaRPr lang="fr-FR" dirty="0" smtClean="0">
              <a:latin typeface="Times New Roman" pitchFamily="18" charset="0"/>
              <a:cs typeface="Times New Roman" pitchFamily="18" charset="0"/>
            </a:endParaRPr>
          </a:p>
          <a:p>
            <a:pPr marL="514350" indent="-514350">
              <a:buNone/>
            </a:pPr>
            <a:r>
              <a:rPr lang="fr-FR" dirty="0" smtClean="0">
                <a:latin typeface="Times New Roman" pitchFamily="18" charset="0"/>
                <a:cs typeface="Times New Roman" pitchFamily="18" charset="0"/>
              </a:rPr>
              <a:t>Peut s’écrire également</a:t>
            </a:r>
          </a:p>
          <a:p>
            <a:pPr marL="514350" indent="-514350">
              <a:buNone/>
            </a:pPr>
            <a:endParaRPr lang="fr-FR" dirty="0" smtClean="0">
              <a:latin typeface="Times New Roman" pitchFamily="18" charset="0"/>
              <a:cs typeface="Times New Roman" pitchFamily="18" charset="0"/>
            </a:endParaRPr>
          </a:p>
          <a:p>
            <a:pPr marL="514350" indent="-514350">
              <a:buNone/>
            </a:pPr>
            <a:r>
              <a:rPr lang="fr-FR" dirty="0" err="1" smtClean="0">
                <a:latin typeface="Times New Roman" pitchFamily="18" charset="0"/>
                <a:cs typeface="Times New Roman" pitchFamily="18" charset="0"/>
              </a:rPr>
              <a:t>int</a:t>
            </a:r>
            <a:r>
              <a:rPr lang="fr-FR" dirty="0" smtClean="0">
                <a:latin typeface="Times New Roman" pitchFamily="18" charset="0"/>
                <a:cs typeface="Times New Roman" pitchFamily="18" charset="0"/>
              </a:rPr>
              <a:t> tab[ ];</a:t>
            </a:r>
          </a:p>
          <a:p>
            <a:pPr>
              <a:buNone/>
            </a:pPr>
            <a:endParaRPr lang="fr-FR" b="1" dirty="0" smtClean="0">
              <a:latin typeface="Times New Roman" pitchFamily="18" charset="0"/>
              <a:cs typeface="Times New Roman" pitchFamily="18" charset="0"/>
            </a:endParaRPr>
          </a:p>
          <a:p>
            <a:pPr>
              <a:buNone/>
            </a:pPr>
            <a:r>
              <a:rPr lang="fr-FR" b="1" dirty="0" smtClean="0">
                <a:latin typeface="Times New Roman" pitchFamily="18" charset="0"/>
                <a:cs typeface="Times New Roman" pitchFamily="18" charset="0"/>
              </a:rPr>
              <a:t>Attention: une déclaration de tableau ne doit pas préciser de dimensions</a:t>
            </a:r>
          </a:p>
          <a:p>
            <a:pPr>
              <a:buNone/>
            </a:pPr>
            <a:endParaRPr lang="fr-FR" b="1" dirty="0" smtClean="0">
              <a:latin typeface="Times New Roman" pitchFamily="18" charset="0"/>
              <a:cs typeface="Times New Roman" pitchFamily="18" charset="0"/>
            </a:endParaRPr>
          </a:p>
          <a:p>
            <a:pPr>
              <a:buNone/>
            </a:pPr>
            <a:r>
              <a:rPr lang="fr-FR" dirty="0" err="1" smtClean="0">
                <a:latin typeface="Times New Roman" pitchFamily="18" charset="0"/>
                <a:cs typeface="Times New Roman" pitchFamily="18" charset="0"/>
              </a:rPr>
              <a:t>int</a:t>
            </a:r>
            <a:r>
              <a:rPr lang="fr-FR" dirty="0" smtClean="0">
                <a:latin typeface="Times New Roman" pitchFamily="18" charset="0"/>
                <a:cs typeface="Times New Roman" pitchFamily="18" charset="0"/>
              </a:rPr>
              <a:t> tab[5]; </a:t>
            </a:r>
            <a:r>
              <a:rPr lang="fr-FR" b="1" dirty="0" smtClean="0">
                <a:solidFill>
                  <a:srgbClr val="FF0000"/>
                </a:solidFill>
                <a:latin typeface="Times New Roman" pitchFamily="18" charset="0"/>
                <a:cs typeface="Times New Roman" pitchFamily="18" charset="0"/>
              </a:rPr>
              <a:t>// Erreur</a:t>
            </a:r>
          </a:p>
          <a:p>
            <a:endParaRPr lang="fr-FR" dirty="0"/>
          </a:p>
        </p:txBody>
      </p:sp>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214290"/>
            <a:ext cx="571500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tableaux en Java :</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a:t>
            </a:r>
            <a:r>
              <a:rPr kumimoji="0" lang="fr-FR" sz="2800" b="0" i="0" u="none" strike="noStrike" kern="1200" cap="none" spc="0" normalizeH="0" noProof="0" dirty="0" err="1" smtClean="0">
                <a:ln>
                  <a:noFill/>
                </a:ln>
                <a:solidFill>
                  <a:schemeClr val="tx2">
                    <a:lumMod val="75000"/>
                  </a:schemeClr>
                </a:solidFill>
                <a:effectLst/>
                <a:uLnTx/>
                <a:uFillTx/>
                <a:latin typeface="Times New Roman" pitchFamily="18" charset="0"/>
                <a:ea typeface="+mj-ea"/>
                <a:cs typeface="Times New Roman" pitchFamily="18" charset="0"/>
              </a:rPr>
              <a:t>Déclaratio</a:t>
            </a:r>
            <a:r>
              <a:rPr lang="fr-FR" sz="2800" dirty="0" smtClean="0">
                <a:solidFill>
                  <a:schemeClr val="tx2">
                    <a:lumMod val="75000"/>
                  </a:schemeClr>
                </a:solidFill>
                <a:latin typeface="Times New Roman" pitchFamily="18" charset="0"/>
                <a:ea typeface="+mj-ea"/>
                <a:cs typeface="Times New Roman" pitchFamily="18" charset="0"/>
              </a:rPr>
              <a:t>n</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 calcmode="lin" valueType="num">
                                      <p:cBhvr additive="base">
                                        <p:cTn id="1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142984"/>
            <a:ext cx="8229600" cy="4525963"/>
          </a:xfrm>
        </p:spPr>
        <p:txBody>
          <a:bodyPr>
            <a:normAutofit lnSpcReduction="10000"/>
          </a:bodyPr>
          <a:lstStyle/>
          <a:p>
            <a:pPr marL="457200" indent="-457200">
              <a:buFont typeface="+mj-lt"/>
              <a:buAutoNum type="arabicPeriod" startAt="2"/>
            </a:pPr>
            <a:r>
              <a:rPr lang="fr-FR" sz="2000" b="1" dirty="0" smtClean="0">
                <a:latin typeface="Times New Roman" pitchFamily="18" charset="0"/>
                <a:cs typeface="Times New Roman" pitchFamily="18" charset="0"/>
              </a:rPr>
              <a:t>Dimensionnement</a:t>
            </a:r>
          </a:p>
          <a:p>
            <a:pPr algn="just"/>
            <a:r>
              <a:rPr lang="fr-FR" sz="2000" dirty="0" smtClean="0">
                <a:latin typeface="Times New Roman" pitchFamily="18" charset="0"/>
                <a:cs typeface="Times New Roman" pitchFamily="18" charset="0"/>
              </a:rPr>
              <a:t>Le nombre d’éléments du tableau sera déterminé quand l’objet tableau sera effectivement créé en utilisant le mot clé </a:t>
            </a:r>
            <a:r>
              <a:rPr lang="fr-FR" sz="2000" b="1" dirty="0" smtClean="0">
                <a:latin typeface="Times New Roman" pitchFamily="18" charset="0"/>
                <a:cs typeface="Times New Roman" pitchFamily="18" charset="0"/>
              </a:rPr>
              <a:t>new</a:t>
            </a:r>
          </a:p>
          <a:p>
            <a:pPr algn="just"/>
            <a:r>
              <a:rPr lang="fr-FR" sz="2000" dirty="0" smtClean="0">
                <a:latin typeface="Times New Roman" pitchFamily="18" charset="0"/>
                <a:cs typeface="Times New Roman" pitchFamily="18" charset="0"/>
              </a:rPr>
              <a:t>La taille déterminée à la création du tableau est fixe, elle ne pourra plus être modifiée par la suite</a:t>
            </a:r>
          </a:p>
          <a:p>
            <a:pPr algn="just"/>
            <a:r>
              <a:rPr lang="fr-FR" sz="2000" dirty="0" smtClean="0">
                <a:latin typeface="Times New Roman" pitchFamily="18" charset="0"/>
                <a:cs typeface="Times New Roman" pitchFamily="18" charset="0"/>
              </a:rPr>
              <a:t>Longueur d’un tableau : « </a:t>
            </a:r>
            <a:r>
              <a:rPr lang="fr-FR" sz="2400" b="1" dirty="0" err="1" smtClean="0">
                <a:latin typeface="Times New Roman" pitchFamily="18" charset="0"/>
                <a:cs typeface="Times New Roman" pitchFamily="18" charset="0"/>
              </a:rPr>
              <a:t>tab.length</a:t>
            </a:r>
            <a:r>
              <a:rPr lang="fr-FR" sz="2000" b="1" dirty="0" smtClean="0">
                <a:latin typeface="Times New Roman" pitchFamily="18" charset="0"/>
                <a:cs typeface="Times New Roman" pitchFamily="18" charset="0"/>
              </a:rPr>
              <a:t> »</a:t>
            </a:r>
          </a:p>
          <a:p>
            <a:pPr>
              <a:buNone/>
            </a:pPr>
            <a:endParaRPr lang="fr-FR" sz="2000" b="1" dirty="0" smtClean="0">
              <a:latin typeface="Times New Roman" pitchFamily="18" charset="0"/>
              <a:cs typeface="Times New Roman" pitchFamily="18" charset="0"/>
            </a:endParaRPr>
          </a:p>
          <a:p>
            <a:pPr lvl="2">
              <a:buNone/>
            </a:pPr>
            <a:r>
              <a:rPr lang="fr-FR" sz="2000" dirty="0" err="1" smtClean="0">
                <a:latin typeface="Times New Roman" pitchFamily="18" charset="0"/>
                <a:cs typeface="Times New Roman" pitchFamily="18" charset="0"/>
              </a:rPr>
              <a:t>int</a:t>
            </a:r>
            <a:r>
              <a:rPr lang="fr-FR" sz="2000" dirty="0" smtClean="0">
                <a:latin typeface="Times New Roman" pitchFamily="18" charset="0"/>
                <a:cs typeface="Times New Roman" pitchFamily="18" charset="0"/>
              </a:rPr>
              <a:t>[] tab;               </a:t>
            </a:r>
            <a:r>
              <a:rPr lang="fr-FR" sz="2000" b="1" dirty="0" smtClean="0">
                <a:solidFill>
                  <a:srgbClr val="FF0000"/>
                </a:solidFill>
                <a:latin typeface="Times New Roman" pitchFamily="18" charset="0"/>
                <a:cs typeface="Times New Roman" pitchFamily="18" charset="0"/>
              </a:rPr>
              <a:t>// Déclaration</a:t>
            </a:r>
          </a:p>
          <a:p>
            <a:pPr lvl="2">
              <a:buNone/>
            </a:pPr>
            <a:r>
              <a:rPr lang="fr-FR" sz="2000" dirty="0" smtClean="0">
                <a:latin typeface="Times New Roman" pitchFamily="18" charset="0"/>
                <a:cs typeface="Times New Roman" pitchFamily="18" charset="0"/>
              </a:rPr>
              <a:t>tab = new </a:t>
            </a:r>
            <a:r>
              <a:rPr lang="fr-FR" sz="2000" dirty="0" err="1" smtClean="0">
                <a:latin typeface="Times New Roman" pitchFamily="18" charset="0"/>
                <a:cs typeface="Times New Roman" pitchFamily="18" charset="0"/>
              </a:rPr>
              <a:t>int</a:t>
            </a:r>
            <a:r>
              <a:rPr lang="fr-FR" sz="2000" dirty="0" smtClean="0">
                <a:latin typeface="Times New Roman" pitchFamily="18" charset="0"/>
                <a:cs typeface="Times New Roman" pitchFamily="18" charset="0"/>
              </a:rPr>
              <a:t>[3];  </a:t>
            </a:r>
            <a:r>
              <a:rPr lang="fr-FR" sz="2000" b="1" dirty="0" smtClean="0">
                <a:solidFill>
                  <a:srgbClr val="FF0000"/>
                </a:solidFill>
                <a:latin typeface="Times New Roman" pitchFamily="18" charset="0"/>
                <a:cs typeface="Times New Roman" pitchFamily="18" charset="0"/>
              </a:rPr>
              <a:t>// Dimensionnement</a:t>
            </a:r>
          </a:p>
          <a:p>
            <a:pPr lvl="2">
              <a:buNone/>
            </a:pPr>
            <a:endParaRPr lang="fr-FR" sz="2000" b="1" dirty="0" smtClean="0">
              <a:solidFill>
                <a:srgbClr val="FF0000"/>
              </a:solidFill>
              <a:latin typeface="Times New Roman" pitchFamily="18" charset="0"/>
              <a:cs typeface="Times New Roman" pitchFamily="18" charset="0"/>
            </a:endParaRPr>
          </a:p>
          <a:p>
            <a:pPr>
              <a:buNone/>
            </a:pPr>
            <a:r>
              <a:rPr lang="fr-FR" sz="2000" dirty="0" smtClean="0">
                <a:latin typeface="Times New Roman" pitchFamily="18" charset="0"/>
                <a:cs typeface="Times New Roman" pitchFamily="18" charset="0"/>
              </a:rPr>
              <a:t>La création d’un tableau par </a:t>
            </a:r>
            <a:r>
              <a:rPr lang="fr-FR" sz="2000" b="1" dirty="0" smtClean="0">
                <a:latin typeface="Times New Roman" pitchFamily="18" charset="0"/>
                <a:cs typeface="Times New Roman" pitchFamily="18" charset="0"/>
              </a:rPr>
              <a:t>new </a:t>
            </a:r>
            <a:r>
              <a:rPr lang="fr-FR" sz="2000" dirty="0" smtClean="0">
                <a:latin typeface="Times New Roman" pitchFamily="18" charset="0"/>
                <a:cs typeface="Times New Roman" pitchFamily="18" charset="0"/>
              </a:rPr>
              <a:t>permet de:</a:t>
            </a:r>
          </a:p>
          <a:p>
            <a:pPr lvl="1">
              <a:buFont typeface="Wingdings" pitchFamily="2" charset="2"/>
              <a:buChar char="§"/>
            </a:pPr>
            <a:r>
              <a:rPr lang="fr-FR" sz="2000" dirty="0" smtClean="0">
                <a:latin typeface="Times New Roman" pitchFamily="18" charset="0"/>
                <a:cs typeface="Times New Roman" pitchFamily="18" charset="0"/>
              </a:rPr>
              <a:t>Allouer la mémoire en fonction du type de tableau et de la taille</a:t>
            </a:r>
          </a:p>
          <a:p>
            <a:pPr lvl="1">
              <a:buFont typeface="Wingdings" pitchFamily="2" charset="2"/>
              <a:buChar char="§"/>
            </a:pPr>
            <a:r>
              <a:rPr lang="fr-FR" sz="2000" dirty="0" smtClean="0">
                <a:latin typeface="Times New Roman" pitchFamily="18" charset="0"/>
                <a:cs typeface="Times New Roman" pitchFamily="18" charset="0"/>
              </a:rPr>
              <a:t>Initialise le contenu du tableau à 0 pour les types simples</a:t>
            </a:r>
          </a:p>
          <a:p>
            <a:endParaRPr lang="fr-FR" dirty="0"/>
          </a:p>
        </p:txBody>
      </p:sp>
      <p:pic>
        <p:nvPicPr>
          <p:cNvPr id="4" name="Picture 2"/>
          <p:cNvPicPr>
            <a:picLocks noChangeAspect="1" noChangeArrowheads="1"/>
          </p:cNvPicPr>
          <p:nvPr/>
        </p:nvPicPr>
        <p:blipFill>
          <a:blip r:embed="rId2" cstate="print"/>
          <a:srcRect/>
          <a:stretch>
            <a:fillRect/>
          </a:stretch>
        </p:blipFill>
        <p:spPr bwMode="auto">
          <a:xfrm>
            <a:off x="2471738" y="6143644"/>
            <a:ext cx="4200525" cy="495300"/>
          </a:xfrm>
          <a:prstGeom prst="rect">
            <a:avLst/>
          </a:prstGeom>
          <a:noFill/>
          <a:ln w="9525">
            <a:solidFill>
              <a:schemeClr val="accent1"/>
            </a:solidFill>
            <a:miter lim="800000"/>
            <a:headEnd/>
            <a:tailEnd/>
          </a:ln>
          <a:effectLst/>
        </p:spPr>
      </p:pic>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214290"/>
            <a:ext cx="5715008" cy="706408"/>
          </a:xfrm>
          <a:prstGeom prst="rect">
            <a:avLst/>
          </a:prstGeom>
        </p:spPr>
        <p:txBody>
          <a:bodyP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tableaux en Java :</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Dimensionnement </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1124744"/>
            <a:ext cx="8463314" cy="3661578"/>
          </a:xfrm>
        </p:spPr>
        <p:txBody>
          <a:bodyPr>
            <a:normAutofit fontScale="62500" lnSpcReduction="20000"/>
          </a:bodyPr>
          <a:lstStyle/>
          <a:p>
            <a:pPr marL="633222" indent="-514350">
              <a:buFont typeface="+mj-lt"/>
              <a:buAutoNum type="arabicPeriod" startAt="3"/>
            </a:pPr>
            <a:r>
              <a:rPr lang="fr-FR" sz="2800" b="1" dirty="0" smtClean="0">
                <a:latin typeface="Times New Roman" pitchFamily="18" charset="0"/>
                <a:cs typeface="Times New Roman" pitchFamily="18" charset="0"/>
              </a:rPr>
              <a:t>Initialisation</a:t>
            </a:r>
          </a:p>
          <a:p>
            <a:pPr marL="633222" indent="-514350">
              <a:buNone/>
            </a:pPr>
            <a:endParaRPr lang="fr-FR" sz="2800" b="1" dirty="0" smtClean="0">
              <a:latin typeface="Times New Roman" pitchFamily="18" charset="0"/>
              <a:cs typeface="Times New Roman" pitchFamily="18" charset="0"/>
            </a:endParaRPr>
          </a:p>
          <a:p>
            <a:pPr algn="just"/>
            <a:r>
              <a:rPr lang="fr-FR" sz="2800" dirty="0" smtClean="0">
                <a:latin typeface="Times New Roman" pitchFamily="18" charset="0"/>
                <a:cs typeface="Times New Roman" pitchFamily="18" charset="0"/>
              </a:rPr>
              <a:t>Comme en C/C++ les indices commencent à zéro</a:t>
            </a:r>
          </a:p>
          <a:p>
            <a:pPr algn="just"/>
            <a:endParaRPr lang="fr-FR" sz="2800" dirty="0" smtClean="0">
              <a:latin typeface="Times New Roman" pitchFamily="18" charset="0"/>
              <a:cs typeface="Times New Roman" pitchFamily="18" charset="0"/>
            </a:endParaRPr>
          </a:p>
          <a:p>
            <a:pPr algn="just"/>
            <a:r>
              <a:rPr lang="fr-FR" sz="2800" dirty="0" smtClean="0">
                <a:latin typeface="Times New Roman" pitchFamily="18" charset="0"/>
                <a:cs typeface="Times New Roman" pitchFamily="18" charset="0"/>
              </a:rPr>
              <a:t>L’accès à un élément d’un tableau s’effectue suivant cette forme</a:t>
            </a:r>
          </a:p>
          <a:p>
            <a:pPr algn="ctr">
              <a:buNone/>
            </a:pPr>
            <a:r>
              <a:rPr lang="nb-NO" sz="2800" dirty="0" smtClean="0">
                <a:solidFill>
                  <a:schemeClr val="tx1">
                    <a:lumMod val="95000"/>
                    <a:lumOff val="5000"/>
                  </a:schemeClr>
                </a:solidFill>
                <a:latin typeface="Times New Roman" pitchFamily="18" charset="0"/>
                <a:cs typeface="Times New Roman" pitchFamily="18" charset="0"/>
              </a:rPr>
              <a:t>monTab[varInt]; </a:t>
            </a:r>
            <a:r>
              <a:rPr lang="nb-NO" sz="2800" dirty="0" smtClean="0">
                <a:solidFill>
                  <a:srgbClr val="FF0000"/>
                </a:solidFill>
                <a:latin typeface="Times New Roman" pitchFamily="18" charset="0"/>
                <a:cs typeface="Times New Roman" pitchFamily="18" charset="0"/>
              </a:rPr>
              <a:t>   // varInt &gt;= 0 et &lt; monTab.length</a:t>
            </a:r>
          </a:p>
          <a:p>
            <a:pPr algn="ctr">
              <a:buNone/>
            </a:pPr>
            <a:endParaRPr lang="fr-FR" sz="2800" dirty="0" smtClean="0">
              <a:solidFill>
                <a:srgbClr val="FF0000"/>
              </a:solidFill>
              <a:latin typeface="Times New Roman" pitchFamily="18" charset="0"/>
              <a:cs typeface="Times New Roman" pitchFamily="18" charset="0"/>
            </a:endParaRPr>
          </a:p>
          <a:p>
            <a:pPr algn="just"/>
            <a:r>
              <a:rPr lang="fr-FR" sz="2800" dirty="0" smtClean="0">
                <a:latin typeface="Times New Roman" pitchFamily="18" charset="0"/>
                <a:cs typeface="Times New Roman" pitchFamily="18" charset="0"/>
              </a:rPr>
              <a:t>Java vérifie automatiquement l’indice lors de l’accès (exception levée)</a:t>
            </a:r>
          </a:p>
          <a:p>
            <a:pPr algn="just"/>
            <a:endParaRPr lang="fr-FR" sz="2800" dirty="0" smtClean="0">
              <a:latin typeface="Times New Roman" pitchFamily="18" charset="0"/>
              <a:cs typeface="Times New Roman" pitchFamily="18" charset="0"/>
            </a:endParaRPr>
          </a:p>
          <a:p>
            <a:pPr algn="ctr">
              <a:buNone/>
            </a:pPr>
            <a:r>
              <a:rPr lang="fr-FR" sz="2800" dirty="0" err="1" smtClean="0">
                <a:latin typeface="Times New Roman" pitchFamily="18" charset="0"/>
                <a:cs typeface="Times New Roman" pitchFamily="18" charset="0"/>
              </a:rPr>
              <a:t>monTab</a:t>
            </a:r>
            <a:r>
              <a:rPr lang="fr-FR" sz="2800" dirty="0" smtClean="0">
                <a:latin typeface="Times New Roman" pitchFamily="18" charset="0"/>
                <a:cs typeface="Times New Roman" pitchFamily="18" charset="0"/>
              </a:rPr>
              <a:t>[0]=1;</a:t>
            </a:r>
          </a:p>
          <a:p>
            <a:pPr algn="ctr">
              <a:buNone/>
            </a:pPr>
            <a:r>
              <a:rPr lang="fr-FR" sz="2800" dirty="0" err="1" smtClean="0">
                <a:latin typeface="Times New Roman" pitchFamily="18" charset="0"/>
                <a:cs typeface="Times New Roman" pitchFamily="18" charset="0"/>
              </a:rPr>
              <a:t>monTab</a:t>
            </a:r>
            <a:r>
              <a:rPr lang="fr-FR" sz="2800" dirty="0" smtClean="0">
                <a:latin typeface="Times New Roman" pitchFamily="18" charset="0"/>
                <a:cs typeface="Times New Roman" pitchFamily="18" charset="0"/>
              </a:rPr>
              <a:t>[1]=2;</a:t>
            </a:r>
          </a:p>
          <a:p>
            <a:pPr algn="ctr">
              <a:buNone/>
            </a:pPr>
            <a:r>
              <a:rPr lang="fr-FR" sz="2800" dirty="0" err="1" smtClean="0">
                <a:latin typeface="Times New Roman" pitchFamily="18" charset="0"/>
                <a:cs typeface="Times New Roman" pitchFamily="18" charset="0"/>
              </a:rPr>
              <a:t>monTab</a:t>
            </a:r>
            <a:r>
              <a:rPr lang="fr-FR" sz="2800" dirty="0" smtClean="0">
                <a:latin typeface="Times New Roman" pitchFamily="18" charset="0"/>
                <a:cs typeface="Times New Roman" pitchFamily="18" charset="0"/>
              </a:rPr>
              <a:t>[2]=3;</a:t>
            </a:r>
          </a:p>
          <a:p>
            <a:pPr algn="just"/>
            <a:endParaRPr lang="fr-FR" sz="2800" dirty="0" smtClean="0">
              <a:latin typeface="Times New Roman" pitchFamily="18" charset="0"/>
              <a:cs typeface="Times New Roman" pitchFamily="18" charset="0"/>
            </a:endParaRPr>
          </a:p>
          <a:p>
            <a:pPr algn="just"/>
            <a:endParaRPr lang="fr-FR" sz="2800" dirty="0" smtClean="0">
              <a:latin typeface="Times New Roman" pitchFamily="18" charset="0"/>
              <a:cs typeface="Times New Roman" pitchFamily="18" charset="0"/>
            </a:endParaRPr>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endParaRPr lang="fr-FR" dirty="0"/>
          </a:p>
        </p:txBody>
      </p:sp>
      <p:pic>
        <p:nvPicPr>
          <p:cNvPr id="4" name="Picture 2"/>
          <p:cNvPicPr>
            <a:picLocks noChangeAspect="1" noChangeArrowheads="1"/>
          </p:cNvPicPr>
          <p:nvPr/>
        </p:nvPicPr>
        <p:blipFill>
          <a:blip r:embed="rId2" cstate="print"/>
          <a:srcRect/>
          <a:stretch>
            <a:fillRect/>
          </a:stretch>
        </p:blipFill>
        <p:spPr bwMode="auto">
          <a:xfrm>
            <a:off x="1547664" y="5013176"/>
            <a:ext cx="6000750" cy="1362075"/>
          </a:xfrm>
          <a:prstGeom prst="rect">
            <a:avLst/>
          </a:prstGeom>
          <a:noFill/>
          <a:ln w="9525">
            <a:solidFill>
              <a:schemeClr val="accent1"/>
            </a:solidFill>
            <a:miter lim="800000"/>
            <a:headEnd/>
            <a:tailEnd/>
          </a:ln>
          <a:effectLst/>
        </p:spPr>
      </p:pic>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214290"/>
            <a:ext cx="571500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tableaux en Java :</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Initialisation </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282" y="1785926"/>
            <a:ext cx="8424936" cy="5072074"/>
          </a:xfrm>
        </p:spPr>
        <p:txBody>
          <a:bodyPr>
            <a:normAutofit/>
          </a:bodyPr>
          <a:lstStyle/>
          <a:p>
            <a:pPr algn="just">
              <a:buNone/>
            </a:pPr>
            <a:r>
              <a:rPr lang="fr-FR" sz="2400" dirty="0" smtClean="0">
                <a:latin typeface="Times New Roman" pitchFamily="18" charset="0"/>
                <a:cs typeface="Times New Roman" pitchFamily="18" charset="0"/>
              </a:rPr>
              <a:t>Le langage Java est un langage capable de s'exécuter sur n'importe quelle plate-forme </a:t>
            </a:r>
            <a:r>
              <a:rPr lang="fr-FR" sz="2400" dirty="0" smtClean="0">
                <a:latin typeface="Times New Roman" pitchFamily="18" charset="0"/>
                <a:cs typeface="Times New Roman" pitchFamily="18" charset="0"/>
                <a:sym typeface="Wingdings" pitchFamily="2" charset="2"/>
              </a:rPr>
              <a:t></a:t>
            </a:r>
            <a:r>
              <a:rPr lang="fr-FR" sz="2400" dirty="0">
                <a:solidFill>
                  <a:srgbClr val="FF0000"/>
                </a:solidFill>
                <a:latin typeface="Times New Roman" pitchFamily="18" charset="0"/>
                <a:cs typeface="Times New Roman" pitchFamily="18" charset="0"/>
                <a:sym typeface="Wingdings" pitchFamily="2" charset="2"/>
              </a:rPr>
              <a:t>L</a:t>
            </a:r>
            <a:r>
              <a:rPr lang="fr-FR" sz="2400" dirty="0" smtClean="0">
                <a:solidFill>
                  <a:srgbClr val="FF0000"/>
                </a:solidFill>
                <a:latin typeface="Times New Roman" pitchFamily="18" charset="0"/>
                <a:cs typeface="Times New Roman" pitchFamily="18" charset="0"/>
              </a:rPr>
              <a:t>angage </a:t>
            </a:r>
            <a:r>
              <a:rPr lang="fr-FR" sz="2400" b="1" dirty="0" smtClean="0">
                <a:solidFill>
                  <a:srgbClr val="FF0000"/>
                </a:solidFill>
                <a:latin typeface="Times New Roman" pitchFamily="18" charset="0"/>
                <a:cs typeface="Times New Roman" pitchFamily="18" charset="0"/>
              </a:rPr>
              <a:t>compilé</a:t>
            </a:r>
            <a:r>
              <a:rPr lang="fr-FR" sz="2400" dirty="0" smtClean="0">
                <a:solidFill>
                  <a:srgbClr val="FF0000"/>
                </a:solidFill>
                <a:latin typeface="Times New Roman" pitchFamily="18" charset="0"/>
                <a:cs typeface="Times New Roman" pitchFamily="18" charset="0"/>
              </a:rPr>
              <a:t> et </a:t>
            </a:r>
            <a:r>
              <a:rPr lang="fr-FR" sz="2400" b="1" dirty="0" smtClean="0">
                <a:solidFill>
                  <a:srgbClr val="FF0000"/>
                </a:solidFill>
                <a:latin typeface="Times New Roman" pitchFamily="18" charset="0"/>
                <a:cs typeface="Times New Roman" pitchFamily="18" charset="0"/>
              </a:rPr>
              <a:t>interprété</a:t>
            </a:r>
            <a:r>
              <a:rPr lang="fr-FR" sz="2400" dirty="0" smtClean="0">
                <a:solidFill>
                  <a:srgbClr val="FF0000"/>
                </a:solidFill>
                <a:latin typeface="Times New Roman" pitchFamily="18" charset="0"/>
                <a:cs typeface="Times New Roman" pitchFamily="18" charset="0"/>
              </a:rPr>
              <a:t>.</a:t>
            </a:r>
            <a:endParaRPr lang="fr-FR" sz="2400" b="1" i="1" dirty="0" smtClean="0">
              <a:cs typeface="Times New Roman" pitchFamily="18" charset="0"/>
            </a:endParaRPr>
          </a:p>
          <a:p>
            <a:pPr algn="just">
              <a:buNone/>
            </a:pPr>
            <a:r>
              <a:rPr lang="fr-FR" sz="2400" b="1" i="1" dirty="0" smtClean="0">
                <a:cs typeface="Times New Roman" pitchFamily="18" charset="0"/>
                <a:sym typeface="Wingdings" pitchFamily="2" charset="2"/>
              </a:rPr>
              <a:t> </a:t>
            </a:r>
            <a:r>
              <a:rPr lang="fr-FR" sz="2400" b="1" i="1" dirty="0" smtClean="0">
                <a:cs typeface="Times New Roman" pitchFamily="18" charset="0"/>
              </a:rPr>
              <a:t>Comment cela fonctionne t’il ?</a:t>
            </a:r>
            <a:endParaRPr lang="fr-FR" sz="2400" dirty="0" smtClean="0">
              <a:cs typeface="Times New Roman" pitchFamily="18" charset="0"/>
            </a:endParaRPr>
          </a:p>
          <a:p>
            <a:pPr algn="just"/>
            <a:endParaRPr lang="fr-FR" sz="2400"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3" cstate="print"/>
          <a:srcRect/>
          <a:stretch>
            <a:fillRect/>
          </a:stretch>
        </p:blipFill>
        <p:spPr bwMode="auto">
          <a:xfrm>
            <a:off x="1714480" y="3214686"/>
            <a:ext cx="4929222" cy="2310903"/>
          </a:xfrm>
          <a:prstGeom prst="rect">
            <a:avLst/>
          </a:prstGeom>
          <a:noFill/>
          <a:ln w="9525">
            <a:noFill/>
            <a:miter lim="800000"/>
            <a:headEnd/>
            <a:tailEnd/>
          </a:ln>
          <a:effectLst/>
        </p:spPr>
      </p:pic>
      <p:sp>
        <p:nvSpPr>
          <p:cNvPr id="5" name="Rectangle 4"/>
          <p:cNvSpPr/>
          <p:nvPr/>
        </p:nvSpPr>
        <p:spPr>
          <a:xfrm>
            <a:off x="0" y="5572140"/>
            <a:ext cx="9144000" cy="830997"/>
          </a:xfrm>
          <a:prstGeom prst="rect">
            <a:avLst/>
          </a:prstGeom>
        </p:spPr>
        <p:txBody>
          <a:bodyPr wrap="square">
            <a:spAutoFit/>
          </a:bodyPr>
          <a:lstStyle/>
          <a:p>
            <a:pPr>
              <a:buNone/>
            </a:pPr>
            <a:endParaRPr lang="fr-FR" sz="2400" dirty="0" smtClean="0">
              <a:latin typeface="Times New Roman" pitchFamily="18" charset="0"/>
              <a:cs typeface="Times New Roman" pitchFamily="18" charset="0"/>
            </a:endParaRPr>
          </a:p>
          <a:p>
            <a:pPr>
              <a:buNone/>
            </a:pPr>
            <a:r>
              <a:rPr lang="fr-FR" sz="2400" dirty="0" smtClean="0">
                <a:latin typeface="Times New Roman" pitchFamily="18" charset="0"/>
                <a:cs typeface="Times New Roman" pitchFamily="18" charset="0"/>
              </a:rPr>
              <a:t>L’interprète est une </a:t>
            </a:r>
            <a:r>
              <a:rPr lang="fr-FR" sz="2400" b="1" dirty="0" smtClean="0">
                <a:solidFill>
                  <a:srgbClr val="FF0000"/>
                </a:solidFill>
                <a:latin typeface="Times New Roman" pitchFamily="18" charset="0"/>
                <a:cs typeface="Times New Roman" pitchFamily="18" charset="0"/>
              </a:rPr>
              <a:t>machine virtuelle </a:t>
            </a:r>
            <a:r>
              <a:rPr lang="fr-FR" sz="2400" dirty="0" smtClean="0">
                <a:latin typeface="Times New Roman" pitchFamily="18" charset="0"/>
                <a:cs typeface="Times New Roman" pitchFamily="18" charset="0"/>
              </a:rPr>
              <a:t>connue sous le nom de « </a:t>
            </a:r>
            <a:r>
              <a:rPr lang="fr-FR" sz="2400" dirty="0" err="1" smtClean="0">
                <a:solidFill>
                  <a:srgbClr val="FF0000"/>
                </a:solidFill>
                <a:latin typeface="Times New Roman" pitchFamily="18" charset="0"/>
                <a:cs typeface="Times New Roman" pitchFamily="18" charset="0"/>
              </a:rPr>
              <a:t>Jvm</a:t>
            </a:r>
            <a:r>
              <a:rPr lang="fr-FR" sz="2400" dirty="0" smtClean="0">
                <a:latin typeface="Times New Roman" pitchFamily="18" charset="0"/>
                <a:cs typeface="Times New Roman" pitchFamily="18" charset="0"/>
              </a:rPr>
              <a:t> ». </a:t>
            </a:r>
            <a:endParaRPr lang="fr-FR" sz="2400" dirty="0">
              <a:latin typeface="Times New Roman" pitchFamily="18" charset="0"/>
              <a:cs typeface="Times New Roman" pitchFamily="18" charset="0"/>
            </a:endParaRPr>
          </a:p>
        </p:txBody>
      </p:sp>
      <p:sp>
        <p:nvSpPr>
          <p:cNvPr id="6" name="Rectangle 5"/>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Introduction</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9" name="Rectangle 8"/>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caractéristiques de Java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1124744"/>
            <a:ext cx="8820472" cy="5400600"/>
          </a:xfrm>
        </p:spPr>
        <p:txBody>
          <a:bodyPr>
            <a:normAutofit/>
          </a:bodyPr>
          <a:lstStyle/>
          <a:p>
            <a:pPr marL="633222" indent="-514350">
              <a:buFont typeface="+mj-lt"/>
              <a:buAutoNum type="arabicPeriod" startAt="3"/>
            </a:pPr>
            <a:r>
              <a:rPr lang="fr-FR" sz="2200" b="1" dirty="0" smtClean="0">
                <a:latin typeface="Times New Roman" pitchFamily="18" charset="0"/>
                <a:cs typeface="Times New Roman" pitchFamily="18" charset="0"/>
              </a:rPr>
              <a:t>Initialisation</a:t>
            </a:r>
            <a:endParaRPr lang="fr-FR" sz="2200" dirty="0" smtClean="0">
              <a:latin typeface="Times New Roman" pitchFamily="18" charset="0"/>
              <a:cs typeface="Times New Roman" pitchFamily="18" charset="0"/>
            </a:endParaRPr>
          </a:p>
          <a:p>
            <a:pPr marL="0" indent="0" algn="just">
              <a:buNone/>
            </a:pPr>
            <a:r>
              <a:rPr lang="fr-FR" sz="2200" dirty="0" smtClean="0">
                <a:latin typeface="Times New Roman" pitchFamily="18" charset="0"/>
                <a:cs typeface="Times New Roman" pitchFamily="18" charset="0"/>
              </a:rPr>
              <a:t>Autre méthode pour déclarer et initialiser un tableau : en donnant explicitement la liste de ses éléments entre {…}</a:t>
            </a:r>
          </a:p>
          <a:p>
            <a:pPr>
              <a:buNone/>
            </a:pPr>
            <a:endParaRPr lang="fr-FR" sz="2200" dirty="0" smtClean="0">
              <a:latin typeface="Times New Roman" pitchFamily="18" charset="0"/>
              <a:cs typeface="Times New Roman" pitchFamily="18" charset="0"/>
            </a:endParaRPr>
          </a:p>
          <a:p>
            <a:pPr algn="ctr">
              <a:buNone/>
            </a:pPr>
            <a:r>
              <a:rPr lang="fr-FR" sz="2200" dirty="0" err="1" smtClean="0">
                <a:solidFill>
                  <a:srgbClr val="FF0000"/>
                </a:solidFill>
                <a:latin typeface="Times New Roman" pitchFamily="18" charset="0"/>
                <a:cs typeface="Times New Roman" pitchFamily="18" charset="0"/>
              </a:rPr>
              <a:t>int</a:t>
            </a:r>
            <a:r>
              <a:rPr lang="fr-FR" sz="2200" dirty="0" smtClean="0">
                <a:solidFill>
                  <a:srgbClr val="FF0000"/>
                </a:solidFill>
                <a:latin typeface="Times New Roman" pitchFamily="18" charset="0"/>
                <a:cs typeface="Times New Roman" pitchFamily="18" charset="0"/>
              </a:rPr>
              <a:t>[] </a:t>
            </a:r>
            <a:r>
              <a:rPr lang="fr-FR" sz="2200" dirty="0" err="1" smtClean="0">
                <a:solidFill>
                  <a:srgbClr val="FF0000"/>
                </a:solidFill>
                <a:latin typeface="Times New Roman" pitchFamily="18" charset="0"/>
                <a:cs typeface="Times New Roman" pitchFamily="18" charset="0"/>
              </a:rPr>
              <a:t>monTab</a:t>
            </a:r>
            <a:r>
              <a:rPr lang="fr-FR" sz="2200" dirty="0" smtClean="0">
                <a:solidFill>
                  <a:srgbClr val="FF0000"/>
                </a:solidFill>
                <a:latin typeface="Times New Roman" pitchFamily="18" charset="0"/>
                <a:cs typeface="Times New Roman" pitchFamily="18" charset="0"/>
              </a:rPr>
              <a:t> = {1, 2, 3}</a:t>
            </a:r>
          </a:p>
          <a:p>
            <a:pPr algn="ctr">
              <a:buNone/>
            </a:pPr>
            <a:endParaRPr lang="fr-FR" sz="2200" dirty="0" smtClean="0">
              <a:solidFill>
                <a:srgbClr val="FF0000"/>
              </a:solidFill>
              <a:latin typeface="Times New Roman" pitchFamily="18" charset="0"/>
              <a:cs typeface="Times New Roman" pitchFamily="18" charset="0"/>
            </a:endParaRPr>
          </a:p>
          <a:p>
            <a:pPr>
              <a:buNone/>
            </a:pPr>
            <a:r>
              <a:rPr lang="fr-FR" sz="2200" dirty="0" smtClean="0">
                <a:latin typeface="Times New Roman" pitchFamily="18" charset="0"/>
                <a:cs typeface="Times New Roman" pitchFamily="18" charset="0"/>
              </a:rPr>
              <a:t>   est équivalent à</a:t>
            </a:r>
          </a:p>
          <a:p>
            <a:pPr algn="ctr">
              <a:buNone/>
            </a:pPr>
            <a:r>
              <a:rPr lang="fr-FR" sz="2200" dirty="0" smtClean="0">
                <a:solidFill>
                  <a:srgbClr val="FF0000"/>
                </a:solidFill>
                <a:latin typeface="Times New Roman" pitchFamily="18" charset="0"/>
                <a:cs typeface="Times New Roman" pitchFamily="18" charset="0"/>
              </a:rPr>
              <a:t>          </a:t>
            </a:r>
            <a:r>
              <a:rPr lang="fr-FR" sz="2200" dirty="0" err="1" smtClean="0">
                <a:solidFill>
                  <a:srgbClr val="FF0000"/>
                </a:solidFill>
                <a:latin typeface="Times New Roman" pitchFamily="18" charset="0"/>
                <a:cs typeface="Times New Roman" pitchFamily="18" charset="0"/>
              </a:rPr>
              <a:t>monTab</a:t>
            </a:r>
            <a:r>
              <a:rPr lang="fr-FR" sz="2200" dirty="0" smtClean="0">
                <a:solidFill>
                  <a:srgbClr val="FF0000"/>
                </a:solidFill>
                <a:latin typeface="Times New Roman" pitchFamily="18" charset="0"/>
                <a:cs typeface="Times New Roman" pitchFamily="18" charset="0"/>
              </a:rPr>
              <a:t> = new </a:t>
            </a:r>
            <a:r>
              <a:rPr lang="fr-FR" sz="2200" dirty="0" err="1" smtClean="0">
                <a:solidFill>
                  <a:srgbClr val="FF0000"/>
                </a:solidFill>
                <a:latin typeface="Times New Roman" pitchFamily="18" charset="0"/>
                <a:cs typeface="Times New Roman" pitchFamily="18" charset="0"/>
              </a:rPr>
              <a:t>int</a:t>
            </a:r>
            <a:r>
              <a:rPr lang="fr-FR" sz="2200" dirty="0" smtClean="0">
                <a:solidFill>
                  <a:srgbClr val="FF0000"/>
                </a:solidFill>
                <a:latin typeface="Times New Roman" pitchFamily="18" charset="0"/>
                <a:cs typeface="Times New Roman" pitchFamily="18" charset="0"/>
              </a:rPr>
              <a:t>[3];</a:t>
            </a:r>
          </a:p>
          <a:p>
            <a:pPr algn="ctr">
              <a:buNone/>
            </a:pPr>
            <a:r>
              <a:rPr lang="fr-FR" sz="2200" dirty="0" err="1" smtClean="0">
                <a:solidFill>
                  <a:srgbClr val="FF0000"/>
                </a:solidFill>
                <a:latin typeface="Times New Roman" pitchFamily="18" charset="0"/>
                <a:cs typeface="Times New Roman" pitchFamily="18" charset="0"/>
              </a:rPr>
              <a:t>monTab</a:t>
            </a:r>
            <a:r>
              <a:rPr lang="fr-FR" sz="2200" dirty="0" smtClean="0">
                <a:solidFill>
                  <a:srgbClr val="FF0000"/>
                </a:solidFill>
                <a:latin typeface="Times New Roman" pitchFamily="18" charset="0"/>
                <a:cs typeface="Times New Roman" pitchFamily="18" charset="0"/>
              </a:rPr>
              <a:t>[0] = 1;</a:t>
            </a:r>
          </a:p>
          <a:p>
            <a:pPr algn="ctr">
              <a:buNone/>
            </a:pPr>
            <a:r>
              <a:rPr lang="fr-FR" sz="2200" dirty="0" err="1" smtClean="0">
                <a:solidFill>
                  <a:srgbClr val="FF0000"/>
                </a:solidFill>
                <a:latin typeface="Times New Roman" pitchFamily="18" charset="0"/>
                <a:cs typeface="Times New Roman" pitchFamily="18" charset="0"/>
              </a:rPr>
              <a:t>monTab</a:t>
            </a:r>
            <a:r>
              <a:rPr lang="fr-FR" sz="2200" dirty="0" smtClean="0">
                <a:solidFill>
                  <a:srgbClr val="FF0000"/>
                </a:solidFill>
                <a:latin typeface="Times New Roman" pitchFamily="18" charset="0"/>
                <a:cs typeface="Times New Roman" pitchFamily="18" charset="0"/>
              </a:rPr>
              <a:t>[1] = 2; </a:t>
            </a:r>
          </a:p>
          <a:p>
            <a:pPr algn="ctr">
              <a:buNone/>
            </a:pPr>
            <a:r>
              <a:rPr lang="fr-FR" sz="2200" dirty="0" err="1" smtClean="0">
                <a:solidFill>
                  <a:srgbClr val="FF0000"/>
                </a:solidFill>
                <a:latin typeface="Times New Roman" pitchFamily="18" charset="0"/>
                <a:cs typeface="Times New Roman" pitchFamily="18" charset="0"/>
              </a:rPr>
              <a:t>monTab</a:t>
            </a:r>
            <a:r>
              <a:rPr lang="fr-FR" sz="2200" dirty="0" smtClean="0">
                <a:solidFill>
                  <a:srgbClr val="FF0000"/>
                </a:solidFill>
                <a:latin typeface="Times New Roman" pitchFamily="18" charset="0"/>
                <a:cs typeface="Times New Roman" pitchFamily="18" charset="0"/>
              </a:rPr>
              <a:t>[2] = 3;</a:t>
            </a:r>
          </a:p>
          <a:p>
            <a:endParaRPr lang="fr-FR" dirty="0"/>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571500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tableaux en Java :</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Initialisation </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14290"/>
            <a:ext cx="571500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tableaux en Java:</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Exemple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0" name="Rectangle 9"/>
          <p:cNvSpPr/>
          <p:nvPr/>
        </p:nvSpPr>
        <p:spPr>
          <a:xfrm>
            <a:off x="1428728" y="1142984"/>
            <a:ext cx="6143668" cy="5572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7" name="Picture 3"/>
          <p:cNvPicPr>
            <a:picLocks noChangeAspect="1" noChangeArrowheads="1"/>
          </p:cNvPicPr>
          <p:nvPr/>
        </p:nvPicPr>
        <p:blipFill>
          <a:blip r:embed="rId2"/>
          <a:srcRect/>
          <a:stretch>
            <a:fillRect/>
          </a:stretch>
        </p:blipFill>
        <p:spPr bwMode="auto">
          <a:xfrm>
            <a:off x="1857356" y="1256960"/>
            <a:ext cx="5214974" cy="531053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782273" y="1571612"/>
            <a:ext cx="5432933" cy="5109544"/>
          </a:xfrm>
          <a:prstGeom prst="rect">
            <a:avLst/>
          </a:prstGeom>
          <a:noFill/>
          <a:ln w="9525">
            <a:noFill/>
            <a:miter lim="800000"/>
            <a:headEnd/>
            <a:tailEnd/>
          </a:ln>
          <a:effectLst/>
        </p:spPr>
      </p:pic>
      <p:sp>
        <p:nvSpPr>
          <p:cNvPr id="5" name="Rectangle 4"/>
          <p:cNvSpPr/>
          <p:nvPr/>
        </p:nvSpPr>
        <p:spPr>
          <a:xfrm>
            <a:off x="1428728" y="1142984"/>
            <a:ext cx="6143668" cy="5572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214290"/>
            <a:ext cx="571500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tableaux en Java:</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Exemple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9" name="Rectangle 8"/>
          <p:cNvSpPr/>
          <p:nvPr/>
        </p:nvSpPr>
        <p:spPr>
          <a:xfrm>
            <a:off x="0" y="285728"/>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0" y="285728"/>
            <a:ext cx="571500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tableaux en Java:</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Exemple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2844" y="1000108"/>
            <a:ext cx="8496944" cy="4525963"/>
          </a:xfrm>
        </p:spPr>
        <p:txBody>
          <a:bodyPr>
            <a:normAutofit fontScale="92500" lnSpcReduction="20000"/>
          </a:bodyPr>
          <a:lstStyle/>
          <a:p>
            <a:pPr marL="80963" indent="-80963" algn="just">
              <a:buNone/>
            </a:pPr>
            <a:r>
              <a:rPr lang="fr-FR" sz="2000" dirty="0" smtClean="0">
                <a:latin typeface="Times New Roman" pitchFamily="18" charset="0"/>
                <a:cs typeface="Times New Roman" pitchFamily="18" charset="0"/>
              </a:rPr>
              <a:t> Les tableaux multidimensionnels sont des tableaux dont les éléments sont eux mêmes des tableaux</a:t>
            </a:r>
          </a:p>
          <a:p>
            <a:pPr marL="80963" indent="-80963" algn="just">
              <a:buNone/>
            </a:pPr>
            <a:endParaRPr lang="fr-FR" sz="2000" dirty="0" smtClean="0">
              <a:latin typeface="Times New Roman" pitchFamily="18" charset="0"/>
              <a:cs typeface="Times New Roman" pitchFamily="18" charset="0"/>
            </a:endParaRPr>
          </a:p>
          <a:p>
            <a:r>
              <a:rPr lang="fr-FR" sz="2000" dirty="0" smtClean="0">
                <a:latin typeface="Times New Roman" pitchFamily="18" charset="0"/>
                <a:cs typeface="Times New Roman" pitchFamily="18" charset="0"/>
              </a:rPr>
              <a:t>Déclaration</a:t>
            </a:r>
          </a:p>
          <a:p>
            <a:pPr>
              <a:buNone/>
            </a:pPr>
            <a:r>
              <a:rPr lang="fr-FR" sz="2000" dirty="0" smtClean="0">
                <a:latin typeface="Times New Roman" pitchFamily="18" charset="0"/>
                <a:cs typeface="Times New Roman" pitchFamily="18" charset="0"/>
              </a:rPr>
              <a:t>      </a:t>
            </a:r>
            <a:r>
              <a:rPr lang="fr-FR" sz="2000" b="1" dirty="0" smtClean="0">
                <a:solidFill>
                  <a:srgbClr val="FF0000"/>
                </a:solidFill>
                <a:latin typeface="Times New Roman" pitchFamily="18" charset="0"/>
                <a:cs typeface="Times New Roman" pitchFamily="18" charset="0"/>
              </a:rPr>
              <a:t>type[ ][ ] tab;</a:t>
            </a:r>
          </a:p>
          <a:p>
            <a:pPr>
              <a:buNone/>
            </a:pPr>
            <a:r>
              <a:rPr lang="fr-FR" sz="2000" b="1" dirty="0" smtClean="0">
                <a:solidFill>
                  <a:srgbClr val="FF0000"/>
                </a:solidFill>
                <a:latin typeface="Times New Roman" pitchFamily="18" charset="0"/>
                <a:cs typeface="Times New Roman" pitchFamily="18" charset="0"/>
              </a:rPr>
              <a:t>	Exemple: </a:t>
            </a:r>
            <a:r>
              <a:rPr lang="fr-FR" sz="2000" b="1" dirty="0" err="1" smtClean="0">
                <a:solidFill>
                  <a:srgbClr val="FF0000"/>
                </a:solidFill>
                <a:latin typeface="Times New Roman" pitchFamily="18" charset="0"/>
                <a:cs typeface="Times New Roman" pitchFamily="18" charset="0"/>
              </a:rPr>
              <a:t>int</a:t>
            </a:r>
            <a:r>
              <a:rPr lang="fr-FR" sz="2000" b="1" dirty="0" smtClean="0">
                <a:solidFill>
                  <a:srgbClr val="FF0000"/>
                </a:solidFill>
                <a:latin typeface="Times New Roman" pitchFamily="18" charset="0"/>
                <a:cs typeface="Times New Roman" pitchFamily="18" charset="0"/>
              </a:rPr>
              <a:t>[ ][ ] tab;</a:t>
            </a:r>
          </a:p>
          <a:p>
            <a:pPr>
              <a:buNone/>
            </a:pPr>
            <a:endParaRPr lang="fr-FR" sz="2000" dirty="0" smtClean="0">
              <a:latin typeface="Times New Roman" pitchFamily="18" charset="0"/>
              <a:cs typeface="Times New Roman" pitchFamily="18" charset="0"/>
            </a:endParaRPr>
          </a:p>
          <a:p>
            <a:r>
              <a:rPr lang="fr-FR" sz="2000" dirty="0" smtClean="0">
                <a:latin typeface="Times New Roman" pitchFamily="18" charset="0"/>
                <a:cs typeface="Times New Roman" pitchFamily="18" charset="0"/>
              </a:rPr>
              <a:t>Tableaux rectangulaires     </a:t>
            </a:r>
          </a:p>
          <a:p>
            <a:pPr lvl="1"/>
            <a:r>
              <a:rPr lang="fr-FR" sz="1600" dirty="0" smtClean="0">
                <a:latin typeface="Times New Roman" pitchFamily="18" charset="0"/>
                <a:cs typeface="Times New Roman" pitchFamily="18" charset="0"/>
              </a:rPr>
              <a:t>Dimensionnement :</a:t>
            </a:r>
          </a:p>
          <a:p>
            <a:pPr>
              <a:buNone/>
            </a:pPr>
            <a:r>
              <a:rPr lang="fr-FR" sz="2000" b="1" dirty="0" smtClean="0">
                <a:solidFill>
                  <a:srgbClr val="FF0000"/>
                </a:solidFill>
                <a:latin typeface="Times New Roman" pitchFamily="18" charset="0"/>
                <a:cs typeface="Times New Roman" pitchFamily="18" charset="0"/>
              </a:rPr>
              <a:t>             tab = new type[2][3];</a:t>
            </a:r>
          </a:p>
          <a:p>
            <a:pPr>
              <a:buNone/>
            </a:pPr>
            <a:endParaRPr lang="fr-FR" sz="2000" b="1" dirty="0" smtClean="0">
              <a:solidFill>
                <a:srgbClr val="FF0000"/>
              </a:solidFill>
              <a:latin typeface="Times New Roman" pitchFamily="18" charset="0"/>
              <a:cs typeface="Times New Roman" pitchFamily="18" charset="0"/>
            </a:endParaRPr>
          </a:p>
          <a:p>
            <a:r>
              <a:rPr lang="fr-FR" sz="2000" dirty="0" smtClean="0">
                <a:latin typeface="Times New Roman" pitchFamily="18" charset="0"/>
                <a:cs typeface="Times New Roman" pitchFamily="18" charset="0"/>
              </a:rPr>
              <a:t>Tableaux non-rectangulaires</a:t>
            </a:r>
          </a:p>
          <a:p>
            <a:pPr lvl="1"/>
            <a:r>
              <a:rPr lang="fr-FR" sz="1600" dirty="0" smtClean="0">
                <a:latin typeface="Times New Roman" pitchFamily="18" charset="0"/>
                <a:cs typeface="Times New Roman" pitchFamily="18" charset="0"/>
              </a:rPr>
              <a:t>Dimensionnement :</a:t>
            </a:r>
          </a:p>
          <a:p>
            <a:pPr lvl="1">
              <a:buNone/>
            </a:pPr>
            <a:r>
              <a:rPr lang="fr-FR" sz="1600" dirty="0" smtClean="0">
                <a:latin typeface="Times New Roman" pitchFamily="18" charset="0"/>
                <a:cs typeface="Times New Roman" pitchFamily="18" charset="0"/>
              </a:rPr>
              <a:t>      </a:t>
            </a:r>
            <a:r>
              <a:rPr lang="fr-FR" sz="2000" b="1" dirty="0" smtClean="0">
                <a:solidFill>
                  <a:srgbClr val="FF0000"/>
                </a:solidFill>
                <a:latin typeface="Times New Roman" pitchFamily="18" charset="0"/>
                <a:cs typeface="Times New Roman" pitchFamily="18" charset="0"/>
              </a:rPr>
              <a:t>tab = new type[2][ ];</a:t>
            </a:r>
          </a:p>
          <a:p>
            <a:pPr lvl="1">
              <a:buNone/>
            </a:pPr>
            <a:r>
              <a:rPr lang="fr-FR" sz="2000" b="1" dirty="0" smtClean="0">
                <a:solidFill>
                  <a:srgbClr val="FF0000"/>
                </a:solidFill>
                <a:latin typeface="Times New Roman" pitchFamily="18" charset="0"/>
                <a:cs typeface="Times New Roman" pitchFamily="18" charset="0"/>
              </a:rPr>
              <a:t>     tab[0] = new type[2];</a:t>
            </a:r>
          </a:p>
          <a:p>
            <a:pPr lvl="1">
              <a:buNone/>
            </a:pPr>
            <a:r>
              <a:rPr lang="fr-FR" sz="2000" b="1" dirty="0" smtClean="0">
                <a:solidFill>
                  <a:srgbClr val="FF0000"/>
                </a:solidFill>
                <a:latin typeface="Times New Roman" pitchFamily="18" charset="0"/>
                <a:cs typeface="Times New Roman" pitchFamily="18" charset="0"/>
              </a:rPr>
              <a:t>     tab[1] = new type[3];</a:t>
            </a:r>
          </a:p>
          <a:p>
            <a:endParaRPr lang="fr-FR" dirty="0"/>
          </a:p>
        </p:txBody>
      </p:sp>
      <p:pic>
        <p:nvPicPr>
          <p:cNvPr id="4" name="Picture 2"/>
          <p:cNvPicPr>
            <a:picLocks noChangeAspect="1" noChangeArrowheads="1"/>
          </p:cNvPicPr>
          <p:nvPr/>
        </p:nvPicPr>
        <p:blipFill>
          <a:blip r:embed="rId2" cstate="print"/>
          <a:srcRect/>
          <a:stretch>
            <a:fillRect/>
          </a:stretch>
        </p:blipFill>
        <p:spPr bwMode="auto">
          <a:xfrm>
            <a:off x="4714876" y="1714488"/>
            <a:ext cx="3933825" cy="4219575"/>
          </a:xfrm>
          <a:prstGeom prst="rect">
            <a:avLst/>
          </a:prstGeom>
          <a:noFill/>
          <a:ln w="9525">
            <a:solidFill>
              <a:schemeClr val="accent1"/>
            </a:solidFill>
            <a:miter lim="800000"/>
            <a:headEnd/>
            <a:tailEnd/>
          </a:ln>
          <a:effectLst/>
        </p:spPr>
      </p:pic>
      <p:sp>
        <p:nvSpPr>
          <p:cNvPr id="7" name="Rectangle 6"/>
          <p:cNvSpPr/>
          <p:nvPr/>
        </p:nvSpPr>
        <p:spPr>
          <a:xfrm>
            <a:off x="0" y="5929330"/>
            <a:ext cx="4584909" cy="646331"/>
          </a:xfrm>
          <a:prstGeom prst="rect">
            <a:avLst/>
          </a:prstGeom>
        </p:spPr>
        <p:txBody>
          <a:bodyPr wrap="none">
            <a:spAutoFit/>
          </a:bodyPr>
          <a:lstStyle/>
          <a:p>
            <a:r>
              <a:rPr lang="fr-FR" b="1" dirty="0" smtClean="0"/>
              <a:t>Exemple:</a:t>
            </a:r>
          </a:p>
          <a:p>
            <a:r>
              <a:rPr lang="fr-FR" b="1" dirty="0" smtClean="0"/>
              <a:t>double </a:t>
            </a:r>
            <a:r>
              <a:rPr lang="fr-FR" b="1" dirty="0"/>
              <a:t>t[][] = { { 1, 3, 4 }, { 2, 5 }, { 2, 4, 7, 5 } </a:t>
            </a:r>
            <a:r>
              <a:rPr lang="fr-FR" b="1" dirty="0" smtClean="0"/>
              <a:t>};</a:t>
            </a:r>
          </a:p>
        </p:txBody>
      </p:sp>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285728"/>
            <a:ext cx="5715008" cy="706408"/>
          </a:xfrm>
          <a:prstGeom prst="rect">
            <a:avLst/>
          </a:prstGeom>
        </p:spPr>
        <p:txBody>
          <a:bodyP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tableaux Multidimensionnels en</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Java</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 calcmode="lin" valueType="num">
                                      <p:cBhvr additive="base">
                                        <p:cTn id="2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anim calcmode="lin" valueType="num">
                                      <p:cBhvr additive="base">
                                        <p:cTn id="3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anim calcmode="lin" valueType="num">
                                      <p:cBhvr additive="base">
                                        <p:cTn id="3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 calcmode="lin" valueType="num">
                                      <p:cBhvr additive="base">
                                        <p:cTn id="4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anim calcmode="lin" valueType="num">
                                      <p:cBhvr additive="base">
                                        <p:cTn id="5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85728"/>
            <a:ext cx="5715008" cy="706408"/>
          </a:xfrm>
          <a:prstGeom prst="rect">
            <a:avLst/>
          </a:prstGeom>
        </p:spPr>
        <p:txBody>
          <a:bodyP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tableaux Multidimensionnels en</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Java</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8" name="ZoneTexte 7"/>
          <p:cNvSpPr txBox="1"/>
          <p:nvPr/>
        </p:nvSpPr>
        <p:spPr>
          <a:xfrm>
            <a:off x="500034" y="1071546"/>
            <a:ext cx="6215106" cy="400110"/>
          </a:xfrm>
          <a:prstGeom prst="rect">
            <a:avLst/>
          </a:prstGeom>
          <a:noFill/>
        </p:spPr>
        <p:txBody>
          <a:bodyPr wrap="square" rtlCol="0">
            <a:spAutoFit/>
          </a:bodyPr>
          <a:lstStyle/>
          <a:p>
            <a:r>
              <a:rPr lang="fr-FR" sz="2000" dirty="0" smtClean="0">
                <a:latin typeface="Times New Roman" pitchFamily="18" charset="0"/>
                <a:cs typeface="Times New Roman" pitchFamily="18" charset="0"/>
              </a:rPr>
              <a:t>Initialisation  et affichage d’un tableau à deux dimensions  </a:t>
            </a:r>
            <a:endParaRPr lang="fr-FR" sz="20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857224" y="1492934"/>
            <a:ext cx="5572164" cy="50074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85853" y="1456385"/>
            <a:ext cx="5214974" cy="5401615"/>
          </a:xfrm>
          <a:prstGeom prst="rect">
            <a:avLst/>
          </a:prstGeom>
          <a:noFill/>
          <a:ln w="9525">
            <a:noFill/>
            <a:miter lim="800000"/>
            <a:headEnd/>
            <a:tailEnd/>
          </a:ln>
          <a:effectLst/>
        </p:spPr>
      </p:pic>
      <p:sp>
        <p:nvSpPr>
          <p:cNvPr id="7" name="Rectangle 6"/>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285728"/>
            <a:ext cx="5715008" cy="706408"/>
          </a:xfrm>
          <a:prstGeom prst="rect">
            <a:avLst/>
          </a:prstGeom>
        </p:spPr>
        <p:txBody>
          <a:bodyP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tableaux Multidimensionnels en</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Java</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0" name="ZoneTexte 9"/>
          <p:cNvSpPr txBox="1"/>
          <p:nvPr/>
        </p:nvSpPr>
        <p:spPr>
          <a:xfrm>
            <a:off x="214282" y="1000108"/>
            <a:ext cx="5143536" cy="369332"/>
          </a:xfrm>
          <a:prstGeom prst="rect">
            <a:avLst/>
          </a:prstGeom>
          <a:noFill/>
        </p:spPr>
        <p:txBody>
          <a:bodyPr wrap="square" rtlCol="0">
            <a:spAutoFit/>
          </a:bodyPr>
          <a:lstStyle/>
          <a:p>
            <a:r>
              <a:rPr lang="fr-FR" dirty="0" smtClean="0">
                <a:latin typeface="Times New Roman" pitchFamily="18" charset="0"/>
                <a:cs typeface="Times New Roman" pitchFamily="18" charset="0"/>
              </a:rPr>
              <a:t>Lecture et affichage d’un tableau  à deux dimensions </a:t>
            </a:r>
            <a:endParaRPr lang="fr-FR"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24744"/>
            <a:ext cx="8229600" cy="5400600"/>
          </a:xfrm>
        </p:spPr>
        <p:txBody>
          <a:bodyPr>
            <a:normAutofit fontScale="62500" lnSpcReduction="20000"/>
          </a:bodyPr>
          <a:lstStyle/>
          <a:p>
            <a:pPr marL="514350" indent="-514350" algn="just">
              <a:buFont typeface="+mj-lt"/>
              <a:buAutoNum type="arabicPeriod"/>
            </a:pPr>
            <a:r>
              <a:rPr lang="fr-FR" dirty="0" smtClean="0">
                <a:latin typeface="Times New Roman" pitchFamily="18" charset="0"/>
                <a:cs typeface="Times New Roman" pitchFamily="18" charset="0"/>
              </a:rPr>
              <a:t>Écrire un programme permettant de remplir un tableau de 5 éléments, ensuite calcule et affiche la somme des éléments de ce tableau</a:t>
            </a:r>
          </a:p>
          <a:p>
            <a:pPr marL="514350" indent="-514350" algn="just">
              <a:buFont typeface="+mj-lt"/>
              <a:buAutoNum type="arabicPeriod"/>
            </a:pPr>
            <a:endParaRPr lang="fr-FR" dirty="0" smtClean="0">
              <a:latin typeface="Times New Roman" pitchFamily="18" charset="0"/>
              <a:cs typeface="Times New Roman" pitchFamily="18" charset="0"/>
            </a:endParaRPr>
          </a:p>
          <a:p>
            <a:pPr marL="514350" indent="-514350" algn="just">
              <a:buFont typeface="+mj-lt"/>
              <a:buAutoNum type="arabicPeriod"/>
            </a:pPr>
            <a:r>
              <a:rPr lang="fr-FR" dirty="0" smtClean="0">
                <a:latin typeface="Times New Roman" pitchFamily="18" charset="0"/>
                <a:cs typeface="Times New Roman" pitchFamily="18" charset="0"/>
              </a:rPr>
              <a:t>Écrire un programme qui crée un tableau comportant les valeurs des carrés des n premiers nombres impairs, la valeur de n étant lue au clavier et qui en affiche les valeurs sous la forme suivante :</a:t>
            </a:r>
          </a:p>
          <a:p>
            <a:pPr>
              <a:buNone/>
            </a:pPr>
            <a:r>
              <a:rPr lang="fr-FR" dirty="0" smtClean="0">
                <a:latin typeface="Times New Roman" pitchFamily="18" charset="0"/>
                <a:cs typeface="Times New Roman" pitchFamily="18" charset="0"/>
              </a:rPr>
              <a:t> </a:t>
            </a:r>
          </a:p>
          <a:p>
            <a:pPr lvl="1">
              <a:buNone/>
            </a:pPr>
            <a:r>
              <a:rPr lang="fr-FR" sz="3200" dirty="0" smtClean="0">
                <a:latin typeface="Times New Roman" pitchFamily="18" charset="0"/>
                <a:cs typeface="Times New Roman" pitchFamily="18" charset="0"/>
              </a:rPr>
              <a:t>combien de valeurs : 5</a:t>
            </a:r>
          </a:p>
          <a:p>
            <a:pPr lvl="1">
              <a:buNone/>
            </a:pPr>
            <a:r>
              <a:rPr lang="fr-FR" sz="3200" dirty="0" smtClean="0">
                <a:latin typeface="Times New Roman" pitchFamily="18" charset="0"/>
                <a:cs typeface="Times New Roman" pitchFamily="18" charset="0"/>
              </a:rPr>
              <a:t> </a:t>
            </a:r>
          </a:p>
          <a:p>
            <a:pPr lvl="1">
              <a:buNone/>
            </a:pPr>
            <a:r>
              <a:rPr lang="fr-FR" sz="3200" dirty="0" smtClean="0">
                <a:latin typeface="Times New Roman" pitchFamily="18" charset="0"/>
                <a:cs typeface="Times New Roman" pitchFamily="18" charset="0"/>
              </a:rPr>
              <a:t>1 a pour carre 1</a:t>
            </a:r>
          </a:p>
          <a:p>
            <a:pPr lvl="1">
              <a:buNone/>
            </a:pPr>
            <a:r>
              <a:rPr lang="fr-FR" sz="3200" dirty="0" smtClean="0">
                <a:latin typeface="Times New Roman" pitchFamily="18" charset="0"/>
                <a:cs typeface="Times New Roman" pitchFamily="18" charset="0"/>
              </a:rPr>
              <a:t>3 a pour carre 9</a:t>
            </a:r>
          </a:p>
          <a:p>
            <a:pPr lvl="1">
              <a:buNone/>
            </a:pPr>
            <a:r>
              <a:rPr lang="fr-FR" sz="3200" dirty="0" smtClean="0">
                <a:latin typeface="Times New Roman" pitchFamily="18" charset="0"/>
                <a:cs typeface="Times New Roman" pitchFamily="18" charset="0"/>
              </a:rPr>
              <a:t>5 a pour carre 25</a:t>
            </a:r>
          </a:p>
          <a:p>
            <a:pPr lvl="1">
              <a:buNone/>
            </a:pPr>
            <a:r>
              <a:rPr lang="fr-FR" sz="3200" dirty="0" smtClean="0">
                <a:latin typeface="Times New Roman" pitchFamily="18" charset="0"/>
                <a:cs typeface="Times New Roman" pitchFamily="18" charset="0"/>
              </a:rPr>
              <a:t>7 a pour carre 49</a:t>
            </a:r>
          </a:p>
          <a:p>
            <a:pPr lvl="1">
              <a:buNone/>
            </a:pPr>
            <a:r>
              <a:rPr lang="fr-FR" sz="3200" dirty="0" smtClean="0">
                <a:latin typeface="Times New Roman" pitchFamily="18" charset="0"/>
                <a:cs typeface="Times New Roman" pitchFamily="18" charset="0"/>
              </a:rPr>
              <a:t>9 a pour carre 81 </a:t>
            </a:r>
          </a:p>
          <a:p>
            <a:pPr lvl="1">
              <a:buNone/>
            </a:pPr>
            <a:endParaRPr lang="fr-FR" sz="3200" dirty="0" smtClean="0">
              <a:latin typeface="Times New Roman" pitchFamily="18" charset="0"/>
              <a:cs typeface="Times New Roman" pitchFamily="18" charset="0"/>
            </a:endParaRPr>
          </a:p>
          <a:p>
            <a:pPr lvl="1">
              <a:buNone/>
            </a:pPr>
            <a:r>
              <a:rPr lang="fr-FR" sz="3200" dirty="0" smtClean="0">
                <a:latin typeface="Times New Roman" pitchFamily="18" charset="0"/>
                <a:cs typeface="Times New Roman" pitchFamily="18" charset="0"/>
              </a:rPr>
              <a:t>En utilisant:</a:t>
            </a:r>
          </a:p>
          <a:p>
            <a:pPr lvl="1"/>
            <a:r>
              <a:rPr lang="fr-FR" sz="3200" dirty="0" smtClean="0">
                <a:latin typeface="Times New Roman" pitchFamily="18" charset="0"/>
                <a:cs typeface="Times New Roman" pitchFamily="18" charset="0"/>
              </a:rPr>
              <a:t>Tableau à une seule dimension</a:t>
            </a:r>
          </a:p>
          <a:p>
            <a:pPr lvl="1"/>
            <a:r>
              <a:rPr lang="fr-FR" sz="3200" dirty="0" smtClean="0">
                <a:latin typeface="Times New Roman" pitchFamily="18" charset="0"/>
                <a:cs typeface="Times New Roman" pitchFamily="18" charset="0"/>
              </a:rPr>
              <a:t>Tableau multidimensionnel</a:t>
            </a:r>
          </a:p>
          <a:p>
            <a:pPr marL="514350" indent="-514350">
              <a:buFont typeface="+mj-lt"/>
              <a:buAutoNum type="arabicPeriod"/>
            </a:pPr>
            <a:endParaRPr lang="en-US" dirty="0"/>
          </a:p>
        </p:txBody>
      </p:sp>
      <p:sp>
        <p:nvSpPr>
          <p:cNvPr id="5" name="Rectangle 4"/>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85728"/>
            <a:ext cx="750095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tableaux Multidimensionnels en</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Java: Exercices </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268760"/>
            <a:ext cx="8229600" cy="5257800"/>
          </a:xfrm>
        </p:spPr>
        <p:txBody>
          <a:bodyPr>
            <a:normAutofit/>
          </a:bodyPr>
          <a:lstStyle/>
          <a:p>
            <a:pPr marL="514350" indent="-514350" algn="just">
              <a:buNone/>
            </a:pPr>
            <a:r>
              <a:rPr lang="fr-FR" sz="2500" dirty="0" smtClean="0">
                <a:latin typeface="Times New Roman" pitchFamily="18" charset="0"/>
                <a:cs typeface="Times New Roman" pitchFamily="18" charset="0"/>
              </a:rPr>
              <a:t>3. Ecrire un programme permettant de calculer le produit de deux matrices carrées.</a:t>
            </a:r>
          </a:p>
          <a:p>
            <a:pPr marL="514350" indent="-514350" algn="just">
              <a:buNone/>
            </a:pPr>
            <a:endParaRPr lang="fr-FR" dirty="0" smtClean="0"/>
          </a:p>
          <a:p>
            <a:pPr marL="514350" indent="-514350" algn="just">
              <a:buNone/>
            </a:pPr>
            <a:endParaRPr lang="en-US" dirty="0"/>
          </a:p>
        </p:txBody>
      </p:sp>
      <p:sp>
        <p:nvSpPr>
          <p:cNvPr id="5" name="Rectangle 4"/>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85728"/>
            <a:ext cx="750095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tableaux Multidimensionnels en</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Java: Exercices </a:t>
            </a: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p:cNvSpPr txBox="1"/>
          <p:nvPr/>
        </p:nvSpPr>
        <p:spPr>
          <a:xfrm>
            <a:off x="357158" y="1142984"/>
            <a:ext cx="7992888" cy="5355312"/>
          </a:xfrm>
          <a:prstGeom prst="rect">
            <a:avLst/>
          </a:prstGeom>
          <a:noFill/>
        </p:spPr>
        <p:txBody>
          <a:bodyPr wrap="square" rtlCol="0">
            <a:spAutoFit/>
          </a:bodyPr>
          <a:lstStyle/>
          <a:p>
            <a:pPr algn="just"/>
            <a:r>
              <a:rPr lang="fr-FR" dirty="0">
                <a:solidFill>
                  <a:srgbClr val="FF0000"/>
                </a:solidFill>
                <a:latin typeface="Times New Roman" pitchFamily="18" charset="0"/>
                <a:cs typeface="Times New Roman" pitchFamily="18" charset="0"/>
              </a:rPr>
              <a:t>Procédure</a:t>
            </a:r>
            <a:r>
              <a:rPr lang="fr-FR" dirty="0">
                <a:latin typeface="Times New Roman" pitchFamily="18" charset="0"/>
                <a:cs typeface="Times New Roman" pitchFamily="18" charset="0"/>
              </a:rPr>
              <a:t> :  Un bloc d’instructions pour atteindre un but.</a:t>
            </a:r>
          </a:p>
          <a:p>
            <a:pPr algn="just"/>
            <a:endParaRPr lang="fr-FR" dirty="0">
              <a:latin typeface="Times New Roman" pitchFamily="18" charset="0"/>
              <a:cs typeface="Times New Roman" pitchFamily="18" charset="0"/>
            </a:endParaRPr>
          </a:p>
          <a:p>
            <a:pPr algn="just"/>
            <a:r>
              <a:rPr lang="fr-FR" dirty="0">
                <a:solidFill>
                  <a:srgbClr val="FF0000"/>
                </a:solidFill>
                <a:latin typeface="Times New Roman" pitchFamily="18" charset="0"/>
                <a:cs typeface="Times New Roman" pitchFamily="18" charset="0"/>
              </a:rPr>
              <a:t>Fonction</a:t>
            </a:r>
            <a:r>
              <a:rPr lang="fr-FR" dirty="0">
                <a:latin typeface="Times New Roman" pitchFamily="18" charset="0"/>
                <a:cs typeface="Times New Roman" pitchFamily="18" charset="0"/>
              </a:rPr>
              <a:t> : Un bloc d’instructions nommé </a:t>
            </a:r>
            <a:r>
              <a:rPr lang="fr-FR" b="1" dirty="0">
                <a:solidFill>
                  <a:srgbClr val="FF0000"/>
                </a:solidFill>
                <a:latin typeface="Times New Roman" pitchFamily="18" charset="0"/>
                <a:cs typeface="Times New Roman" pitchFamily="18" charset="0"/>
              </a:rPr>
              <a:t>retournant Un résultat </a:t>
            </a:r>
            <a:r>
              <a:rPr lang="fr-FR" dirty="0">
                <a:latin typeface="Times New Roman" pitchFamily="18" charset="0"/>
                <a:cs typeface="Times New Roman" pitchFamily="18" charset="0"/>
              </a:rPr>
              <a:t>d’un type spécificité. </a:t>
            </a:r>
          </a:p>
          <a:p>
            <a:pPr algn="just"/>
            <a:endParaRPr lang="fr-FR" dirty="0">
              <a:latin typeface="Times New Roman" pitchFamily="18" charset="0"/>
              <a:cs typeface="Times New Roman" pitchFamily="18" charset="0"/>
            </a:endParaRPr>
          </a:p>
          <a:p>
            <a:pPr algn="just"/>
            <a:r>
              <a:rPr lang="fr-FR" dirty="0">
                <a:solidFill>
                  <a:srgbClr val="FF0000"/>
                </a:solidFill>
                <a:latin typeface="Times New Roman" pitchFamily="18" charset="0"/>
                <a:cs typeface="Times New Roman" pitchFamily="18" charset="0"/>
              </a:rPr>
              <a:t>Arguments</a:t>
            </a:r>
            <a:r>
              <a:rPr lang="fr-FR" dirty="0">
                <a:latin typeface="Times New Roman" pitchFamily="18" charset="0"/>
                <a:cs typeface="Times New Roman" pitchFamily="18" charset="0"/>
              </a:rPr>
              <a:t> : valeurs particulières correspondant au « cas d’utilisation » de la procédure ou la fonction. </a:t>
            </a:r>
          </a:p>
          <a:p>
            <a:pPr algn="just"/>
            <a:endParaRPr lang="fr-FR" dirty="0">
              <a:latin typeface="Times New Roman" pitchFamily="18" charset="0"/>
              <a:cs typeface="Times New Roman" pitchFamily="18" charset="0"/>
            </a:endParaRPr>
          </a:p>
          <a:p>
            <a:pPr algn="just"/>
            <a:r>
              <a:rPr lang="fr-FR" dirty="0">
                <a:solidFill>
                  <a:srgbClr val="FF0000"/>
                </a:solidFill>
                <a:latin typeface="Times New Roman" pitchFamily="18" charset="0"/>
                <a:cs typeface="Times New Roman" pitchFamily="18" charset="0"/>
              </a:rPr>
              <a:t>Déclaration</a:t>
            </a:r>
            <a:r>
              <a:rPr lang="fr-FR" dirty="0">
                <a:latin typeface="Times New Roman" pitchFamily="18" charset="0"/>
                <a:cs typeface="Times New Roman" pitchFamily="18" charset="0"/>
              </a:rPr>
              <a:t> :</a:t>
            </a:r>
          </a:p>
          <a:p>
            <a:pPr lvl="1" algn="just"/>
            <a:r>
              <a:rPr lang="fr-FR" dirty="0">
                <a:latin typeface="Times New Roman" pitchFamily="18" charset="0"/>
                <a:cs typeface="Times New Roman" pitchFamily="18" charset="0"/>
              </a:rPr>
              <a:t>Public </a:t>
            </a:r>
            <a:r>
              <a:rPr lang="fr-FR" dirty="0" err="1">
                <a:latin typeface="Times New Roman" pitchFamily="18" charset="0"/>
                <a:cs typeface="Times New Roman" pitchFamily="18" charset="0"/>
              </a:rPr>
              <a:t>static</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void</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procedure</a:t>
            </a:r>
            <a:r>
              <a:rPr lang="fr-FR" dirty="0">
                <a:latin typeface="Times New Roman" pitchFamily="18" charset="0"/>
                <a:cs typeface="Times New Roman" pitchFamily="18" charset="0"/>
              </a:rPr>
              <a:t>(type1 arg1, …., </a:t>
            </a:r>
            <a:r>
              <a:rPr lang="fr-FR" dirty="0" err="1">
                <a:latin typeface="Times New Roman" pitchFamily="18" charset="0"/>
                <a:cs typeface="Times New Roman" pitchFamily="18" charset="0"/>
              </a:rPr>
              <a:t>typen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argn</a:t>
            </a:r>
            <a:r>
              <a:rPr lang="fr-FR" dirty="0">
                <a:latin typeface="Times New Roman" pitchFamily="18" charset="0"/>
                <a:cs typeface="Times New Roman" pitchFamily="18" charset="0"/>
              </a:rPr>
              <a:t>) {</a:t>
            </a:r>
          </a:p>
          <a:p>
            <a:pPr lvl="1" algn="just"/>
            <a:r>
              <a:rPr lang="fr-FR" dirty="0">
                <a:latin typeface="Times New Roman" pitchFamily="18" charset="0"/>
                <a:cs typeface="Times New Roman" pitchFamily="18" charset="0"/>
              </a:rPr>
              <a:t>	instruction 1,</a:t>
            </a:r>
          </a:p>
          <a:p>
            <a:pPr lvl="1" algn="just"/>
            <a:r>
              <a:rPr lang="fr-FR" dirty="0">
                <a:latin typeface="Times New Roman" pitchFamily="18" charset="0"/>
                <a:cs typeface="Times New Roman" pitchFamily="18" charset="0"/>
              </a:rPr>
              <a:t>	instruction 2,</a:t>
            </a:r>
          </a:p>
          <a:p>
            <a:pPr lvl="1" algn="just"/>
            <a:r>
              <a:rPr lang="fr-FR" dirty="0">
                <a:latin typeface="Times New Roman" pitchFamily="18" charset="0"/>
                <a:cs typeface="Times New Roman" pitchFamily="18" charset="0"/>
              </a:rPr>
              <a:t>}</a:t>
            </a:r>
          </a:p>
          <a:p>
            <a:pPr lvl="1" algn="just"/>
            <a:r>
              <a:rPr lang="fr-FR" dirty="0">
                <a:latin typeface="Times New Roman" pitchFamily="18" charset="0"/>
                <a:cs typeface="Times New Roman" pitchFamily="18" charset="0"/>
              </a:rPr>
              <a:t>Public </a:t>
            </a:r>
            <a:r>
              <a:rPr lang="fr-FR" dirty="0" err="1">
                <a:latin typeface="Times New Roman" pitchFamily="18" charset="0"/>
                <a:cs typeface="Times New Roman" pitchFamily="18" charset="0"/>
              </a:rPr>
              <a:t>static</a:t>
            </a:r>
            <a:r>
              <a:rPr lang="fr-FR" dirty="0">
                <a:latin typeface="Times New Roman" pitchFamily="18" charset="0"/>
                <a:cs typeface="Times New Roman" pitchFamily="18" charset="0"/>
              </a:rPr>
              <a:t> type fonction(type1 arg1, …., </a:t>
            </a:r>
            <a:r>
              <a:rPr lang="fr-FR" dirty="0" err="1">
                <a:latin typeface="Times New Roman" pitchFamily="18" charset="0"/>
                <a:cs typeface="Times New Roman" pitchFamily="18" charset="0"/>
              </a:rPr>
              <a:t>typen</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argn</a:t>
            </a:r>
            <a:r>
              <a:rPr lang="fr-FR" dirty="0">
                <a:latin typeface="Times New Roman" pitchFamily="18" charset="0"/>
                <a:cs typeface="Times New Roman" pitchFamily="18" charset="0"/>
              </a:rPr>
              <a:t>) {</a:t>
            </a:r>
          </a:p>
          <a:p>
            <a:pPr lvl="1" algn="just"/>
            <a:r>
              <a:rPr lang="fr-FR" dirty="0">
                <a:latin typeface="Times New Roman" pitchFamily="18" charset="0"/>
                <a:cs typeface="Times New Roman" pitchFamily="18" charset="0"/>
              </a:rPr>
              <a:t>	instruction 1,</a:t>
            </a:r>
          </a:p>
          <a:p>
            <a:pPr lvl="1" algn="just"/>
            <a:r>
              <a:rPr lang="fr-FR" dirty="0">
                <a:latin typeface="Times New Roman" pitchFamily="18" charset="0"/>
                <a:cs typeface="Times New Roman" pitchFamily="18" charset="0"/>
              </a:rPr>
              <a:t>	instruction 2,</a:t>
            </a:r>
          </a:p>
          <a:p>
            <a:pPr lvl="1" algn="just"/>
            <a:r>
              <a:rPr lang="fr-FR" dirty="0">
                <a:latin typeface="Times New Roman" pitchFamily="18" charset="0"/>
                <a:cs typeface="Times New Roman" pitchFamily="18" charset="0"/>
              </a:rPr>
              <a:t>	</a:t>
            </a:r>
            <a:r>
              <a:rPr lang="fr-FR" dirty="0">
                <a:solidFill>
                  <a:srgbClr val="FF0000"/>
                </a:solidFill>
                <a:latin typeface="Times New Roman" pitchFamily="18" charset="0"/>
                <a:cs typeface="Times New Roman" pitchFamily="18" charset="0"/>
              </a:rPr>
              <a:t>return …;</a:t>
            </a:r>
          </a:p>
          <a:p>
            <a:pPr lvl="1" algn="just"/>
            <a:r>
              <a:rPr lang="fr-FR" dirty="0">
                <a:latin typeface="Times New Roman" pitchFamily="18" charset="0"/>
                <a:cs typeface="Times New Roman" pitchFamily="18" charset="0"/>
              </a:rPr>
              <a:t>}</a:t>
            </a:r>
          </a:p>
          <a:p>
            <a:endParaRPr lang="fr-FR" dirty="0"/>
          </a:p>
        </p:txBody>
      </p:sp>
      <p:sp>
        <p:nvSpPr>
          <p:cNvPr id="4" name="Rectangle 3"/>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85728"/>
            <a:ext cx="750095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Procédures et fonctions</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29808160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85728"/>
            <a:ext cx="750095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Procédures et fonctions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8" name="ZoneTexte 7"/>
          <p:cNvSpPr txBox="1"/>
          <p:nvPr/>
        </p:nvSpPr>
        <p:spPr>
          <a:xfrm>
            <a:off x="214282" y="928670"/>
            <a:ext cx="1785950" cy="461665"/>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Exemples</a:t>
            </a:r>
            <a:endParaRPr lang="fr-FR"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214282" y="2214554"/>
            <a:ext cx="4667250" cy="38957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643438" y="2285992"/>
            <a:ext cx="4219571" cy="2905125"/>
          </a:xfrm>
          <a:prstGeom prst="rect">
            <a:avLst/>
          </a:prstGeom>
          <a:noFill/>
          <a:ln w="9525">
            <a:noFill/>
            <a:miter lim="800000"/>
            <a:headEnd/>
            <a:tailEnd/>
          </a:ln>
          <a:effectLst/>
        </p:spPr>
      </p:pic>
      <p:sp>
        <p:nvSpPr>
          <p:cNvPr id="11" name="ZoneTexte 10"/>
          <p:cNvSpPr txBox="1"/>
          <p:nvPr/>
        </p:nvSpPr>
        <p:spPr>
          <a:xfrm>
            <a:off x="0" y="1643050"/>
            <a:ext cx="2786050" cy="369332"/>
          </a:xfrm>
          <a:prstGeom prst="rect">
            <a:avLst/>
          </a:prstGeom>
          <a:noFill/>
        </p:spPr>
        <p:txBody>
          <a:bodyPr wrap="square" rtlCol="0">
            <a:spAutoFit/>
          </a:bodyPr>
          <a:lstStyle/>
          <a:p>
            <a:r>
              <a:rPr lang="fr-FR" dirty="0" smtClean="0">
                <a:latin typeface="Times New Roman" pitchFamily="18" charset="0"/>
                <a:cs typeface="Times New Roman" pitchFamily="18" charset="0"/>
              </a:rPr>
              <a:t>Exemple d’une Procédure </a:t>
            </a:r>
            <a:endParaRPr lang="fr-FR" dirty="0">
              <a:latin typeface="Times New Roman" pitchFamily="18" charset="0"/>
              <a:cs typeface="Times New Roman" pitchFamily="18" charset="0"/>
            </a:endParaRPr>
          </a:p>
        </p:txBody>
      </p:sp>
      <p:sp>
        <p:nvSpPr>
          <p:cNvPr id="12" name="ZoneTexte 11"/>
          <p:cNvSpPr txBox="1"/>
          <p:nvPr/>
        </p:nvSpPr>
        <p:spPr>
          <a:xfrm>
            <a:off x="4429124" y="1714488"/>
            <a:ext cx="2786050" cy="369332"/>
          </a:xfrm>
          <a:prstGeom prst="rect">
            <a:avLst/>
          </a:prstGeom>
          <a:noFill/>
        </p:spPr>
        <p:txBody>
          <a:bodyPr wrap="square" rtlCol="0">
            <a:spAutoFit/>
          </a:bodyPr>
          <a:lstStyle/>
          <a:p>
            <a:r>
              <a:rPr lang="fr-FR" dirty="0" smtClean="0">
                <a:latin typeface="Times New Roman" pitchFamily="18" charset="0"/>
                <a:cs typeface="Times New Roman" pitchFamily="18" charset="0"/>
              </a:rPr>
              <a:t>Exemple d’une fonction </a:t>
            </a:r>
            <a:endParaRPr lang="fr-FR" dirty="0">
              <a:latin typeface="Times New Roman" pitchFamily="18" charset="0"/>
              <a:cs typeface="Times New Roman" pitchFamily="18" charset="0"/>
            </a:endParaRPr>
          </a:p>
        </p:txBody>
      </p:sp>
    </p:spTree>
    <p:extLst>
      <p:ext uri="{BB962C8B-B14F-4D97-AF65-F5344CB8AC3E}">
        <p14:creationId xmlns="" xmlns:p14="http://schemas.microsoft.com/office/powerpoint/2010/main" val="40434122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714488"/>
            <a:ext cx="6286512" cy="5357826"/>
          </a:xfrm>
        </p:spPr>
        <p:txBody>
          <a:bodyPr>
            <a:normAutofit fontScale="55000" lnSpcReduction="20000"/>
          </a:bodyPr>
          <a:lstStyle/>
          <a:p>
            <a:pPr algn="just">
              <a:buNone/>
            </a:pPr>
            <a:r>
              <a:rPr lang="fr-FR" sz="3600" b="1" dirty="0" smtClean="0">
                <a:solidFill>
                  <a:srgbClr val="FF0000"/>
                </a:solidFill>
                <a:latin typeface="Times New Roman" pitchFamily="18" charset="0"/>
                <a:cs typeface="Times New Roman" pitchFamily="18" charset="0"/>
              </a:rPr>
              <a:t>Source Java</a:t>
            </a:r>
          </a:p>
          <a:p>
            <a:pPr>
              <a:buNone/>
            </a:pPr>
            <a:r>
              <a:rPr lang="fr-FR" sz="3600" dirty="0" smtClean="0">
                <a:latin typeface="Times New Roman" pitchFamily="18" charset="0"/>
                <a:cs typeface="Times New Roman" pitchFamily="18" charset="0"/>
              </a:rPr>
              <a:t>Fichier utilisé lors de la phase de programmation. </a:t>
            </a:r>
          </a:p>
          <a:p>
            <a:pPr>
              <a:buNone/>
            </a:pPr>
            <a:r>
              <a:rPr lang="fr-FR" sz="3600" dirty="0" smtClean="0">
                <a:latin typeface="Times New Roman" pitchFamily="18" charset="0"/>
                <a:cs typeface="Times New Roman" pitchFamily="18" charset="0"/>
              </a:rPr>
              <a:t>Le seul fichier réellement intelligible par le programmeur!</a:t>
            </a:r>
            <a:endParaRPr lang="fr-FR" sz="3600" b="1" dirty="0" smtClean="0">
              <a:solidFill>
                <a:srgbClr val="FF0000"/>
              </a:solidFill>
              <a:latin typeface="Times New Roman" pitchFamily="18" charset="0"/>
              <a:cs typeface="Times New Roman" pitchFamily="18" charset="0"/>
            </a:endParaRPr>
          </a:p>
          <a:p>
            <a:pPr algn="just">
              <a:buNone/>
            </a:pPr>
            <a:endParaRPr lang="fr-FR" sz="3600" b="1" dirty="0" smtClean="0">
              <a:solidFill>
                <a:srgbClr val="FF0000"/>
              </a:solidFill>
              <a:latin typeface="Times New Roman" pitchFamily="18" charset="0"/>
              <a:cs typeface="Times New Roman" pitchFamily="18" charset="0"/>
            </a:endParaRPr>
          </a:p>
          <a:p>
            <a:pPr algn="just">
              <a:buNone/>
            </a:pPr>
            <a:r>
              <a:rPr lang="fr-FR" sz="3600" b="1" dirty="0" err="1" smtClean="0">
                <a:solidFill>
                  <a:srgbClr val="FF0000"/>
                </a:solidFill>
                <a:latin typeface="Times New Roman" pitchFamily="18" charset="0"/>
                <a:cs typeface="Times New Roman" pitchFamily="18" charset="0"/>
              </a:rPr>
              <a:t>Byte</a:t>
            </a:r>
            <a:r>
              <a:rPr lang="fr-FR" sz="3600" b="1" dirty="0" smtClean="0">
                <a:solidFill>
                  <a:srgbClr val="FF0000"/>
                </a:solidFill>
                <a:latin typeface="Times New Roman" pitchFamily="18" charset="0"/>
                <a:cs typeface="Times New Roman" pitchFamily="18" charset="0"/>
              </a:rPr>
              <a:t>-Code Java</a:t>
            </a:r>
          </a:p>
          <a:p>
            <a:pPr algn="just">
              <a:buNone/>
            </a:pPr>
            <a:r>
              <a:rPr lang="fr-FR" sz="3600" b="1" dirty="0" smtClean="0">
                <a:latin typeface="Times New Roman" pitchFamily="18" charset="0"/>
                <a:cs typeface="Times New Roman" pitchFamily="18" charset="0"/>
              </a:rPr>
              <a:t>Provient de la compilation du code source.</a:t>
            </a:r>
          </a:p>
          <a:p>
            <a:pPr>
              <a:buNone/>
            </a:pPr>
            <a:r>
              <a:rPr lang="fr-FR" sz="3600" dirty="0" smtClean="0">
                <a:latin typeface="Times New Roman" pitchFamily="18" charset="0"/>
                <a:cs typeface="Times New Roman" pitchFamily="18" charset="0"/>
              </a:rPr>
              <a:t>Code objet destiné à être exécuté sur toute « Machine Virtuelle » Java .</a:t>
            </a:r>
          </a:p>
          <a:p>
            <a:pPr algn="just">
              <a:buNone/>
            </a:pPr>
            <a:endParaRPr lang="fr-FR" sz="3600" b="1" dirty="0" smtClean="0">
              <a:latin typeface="Times New Roman" pitchFamily="18" charset="0"/>
              <a:cs typeface="Times New Roman" pitchFamily="18" charset="0"/>
            </a:endParaRPr>
          </a:p>
          <a:p>
            <a:pPr algn="just">
              <a:buNone/>
            </a:pPr>
            <a:r>
              <a:rPr lang="fr-FR" sz="3600" b="1" dirty="0" smtClean="0">
                <a:solidFill>
                  <a:srgbClr val="FF0000"/>
                </a:solidFill>
                <a:latin typeface="Times New Roman" pitchFamily="18" charset="0"/>
                <a:cs typeface="Times New Roman" pitchFamily="18" charset="0"/>
              </a:rPr>
              <a:t>Machine Virtuelle Java</a:t>
            </a:r>
          </a:p>
          <a:p>
            <a:pPr algn="just">
              <a:buNone/>
            </a:pPr>
            <a:r>
              <a:rPr lang="fr-FR" sz="3600" dirty="0" smtClean="0">
                <a:latin typeface="Times New Roman" pitchFamily="18" charset="0"/>
                <a:cs typeface="Times New Roman" pitchFamily="18" charset="0"/>
              </a:rPr>
              <a:t>	Programme interprétant le </a:t>
            </a:r>
            <a:r>
              <a:rPr lang="fr-FR" sz="3600" dirty="0" err="1" smtClean="0">
                <a:latin typeface="Times New Roman" pitchFamily="18" charset="0"/>
                <a:cs typeface="Times New Roman" pitchFamily="18" charset="0"/>
              </a:rPr>
              <a:t>Byte</a:t>
            </a:r>
            <a:r>
              <a:rPr lang="fr-FR" sz="3600" dirty="0" smtClean="0">
                <a:latin typeface="Times New Roman" pitchFamily="18" charset="0"/>
                <a:cs typeface="Times New Roman" pitchFamily="18" charset="0"/>
              </a:rPr>
              <a:t>-Code Java et fonctionnant sur un système  d’exploitation particulier.</a:t>
            </a:r>
          </a:p>
          <a:p>
            <a:pPr algn="just">
              <a:buNone/>
            </a:pPr>
            <a:endParaRPr lang="fr-FR" sz="3600" b="1" dirty="0" smtClean="0">
              <a:solidFill>
                <a:srgbClr val="FF0000"/>
              </a:solidFill>
              <a:latin typeface="Times New Roman" pitchFamily="18" charset="0"/>
              <a:cs typeface="Times New Roman" pitchFamily="18" charset="0"/>
            </a:endParaRPr>
          </a:p>
          <a:p>
            <a:pPr algn="just">
              <a:buNone/>
            </a:pPr>
            <a:r>
              <a:rPr lang="fr-FR" sz="3600" b="1" dirty="0" smtClean="0">
                <a:solidFill>
                  <a:srgbClr val="FF0000"/>
                </a:solidFill>
                <a:latin typeface="Times New Roman" pitchFamily="18" charset="0"/>
                <a:cs typeface="Times New Roman" pitchFamily="18" charset="0"/>
              </a:rPr>
              <a:t>Conclusion : </a:t>
            </a:r>
            <a:r>
              <a:rPr lang="fr-FR" sz="3600" dirty="0" smtClean="0">
                <a:latin typeface="Times New Roman" pitchFamily="18" charset="0"/>
                <a:cs typeface="Times New Roman" pitchFamily="18" charset="0"/>
              </a:rPr>
              <a:t>il suffit de disposer d’une « Machine Virtuelle » Java pour pouvoir exécuter tout programme Java même s’il a été compilé avec un autre système d’exploitation</a:t>
            </a:r>
          </a:p>
          <a:p>
            <a:endParaRPr lang="en-US" dirty="0"/>
          </a:p>
        </p:txBody>
      </p:sp>
      <p:pic>
        <p:nvPicPr>
          <p:cNvPr id="4" name="Picture 2"/>
          <p:cNvPicPr>
            <a:picLocks noChangeAspect="1" noChangeArrowheads="1"/>
          </p:cNvPicPr>
          <p:nvPr/>
        </p:nvPicPr>
        <p:blipFill>
          <a:blip r:embed="rId3" cstate="print"/>
          <a:srcRect/>
          <a:stretch>
            <a:fillRect/>
          </a:stretch>
        </p:blipFill>
        <p:spPr bwMode="auto">
          <a:xfrm>
            <a:off x="6429388" y="1866900"/>
            <a:ext cx="2714612" cy="4991100"/>
          </a:xfrm>
          <a:prstGeom prst="rect">
            <a:avLst/>
          </a:prstGeom>
          <a:noFill/>
          <a:ln w="9525">
            <a:solidFill>
              <a:schemeClr val="accent1"/>
            </a:solidFill>
            <a:miter lim="800000"/>
            <a:headEnd/>
            <a:tailEnd/>
          </a:ln>
          <a:effectLst/>
        </p:spPr>
      </p:pic>
      <p:sp>
        <p:nvSpPr>
          <p:cNvPr id="8" name="Rectangle 7"/>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9"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Introduction</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 principe de fonctionnement de Java</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285860"/>
            <a:ext cx="8401080" cy="4625609"/>
          </a:xfrm>
        </p:spPr>
        <p:txBody>
          <a:bodyPr>
            <a:normAutofit/>
          </a:bodyPr>
          <a:lstStyle/>
          <a:p>
            <a:pPr algn="just"/>
            <a:r>
              <a:rPr lang="fr-FR" sz="2200" dirty="0" smtClean="0">
                <a:latin typeface="Times New Roman" pitchFamily="18" charset="0"/>
                <a:cs typeface="Times New Roman" pitchFamily="18" charset="0"/>
              </a:rPr>
              <a:t>Usages : affichage à l’écran</a:t>
            </a:r>
          </a:p>
          <a:p>
            <a:pPr algn="just">
              <a:buNone/>
            </a:pPr>
            <a:r>
              <a:rPr lang="fr-FR" sz="2200" dirty="0" smtClean="0">
                <a:latin typeface="Times New Roman" pitchFamily="18" charset="0"/>
                <a:cs typeface="Times New Roman" pitchFamily="18" charset="0"/>
              </a:rPr>
              <a:t>	« System.out.println(…) » : revient à la ligne</a:t>
            </a:r>
          </a:p>
          <a:p>
            <a:pPr algn="just">
              <a:buNone/>
            </a:pPr>
            <a:r>
              <a:rPr lang="fr-FR" sz="2200" dirty="0" smtClean="0">
                <a:latin typeface="Times New Roman" pitchFamily="18" charset="0"/>
                <a:cs typeface="Times New Roman" pitchFamily="18" charset="0"/>
              </a:rPr>
              <a:t>	« System.out.print(…) » : ne revient pas à la ligne</a:t>
            </a:r>
          </a:p>
          <a:p>
            <a:pPr algn="just">
              <a:buNone/>
            </a:pPr>
            <a:endParaRPr lang="fr-FR" sz="2200" dirty="0" smtClean="0">
              <a:latin typeface="Times New Roman" pitchFamily="18" charset="0"/>
              <a:cs typeface="Times New Roman" pitchFamily="18" charset="0"/>
            </a:endParaRPr>
          </a:p>
          <a:p>
            <a:pPr algn="just"/>
            <a:r>
              <a:rPr lang="fr-FR" sz="2200" dirty="0" smtClean="0">
                <a:latin typeface="Times New Roman" pitchFamily="18" charset="0"/>
                <a:cs typeface="Times New Roman" pitchFamily="18" charset="0"/>
              </a:rPr>
              <a:t>Tout ce que l’on peut afficher…</a:t>
            </a:r>
          </a:p>
          <a:p>
            <a:pPr algn="just">
              <a:buNone/>
            </a:pPr>
            <a:r>
              <a:rPr lang="fr-FR" sz="2200" dirty="0" smtClean="0">
                <a:latin typeface="Times New Roman" pitchFamily="18" charset="0"/>
                <a:cs typeface="Times New Roman" pitchFamily="18" charset="0"/>
              </a:rPr>
              <a:t>	Objets, nombres, booléens, caractères, …</a:t>
            </a:r>
          </a:p>
          <a:p>
            <a:pPr algn="just">
              <a:buNone/>
            </a:pPr>
            <a:endParaRPr lang="fr-FR" sz="2200" dirty="0" smtClean="0">
              <a:latin typeface="Times New Roman" pitchFamily="18" charset="0"/>
              <a:cs typeface="Times New Roman" pitchFamily="18" charset="0"/>
            </a:endParaRPr>
          </a:p>
          <a:p>
            <a:pPr algn="just"/>
            <a:r>
              <a:rPr lang="fr-FR" sz="2200" dirty="0" smtClean="0">
                <a:latin typeface="Times New Roman" pitchFamily="18" charset="0"/>
                <a:cs typeface="Times New Roman" pitchFamily="18" charset="0"/>
              </a:rPr>
              <a:t>Tout ce que l ’on peut faire …</a:t>
            </a:r>
          </a:p>
          <a:p>
            <a:pPr algn="just">
              <a:buNone/>
            </a:pPr>
            <a:r>
              <a:rPr lang="fr-FR" sz="2200" dirty="0" smtClean="0">
                <a:latin typeface="Times New Roman" pitchFamily="18" charset="0"/>
                <a:cs typeface="Times New Roman" pitchFamily="18" charset="0"/>
              </a:rPr>
              <a:t> 	Concaténation avec le « + » System.out.println("a=" + a + "donc a &lt; 0 est " );</a:t>
            </a:r>
          </a:p>
          <a:p>
            <a:pPr algn="just"/>
            <a:endParaRPr lang="fr-FR" sz="2600" dirty="0"/>
          </a:p>
        </p:txBody>
      </p:sp>
      <p:sp>
        <p:nvSpPr>
          <p:cNvPr id="4" name="Rectangle 3"/>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85728"/>
            <a:ext cx="750095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Précision (System.out.println(…))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grayscl/>
          </a:blip>
          <a:srcRect/>
          <a:stretch>
            <a:fillRect/>
          </a:stretch>
        </p:blipFill>
        <p:spPr bwMode="auto">
          <a:xfrm>
            <a:off x="500034" y="928670"/>
            <a:ext cx="6912000" cy="5648032"/>
          </a:xfrm>
          <a:prstGeom prst="rect">
            <a:avLst/>
          </a:prstGeom>
          <a:noFill/>
          <a:ln w="9525">
            <a:noFill/>
            <a:miter lim="800000"/>
            <a:headEnd/>
            <a:tailEnd/>
          </a:ln>
        </p:spPr>
      </p:pic>
      <p:sp>
        <p:nvSpPr>
          <p:cNvPr id="4" name="Rectangle 3"/>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txBox="1">
            <a:spLocks/>
          </p:cNvSpPr>
          <p:nvPr/>
        </p:nvSpPr>
        <p:spPr>
          <a:xfrm>
            <a:off x="0" y="285728"/>
            <a:ext cx="750095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Commentaires et mise en forme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198533904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268760"/>
            <a:ext cx="8229600" cy="4857403"/>
          </a:xfrm>
        </p:spPr>
        <p:txBody>
          <a:bodyPr>
            <a:normAutofit/>
          </a:bodyPr>
          <a:lstStyle/>
          <a:p>
            <a:r>
              <a:rPr lang="fr-FR" sz="2000" dirty="0" smtClean="0">
                <a:latin typeface="Times New Roman" pitchFamily="18" charset="0"/>
                <a:cs typeface="Times New Roman" pitchFamily="18" charset="0"/>
              </a:rPr>
              <a:t>Chaque condition contient les parenthèses ouvrantes et fermantes .</a:t>
            </a:r>
          </a:p>
          <a:p>
            <a:pPr>
              <a:buNone/>
            </a:pPr>
            <a:endParaRPr lang="fr-FR" sz="2000" dirty="0" smtClean="0">
              <a:latin typeface="Times New Roman" pitchFamily="18" charset="0"/>
              <a:cs typeface="Times New Roman" pitchFamily="18" charset="0"/>
            </a:endParaRPr>
          </a:p>
          <a:p>
            <a:pPr>
              <a:buNone/>
            </a:pPr>
            <a:r>
              <a:rPr lang="fr-FR" sz="2000" b="1" dirty="0" smtClean="0">
                <a:solidFill>
                  <a:srgbClr val="FF0000"/>
                </a:solidFill>
                <a:latin typeface="Times New Roman" pitchFamily="18" charset="0"/>
                <a:cs typeface="Times New Roman" pitchFamily="18" charset="0"/>
              </a:rPr>
              <a:t>//Correct</a:t>
            </a:r>
          </a:p>
          <a:p>
            <a:pPr>
              <a:buNone/>
            </a:pPr>
            <a:r>
              <a:rPr lang="fr-FR" sz="2000" dirty="0" smtClean="0">
                <a:latin typeface="Times New Roman" pitchFamily="18" charset="0"/>
                <a:cs typeface="Times New Roman" pitchFamily="18" charset="0"/>
              </a:rPr>
              <a:t>If (expression)</a:t>
            </a:r>
          </a:p>
          <a:p>
            <a:pPr>
              <a:buNone/>
            </a:pPr>
            <a:r>
              <a:rPr lang="fr-FR" sz="2000" dirty="0" smtClean="0">
                <a:latin typeface="Times New Roman" pitchFamily="18" charset="0"/>
                <a:cs typeface="Times New Roman" pitchFamily="18" charset="0"/>
              </a:rPr>
              <a:t>{</a:t>
            </a:r>
          </a:p>
          <a:p>
            <a:pPr>
              <a:buNone/>
            </a:pPr>
            <a:r>
              <a:rPr lang="fr-FR" sz="2000" dirty="0" smtClean="0">
                <a:latin typeface="Times New Roman" pitchFamily="18" charset="0"/>
                <a:cs typeface="Times New Roman" pitchFamily="18" charset="0"/>
              </a:rPr>
              <a:t>      // le code</a:t>
            </a:r>
          </a:p>
          <a:p>
            <a:pPr>
              <a:buNone/>
            </a:pPr>
            <a:r>
              <a:rPr lang="fr-FR" sz="2000" dirty="0" smtClean="0">
                <a:latin typeface="Times New Roman" pitchFamily="18" charset="0"/>
                <a:cs typeface="Times New Roman" pitchFamily="18" charset="0"/>
              </a:rPr>
              <a:t>}</a:t>
            </a:r>
          </a:p>
          <a:p>
            <a:pPr>
              <a:buNone/>
            </a:pPr>
            <a:endParaRPr lang="fr-FR" sz="2000" dirty="0" smtClean="0">
              <a:latin typeface="Times New Roman" pitchFamily="18" charset="0"/>
              <a:cs typeface="Times New Roman" pitchFamily="18" charset="0"/>
            </a:endParaRPr>
          </a:p>
          <a:p>
            <a:pPr>
              <a:buNone/>
            </a:pPr>
            <a:r>
              <a:rPr lang="fr-FR" sz="2000" b="1" dirty="0" smtClean="0">
                <a:solidFill>
                  <a:srgbClr val="FF0000"/>
                </a:solidFill>
                <a:latin typeface="Times New Roman" pitchFamily="18" charset="0"/>
                <a:cs typeface="Times New Roman" pitchFamily="18" charset="0"/>
              </a:rPr>
              <a:t>//Incorrect</a:t>
            </a:r>
          </a:p>
          <a:p>
            <a:pPr>
              <a:buNone/>
            </a:pPr>
            <a:r>
              <a:rPr lang="fr-FR" sz="2000" dirty="0" smtClean="0">
                <a:latin typeface="Times New Roman" pitchFamily="18" charset="0"/>
                <a:cs typeface="Times New Roman" pitchFamily="18" charset="0"/>
              </a:rPr>
              <a:t>If (expression) </a:t>
            </a:r>
          </a:p>
          <a:p>
            <a:pPr>
              <a:buNone/>
            </a:pPr>
            <a:r>
              <a:rPr lang="fr-FR" sz="2000" dirty="0" smtClean="0">
                <a:latin typeface="Times New Roman" pitchFamily="18" charset="0"/>
                <a:cs typeface="Times New Roman" pitchFamily="18" charset="0"/>
              </a:rPr>
              <a:t>      //le code</a:t>
            </a:r>
          </a:p>
        </p:txBody>
      </p:sp>
      <p:sp>
        <p:nvSpPr>
          <p:cNvPr id="5" name="Rectangle 4"/>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85728"/>
            <a:ext cx="750095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Convention de codage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412776"/>
            <a:ext cx="8329642" cy="4625609"/>
          </a:xfrm>
        </p:spPr>
        <p:txBody>
          <a:bodyPr>
            <a:normAutofit/>
          </a:bodyPr>
          <a:lstStyle/>
          <a:p>
            <a:pPr algn="just"/>
            <a:r>
              <a:rPr lang="fr-FR" sz="2000" dirty="0" smtClean="0">
                <a:latin typeface="Times New Roman" pitchFamily="18" charset="0"/>
                <a:cs typeface="Times New Roman" pitchFamily="18" charset="0"/>
              </a:rPr>
              <a:t>La version de l’application (du code) est précisée dans chaque fichier d’extension .java</a:t>
            </a:r>
          </a:p>
          <a:p>
            <a:pPr algn="just">
              <a:buNone/>
            </a:pPr>
            <a:endParaRPr lang="fr-FR" sz="2000" dirty="0" smtClean="0">
              <a:latin typeface="Times New Roman" pitchFamily="18" charset="0"/>
              <a:cs typeface="Times New Roman" pitchFamily="18" charset="0"/>
            </a:endParaRPr>
          </a:p>
          <a:p>
            <a:pPr algn="just">
              <a:buNone/>
            </a:pPr>
            <a:r>
              <a:rPr lang="fr-FR" sz="2000" dirty="0" smtClean="0">
                <a:latin typeface="Times New Roman" pitchFamily="18" charset="0"/>
                <a:cs typeface="Times New Roman" pitchFamily="18" charset="0"/>
              </a:rPr>
              <a:t>@version 2.6</a:t>
            </a:r>
          </a:p>
          <a:p>
            <a:pPr algn="just">
              <a:buNone/>
            </a:pPr>
            <a:endParaRPr lang="fr-FR"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Le nom de l’auteur est précisé </a:t>
            </a:r>
          </a:p>
          <a:p>
            <a:pPr algn="just"/>
            <a:endParaRPr lang="fr-FR" sz="2000" dirty="0" smtClean="0">
              <a:latin typeface="Times New Roman" pitchFamily="18" charset="0"/>
              <a:cs typeface="Times New Roman" pitchFamily="18" charset="0"/>
            </a:endParaRPr>
          </a:p>
          <a:p>
            <a:pPr algn="just">
              <a:buNone/>
            </a:pPr>
            <a:r>
              <a:rPr lang="fr-FR" sz="2000" dirty="0" smtClean="0">
                <a:latin typeface="Times New Roman" pitchFamily="18" charset="0"/>
                <a:cs typeface="Times New Roman" pitchFamily="18" charset="0"/>
              </a:rPr>
              <a:t>@</a:t>
            </a:r>
            <a:r>
              <a:rPr lang="fr-FR" sz="2000" dirty="0" err="1" smtClean="0">
                <a:latin typeface="Times New Roman" pitchFamily="18" charset="0"/>
                <a:cs typeface="Times New Roman" pitchFamily="18" charset="0"/>
              </a:rPr>
              <a:t>author</a:t>
            </a:r>
            <a:r>
              <a:rPr lang="fr-FR" sz="2000" dirty="0" smtClean="0">
                <a:latin typeface="Times New Roman" pitchFamily="18" charset="0"/>
                <a:cs typeface="Times New Roman" pitchFamily="18" charset="0"/>
              </a:rPr>
              <a:t> X</a:t>
            </a:r>
          </a:p>
          <a:p>
            <a:pPr algn="just">
              <a:buNone/>
            </a:pPr>
            <a:endParaRPr lang="fr-FR"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Chaque importation de paquetage (paquet) Java est pleinement qualifiée : </a:t>
            </a:r>
          </a:p>
        </p:txBody>
      </p:sp>
      <p:sp>
        <p:nvSpPr>
          <p:cNvPr id="5" name="Rectangle 4"/>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txBox="1">
            <a:spLocks/>
          </p:cNvSpPr>
          <p:nvPr/>
        </p:nvSpPr>
        <p:spPr>
          <a:xfrm>
            <a:off x="0" y="285728"/>
            <a:ext cx="750095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Convention de codage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268760"/>
            <a:ext cx="8229600" cy="4525963"/>
          </a:xfrm>
        </p:spPr>
        <p:txBody>
          <a:bodyPr>
            <a:normAutofit/>
          </a:bodyPr>
          <a:lstStyle/>
          <a:p>
            <a:r>
              <a:rPr lang="fr-FR" sz="2400" b="1" dirty="0" smtClean="0">
                <a:solidFill>
                  <a:srgbClr val="FF0000"/>
                </a:solidFill>
                <a:latin typeface="Times New Roman" pitchFamily="18" charset="0"/>
                <a:cs typeface="Times New Roman" pitchFamily="18" charset="0"/>
              </a:rPr>
              <a:t>Fichiers</a:t>
            </a:r>
          </a:p>
          <a:p>
            <a:pPr algn="just">
              <a:buNone/>
            </a:pPr>
            <a:r>
              <a:rPr lang="fr-FR" sz="2000" dirty="0" smtClean="0">
                <a:latin typeface="Times New Roman" pitchFamily="18" charset="0"/>
                <a:cs typeface="Times New Roman" pitchFamily="18" charset="0"/>
              </a:rPr>
              <a:t>Les classes doivent être regroupées en packages (paquetage ou paquets).</a:t>
            </a:r>
          </a:p>
          <a:p>
            <a:r>
              <a:rPr lang="fr-FR" sz="2400" b="1" dirty="0" smtClean="0">
                <a:solidFill>
                  <a:srgbClr val="FF0000"/>
                </a:solidFill>
                <a:latin typeface="Times New Roman" pitchFamily="18" charset="0"/>
                <a:cs typeface="Times New Roman" pitchFamily="18" charset="0"/>
              </a:rPr>
              <a:t>Sources</a:t>
            </a:r>
          </a:p>
          <a:p>
            <a:pPr algn="just">
              <a:buNone/>
            </a:pPr>
            <a:r>
              <a:rPr lang="fr-FR" sz="2000" dirty="0" smtClean="0">
                <a:latin typeface="Times New Roman" pitchFamily="18" charset="0"/>
                <a:cs typeface="Times New Roman" pitchFamily="18" charset="0"/>
              </a:rPr>
              <a:t>Il est recommandé de ne pas dépasser 2 000 lignes de code par fichier.</a:t>
            </a:r>
          </a:p>
          <a:p>
            <a:r>
              <a:rPr lang="fr-FR" sz="2400" b="1" dirty="0" smtClean="0">
                <a:solidFill>
                  <a:srgbClr val="FF0000"/>
                </a:solidFill>
                <a:latin typeface="Times New Roman" pitchFamily="18" charset="0"/>
                <a:cs typeface="Times New Roman" pitchFamily="18" charset="0"/>
              </a:rPr>
              <a:t>Formatage</a:t>
            </a:r>
          </a:p>
          <a:p>
            <a:pPr marL="0" indent="0" algn="just">
              <a:buNone/>
            </a:pPr>
            <a:r>
              <a:rPr lang="fr-FR" sz="2000" dirty="0" smtClean="0">
                <a:latin typeface="Times New Roman" pitchFamily="18" charset="0"/>
                <a:cs typeface="Times New Roman" pitchFamily="18" charset="0"/>
              </a:rPr>
              <a:t>L’espace est autorisé après les virgules, avant et après les accolades, avant et après chaque opérateur, après les mots réservés du langage et entre une méthode et la parenthèse des ses paramètres</a:t>
            </a:r>
            <a:r>
              <a:rPr lang="fr-FR" sz="2400" dirty="0" smtClean="0">
                <a:latin typeface="Times New Roman" pitchFamily="18" charset="0"/>
                <a:cs typeface="Times New Roman" pitchFamily="18" charset="0"/>
              </a:rPr>
              <a:t>.</a:t>
            </a:r>
          </a:p>
          <a:p>
            <a:pPr algn="just">
              <a:buNone/>
            </a:pPr>
            <a:endParaRPr lang="fr-FR" sz="2400" dirty="0" smtClean="0">
              <a:latin typeface="Times New Roman" pitchFamily="18" charset="0"/>
              <a:cs typeface="Times New Roman" pitchFamily="18" charset="0"/>
            </a:endParaRPr>
          </a:p>
          <a:p>
            <a:pPr algn="just">
              <a:buNone/>
            </a:pPr>
            <a:endParaRPr lang="fr-FR" sz="2400" dirty="0" smtClean="0">
              <a:latin typeface="Times New Roman" pitchFamily="18" charset="0"/>
              <a:cs typeface="Times New Roman" pitchFamily="18" charset="0"/>
            </a:endParaRPr>
          </a:p>
        </p:txBody>
      </p:sp>
      <p:graphicFrame>
        <p:nvGraphicFramePr>
          <p:cNvPr id="4" name="Tableau 3"/>
          <p:cNvGraphicFramePr>
            <a:graphicFrameLocks noGrp="1"/>
          </p:cNvGraphicFramePr>
          <p:nvPr/>
        </p:nvGraphicFramePr>
        <p:xfrm>
          <a:off x="611560" y="4653136"/>
          <a:ext cx="7786742" cy="1463040"/>
        </p:xfrm>
        <a:graphic>
          <a:graphicData uri="http://schemas.openxmlformats.org/drawingml/2006/table">
            <a:tbl>
              <a:tblPr firstRow="1" bandRow="1">
                <a:tableStyleId>{BC89EF96-8CEA-46FF-86C4-4CE0E7609802}</a:tableStyleId>
              </a:tblPr>
              <a:tblGrid>
                <a:gridCol w="3893371"/>
                <a:gridCol w="3893371"/>
              </a:tblGrid>
              <a:tr h="370840">
                <a:tc>
                  <a:txBody>
                    <a:bodyPr/>
                    <a:lstStyle/>
                    <a:p>
                      <a:r>
                        <a:rPr lang="fr-FR" dirty="0" smtClean="0">
                          <a:solidFill>
                            <a:srgbClr val="FF0000"/>
                          </a:solidFill>
                          <a:latin typeface="Times New Roman" pitchFamily="18" charset="0"/>
                          <a:cs typeface="Times New Roman" pitchFamily="18" charset="0"/>
                        </a:rPr>
                        <a:t>//Correct</a:t>
                      </a:r>
                    </a:p>
                    <a:p>
                      <a:r>
                        <a:rPr lang="fr-FR" dirty="0" err="1" smtClean="0">
                          <a:latin typeface="Times New Roman" pitchFamily="18" charset="0"/>
                          <a:cs typeface="Times New Roman" pitchFamily="18" charset="0"/>
                        </a:rPr>
                        <a:t>maMethode</a:t>
                      </a:r>
                      <a:r>
                        <a:rPr lang="fr-FR" dirty="0" smtClean="0">
                          <a:latin typeface="Times New Roman" pitchFamily="18" charset="0"/>
                          <a:cs typeface="Times New Roman" pitchFamily="18" charset="0"/>
                        </a:rPr>
                        <a:t> (a, b, c, d);</a:t>
                      </a:r>
                    </a:p>
                    <a:p>
                      <a:r>
                        <a:rPr lang="fr-FR" dirty="0" smtClean="0">
                          <a:latin typeface="Times New Roman" pitchFamily="18" charset="0"/>
                          <a:cs typeface="Times New Roman" pitchFamily="18" charset="0"/>
                        </a:rPr>
                        <a:t>for (i = 0; i &lt; 100;</a:t>
                      </a:r>
                      <a:r>
                        <a:rPr lang="fr-FR" baseline="0" dirty="0" smtClean="0">
                          <a:latin typeface="Times New Roman" pitchFamily="18" charset="0"/>
                          <a:cs typeface="Times New Roman" pitchFamily="18" charset="0"/>
                        </a:rPr>
                        <a:t> i++) {</a:t>
                      </a:r>
                    </a:p>
                    <a:p>
                      <a:r>
                        <a:rPr lang="fr-FR" baseline="0" dirty="0" smtClean="0">
                          <a:latin typeface="Times New Roman" pitchFamily="18" charset="0"/>
                          <a:cs typeface="Times New Roman" pitchFamily="18" charset="0"/>
                        </a:rPr>
                        <a:t>++ count;</a:t>
                      </a:r>
                    </a:p>
                    <a:p>
                      <a:r>
                        <a:rPr lang="fr-FR" baseline="0" dirty="0" smtClean="0">
                          <a:latin typeface="Times New Roman" pitchFamily="18" charset="0"/>
                          <a:cs typeface="Times New Roman" pitchFamily="18" charset="0"/>
                        </a:rPr>
                        <a:t>(</a:t>
                      </a:r>
                      <a:r>
                        <a:rPr lang="fr-FR" baseline="0" dirty="0" err="1" smtClean="0">
                          <a:latin typeface="Times New Roman" pitchFamily="18" charset="0"/>
                          <a:cs typeface="Times New Roman" pitchFamily="18" charset="0"/>
                        </a:rPr>
                        <a:t>MaClasse</a:t>
                      </a:r>
                      <a:r>
                        <a:rPr lang="fr-FR" baseline="0" dirty="0" smtClean="0">
                          <a:latin typeface="Times New Roman" pitchFamily="18" charset="0"/>
                          <a:cs typeface="Times New Roman" pitchFamily="18" charset="0"/>
                        </a:rPr>
                        <a:t>)maVariable.get(i);</a:t>
                      </a:r>
                      <a:r>
                        <a:rPr lang="fr-FR" dirty="0" smtClean="0">
                          <a:latin typeface="Times New Roman" pitchFamily="18" charset="0"/>
                          <a:cs typeface="Times New Roman" pitchFamily="18" charset="0"/>
                        </a:rPr>
                        <a:t> </a:t>
                      </a:r>
                      <a:endParaRPr lang="fr-FR" dirty="0">
                        <a:latin typeface="Times New Roman" pitchFamily="18" charset="0"/>
                        <a:cs typeface="Times New Roman" pitchFamily="18" charset="0"/>
                      </a:endParaRPr>
                    </a:p>
                  </a:txBody>
                  <a:tcPr/>
                </a:tc>
                <a:tc>
                  <a:txBody>
                    <a:bodyPr/>
                    <a:lstStyle/>
                    <a:p>
                      <a:r>
                        <a:rPr lang="fr-FR" dirty="0" smtClean="0">
                          <a:solidFill>
                            <a:srgbClr val="FF0000"/>
                          </a:solidFill>
                          <a:latin typeface="Times New Roman" pitchFamily="18" charset="0"/>
                          <a:cs typeface="Times New Roman" pitchFamily="18" charset="0"/>
                        </a:rPr>
                        <a:t>//Incorrect</a:t>
                      </a:r>
                    </a:p>
                    <a:p>
                      <a:r>
                        <a:rPr lang="fr-FR" dirty="0" err="1" smtClean="0">
                          <a:latin typeface="Times New Roman" pitchFamily="18" charset="0"/>
                          <a:cs typeface="Times New Roman" pitchFamily="18" charset="0"/>
                        </a:rPr>
                        <a:t>MaMethode</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a,b,c,d</a:t>
                      </a:r>
                      <a:r>
                        <a:rPr lang="fr-FR" dirty="0" smtClean="0">
                          <a:latin typeface="Times New Roman" pitchFamily="18" charset="0"/>
                          <a:cs typeface="Times New Roman" pitchFamily="18" charset="0"/>
                        </a:rPr>
                        <a:t>);</a:t>
                      </a:r>
                    </a:p>
                    <a:p>
                      <a:r>
                        <a:rPr lang="fr-FR" dirty="0" smtClean="0">
                          <a:latin typeface="Times New Roman" pitchFamily="18" charset="0"/>
                          <a:cs typeface="Times New Roman" pitchFamily="18" charset="0"/>
                        </a:rPr>
                        <a:t>++</a:t>
                      </a:r>
                      <a:r>
                        <a:rPr lang="fr-FR" baseline="0" dirty="0" smtClean="0">
                          <a:latin typeface="Times New Roman" pitchFamily="18" charset="0"/>
                          <a:cs typeface="Times New Roman" pitchFamily="18" charset="0"/>
                        </a:rPr>
                        <a:t> count;</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latin typeface="Times New Roman" pitchFamily="18" charset="0"/>
                          <a:cs typeface="Times New Roman" pitchFamily="18" charset="0"/>
                        </a:rPr>
                        <a:t>(</a:t>
                      </a:r>
                      <a:r>
                        <a:rPr lang="fr-FR" baseline="0" dirty="0" err="1" smtClean="0">
                          <a:latin typeface="Times New Roman" pitchFamily="18" charset="0"/>
                          <a:cs typeface="Times New Roman" pitchFamily="18" charset="0"/>
                        </a:rPr>
                        <a:t>MaClasse</a:t>
                      </a:r>
                      <a:r>
                        <a:rPr lang="fr-FR" baseline="0" dirty="0" smtClean="0">
                          <a:latin typeface="Times New Roman" pitchFamily="18" charset="0"/>
                          <a:cs typeface="Times New Roman" pitchFamily="18" charset="0"/>
                        </a:rPr>
                        <a:t>) maVariable.get(i);</a:t>
                      </a:r>
                      <a:r>
                        <a:rPr lang="fr-FR" dirty="0" smtClean="0">
                          <a:latin typeface="Times New Roman" pitchFamily="18" charset="0"/>
                          <a:cs typeface="Times New Roman" pitchFamily="18" charset="0"/>
                        </a:rPr>
                        <a:t> </a:t>
                      </a:r>
                    </a:p>
                    <a:p>
                      <a:endParaRPr lang="fr-FR" dirty="0">
                        <a:solidFill>
                          <a:schemeClr val="bg1"/>
                        </a:solidFill>
                      </a:endParaRPr>
                    </a:p>
                  </a:txBody>
                  <a:tcPr/>
                </a:tc>
              </a:tr>
            </a:tbl>
          </a:graphicData>
        </a:graphic>
      </p:graphicFrame>
      <p:sp>
        <p:nvSpPr>
          <p:cNvPr id="6" name="Rectangle 5"/>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285728"/>
            <a:ext cx="750095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Convention de codage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340768"/>
            <a:ext cx="8229600" cy="4785395"/>
          </a:xfrm>
        </p:spPr>
        <p:txBody>
          <a:bodyPr>
            <a:normAutofit/>
          </a:bodyPr>
          <a:lstStyle/>
          <a:p>
            <a:pPr algn="just"/>
            <a:r>
              <a:rPr lang="fr-FR" sz="2400" b="1" dirty="0" smtClean="0">
                <a:solidFill>
                  <a:srgbClr val="FF0000"/>
                </a:solidFill>
                <a:latin typeface="Times New Roman" pitchFamily="18" charset="0"/>
                <a:cs typeface="Times New Roman" pitchFamily="18" charset="0"/>
              </a:rPr>
              <a:t>Nommage</a:t>
            </a:r>
          </a:p>
          <a:p>
            <a:pPr marL="0" indent="0" algn="just">
              <a:buNone/>
            </a:pPr>
            <a:r>
              <a:rPr lang="fr-FR" sz="2000" dirty="0" smtClean="0">
                <a:solidFill>
                  <a:schemeClr val="tx2">
                    <a:lumMod val="50000"/>
                  </a:schemeClr>
                </a:solidFill>
                <a:latin typeface="Times New Roman" pitchFamily="18" charset="0"/>
                <a:cs typeface="Times New Roman" pitchFamily="18" charset="0"/>
              </a:rPr>
              <a:t>Les noms utilisés doivent être explicites, c’est-à-dire que le nom doit expliquer le contenu de l’objet, le rôle de la méthode…</a:t>
            </a:r>
          </a:p>
          <a:p>
            <a:pPr algn="just">
              <a:buNone/>
            </a:pPr>
            <a:endParaRPr lang="fr-FR" sz="2000" dirty="0" smtClean="0">
              <a:latin typeface="Times New Roman" pitchFamily="18" charset="0"/>
              <a:cs typeface="Times New Roman" pitchFamily="18" charset="0"/>
            </a:endParaRPr>
          </a:p>
          <a:p>
            <a:pPr algn="just"/>
            <a:r>
              <a:rPr lang="fr-FR" sz="2400" b="1" dirty="0" smtClean="0">
                <a:solidFill>
                  <a:srgbClr val="FF0000"/>
                </a:solidFill>
                <a:latin typeface="Times New Roman" pitchFamily="18" charset="0"/>
                <a:cs typeface="Times New Roman" pitchFamily="18" charset="0"/>
              </a:rPr>
              <a:t>Classes et interfaces</a:t>
            </a:r>
          </a:p>
          <a:p>
            <a:pPr marL="0" indent="0" algn="just">
              <a:buNone/>
            </a:pPr>
            <a:r>
              <a:rPr lang="fr-FR" sz="2000" dirty="0" smtClean="0">
                <a:solidFill>
                  <a:schemeClr val="tx2">
                    <a:lumMod val="50000"/>
                  </a:schemeClr>
                </a:solidFill>
                <a:latin typeface="Times New Roman" pitchFamily="18" charset="0"/>
                <a:cs typeface="Times New Roman" pitchFamily="18" charset="0"/>
              </a:rPr>
              <a:t>Les noms des classes doivent être en minuscules, hormis les initiales des mots qui les composent.</a:t>
            </a:r>
          </a:p>
        </p:txBody>
      </p:sp>
      <p:graphicFrame>
        <p:nvGraphicFramePr>
          <p:cNvPr id="5" name="Tableau 4"/>
          <p:cNvGraphicFramePr>
            <a:graphicFrameLocks noGrp="1"/>
          </p:cNvGraphicFramePr>
          <p:nvPr/>
        </p:nvGraphicFramePr>
        <p:xfrm>
          <a:off x="1187624" y="4293096"/>
          <a:ext cx="6462994" cy="640080"/>
        </p:xfrm>
        <a:graphic>
          <a:graphicData uri="http://schemas.openxmlformats.org/drawingml/2006/table">
            <a:tbl>
              <a:tblPr firstRow="1" bandRow="1">
                <a:tableStyleId>{BC89EF96-8CEA-46FF-86C4-4CE0E7609802}</a:tableStyleId>
              </a:tblPr>
              <a:tblGrid>
                <a:gridCol w="2533904"/>
                <a:gridCol w="3929090"/>
              </a:tblGrid>
              <a:tr h="370840">
                <a:tc>
                  <a:txBody>
                    <a:bodyPr/>
                    <a:lstStyle/>
                    <a:p>
                      <a:pPr algn="ctr"/>
                      <a:r>
                        <a:rPr lang="fr-FR" dirty="0" smtClean="0"/>
                        <a:t>//Correct</a:t>
                      </a:r>
                    </a:p>
                    <a:p>
                      <a:pPr algn="ctr"/>
                      <a:r>
                        <a:rPr lang="fr-FR" dirty="0" smtClean="0"/>
                        <a:t>Class  </a:t>
                      </a:r>
                      <a:r>
                        <a:rPr lang="fr-FR" dirty="0" err="1" smtClean="0"/>
                        <a:t>MaClasseFavorite</a:t>
                      </a:r>
                      <a:r>
                        <a:rPr lang="fr-FR" dirty="0" smtClean="0"/>
                        <a:t>;</a:t>
                      </a:r>
                      <a:endParaRPr lang="fr-FR" dirty="0"/>
                    </a:p>
                  </a:txBody>
                  <a:tcPr/>
                </a:tc>
                <a:tc>
                  <a:txBody>
                    <a:bodyPr/>
                    <a:lstStyle/>
                    <a:p>
                      <a:pPr marL="0" algn="ctr" rtl="0" eaLnBrk="1" latinLnBrk="0" hangingPunct="1"/>
                      <a:r>
                        <a:rPr kumimoji="0" lang="fr-FR" kern="1200" dirty="0" smtClean="0"/>
                        <a:t>//incorrect</a:t>
                      </a:r>
                    </a:p>
                    <a:p>
                      <a:pPr algn="ctr"/>
                      <a:r>
                        <a:rPr lang="fr-FR" dirty="0" smtClean="0"/>
                        <a:t>class  </a:t>
                      </a:r>
                      <a:r>
                        <a:rPr lang="fr-FR" dirty="0" err="1" smtClean="0"/>
                        <a:t>maClassefavorite</a:t>
                      </a:r>
                      <a:r>
                        <a:rPr lang="fr-FR" dirty="0" smtClean="0"/>
                        <a:t>;</a:t>
                      </a:r>
                      <a:endParaRPr lang="fr-FR" dirty="0"/>
                    </a:p>
                  </a:txBody>
                  <a:tcPr/>
                </a:tc>
              </a:tr>
            </a:tbl>
          </a:graphicData>
        </a:graphic>
      </p:graphicFrame>
      <p:sp>
        <p:nvSpPr>
          <p:cNvPr id="7" name="Rectangle 6"/>
          <p:cNvSpPr/>
          <p:nvPr/>
        </p:nvSpPr>
        <p:spPr>
          <a:xfrm>
            <a:off x="0" y="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214290"/>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285728"/>
            <a:ext cx="7500958"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Convention de codage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85720" y="2143116"/>
            <a:ext cx="8424000" cy="4212000"/>
          </a:xfrm>
          <a:prstGeom prst="rect">
            <a:avLst/>
          </a:prstGeom>
          <a:noFill/>
          <a:ln w="9525">
            <a:noFill/>
            <a:miter lim="800000"/>
            <a:headEnd/>
            <a:tailEnd/>
          </a:ln>
        </p:spPr>
      </p:pic>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Introduction</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 principe de fonctionnement de Java</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346" y="1714488"/>
            <a:ext cx="9144000" cy="5544616"/>
          </a:xfrm>
        </p:spPr>
        <p:txBody>
          <a:bodyPr>
            <a:normAutofit/>
          </a:bodyPr>
          <a:lstStyle/>
          <a:p>
            <a:pPr algn="just">
              <a:buNone/>
            </a:pPr>
            <a:r>
              <a:rPr lang="fr-FR" sz="2200" b="1" dirty="0" smtClean="0">
                <a:solidFill>
                  <a:schemeClr val="accent3">
                    <a:lumMod val="50000"/>
                  </a:schemeClr>
                </a:solidFill>
                <a:latin typeface="Times New Roman" pitchFamily="18" charset="0"/>
                <a:cs typeface="Times New Roman" pitchFamily="18" charset="0"/>
              </a:rPr>
              <a:t>	</a:t>
            </a:r>
            <a:r>
              <a:rPr lang="fr-FR" sz="2000" b="1" dirty="0">
                <a:solidFill>
                  <a:srgbClr val="FF0000"/>
                </a:solidFill>
                <a:latin typeface="Times New Roman" pitchFamily="18" charset="0"/>
                <a:cs typeface="Times New Roman" pitchFamily="18" charset="0"/>
              </a:rPr>
              <a:t>C'est un langage dérivé du C</a:t>
            </a:r>
            <a:r>
              <a:rPr lang="fr-FR" sz="2000" dirty="0" smtClean="0">
                <a:latin typeface="Times New Roman" pitchFamily="18" charset="0"/>
                <a:cs typeface="Times New Roman" pitchFamily="18" charset="0"/>
              </a:rPr>
              <a:t>, mais plus </a:t>
            </a:r>
            <a:r>
              <a:rPr lang="fr-FR" sz="2000" b="1" dirty="0" smtClean="0">
                <a:solidFill>
                  <a:schemeClr val="accent3">
                    <a:lumMod val="50000"/>
                  </a:schemeClr>
                </a:solidFill>
                <a:latin typeface="Times New Roman" pitchFamily="18" charset="0"/>
                <a:cs typeface="Times New Roman" pitchFamily="18" charset="0"/>
              </a:rPr>
              <a:t>simple à utiliser.</a:t>
            </a:r>
          </a:p>
          <a:p>
            <a:pPr algn="just">
              <a:buNone/>
            </a:pPr>
            <a:endParaRPr lang="fr-FR" sz="2000" b="1" dirty="0" smtClean="0">
              <a:solidFill>
                <a:schemeClr val="accent3">
                  <a:lumMod val="50000"/>
                </a:schemeClr>
              </a:solidFill>
              <a:latin typeface="Times New Roman" pitchFamily="18" charset="0"/>
              <a:cs typeface="Times New Roman" pitchFamily="18" charset="0"/>
            </a:endParaRPr>
          </a:p>
          <a:p>
            <a:pPr>
              <a:buNone/>
            </a:pPr>
            <a:r>
              <a:rPr lang="fr-FR" sz="2000" b="1" dirty="0" smtClean="0">
                <a:solidFill>
                  <a:schemeClr val="accent3">
                    <a:lumMod val="50000"/>
                  </a:schemeClr>
                </a:solidFill>
                <a:latin typeface="Times New Roman" pitchFamily="18" charset="0"/>
                <a:cs typeface="Times New Roman" pitchFamily="18" charset="0"/>
              </a:rPr>
              <a:t>	</a:t>
            </a:r>
            <a:r>
              <a:rPr lang="fr-FR" sz="2000" b="1" dirty="0">
                <a:solidFill>
                  <a:srgbClr val="FF0000"/>
                </a:solidFill>
                <a:latin typeface="Times New Roman" pitchFamily="18" charset="0"/>
                <a:cs typeface="Times New Roman" pitchFamily="18" charset="0"/>
              </a:rPr>
              <a:t>Portabilité: </a:t>
            </a:r>
            <a:r>
              <a:rPr lang="fr-FR" sz="2000" dirty="0" smtClean="0">
                <a:latin typeface="Times New Roman" pitchFamily="18" charset="0"/>
                <a:cs typeface="Times New Roman" pitchFamily="18" charset="0"/>
              </a:rPr>
              <a:t>En effet, le </a:t>
            </a:r>
            <a:r>
              <a:rPr lang="fr-FR" sz="2000" dirty="0" err="1" smtClean="0">
                <a:latin typeface="Times New Roman" pitchFamily="18" charset="0"/>
                <a:cs typeface="Times New Roman" pitchFamily="18" charset="0"/>
              </a:rPr>
              <a:t>byte</a:t>
            </a:r>
            <a:r>
              <a:rPr lang="fr-FR" sz="2000" dirty="0" smtClean="0">
                <a:latin typeface="Times New Roman" pitchFamily="18" charset="0"/>
                <a:cs typeface="Times New Roman" pitchFamily="18" charset="0"/>
              </a:rPr>
              <a:t> code, s'il ne contient pas de code spécifique à une plate-forme particulière peut être exécuté et obtenir quasiment les mêmes résultats sur toutes les machines disposant d'une JVM.</a:t>
            </a:r>
          </a:p>
          <a:p>
            <a:pPr algn="just">
              <a:buNone/>
            </a:pPr>
            <a:endParaRPr lang="fr-FR" sz="2000" dirty="0" smtClean="0">
              <a:latin typeface="Times New Roman" pitchFamily="18" charset="0"/>
              <a:cs typeface="Times New Roman" pitchFamily="18" charset="0"/>
            </a:endParaRPr>
          </a:p>
          <a:p>
            <a:pPr>
              <a:buNone/>
            </a:pPr>
            <a:r>
              <a:rPr lang="fr-FR" sz="2000" dirty="0" smtClean="0">
                <a:latin typeface="Times New Roman" pitchFamily="18" charset="0"/>
                <a:cs typeface="Times New Roman" pitchFamily="18" charset="0"/>
              </a:rPr>
              <a:t>	</a:t>
            </a:r>
            <a:r>
              <a:rPr lang="fr-FR" sz="2000" b="1" dirty="0">
                <a:solidFill>
                  <a:srgbClr val="FF0000"/>
                </a:solidFill>
                <a:latin typeface="Times New Roman" pitchFamily="18" charset="0"/>
                <a:cs typeface="Times New Roman" pitchFamily="18" charset="0"/>
              </a:rPr>
              <a:t>C’est un langage orienté objet:  </a:t>
            </a:r>
            <a:r>
              <a:rPr lang="fr-FR" sz="2000" dirty="0" smtClean="0">
                <a:latin typeface="Times New Roman" pitchFamily="18" charset="0"/>
                <a:cs typeface="Times New Roman" pitchFamily="18" charset="0"/>
              </a:rPr>
              <a:t>comme la plupart des langages récents, Java est orienté objet. Chaque fichier source contient la définition d'une ou plusieurs classes qui sont utilisées les unes avec les autres pour former une application.</a:t>
            </a:r>
          </a:p>
          <a:p>
            <a:pPr algn="just"/>
            <a:endParaRPr lang="fr-FR" sz="2000" dirty="0" smtClean="0">
              <a:latin typeface="Times New Roman" pitchFamily="18" charset="0"/>
              <a:cs typeface="Times New Roman" pitchFamily="18" charset="0"/>
            </a:endParaRPr>
          </a:p>
          <a:p>
            <a:pPr algn="just">
              <a:buNone/>
            </a:pPr>
            <a:r>
              <a:rPr lang="fr-FR" sz="2000" b="1" dirty="0" smtClean="0">
                <a:solidFill>
                  <a:schemeClr val="accent3">
                    <a:lumMod val="50000"/>
                  </a:schemeClr>
                </a:solidFill>
                <a:latin typeface="Times New Roman" pitchFamily="18" charset="0"/>
                <a:cs typeface="Times New Roman" pitchFamily="18" charset="0"/>
              </a:rPr>
              <a:t>	</a:t>
            </a:r>
            <a:r>
              <a:rPr lang="fr-FR" sz="2000" b="1" dirty="0">
                <a:solidFill>
                  <a:srgbClr val="FF0000"/>
                </a:solidFill>
                <a:latin typeface="Times New Roman" pitchFamily="18" charset="0"/>
                <a:cs typeface="Times New Roman" pitchFamily="18" charset="0"/>
              </a:rPr>
              <a:t>Java est doté, en standard, de bibliothèques de classes très riches </a:t>
            </a:r>
            <a:r>
              <a:rPr lang="fr-FR" sz="2000" dirty="0" smtClean="0">
                <a:latin typeface="Times New Roman" pitchFamily="18" charset="0"/>
                <a:cs typeface="Times New Roman" pitchFamily="18" charset="0"/>
              </a:rPr>
              <a:t>comprenant la gestion des interfaces graphiques, la programmation </a:t>
            </a:r>
            <a:r>
              <a:rPr lang="fr-FR" sz="2000" dirty="0" err="1" smtClean="0">
                <a:latin typeface="Times New Roman" pitchFamily="18" charset="0"/>
                <a:cs typeface="Times New Roman" pitchFamily="18" charset="0"/>
              </a:rPr>
              <a:t>multi-threads</a:t>
            </a:r>
            <a:r>
              <a:rPr lang="fr-FR" sz="2000" dirty="0" smtClean="0">
                <a:latin typeface="Times New Roman" pitchFamily="18" charset="0"/>
                <a:cs typeface="Times New Roman" pitchFamily="18" charset="0"/>
              </a:rPr>
              <a:t> (multitâches), la gestion des exceptions, les accès aux fichiers et au réseau … </a:t>
            </a:r>
            <a:r>
              <a:rPr lang="fr-FR" sz="2000" b="1" dirty="0" smtClean="0">
                <a:latin typeface="Times New Roman" pitchFamily="18" charset="0"/>
                <a:cs typeface="Times New Roman" pitchFamily="18" charset="0"/>
              </a:rPr>
              <a:t>L’utilisation de ces bibliothèques facilitent </a:t>
            </a:r>
            <a:r>
              <a:rPr lang="fr-FR" sz="2000" b="1" dirty="0" smtClean="0">
                <a:solidFill>
                  <a:schemeClr val="accent3">
                    <a:lumMod val="50000"/>
                  </a:schemeClr>
                </a:solidFill>
                <a:latin typeface="Times New Roman" pitchFamily="18" charset="0"/>
                <a:cs typeface="Times New Roman" pitchFamily="18" charset="0"/>
              </a:rPr>
              <a:t>grandement la tâche du programmeur lors de la construction d’applications complexes</a:t>
            </a:r>
            <a:endParaRPr lang="fr-FR" sz="2000" b="1" dirty="0" smtClean="0">
              <a:latin typeface="Times New Roman" pitchFamily="18" charset="0"/>
              <a:cs typeface="Times New Roman" pitchFamily="18" charset="0"/>
            </a:endParaRPr>
          </a:p>
          <a:p>
            <a:pPr algn="just"/>
            <a:endParaRPr lang="fr-FR" sz="2800" dirty="0" smtClean="0"/>
          </a:p>
          <a:p>
            <a:pPr algn="just"/>
            <a:endParaRPr lang="fr-FR" sz="2800" b="1" dirty="0" smtClean="0">
              <a:solidFill>
                <a:schemeClr val="accent3">
                  <a:lumMod val="50000"/>
                </a:schemeClr>
              </a:solidFill>
            </a:endParaRPr>
          </a:p>
          <a:p>
            <a:pPr algn="just"/>
            <a:endParaRPr lang="fr-FR" sz="2800" dirty="0" smtClean="0"/>
          </a:p>
          <a:p>
            <a:pPr algn="just"/>
            <a:endParaRPr lang="fr-FR" sz="2800" dirty="0" smtClean="0"/>
          </a:p>
          <a:p>
            <a:pPr algn="just">
              <a:buNone/>
            </a:pPr>
            <a:endParaRPr lang="fr-FR" sz="2800" dirty="0" smtClean="0"/>
          </a:p>
          <a:p>
            <a:pPr algn="just">
              <a:buNone/>
            </a:pPr>
            <a:endParaRPr lang="fr-FR" sz="2800" dirty="0" smtClean="0"/>
          </a:p>
          <a:p>
            <a:pPr algn="just"/>
            <a:endParaRPr lang="fr-FR" dirty="0" smtClean="0"/>
          </a:p>
          <a:p>
            <a:pPr algn="just">
              <a:buNone/>
            </a:pPr>
            <a:endParaRPr lang="fr-FR" dirty="0" smtClean="0"/>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Introduction</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caractéristiques de java</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2143116"/>
            <a:ext cx="8686800" cy="4248472"/>
          </a:xfrm>
        </p:spPr>
        <p:txBody>
          <a:bodyPr>
            <a:noAutofit/>
          </a:bodyPr>
          <a:lstStyle/>
          <a:p>
            <a:pPr algn="just"/>
            <a:r>
              <a:rPr lang="fr-FR" sz="2000" b="1" dirty="0" smtClean="0">
                <a:solidFill>
                  <a:srgbClr val="FF0000"/>
                </a:solidFill>
                <a:latin typeface="Times New Roman" pitchFamily="18" charset="0"/>
                <a:cs typeface="Times New Roman" pitchFamily="18" charset="0"/>
              </a:rPr>
              <a:t>Il est doté, en standard, d’un mécanisme de gestions des erreurs (les exceptions) </a:t>
            </a:r>
            <a:r>
              <a:rPr lang="fr-FR" sz="2000" dirty="0" smtClean="0">
                <a:latin typeface="Times New Roman" pitchFamily="18" charset="0"/>
                <a:cs typeface="Times New Roman" pitchFamily="18" charset="0"/>
              </a:rPr>
              <a:t>très utile et très performant.</a:t>
            </a:r>
          </a:p>
          <a:p>
            <a:pPr algn="just">
              <a:buNone/>
            </a:pPr>
            <a:endParaRPr lang="fr-FR" sz="2000" dirty="0" smtClean="0">
              <a:latin typeface="Times New Roman" pitchFamily="18" charset="0"/>
              <a:cs typeface="Times New Roman" pitchFamily="18" charset="0"/>
            </a:endParaRPr>
          </a:p>
          <a:p>
            <a:pPr algn="just"/>
            <a:r>
              <a:rPr lang="fr-FR" sz="2000" b="1" dirty="0" smtClean="0">
                <a:solidFill>
                  <a:srgbClr val="FF0000"/>
                </a:solidFill>
                <a:latin typeface="Times New Roman" pitchFamily="18" charset="0"/>
                <a:cs typeface="Times New Roman" pitchFamily="18" charset="0"/>
              </a:rPr>
              <a:t>Il est multi plates-formes </a:t>
            </a:r>
            <a:r>
              <a:rPr lang="fr-FR" sz="2000" b="1" dirty="0" smtClean="0">
                <a:solidFill>
                  <a:schemeClr val="accent3">
                    <a:lumMod val="50000"/>
                  </a:schemeClr>
                </a:solidFill>
                <a:latin typeface="Times New Roman" pitchFamily="18" charset="0"/>
                <a:cs typeface="Times New Roman" pitchFamily="18" charset="0"/>
              </a:rPr>
              <a:t>: </a:t>
            </a:r>
            <a:r>
              <a:rPr lang="fr-FR" sz="2000" dirty="0" smtClean="0">
                <a:latin typeface="Times New Roman" pitchFamily="18" charset="0"/>
                <a:cs typeface="Times New Roman" pitchFamily="18" charset="0"/>
              </a:rPr>
              <a:t>les programmes tournent sans modification sur tous les environnements où Java existe (Windows, Unix et Mac)</a:t>
            </a:r>
          </a:p>
          <a:p>
            <a:pPr algn="just">
              <a:buNone/>
            </a:pPr>
            <a:endParaRPr lang="fr-FR" sz="2000" dirty="0" smtClean="0">
              <a:latin typeface="Times New Roman" pitchFamily="18" charset="0"/>
              <a:cs typeface="Times New Roman" pitchFamily="18" charset="0"/>
            </a:endParaRPr>
          </a:p>
          <a:p>
            <a:pPr algn="just"/>
            <a:r>
              <a:rPr lang="fr-FR" sz="2000" b="1" dirty="0" smtClean="0">
                <a:solidFill>
                  <a:srgbClr val="FF0000"/>
                </a:solidFill>
                <a:latin typeface="Times New Roman" pitchFamily="18" charset="0"/>
                <a:cs typeface="Times New Roman" pitchFamily="18" charset="0"/>
              </a:rPr>
              <a:t>Java assure la gestion de la mémoire: </a:t>
            </a:r>
            <a:r>
              <a:rPr lang="fr-FR" sz="2000" dirty="0" smtClean="0">
                <a:latin typeface="Times New Roman" pitchFamily="18" charset="0"/>
                <a:cs typeface="Times New Roman" pitchFamily="18" charset="0"/>
              </a:rPr>
              <a:t>L'allocation de la mémoire pour un objet est automatique à sa création </a:t>
            </a:r>
          </a:p>
          <a:p>
            <a:pPr algn="just">
              <a:buNone/>
            </a:pPr>
            <a:endParaRPr lang="fr-FR" sz="2800" dirty="0" smtClean="0"/>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Introduction</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caractéristiques de java</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1643050"/>
            <a:ext cx="4572000" cy="2554545"/>
          </a:xfrm>
          <a:prstGeom prst="rect">
            <a:avLst/>
          </a:prstGeom>
        </p:spPr>
        <p:txBody>
          <a:bodyPr wrap="square">
            <a:spAutoFit/>
          </a:bodyPr>
          <a:lstStyle/>
          <a:p>
            <a:pPr>
              <a:buFont typeface="Wingdings" pitchFamily="2" charset="2"/>
              <a:buChar char="§"/>
            </a:pPr>
            <a:r>
              <a:rPr lang="fr-FR" sz="2000" dirty="0" smtClean="0">
                <a:latin typeface="Times New Roman" pitchFamily="18" charset="0"/>
                <a:cs typeface="Times New Roman" pitchFamily="18" charset="0"/>
              </a:rPr>
              <a:t>  Navigateurs Web, Stations de travail, Network Computers</a:t>
            </a:r>
          </a:p>
          <a:p>
            <a:pPr>
              <a:buFont typeface="Wingdings" pitchFamily="2" charset="2"/>
              <a:buChar char="§"/>
            </a:pPr>
            <a:endParaRPr lang="fr-FR" sz="2000" dirty="0" smtClean="0">
              <a:latin typeface="Times New Roman" pitchFamily="18" charset="0"/>
              <a:cs typeface="Times New Roman" pitchFamily="18" charset="0"/>
            </a:endParaRPr>
          </a:p>
          <a:p>
            <a:pPr>
              <a:buFont typeface="Wingdings" pitchFamily="2" charset="2"/>
              <a:buChar char="§"/>
            </a:pP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WebPhones</a:t>
            </a:r>
            <a:endParaRPr lang="fr-FR" sz="2000" dirty="0" smtClean="0">
              <a:latin typeface="Times New Roman" pitchFamily="18" charset="0"/>
              <a:cs typeface="Times New Roman" pitchFamily="18" charset="0"/>
            </a:endParaRPr>
          </a:p>
          <a:p>
            <a:pPr>
              <a:buFont typeface="Wingdings" pitchFamily="2" charset="2"/>
              <a:buChar char="§"/>
            </a:pPr>
            <a:endParaRPr lang="fr-FR" sz="2000" dirty="0" smtClean="0">
              <a:latin typeface="Times New Roman" pitchFamily="18" charset="0"/>
              <a:cs typeface="Times New Roman" pitchFamily="18" charset="0"/>
            </a:endParaRPr>
          </a:p>
          <a:p>
            <a:pPr>
              <a:buFont typeface="Wingdings" pitchFamily="2" charset="2"/>
              <a:buChar char="§"/>
            </a:pPr>
            <a:r>
              <a:rPr lang="fr-FR" sz="2000" dirty="0" smtClean="0">
                <a:latin typeface="Times New Roman" pitchFamily="18" charset="0"/>
                <a:cs typeface="Times New Roman" pitchFamily="18" charset="0"/>
              </a:rPr>
              <a:t>  Téléphones portables</a:t>
            </a:r>
          </a:p>
          <a:p>
            <a:pPr>
              <a:buFont typeface="Wingdings" pitchFamily="2" charset="2"/>
              <a:buChar char="§"/>
            </a:pPr>
            <a:endParaRPr lang="fr-FR" sz="2000" dirty="0" smtClean="0">
              <a:latin typeface="Times New Roman" pitchFamily="18" charset="0"/>
              <a:cs typeface="Times New Roman" pitchFamily="18" charset="0"/>
            </a:endParaRPr>
          </a:p>
          <a:p>
            <a:pPr>
              <a:buFont typeface="Wingdings" pitchFamily="2" charset="2"/>
              <a:buChar char="§"/>
            </a:pPr>
            <a:r>
              <a:rPr lang="fr-FR" sz="2000" dirty="0" smtClean="0">
                <a:latin typeface="Times New Roman" pitchFamily="18" charset="0"/>
                <a:cs typeface="Times New Roman" pitchFamily="18" charset="0"/>
              </a:rPr>
              <a:t>  Cartes à puces</a:t>
            </a:r>
            <a:endParaRPr lang="fr-FR" sz="2000"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3" cstate="print"/>
          <a:srcRect/>
          <a:stretch>
            <a:fillRect/>
          </a:stretch>
        </p:blipFill>
        <p:spPr bwMode="auto">
          <a:xfrm rot="5615542">
            <a:off x="6328495" y="2250283"/>
            <a:ext cx="3155540" cy="1759360"/>
          </a:xfrm>
          <a:prstGeom prst="rect">
            <a:avLst/>
          </a:prstGeom>
          <a:noFill/>
          <a:ln w="9525">
            <a:noFill/>
            <a:miter lim="800000"/>
            <a:headEnd/>
            <a:tailEnd/>
          </a:ln>
          <a:effectLst/>
        </p:spPr>
      </p:pic>
      <p:pic>
        <p:nvPicPr>
          <p:cNvPr id="6" name="Picture 3"/>
          <p:cNvPicPr>
            <a:picLocks noChangeAspect="1" noChangeArrowheads="1"/>
          </p:cNvPicPr>
          <p:nvPr/>
        </p:nvPicPr>
        <p:blipFill>
          <a:blip r:embed="rId4" cstate="print"/>
          <a:srcRect/>
          <a:stretch>
            <a:fillRect/>
          </a:stretch>
        </p:blipFill>
        <p:spPr bwMode="auto">
          <a:xfrm rot="5400000">
            <a:off x="2736047" y="4193383"/>
            <a:ext cx="1714500" cy="2614626"/>
          </a:xfrm>
          <a:prstGeom prst="rect">
            <a:avLst/>
          </a:prstGeom>
          <a:noFill/>
          <a:ln w="9525">
            <a:noFill/>
            <a:miter lim="800000"/>
            <a:headEnd/>
            <a:tailEnd/>
          </a:ln>
          <a:effectLst/>
        </p:spPr>
      </p:pic>
      <p:pic>
        <p:nvPicPr>
          <p:cNvPr id="7" name="Picture 4"/>
          <p:cNvPicPr>
            <a:picLocks noChangeAspect="1" noChangeArrowheads="1"/>
          </p:cNvPicPr>
          <p:nvPr/>
        </p:nvPicPr>
        <p:blipFill>
          <a:blip r:embed="rId5" cstate="print"/>
          <a:srcRect/>
          <a:stretch>
            <a:fillRect/>
          </a:stretch>
        </p:blipFill>
        <p:spPr bwMode="auto">
          <a:xfrm rot="3988506">
            <a:off x="4173081" y="1725604"/>
            <a:ext cx="1906689" cy="2872565"/>
          </a:xfrm>
          <a:prstGeom prst="rect">
            <a:avLst/>
          </a:prstGeom>
          <a:noFill/>
          <a:ln w="9525">
            <a:noFill/>
            <a:miter lim="800000"/>
            <a:headEnd/>
            <a:tailEnd/>
          </a:ln>
          <a:effectLst/>
        </p:spPr>
      </p:pic>
      <p:pic>
        <p:nvPicPr>
          <p:cNvPr id="8" name="Picture 5"/>
          <p:cNvPicPr>
            <a:picLocks noChangeAspect="1" noChangeArrowheads="1"/>
          </p:cNvPicPr>
          <p:nvPr/>
        </p:nvPicPr>
        <p:blipFill>
          <a:blip r:embed="rId6" cstate="print"/>
          <a:srcRect/>
          <a:stretch>
            <a:fillRect/>
          </a:stretch>
        </p:blipFill>
        <p:spPr bwMode="auto">
          <a:xfrm rot="5400000">
            <a:off x="6186507" y="4672013"/>
            <a:ext cx="1704973" cy="2076467"/>
          </a:xfrm>
          <a:prstGeom prst="rect">
            <a:avLst/>
          </a:prstGeom>
          <a:noFill/>
          <a:ln w="9525">
            <a:noFill/>
            <a:miter lim="800000"/>
            <a:headEnd/>
            <a:tailEnd/>
          </a:ln>
          <a:effectLst/>
        </p:spPr>
      </p:pic>
      <p:cxnSp>
        <p:nvCxnSpPr>
          <p:cNvPr id="13" name="Connecteur droit avec flèche 12"/>
          <p:cNvCxnSpPr/>
          <p:nvPr/>
        </p:nvCxnSpPr>
        <p:spPr>
          <a:xfrm>
            <a:off x="2500298" y="2071678"/>
            <a:ext cx="4000528" cy="3357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1928794" y="2786058"/>
            <a:ext cx="2357454"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2857488" y="3429000"/>
            <a:ext cx="414340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rot="16200000" flipH="1">
            <a:off x="1893075" y="4179099"/>
            <a:ext cx="857256"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Introduction</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8" name="Rectangle 17"/>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Appli</a:t>
            </a:r>
            <a:r>
              <a:rPr lang="fr-FR" sz="2800" dirty="0" smtClean="0">
                <a:solidFill>
                  <a:schemeClr val="tx2">
                    <a:lumMod val="75000"/>
                  </a:schemeClr>
                </a:solidFill>
                <a:latin typeface="Times New Roman" pitchFamily="18" charset="0"/>
                <a:ea typeface="+mj-ea"/>
                <a:cs typeface="Times New Roman" pitchFamily="18" charset="0"/>
              </a:rPr>
              <a:t>cations Java </a:t>
            </a:r>
            <a:endPar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heckerboard(across)">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amond(in)">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214282" y="1714488"/>
            <a:ext cx="8424936" cy="5993904"/>
          </a:xfrm>
        </p:spPr>
        <p:txBody>
          <a:bodyPr>
            <a:noAutofit/>
          </a:bodyPr>
          <a:lstStyle/>
          <a:p>
            <a:pPr algn="just"/>
            <a:r>
              <a:rPr lang="fr-FR" sz="2000" b="1" dirty="0" smtClean="0">
                <a:solidFill>
                  <a:srgbClr val="FF0000"/>
                </a:solidFill>
                <a:latin typeface="Times New Roman" pitchFamily="18" charset="0"/>
                <a:cs typeface="Times New Roman" pitchFamily="18" charset="0"/>
              </a:rPr>
              <a:t>Plateformes Java</a:t>
            </a:r>
          </a:p>
          <a:p>
            <a:pPr algn="just">
              <a:buNone/>
            </a:pPr>
            <a:r>
              <a:rPr lang="fr-FR" sz="2000" dirty="0" smtClean="0">
                <a:latin typeface="Times New Roman" pitchFamily="18" charset="0"/>
                <a:cs typeface="Times New Roman" pitchFamily="18" charset="0"/>
              </a:rPr>
              <a:t>J2ME : Java 2 Micro Edition (utilisée pour l'utilisation de Java sur des appareils du type carte à puce, téléphone, etc.)</a:t>
            </a:r>
          </a:p>
          <a:p>
            <a:pPr algn="just">
              <a:buNone/>
            </a:pPr>
            <a:r>
              <a:rPr lang="fr-FR" sz="2000" dirty="0" smtClean="0">
                <a:latin typeface="Times New Roman" pitchFamily="18" charset="0"/>
                <a:cs typeface="Times New Roman" pitchFamily="18" charset="0"/>
              </a:rPr>
              <a:t>J2SE : Java 2 Standard Edition (utilisée pour le développement d'application Java </a:t>
            </a:r>
            <a:r>
              <a:rPr lang="fr-FR" sz="2000" dirty="0" smtClean="0"/>
              <a:t>destinée généralement aux applications pour </a:t>
            </a:r>
            <a:r>
              <a:rPr lang="fr-FR" sz="2000" dirty="0" smtClean="0">
                <a:latin typeface="Times New Roman" pitchFamily="18" charset="0"/>
                <a:cs typeface="Times New Roman" pitchFamily="18" charset="0"/>
              </a:rPr>
              <a:t>poste de travail)</a:t>
            </a:r>
          </a:p>
          <a:p>
            <a:pPr algn="just">
              <a:buNone/>
            </a:pPr>
            <a:r>
              <a:rPr lang="fr-FR" sz="2000" dirty="0" smtClean="0">
                <a:latin typeface="Times New Roman" pitchFamily="18" charset="0"/>
                <a:cs typeface="Times New Roman" pitchFamily="18" charset="0"/>
              </a:rPr>
              <a:t>J2EE : Java 2 Enterprise Edition (utilisée pour le développement d'applications web modulaires de grande taille, grâce à un ensemble de services intégrés pour le courrier électronique, l'accès aux bases de données, etc. )  </a:t>
            </a:r>
          </a:p>
          <a:p>
            <a:pPr algn="just">
              <a:buNone/>
            </a:pPr>
            <a:endParaRPr lang="fr-FR" sz="2000" dirty="0" smtClean="0">
              <a:latin typeface="Times New Roman" pitchFamily="18" charset="0"/>
              <a:cs typeface="Times New Roman" pitchFamily="18" charset="0"/>
            </a:endParaRPr>
          </a:p>
          <a:p>
            <a:pPr algn="just"/>
            <a:r>
              <a:rPr lang="fr-FR" sz="2000" b="1" dirty="0" smtClean="0">
                <a:solidFill>
                  <a:srgbClr val="FF0000"/>
                </a:solidFill>
                <a:latin typeface="Times New Roman" pitchFamily="18" charset="0"/>
                <a:cs typeface="Times New Roman" pitchFamily="18" charset="0"/>
              </a:rPr>
              <a:t>Différentes finalités</a:t>
            </a:r>
          </a:p>
          <a:p>
            <a:pPr algn="just">
              <a:buNone/>
            </a:pPr>
            <a:r>
              <a:rPr lang="fr-FR" sz="2000" b="1" dirty="0" smtClean="0">
                <a:latin typeface="Times New Roman" pitchFamily="18" charset="0"/>
                <a:cs typeface="Times New Roman" pitchFamily="18" charset="0"/>
              </a:rPr>
              <a:t>JRE (Java </a:t>
            </a:r>
            <a:r>
              <a:rPr lang="fr-FR" sz="2000" b="1" dirty="0" err="1" smtClean="0">
                <a:latin typeface="Times New Roman" pitchFamily="18" charset="0"/>
                <a:cs typeface="Times New Roman" pitchFamily="18" charset="0"/>
              </a:rPr>
              <a:t>Runtime</a:t>
            </a:r>
            <a:r>
              <a:rPr lang="fr-FR" sz="2000" b="1" dirty="0" smtClean="0">
                <a:latin typeface="Times New Roman" pitchFamily="18" charset="0"/>
                <a:cs typeface="Times New Roman" pitchFamily="18" charset="0"/>
              </a:rPr>
              <a:t> </a:t>
            </a:r>
            <a:r>
              <a:rPr lang="fr-FR" sz="2000" b="1" dirty="0" err="1" smtClean="0">
                <a:latin typeface="Times New Roman" pitchFamily="18" charset="0"/>
                <a:cs typeface="Times New Roman" pitchFamily="18" charset="0"/>
              </a:rPr>
              <a:t>Environment</a:t>
            </a:r>
            <a:r>
              <a:rPr lang="fr-FR" sz="2000" b="1"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fournit uniquement </a:t>
            </a:r>
            <a:r>
              <a:rPr lang="fr-FR" sz="2000" b="1" dirty="0" smtClean="0">
                <a:latin typeface="Times New Roman" pitchFamily="18" charset="0"/>
                <a:cs typeface="Times New Roman" pitchFamily="18" charset="0"/>
              </a:rPr>
              <a:t>une machine virtuelle</a:t>
            </a:r>
            <a:r>
              <a:rPr lang="fr-FR" sz="2000" dirty="0" smtClean="0">
                <a:latin typeface="Times New Roman" pitchFamily="18" charset="0"/>
                <a:cs typeface="Times New Roman" pitchFamily="18" charset="0"/>
              </a:rPr>
              <a:t>. Idéal pour le déploiement de vos applications.</a:t>
            </a:r>
          </a:p>
          <a:p>
            <a:pPr algn="just">
              <a:buNone/>
            </a:pPr>
            <a:r>
              <a:rPr lang="fr-FR" sz="2000" b="1" dirty="0" smtClean="0">
                <a:latin typeface="Times New Roman" pitchFamily="18" charset="0"/>
                <a:cs typeface="Times New Roman" pitchFamily="18" charset="0"/>
              </a:rPr>
              <a:t>JDK (Java </a:t>
            </a:r>
            <a:r>
              <a:rPr lang="fr-FR" sz="2000" b="1" dirty="0" err="1" smtClean="0">
                <a:latin typeface="Times New Roman" pitchFamily="18" charset="0"/>
                <a:cs typeface="Times New Roman" pitchFamily="18" charset="0"/>
              </a:rPr>
              <a:t>Development</a:t>
            </a:r>
            <a:r>
              <a:rPr lang="fr-FR" sz="2000" b="1" dirty="0" smtClean="0">
                <a:latin typeface="Times New Roman" pitchFamily="18" charset="0"/>
                <a:cs typeface="Times New Roman" pitchFamily="18" charset="0"/>
              </a:rPr>
              <a:t> Kit) </a:t>
            </a:r>
            <a:r>
              <a:rPr lang="fr-FR" sz="2000" dirty="0" smtClean="0">
                <a:latin typeface="Times New Roman" pitchFamily="18" charset="0"/>
                <a:cs typeface="Times New Roman" pitchFamily="18" charset="0"/>
              </a:rPr>
              <a:t>fournit </a:t>
            </a:r>
            <a:r>
              <a:rPr lang="fr-FR" sz="2000" b="1" dirty="0" smtClean="0">
                <a:latin typeface="Times New Roman" pitchFamily="18" charset="0"/>
                <a:cs typeface="Times New Roman" pitchFamily="18" charset="0"/>
              </a:rPr>
              <a:t>une machine virtuelle et d’autres outils  qui permettent de développer des applications Java</a:t>
            </a:r>
            <a:endParaRPr lang="fr-FR" sz="2000" dirty="0" smtClean="0">
              <a:latin typeface="Times New Roman" pitchFamily="18" charset="0"/>
              <a:cs typeface="Times New Roman" pitchFamily="18" charset="0"/>
            </a:endParaRPr>
          </a:p>
          <a:p>
            <a:pPr algn="just"/>
            <a:r>
              <a:rPr lang="fr-FR" sz="2000" b="1" dirty="0" smtClean="0">
                <a:solidFill>
                  <a:srgbClr val="FF0000"/>
                </a:solidFill>
                <a:latin typeface="Times New Roman" pitchFamily="18" charset="0"/>
                <a:cs typeface="Times New Roman" pitchFamily="18" charset="0"/>
              </a:rPr>
              <a:t>Version actuelle de Java: </a:t>
            </a:r>
            <a:r>
              <a:rPr lang="fr-FR" sz="2000" dirty="0" smtClean="0">
                <a:latin typeface="Times New Roman" pitchFamily="18" charset="0"/>
                <a:cs typeface="Times New Roman" pitchFamily="18" charset="0"/>
              </a:rPr>
              <a:t>Actuellement « Java SE 8.0 »</a:t>
            </a:r>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7"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Introduction</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 name="Rectangle 7"/>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Java et ses versions</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2456</TotalTime>
  <Words>1956</Words>
  <Application>Microsoft Office PowerPoint</Application>
  <PresentationFormat>Affichage à l'écran (4:3)</PresentationFormat>
  <Paragraphs>492</Paragraphs>
  <Slides>45</Slides>
  <Notes>15</Notes>
  <HiddenSlides>0</HiddenSlides>
  <MMClips>0</MMClips>
  <ScaleCrop>false</ScaleCrop>
  <HeadingPairs>
    <vt:vector size="4" baseType="variant">
      <vt:variant>
        <vt:lpstr>Thème</vt:lpstr>
      </vt:variant>
      <vt:variant>
        <vt:i4>1</vt:i4>
      </vt:variant>
      <vt:variant>
        <vt:lpstr>Titres des diapositives</vt:lpstr>
      </vt:variant>
      <vt:variant>
        <vt:i4>45</vt:i4>
      </vt:variant>
    </vt:vector>
  </HeadingPairs>
  <TitlesOfParts>
    <vt:vector size="46" baseType="lpstr">
      <vt:lpstr>Thème Office</vt:lpstr>
      <vt:lpstr>Introduction au langage Java</vt:lpstr>
      <vt:lpstr>Diapositive 2</vt:lpstr>
      <vt:lpstr>Diapositive 3</vt:lpstr>
      <vt:lpstr>Diapositive 4</vt:lpstr>
      <vt:lpstr>Diapositive 5</vt:lpstr>
      <vt:lpstr>Diapositive 6</vt:lpstr>
      <vt:lpstr>Diapositive 7</vt:lpstr>
      <vt:lpstr>Diapositive 8</vt:lpstr>
      <vt:lpstr>Diapositive 9</vt:lpstr>
      <vt:lpstr>Diapositive 10</vt:lpstr>
      <vt:lpstr>Partie I</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Partie II</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langage Java</dc:title>
  <dc:creator>Valued Acer Customer</dc:creator>
  <cp:lastModifiedBy>pc</cp:lastModifiedBy>
  <cp:revision>34</cp:revision>
  <dcterms:created xsi:type="dcterms:W3CDTF">2017-10-12T08:31:07Z</dcterms:created>
  <dcterms:modified xsi:type="dcterms:W3CDTF">2020-02-19T09:32:32Z</dcterms:modified>
</cp:coreProperties>
</file>